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312" r:id="rId2"/>
    <p:sldId id="288" r:id="rId3"/>
    <p:sldId id="292" r:id="rId4"/>
    <p:sldId id="290" r:id="rId5"/>
    <p:sldId id="298" r:id="rId6"/>
    <p:sldId id="291" r:id="rId7"/>
    <p:sldId id="294" r:id="rId8"/>
    <p:sldId id="299" r:id="rId9"/>
    <p:sldId id="295" r:id="rId10"/>
    <p:sldId id="300" r:id="rId11"/>
    <p:sldId id="301" r:id="rId12"/>
    <p:sldId id="302" r:id="rId13"/>
    <p:sldId id="304" r:id="rId14"/>
    <p:sldId id="305" r:id="rId15"/>
    <p:sldId id="307" r:id="rId16"/>
    <p:sldId id="308" r:id="rId17"/>
    <p:sldId id="310" r:id="rId18"/>
    <p:sldId id="311" r:id="rId19"/>
    <p:sldId id="314" r:id="rId20"/>
    <p:sldId id="315" r:id="rId21"/>
    <p:sldId id="316" r:id="rId22"/>
    <p:sldId id="317" r:id="rId23"/>
    <p:sldId id="318" r:id="rId24"/>
    <p:sldId id="319" r:id="rId25"/>
    <p:sldId id="326" r:id="rId26"/>
    <p:sldId id="327" r:id="rId27"/>
    <p:sldId id="328" r:id="rId28"/>
    <p:sldId id="329" r:id="rId29"/>
    <p:sldId id="330" r:id="rId30"/>
    <p:sldId id="331" r:id="rId31"/>
    <p:sldId id="324" r:id="rId32"/>
    <p:sldId id="332" r:id="rId33"/>
    <p:sldId id="325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556B"/>
    <a:srgbClr val="000000"/>
    <a:srgbClr val="7D1B13"/>
    <a:srgbClr val="FFFFFF"/>
    <a:srgbClr val="ECC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91B99-F46B-436A-9712-08A4942FC65B}" type="datetimeFigureOut">
              <a:rPr lang="pt-BR" smtClean="0"/>
              <a:t>13/11/2023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68154-E90C-4CC8-81CE-9BFD8CFF02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5721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32688" y="1818032"/>
            <a:ext cx="9326838" cy="2258883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23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681719" y="-552539"/>
            <a:ext cx="5048680" cy="1098783"/>
          </a:xfrm>
          <a:custGeom>
            <a:avLst/>
            <a:gdLst/>
            <a:ahLst/>
            <a:cxnLst/>
            <a:rect l="l" t="t" r="r" b="b"/>
            <a:pathLst>
              <a:path w="134819" h="36882" extrusionOk="0">
                <a:moveTo>
                  <a:pt x="131925" y="1"/>
                </a:moveTo>
                <a:cubicBezTo>
                  <a:pt x="131775" y="1"/>
                  <a:pt x="131623" y="13"/>
                  <a:pt x="131471" y="39"/>
                </a:cubicBezTo>
                <a:cubicBezTo>
                  <a:pt x="120389" y="1915"/>
                  <a:pt x="109431" y="6028"/>
                  <a:pt x="99782" y="11935"/>
                </a:cubicBezTo>
                <a:cubicBezTo>
                  <a:pt x="97426" y="13378"/>
                  <a:pt x="95103" y="14904"/>
                  <a:pt x="92856" y="16380"/>
                </a:cubicBezTo>
                <a:cubicBezTo>
                  <a:pt x="86221" y="20739"/>
                  <a:pt x="79952" y="24856"/>
                  <a:pt x="72594" y="27214"/>
                </a:cubicBezTo>
                <a:cubicBezTo>
                  <a:pt x="64210" y="29901"/>
                  <a:pt x="54544" y="31512"/>
                  <a:pt x="44833" y="31512"/>
                </a:cubicBezTo>
                <a:cubicBezTo>
                  <a:pt x="30158" y="31512"/>
                  <a:pt x="15380" y="27833"/>
                  <a:pt x="4765" y="18629"/>
                </a:cubicBezTo>
                <a:cubicBezTo>
                  <a:pt x="4257" y="18189"/>
                  <a:pt x="3629" y="17972"/>
                  <a:pt x="3005" y="17972"/>
                </a:cubicBezTo>
                <a:cubicBezTo>
                  <a:pt x="2253" y="17972"/>
                  <a:pt x="1504" y="18286"/>
                  <a:pt x="972" y="18900"/>
                </a:cubicBezTo>
                <a:cubicBezTo>
                  <a:pt x="0" y="20022"/>
                  <a:pt x="120" y="21720"/>
                  <a:pt x="1243" y="22693"/>
                </a:cubicBezTo>
                <a:cubicBezTo>
                  <a:pt x="10150" y="30416"/>
                  <a:pt x="22397" y="35195"/>
                  <a:pt x="36662" y="36510"/>
                </a:cubicBezTo>
                <a:cubicBezTo>
                  <a:pt x="39356" y="36758"/>
                  <a:pt x="42100" y="36881"/>
                  <a:pt x="44870" y="36881"/>
                </a:cubicBezTo>
                <a:cubicBezTo>
                  <a:pt x="54734" y="36881"/>
                  <a:pt x="64913" y="35322"/>
                  <a:pt x="74236" y="32335"/>
                </a:cubicBezTo>
                <a:cubicBezTo>
                  <a:pt x="82292" y="29752"/>
                  <a:pt x="89163" y="25240"/>
                  <a:pt x="95808" y="20875"/>
                </a:cubicBezTo>
                <a:cubicBezTo>
                  <a:pt x="98020" y="19422"/>
                  <a:pt x="100307" y="17920"/>
                  <a:pt x="102591" y="16521"/>
                </a:cubicBezTo>
                <a:cubicBezTo>
                  <a:pt x="111659" y="10970"/>
                  <a:pt x="121956" y="7103"/>
                  <a:pt x="132369" y="5341"/>
                </a:cubicBezTo>
                <a:cubicBezTo>
                  <a:pt x="133833" y="5093"/>
                  <a:pt x="134819" y="3705"/>
                  <a:pt x="134571" y="2241"/>
                </a:cubicBezTo>
                <a:cubicBezTo>
                  <a:pt x="134349" y="929"/>
                  <a:pt x="133212" y="1"/>
                  <a:pt x="1319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1" name="Google Shape;11;p2"/>
          <p:cNvSpPr/>
          <p:nvPr/>
        </p:nvSpPr>
        <p:spPr>
          <a:xfrm>
            <a:off x="-182187" y="-140050"/>
            <a:ext cx="1713014" cy="1085526"/>
          </a:xfrm>
          <a:custGeom>
            <a:avLst/>
            <a:gdLst/>
            <a:ahLst/>
            <a:cxnLst/>
            <a:rect l="l" t="t" r="r" b="b"/>
            <a:pathLst>
              <a:path w="45744" h="36437" extrusionOk="0">
                <a:moveTo>
                  <a:pt x="42679" y="1"/>
                </a:moveTo>
                <a:cubicBezTo>
                  <a:pt x="41783" y="1"/>
                  <a:pt x="40908" y="448"/>
                  <a:pt x="40398" y="1262"/>
                </a:cubicBezTo>
                <a:cubicBezTo>
                  <a:pt x="31820" y="14961"/>
                  <a:pt x="21970" y="22339"/>
                  <a:pt x="15218" y="26115"/>
                </a:cubicBezTo>
                <a:cubicBezTo>
                  <a:pt x="7926" y="30194"/>
                  <a:pt x="2568" y="31074"/>
                  <a:pt x="2475" y="31089"/>
                </a:cubicBezTo>
                <a:cubicBezTo>
                  <a:pt x="1010" y="31312"/>
                  <a:pt x="1" y="32679"/>
                  <a:pt x="220" y="34145"/>
                </a:cubicBezTo>
                <a:cubicBezTo>
                  <a:pt x="420" y="35479"/>
                  <a:pt x="1567" y="36437"/>
                  <a:pt x="2876" y="36437"/>
                </a:cubicBezTo>
                <a:cubicBezTo>
                  <a:pt x="3009" y="36437"/>
                  <a:pt x="3143" y="36427"/>
                  <a:pt x="3278" y="36407"/>
                </a:cubicBezTo>
                <a:cubicBezTo>
                  <a:pt x="3527" y="36370"/>
                  <a:pt x="9463" y="35443"/>
                  <a:pt x="17576" y="30958"/>
                </a:cubicBezTo>
                <a:cubicBezTo>
                  <a:pt x="22283" y="28354"/>
                  <a:pt x="26790" y="25072"/>
                  <a:pt x="30969" y="21199"/>
                </a:cubicBezTo>
                <a:cubicBezTo>
                  <a:pt x="36168" y="16383"/>
                  <a:pt x="40874" y="10636"/>
                  <a:pt x="44955" y="4117"/>
                </a:cubicBezTo>
                <a:cubicBezTo>
                  <a:pt x="45744" y="2858"/>
                  <a:pt x="45362" y="1199"/>
                  <a:pt x="44103" y="411"/>
                </a:cubicBezTo>
                <a:cubicBezTo>
                  <a:pt x="43659" y="133"/>
                  <a:pt x="43166" y="1"/>
                  <a:pt x="426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2" name="Google Shape;12;p2"/>
          <p:cNvSpPr/>
          <p:nvPr/>
        </p:nvSpPr>
        <p:spPr>
          <a:xfrm>
            <a:off x="11355081" y="362124"/>
            <a:ext cx="237438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3" name="Google Shape;13;p2"/>
          <p:cNvSpPr/>
          <p:nvPr/>
        </p:nvSpPr>
        <p:spPr>
          <a:xfrm>
            <a:off x="131482" y="1041583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4" name="Google Shape;14;p2"/>
          <p:cNvSpPr/>
          <p:nvPr/>
        </p:nvSpPr>
        <p:spPr>
          <a:xfrm rot="-322897">
            <a:off x="3826406" y="6498878"/>
            <a:ext cx="5697571" cy="823292"/>
          </a:xfrm>
          <a:custGeom>
            <a:avLst/>
            <a:gdLst/>
            <a:ahLst/>
            <a:cxnLst/>
            <a:rect l="l" t="t" r="r" b="b"/>
            <a:pathLst>
              <a:path w="152148" h="27635" extrusionOk="0">
                <a:moveTo>
                  <a:pt x="94991" y="1"/>
                </a:moveTo>
                <a:cubicBezTo>
                  <a:pt x="92519" y="1"/>
                  <a:pt x="90052" y="136"/>
                  <a:pt x="87583" y="405"/>
                </a:cubicBezTo>
                <a:cubicBezTo>
                  <a:pt x="77554" y="1500"/>
                  <a:pt x="67265" y="4773"/>
                  <a:pt x="55202" y="10704"/>
                </a:cubicBezTo>
                <a:lnTo>
                  <a:pt x="54852" y="10876"/>
                </a:lnTo>
                <a:cubicBezTo>
                  <a:pt x="43381" y="16516"/>
                  <a:pt x="31642" y="22289"/>
                  <a:pt x="20006" y="22289"/>
                </a:cubicBezTo>
                <a:cubicBezTo>
                  <a:pt x="14744" y="22289"/>
                  <a:pt x="9504" y="21108"/>
                  <a:pt x="4319" y="18201"/>
                </a:cubicBezTo>
                <a:cubicBezTo>
                  <a:pt x="3902" y="17967"/>
                  <a:pt x="3451" y="17856"/>
                  <a:pt x="3006" y="17856"/>
                </a:cubicBezTo>
                <a:cubicBezTo>
                  <a:pt x="2065" y="17856"/>
                  <a:pt x="1151" y="18352"/>
                  <a:pt x="658" y="19231"/>
                </a:cubicBezTo>
                <a:cubicBezTo>
                  <a:pt x="1" y="20403"/>
                  <a:pt x="316" y="21856"/>
                  <a:pt x="1341" y="22660"/>
                </a:cubicBezTo>
                <a:cubicBezTo>
                  <a:pt x="1449" y="22744"/>
                  <a:pt x="1565" y="22822"/>
                  <a:pt x="1689" y="22892"/>
                </a:cubicBezTo>
                <a:cubicBezTo>
                  <a:pt x="7338" y="26059"/>
                  <a:pt x="13362" y="27634"/>
                  <a:pt x="19916" y="27634"/>
                </a:cubicBezTo>
                <a:cubicBezTo>
                  <a:pt x="23331" y="27634"/>
                  <a:pt x="26891" y="27206"/>
                  <a:pt x="30616" y="26354"/>
                </a:cubicBezTo>
                <a:cubicBezTo>
                  <a:pt x="39873" y="24235"/>
                  <a:pt x="48695" y="19896"/>
                  <a:pt x="57225" y="15701"/>
                </a:cubicBezTo>
                <a:lnTo>
                  <a:pt x="57576" y="15530"/>
                </a:lnTo>
                <a:cubicBezTo>
                  <a:pt x="71448" y="8708"/>
                  <a:pt x="83406" y="5373"/>
                  <a:pt x="95141" y="5373"/>
                </a:cubicBezTo>
                <a:cubicBezTo>
                  <a:pt x="103197" y="5373"/>
                  <a:pt x="111146" y="6944"/>
                  <a:pt x="119538" y="10039"/>
                </a:cubicBezTo>
                <a:cubicBezTo>
                  <a:pt x="123192" y="11387"/>
                  <a:pt x="126894" y="13003"/>
                  <a:pt x="130539" y="14843"/>
                </a:cubicBezTo>
                <a:cubicBezTo>
                  <a:pt x="136116" y="17656"/>
                  <a:pt x="141842" y="21096"/>
                  <a:pt x="147558" y="25064"/>
                </a:cubicBezTo>
                <a:cubicBezTo>
                  <a:pt x="148026" y="25389"/>
                  <a:pt x="148560" y="25544"/>
                  <a:pt x="149089" y="25544"/>
                </a:cubicBezTo>
                <a:cubicBezTo>
                  <a:pt x="149941" y="25544"/>
                  <a:pt x="150778" y="25141"/>
                  <a:pt x="151301" y="24388"/>
                </a:cubicBezTo>
                <a:cubicBezTo>
                  <a:pt x="152148" y="23169"/>
                  <a:pt x="151843" y="21492"/>
                  <a:pt x="150625" y="20647"/>
                </a:cubicBezTo>
                <a:cubicBezTo>
                  <a:pt x="144704" y="16535"/>
                  <a:pt x="138761" y="12968"/>
                  <a:pt x="132962" y="10041"/>
                </a:cubicBezTo>
                <a:cubicBezTo>
                  <a:pt x="129134" y="8111"/>
                  <a:pt x="125244" y="6412"/>
                  <a:pt x="121399" y="4993"/>
                </a:cubicBezTo>
                <a:cubicBezTo>
                  <a:pt x="112336" y="1651"/>
                  <a:pt x="103633" y="1"/>
                  <a:pt x="949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5" name="Google Shape;15;p2"/>
          <p:cNvSpPr/>
          <p:nvPr/>
        </p:nvSpPr>
        <p:spPr>
          <a:xfrm>
            <a:off x="543105" y="6297185"/>
            <a:ext cx="237452" cy="188906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6" name="Google Shape;16;p2"/>
          <p:cNvSpPr/>
          <p:nvPr/>
        </p:nvSpPr>
        <p:spPr>
          <a:xfrm>
            <a:off x="385343" y="5455509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7" name="Google Shape;17;p2"/>
          <p:cNvSpPr/>
          <p:nvPr/>
        </p:nvSpPr>
        <p:spPr>
          <a:xfrm>
            <a:off x="10771100" y="6443032"/>
            <a:ext cx="237438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8" name="Google Shape;18;p2"/>
          <p:cNvSpPr/>
          <p:nvPr/>
        </p:nvSpPr>
        <p:spPr>
          <a:xfrm>
            <a:off x="11345971" y="6112560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9" name="Google Shape;19;p2"/>
          <p:cNvSpPr/>
          <p:nvPr/>
        </p:nvSpPr>
        <p:spPr>
          <a:xfrm rot="-1079696">
            <a:off x="5901913" y="6056797"/>
            <a:ext cx="6983365" cy="1044078"/>
          </a:xfrm>
          <a:custGeom>
            <a:avLst/>
            <a:gdLst/>
            <a:ahLst/>
            <a:cxnLst/>
            <a:rect l="l" t="t" r="r" b="b"/>
            <a:pathLst>
              <a:path w="186489" h="35047" extrusionOk="0">
                <a:moveTo>
                  <a:pt x="155823" y="1"/>
                </a:moveTo>
                <a:cubicBezTo>
                  <a:pt x="141897" y="1"/>
                  <a:pt x="128283" y="5467"/>
                  <a:pt x="115989" y="10404"/>
                </a:cubicBezTo>
                <a:lnTo>
                  <a:pt x="114539" y="10985"/>
                </a:lnTo>
                <a:cubicBezTo>
                  <a:pt x="96772" y="18115"/>
                  <a:pt x="79990" y="24849"/>
                  <a:pt x="61524" y="27523"/>
                </a:cubicBezTo>
                <a:cubicBezTo>
                  <a:pt x="54535" y="28535"/>
                  <a:pt x="47566" y="29038"/>
                  <a:pt x="40710" y="29038"/>
                </a:cubicBezTo>
                <a:cubicBezTo>
                  <a:pt x="27961" y="29038"/>
                  <a:pt x="15599" y="27299"/>
                  <a:pt x="4214" y="23859"/>
                </a:cubicBezTo>
                <a:cubicBezTo>
                  <a:pt x="3925" y="23771"/>
                  <a:pt x="3632" y="23730"/>
                  <a:pt x="3345" y="23730"/>
                </a:cubicBezTo>
                <a:cubicBezTo>
                  <a:pt x="2059" y="23730"/>
                  <a:pt x="872" y="24565"/>
                  <a:pt x="479" y="25859"/>
                </a:cubicBezTo>
                <a:cubicBezTo>
                  <a:pt x="1" y="27444"/>
                  <a:pt x="897" y="29115"/>
                  <a:pt x="2481" y="29594"/>
                </a:cubicBezTo>
                <a:cubicBezTo>
                  <a:pt x="11914" y="32445"/>
                  <a:pt x="21932" y="34197"/>
                  <a:pt x="32256" y="34803"/>
                </a:cubicBezTo>
                <a:cubicBezTo>
                  <a:pt x="35007" y="34965"/>
                  <a:pt x="37785" y="35046"/>
                  <a:pt x="40581" y="35046"/>
                </a:cubicBezTo>
                <a:cubicBezTo>
                  <a:pt x="42706" y="35046"/>
                  <a:pt x="44843" y="34999"/>
                  <a:pt x="46987" y="34906"/>
                </a:cubicBezTo>
                <a:cubicBezTo>
                  <a:pt x="52085" y="34684"/>
                  <a:pt x="57228" y="34199"/>
                  <a:pt x="62382" y="33453"/>
                </a:cubicBezTo>
                <a:cubicBezTo>
                  <a:pt x="81557" y="30677"/>
                  <a:pt x="99458" y="23493"/>
                  <a:pt x="116770" y="16547"/>
                </a:cubicBezTo>
                <a:lnTo>
                  <a:pt x="118221" y="15964"/>
                </a:lnTo>
                <a:cubicBezTo>
                  <a:pt x="130487" y="11039"/>
                  <a:pt x="143090" y="5979"/>
                  <a:pt x="155719" y="5979"/>
                </a:cubicBezTo>
                <a:cubicBezTo>
                  <a:pt x="158722" y="5979"/>
                  <a:pt x="161726" y="6265"/>
                  <a:pt x="164727" y="6907"/>
                </a:cubicBezTo>
                <a:cubicBezTo>
                  <a:pt x="171814" y="8423"/>
                  <a:pt x="177542" y="11401"/>
                  <a:pt x="180852" y="15293"/>
                </a:cubicBezTo>
                <a:cubicBezTo>
                  <a:pt x="181445" y="15989"/>
                  <a:pt x="182287" y="16347"/>
                  <a:pt x="183135" y="16347"/>
                </a:cubicBezTo>
                <a:cubicBezTo>
                  <a:pt x="183822" y="16347"/>
                  <a:pt x="184511" y="16113"/>
                  <a:pt x="185075" y="15634"/>
                </a:cubicBezTo>
                <a:cubicBezTo>
                  <a:pt x="186336" y="14561"/>
                  <a:pt x="186488" y="12670"/>
                  <a:pt x="185416" y="11410"/>
                </a:cubicBezTo>
                <a:cubicBezTo>
                  <a:pt x="180081" y="5141"/>
                  <a:pt x="171902" y="2315"/>
                  <a:pt x="165980" y="1048"/>
                </a:cubicBezTo>
                <a:cubicBezTo>
                  <a:pt x="162585" y="321"/>
                  <a:pt x="159195" y="1"/>
                  <a:pt x="1558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</p:spTree>
    <p:extLst>
      <p:ext uri="{BB962C8B-B14F-4D97-AF65-F5344CB8AC3E}">
        <p14:creationId xmlns:p14="http://schemas.microsoft.com/office/powerpoint/2010/main" val="223306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415607" y="1474897"/>
            <a:ext cx="11360926" cy="2618127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3789"/>
            </a:lvl1pPr>
            <a:lvl2pPr lvl="1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3789"/>
            </a:lvl2pPr>
            <a:lvl3pPr lvl="2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3789"/>
            </a:lvl3pPr>
            <a:lvl4pPr lvl="3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3789"/>
            </a:lvl4pPr>
            <a:lvl5pPr lvl="4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3789"/>
            </a:lvl5pPr>
            <a:lvl6pPr lvl="5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3789"/>
            </a:lvl6pPr>
            <a:lvl7pPr lvl="6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3789"/>
            </a:lvl7pPr>
            <a:lvl8pPr lvl="7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3789"/>
            </a:lvl8pPr>
            <a:lvl9pPr lvl="8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3789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1"/>
          </p:nvPr>
        </p:nvSpPr>
        <p:spPr>
          <a:xfrm>
            <a:off x="415607" y="4203148"/>
            <a:ext cx="11360926" cy="173444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14772" lvl="0" indent="-299557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829544" lvl="1" indent="-299557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244316" lvl="2" indent="-299557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659087" lvl="3" indent="-299557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073859" lvl="4" indent="-299557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488631" lvl="5" indent="-299557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2903403" lvl="6" indent="-299557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318175" lvl="7" indent="-299557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3732947" lvl="8" indent="-299557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510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11296809" y="6217890"/>
            <a:ext cx="731738" cy="524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3823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583925" y="622145"/>
            <a:ext cx="11010964" cy="73481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859800" y="1892495"/>
            <a:ext cx="4039440" cy="101704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77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2"/>
          </p:nvPr>
        </p:nvSpPr>
        <p:spPr>
          <a:xfrm>
            <a:off x="1859800" y="3035705"/>
            <a:ext cx="4039440" cy="101704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77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1859800" y="4178916"/>
            <a:ext cx="4039440" cy="101704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77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7355402" y="1892495"/>
            <a:ext cx="4039440" cy="101704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77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7355402" y="3035705"/>
            <a:ext cx="4039440" cy="101704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77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 hasCustomPrompt="1"/>
          </p:nvPr>
        </p:nvSpPr>
        <p:spPr>
          <a:xfrm>
            <a:off x="779061" y="2215763"/>
            <a:ext cx="1011571" cy="37040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 hasCustomPrompt="1"/>
          </p:nvPr>
        </p:nvSpPr>
        <p:spPr>
          <a:xfrm>
            <a:off x="788310" y="3358973"/>
            <a:ext cx="1011571" cy="37040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 hasCustomPrompt="1"/>
          </p:nvPr>
        </p:nvSpPr>
        <p:spPr>
          <a:xfrm>
            <a:off x="788310" y="4502184"/>
            <a:ext cx="1011571" cy="37040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6280453" y="2215763"/>
            <a:ext cx="1011571" cy="37040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6280453" y="3358973"/>
            <a:ext cx="1011571" cy="37040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/>
          <p:nvPr/>
        </p:nvSpPr>
        <p:spPr>
          <a:xfrm rot="9899934">
            <a:off x="6263468" y="5716011"/>
            <a:ext cx="6983424" cy="1044087"/>
          </a:xfrm>
          <a:custGeom>
            <a:avLst/>
            <a:gdLst/>
            <a:ahLst/>
            <a:cxnLst/>
            <a:rect l="l" t="t" r="r" b="b"/>
            <a:pathLst>
              <a:path w="186489" h="35047" extrusionOk="0">
                <a:moveTo>
                  <a:pt x="155823" y="1"/>
                </a:moveTo>
                <a:cubicBezTo>
                  <a:pt x="141897" y="1"/>
                  <a:pt x="128283" y="5467"/>
                  <a:pt x="115989" y="10404"/>
                </a:cubicBezTo>
                <a:lnTo>
                  <a:pt x="114539" y="10985"/>
                </a:lnTo>
                <a:cubicBezTo>
                  <a:pt x="96772" y="18115"/>
                  <a:pt x="79990" y="24849"/>
                  <a:pt x="61524" y="27523"/>
                </a:cubicBezTo>
                <a:cubicBezTo>
                  <a:pt x="54535" y="28535"/>
                  <a:pt x="47566" y="29038"/>
                  <a:pt x="40710" y="29038"/>
                </a:cubicBezTo>
                <a:cubicBezTo>
                  <a:pt x="27961" y="29038"/>
                  <a:pt x="15599" y="27299"/>
                  <a:pt x="4214" y="23859"/>
                </a:cubicBezTo>
                <a:cubicBezTo>
                  <a:pt x="3925" y="23771"/>
                  <a:pt x="3632" y="23730"/>
                  <a:pt x="3345" y="23730"/>
                </a:cubicBezTo>
                <a:cubicBezTo>
                  <a:pt x="2059" y="23730"/>
                  <a:pt x="872" y="24565"/>
                  <a:pt x="479" y="25859"/>
                </a:cubicBezTo>
                <a:cubicBezTo>
                  <a:pt x="1" y="27444"/>
                  <a:pt x="897" y="29115"/>
                  <a:pt x="2481" y="29594"/>
                </a:cubicBezTo>
                <a:cubicBezTo>
                  <a:pt x="11914" y="32445"/>
                  <a:pt x="21932" y="34197"/>
                  <a:pt x="32256" y="34803"/>
                </a:cubicBezTo>
                <a:cubicBezTo>
                  <a:pt x="35007" y="34965"/>
                  <a:pt x="37785" y="35046"/>
                  <a:pt x="40581" y="35046"/>
                </a:cubicBezTo>
                <a:cubicBezTo>
                  <a:pt x="42706" y="35046"/>
                  <a:pt x="44843" y="34999"/>
                  <a:pt x="46987" y="34906"/>
                </a:cubicBezTo>
                <a:cubicBezTo>
                  <a:pt x="52085" y="34684"/>
                  <a:pt x="57228" y="34199"/>
                  <a:pt x="62382" y="33453"/>
                </a:cubicBezTo>
                <a:cubicBezTo>
                  <a:pt x="81557" y="30677"/>
                  <a:pt x="99458" y="23493"/>
                  <a:pt x="116770" y="16547"/>
                </a:cubicBezTo>
                <a:lnTo>
                  <a:pt x="118221" y="15964"/>
                </a:lnTo>
                <a:cubicBezTo>
                  <a:pt x="130487" y="11039"/>
                  <a:pt x="143090" y="5979"/>
                  <a:pt x="155719" y="5979"/>
                </a:cubicBezTo>
                <a:cubicBezTo>
                  <a:pt x="158722" y="5979"/>
                  <a:pt x="161726" y="6265"/>
                  <a:pt x="164727" y="6907"/>
                </a:cubicBezTo>
                <a:cubicBezTo>
                  <a:pt x="171814" y="8423"/>
                  <a:pt x="177542" y="11401"/>
                  <a:pt x="180852" y="15293"/>
                </a:cubicBezTo>
                <a:cubicBezTo>
                  <a:pt x="181445" y="15989"/>
                  <a:pt x="182287" y="16347"/>
                  <a:pt x="183135" y="16347"/>
                </a:cubicBezTo>
                <a:cubicBezTo>
                  <a:pt x="183822" y="16347"/>
                  <a:pt x="184511" y="16113"/>
                  <a:pt x="185075" y="15634"/>
                </a:cubicBezTo>
                <a:cubicBezTo>
                  <a:pt x="186336" y="14561"/>
                  <a:pt x="186488" y="12670"/>
                  <a:pt x="185416" y="11410"/>
                </a:cubicBezTo>
                <a:cubicBezTo>
                  <a:pt x="180081" y="5141"/>
                  <a:pt x="171902" y="2315"/>
                  <a:pt x="165980" y="1048"/>
                </a:cubicBezTo>
                <a:cubicBezTo>
                  <a:pt x="162585" y="321"/>
                  <a:pt x="159195" y="1"/>
                  <a:pt x="1558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77" name="Google Shape;77;p13"/>
          <p:cNvSpPr/>
          <p:nvPr/>
        </p:nvSpPr>
        <p:spPr>
          <a:xfrm rot="-9899934">
            <a:off x="7572361" y="210512"/>
            <a:ext cx="5697463" cy="823276"/>
          </a:xfrm>
          <a:custGeom>
            <a:avLst/>
            <a:gdLst/>
            <a:ahLst/>
            <a:cxnLst/>
            <a:rect l="l" t="t" r="r" b="b"/>
            <a:pathLst>
              <a:path w="152148" h="27635" extrusionOk="0">
                <a:moveTo>
                  <a:pt x="94991" y="1"/>
                </a:moveTo>
                <a:cubicBezTo>
                  <a:pt x="92519" y="1"/>
                  <a:pt x="90052" y="136"/>
                  <a:pt x="87583" y="405"/>
                </a:cubicBezTo>
                <a:cubicBezTo>
                  <a:pt x="77554" y="1500"/>
                  <a:pt x="67265" y="4773"/>
                  <a:pt x="55202" y="10704"/>
                </a:cubicBezTo>
                <a:lnTo>
                  <a:pt x="54852" y="10876"/>
                </a:lnTo>
                <a:cubicBezTo>
                  <a:pt x="43381" y="16516"/>
                  <a:pt x="31642" y="22289"/>
                  <a:pt x="20006" y="22289"/>
                </a:cubicBezTo>
                <a:cubicBezTo>
                  <a:pt x="14744" y="22289"/>
                  <a:pt x="9504" y="21108"/>
                  <a:pt x="4319" y="18201"/>
                </a:cubicBezTo>
                <a:cubicBezTo>
                  <a:pt x="3902" y="17967"/>
                  <a:pt x="3451" y="17856"/>
                  <a:pt x="3006" y="17856"/>
                </a:cubicBezTo>
                <a:cubicBezTo>
                  <a:pt x="2065" y="17856"/>
                  <a:pt x="1151" y="18352"/>
                  <a:pt x="658" y="19231"/>
                </a:cubicBezTo>
                <a:cubicBezTo>
                  <a:pt x="1" y="20403"/>
                  <a:pt x="316" y="21856"/>
                  <a:pt x="1341" y="22660"/>
                </a:cubicBezTo>
                <a:cubicBezTo>
                  <a:pt x="1449" y="22744"/>
                  <a:pt x="1565" y="22822"/>
                  <a:pt x="1689" y="22892"/>
                </a:cubicBezTo>
                <a:cubicBezTo>
                  <a:pt x="7338" y="26059"/>
                  <a:pt x="13362" y="27634"/>
                  <a:pt x="19916" y="27634"/>
                </a:cubicBezTo>
                <a:cubicBezTo>
                  <a:pt x="23331" y="27634"/>
                  <a:pt x="26891" y="27206"/>
                  <a:pt x="30616" y="26354"/>
                </a:cubicBezTo>
                <a:cubicBezTo>
                  <a:pt x="39873" y="24235"/>
                  <a:pt x="48695" y="19896"/>
                  <a:pt x="57225" y="15701"/>
                </a:cubicBezTo>
                <a:lnTo>
                  <a:pt x="57576" y="15530"/>
                </a:lnTo>
                <a:cubicBezTo>
                  <a:pt x="71448" y="8708"/>
                  <a:pt x="83406" y="5373"/>
                  <a:pt x="95141" y="5373"/>
                </a:cubicBezTo>
                <a:cubicBezTo>
                  <a:pt x="103197" y="5373"/>
                  <a:pt x="111146" y="6944"/>
                  <a:pt x="119538" y="10039"/>
                </a:cubicBezTo>
                <a:cubicBezTo>
                  <a:pt x="123192" y="11387"/>
                  <a:pt x="126894" y="13003"/>
                  <a:pt x="130539" y="14843"/>
                </a:cubicBezTo>
                <a:cubicBezTo>
                  <a:pt x="136116" y="17656"/>
                  <a:pt x="141842" y="21096"/>
                  <a:pt x="147558" y="25064"/>
                </a:cubicBezTo>
                <a:cubicBezTo>
                  <a:pt x="148026" y="25389"/>
                  <a:pt x="148560" y="25544"/>
                  <a:pt x="149089" y="25544"/>
                </a:cubicBezTo>
                <a:cubicBezTo>
                  <a:pt x="149941" y="25544"/>
                  <a:pt x="150778" y="25141"/>
                  <a:pt x="151301" y="24388"/>
                </a:cubicBezTo>
                <a:cubicBezTo>
                  <a:pt x="152148" y="23169"/>
                  <a:pt x="151843" y="21492"/>
                  <a:pt x="150625" y="20647"/>
                </a:cubicBezTo>
                <a:cubicBezTo>
                  <a:pt x="144704" y="16535"/>
                  <a:pt x="138761" y="12968"/>
                  <a:pt x="132962" y="10041"/>
                </a:cubicBezTo>
                <a:cubicBezTo>
                  <a:pt x="129134" y="8111"/>
                  <a:pt x="125244" y="6412"/>
                  <a:pt x="121399" y="4993"/>
                </a:cubicBezTo>
                <a:cubicBezTo>
                  <a:pt x="112336" y="1651"/>
                  <a:pt x="103633" y="1"/>
                  <a:pt x="949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78" name="Google Shape;78;p13"/>
          <p:cNvSpPr/>
          <p:nvPr/>
        </p:nvSpPr>
        <p:spPr>
          <a:xfrm rot="10402104" flipH="1">
            <a:off x="6540423" y="6287527"/>
            <a:ext cx="5048638" cy="1098774"/>
          </a:xfrm>
          <a:custGeom>
            <a:avLst/>
            <a:gdLst/>
            <a:ahLst/>
            <a:cxnLst/>
            <a:rect l="l" t="t" r="r" b="b"/>
            <a:pathLst>
              <a:path w="134819" h="36882" extrusionOk="0">
                <a:moveTo>
                  <a:pt x="131925" y="1"/>
                </a:moveTo>
                <a:cubicBezTo>
                  <a:pt x="131775" y="1"/>
                  <a:pt x="131623" y="13"/>
                  <a:pt x="131471" y="39"/>
                </a:cubicBezTo>
                <a:cubicBezTo>
                  <a:pt x="120389" y="1915"/>
                  <a:pt x="109431" y="6028"/>
                  <a:pt x="99782" y="11935"/>
                </a:cubicBezTo>
                <a:cubicBezTo>
                  <a:pt x="97426" y="13378"/>
                  <a:pt x="95103" y="14904"/>
                  <a:pt x="92856" y="16380"/>
                </a:cubicBezTo>
                <a:cubicBezTo>
                  <a:pt x="86221" y="20739"/>
                  <a:pt x="79952" y="24856"/>
                  <a:pt x="72594" y="27214"/>
                </a:cubicBezTo>
                <a:cubicBezTo>
                  <a:pt x="64210" y="29901"/>
                  <a:pt x="54544" y="31512"/>
                  <a:pt x="44833" y="31512"/>
                </a:cubicBezTo>
                <a:cubicBezTo>
                  <a:pt x="30158" y="31512"/>
                  <a:pt x="15380" y="27833"/>
                  <a:pt x="4765" y="18629"/>
                </a:cubicBezTo>
                <a:cubicBezTo>
                  <a:pt x="4257" y="18189"/>
                  <a:pt x="3629" y="17972"/>
                  <a:pt x="3005" y="17972"/>
                </a:cubicBezTo>
                <a:cubicBezTo>
                  <a:pt x="2253" y="17972"/>
                  <a:pt x="1504" y="18286"/>
                  <a:pt x="972" y="18900"/>
                </a:cubicBezTo>
                <a:cubicBezTo>
                  <a:pt x="0" y="20022"/>
                  <a:pt x="120" y="21720"/>
                  <a:pt x="1243" y="22693"/>
                </a:cubicBezTo>
                <a:cubicBezTo>
                  <a:pt x="10150" y="30416"/>
                  <a:pt x="22397" y="35195"/>
                  <a:pt x="36662" y="36510"/>
                </a:cubicBezTo>
                <a:cubicBezTo>
                  <a:pt x="39356" y="36758"/>
                  <a:pt x="42100" y="36881"/>
                  <a:pt x="44870" y="36881"/>
                </a:cubicBezTo>
                <a:cubicBezTo>
                  <a:pt x="54734" y="36881"/>
                  <a:pt x="64913" y="35322"/>
                  <a:pt x="74236" y="32335"/>
                </a:cubicBezTo>
                <a:cubicBezTo>
                  <a:pt x="82292" y="29752"/>
                  <a:pt x="89163" y="25240"/>
                  <a:pt x="95808" y="20875"/>
                </a:cubicBezTo>
                <a:cubicBezTo>
                  <a:pt x="98020" y="19422"/>
                  <a:pt x="100307" y="17920"/>
                  <a:pt x="102591" y="16521"/>
                </a:cubicBezTo>
                <a:cubicBezTo>
                  <a:pt x="111659" y="10970"/>
                  <a:pt x="121956" y="7103"/>
                  <a:pt x="132369" y="5341"/>
                </a:cubicBezTo>
                <a:cubicBezTo>
                  <a:pt x="133833" y="5093"/>
                  <a:pt x="134819" y="3705"/>
                  <a:pt x="134571" y="2241"/>
                </a:cubicBezTo>
                <a:cubicBezTo>
                  <a:pt x="134349" y="929"/>
                  <a:pt x="133212" y="1"/>
                  <a:pt x="1319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79" name="Google Shape;79;p13"/>
          <p:cNvSpPr/>
          <p:nvPr/>
        </p:nvSpPr>
        <p:spPr>
          <a:xfrm rot="4499934">
            <a:off x="10913450" y="-301956"/>
            <a:ext cx="1362762" cy="1364450"/>
          </a:xfrm>
          <a:custGeom>
            <a:avLst/>
            <a:gdLst/>
            <a:ahLst/>
            <a:cxnLst/>
            <a:rect l="l" t="t" r="r" b="b"/>
            <a:pathLst>
              <a:path w="45744" h="36437" extrusionOk="0">
                <a:moveTo>
                  <a:pt x="42679" y="1"/>
                </a:moveTo>
                <a:cubicBezTo>
                  <a:pt x="41783" y="1"/>
                  <a:pt x="40908" y="448"/>
                  <a:pt x="40398" y="1262"/>
                </a:cubicBezTo>
                <a:cubicBezTo>
                  <a:pt x="31820" y="14961"/>
                  <a:pt x="21970" y="22339"/>
                  <a:pt x="15218" y="26115"/>
                </a:cubicBezTo>
                <a:cubicBezTo>
                  <a:pt x="7926" y="30194"/>
                  <a:pt x="2568" y="31074"/>
                  <a:pt x="2475" y="31089"/>
                </a:cubicBezTo>
                <a:cubicBezTo>
                  <a:pt x="1010" y="31312"/>
                  <a:pt x="1" y="32679"/>
                  <a:pt x="220" y="34145"/>
                </a:cubicBezTo>
                <a:cubicBezTo>
                  <a:pt x="420" y="35479"/>
                  <a:pt x="1567" y="36437"/>
                  <a:pt x="2876" y="36437"/>
                </a:cubicBezTo>
                <a:cubicBezTo>
                  <a:pt x="3009" y="36437"/>
                  <a:pt x="3143" y="36427"/>
                  <a:pt x="3278" y="36407"/>
                </a:cubicBezTo>
                <a:cubicBezTo>
                  <a:pt x="3527" y="36370"/>
                  <a:pt x="9463" y="35443"/>
                  <a:pt x="17576" y="30958"/>
                </a:cubicBezTo>
                <a:cubicBezTo>
                  <a:pt x="22283" y="28354"/>
                  <a:pt x="26790" y="25072"/>
                  <a:pt x="30969" y="21199"/>
                </a:cubicBezTo>
                <a:cubicBezTo>
                  <a:pt x="36168" y="16383"/>
                  <a:pt x="40874" y="10636"/>
                  <a:pt x="44955" y="4117"/>
                </a:cubicBezTo>
                <a:cubicBezTo>
                  <a:pt x="45744" y="2858"/>
                  <a:pt x="45362" y="1199"/>
                  <a:pt x="44103" y="411"/>
                </a:cubicBezTo>
                <a:cubicBezTo>
                  <a:pt x="43659" y="133"/>
                  <a:pt x="43166" y="1"/>
                  <a:pt x="426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80" name="Google Shape;80;p13"/>
          <p:cNvSpPr/>
          <p:nvPr/>
        </p:nvSpPr>
        <p:spPr>
          <a:xfrm>
            <a:off x="11594893" y="6059276"/>
            <a:ext cx="237452" cy="188906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81" name="Google Shape;81;p13"/>
          <p:cNvSpPr/>
          <p:nvPr/>
        </p:nvSpPr>
        <p:spPr>
          <a:xfrm>
            <a:off x="10920540" y="6238044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82" name="Google Shape;82;p13"/>
          <p:cNvSpPr/>
          <p:nvPr/>
        </p:nvSpPr>
        <p:spPr>
          <a:xfrm>
            <a:off x="9820025" y="254760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83" name="Google Shape;83;p13"/>
          <p:cNvSpPr/>
          <p:nvPr/>
        </p:nvSpPr>
        <p:spPr>
          <a:xfrm>
            <a:off x="887707" y="6543779"/>
            <a:ext cx="237452" cy="188906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84" name="Google Shape;84;p13"/>
          <p:cNvSpPr/>
          <p:nvPr/>
        </p:nvSpPr>
        <p:spPr>
          <a:xfrm>
            <a:off x="426179" y="6338378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</p:spTree>
    <p:extLst>
      <p:ext uri="{BB962C8B-B14F-4D97-AF65-F5344CB8AC3E}">
        <p14:creationId xmlns:p14="http://schemas.microsoft.com/office/powerpoint/2010/main" val="3969483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subTitle" idx="1"/>
          </p:nvPr>
        </p:nvSpPr>
        <p:spPr>
          <a:xfrm>
            <a:off x="583925" y="3474280"/>
            <a:ext cx="3444540" cy="1518622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2"/>
          </p:nvPr>
        </p:nvSpPr>
        <p:spPr>
          <a:xfrm>
            <a:off x="4373894" y="3474280"/>
            <a:ext cx="3444540" cy="1518622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3"/>
          </p:nvPr>
        </p:nvSpPr>
        <p:spPr>
          <a:xfrm>
            <a:off x="8163748" y="3474279"/>
            <a:ext cx="3444540" cy="1518622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4"/>
          </p:nvPr>
        </p:nvSpPr>
        <p:spPr>
          <a:xfrm>
            <a:off x="583925" y="3063553"/>
            <a:ext cx="3444540" cy="477631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5"/>
          </p:nvPr>
        </p:nvSpPr>
        <p:spPr>
          <a:xfrm>
            <a:off x="4373899" y="3063553"/>
            <a:ext cx="3444540" cy="477631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6"/>
          </p:nvPr>
        </p:nvSpPr>
        <p:spPr>
          <a:xfrm>
            <a:off x="8163748" y="3063553"/>
            <a:ext cx="3444540" cy="477631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7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583925" y="622145"/>
            <a:ext cx="11010964" cy="73481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/>
          <p:nvPr/>
        </p:nvSpPr>
        <p:spPr>
          <a:xfrm rot="763083">
            <a:off x="-542670" y="6292759"/>
            <a:ext cx="5697742" cy="823317"/>
          </a:xfrm>
          <a:custGeom>
            <a:avLst/>
            <a:gdLst/>
            <a:ahLst/>
            <a:cxnLst/>
            <a:rect l="l" t="t" r="r" b="b"/>
            <a:pathLst>
              <a:path w="152148" h="27635" extrusionOk="0">
                <a:moveTo>
                  <a:pt x="94991" y="1"/>
                </a:moveTo>
                <a:cubicBezTo>
                  <a:pt x="92519" y="1"/>
                  <a:pt x="90052" y="136"/>
                  <a:pt x="87583" y="405"/>
                </a:cubicBezTo>
                <a:cubicBezTo>
                  <a:pt x="77554" y="1500"/>
                  <a:pt x="67265" y="4773"/>
                  <a:pt x="55202" y="10704"/>
                </a:cubicBezTo>
                <a:lnTo>
                  <a:pt x="54852" y="10876"/>
                </a:lnTo>
                <a:cubicBezTo>
                  <a:pt x="43381" y="16516"/>
                  <a:pt x="31642" y="22289"/>
                  <a:pt x="20006" y="22289"/>
                </a:cubicBezTo>
                <a:cubicBezTo>
                  <a:pt x="14744" y="22289"/>
                  <a:pt x="9504" y="21108"/>
                  <a:pt x="4319" y="18201"/>
                </a:cubicBezTo>
                <a:cubicBezTo>
                  <a:pt x="3902" y="17967"/>
                  <a:pt x="3451" y="17856"/>
                  <a:pt x="3006" y="17856"/>
                </a:cubicBezTo>
                <a:cubicBezTo>
                  <a:pt x="2065" y="17856"/>
                  <a:pt x="1151" y="18352"/>
                  <a:pt x="658" y="19231"/>
                </a:cubicBezTo>
                <a:cubicBezTo>
                  <a:pt x="1" y="20403"/>
                  <a:pt x="316" y="21856"/>
                  <a:pt x="1341" y="22660"/>
                </a:cubicBezTo>
                <a:cubicBezTo>
                  <a:pt x="1449" y="22744"/>
                  <a:pt x="1565" y="22822"/>
                  <a:pt x="1689" y="22892"/>
                </a:cubicBezTo>
                <a:cubicBezTo>
                  <a:pt x="7338" y="26059"/>
                  <a:pt x="13362" y="27634"/>
                  <a:pt x="19916" y="27634"/>
                </a:cubicBezTo>
                <a:cubicBezTo>
                  <a:pt x="23331" y="27634"/>
                  <a:pt x="26891" y="27206"/>
                  <a:pt x="30616" y="26354"/>
                </a:cubicBezTo>
                <a:cubicBezTo>
                  <a:pt x="39873" y="24235"/>
                  <a:pt x="48695" y="19896"/>
                  <a:pt x="57225" y="15701"/>
                </a:cubicBezTo>
                <a:lnTo>
                  <a:pt x="57576" y="15530"/>
                </a:lnTo>
                <a:cubicBezTo>
                  <a:pt x="71448" y="8708"/>
                  <a:pt x="83406" y="5373"/>
                  <a:pt x="95141" y="5373"/>
                </a:cubicBezTo>
                <a:cubicBezTo>
                  <a:pt x="103197" y="5373"/>
                  <a:pt x="111146" y="6944"/>
                  <a:pt x="119538" y="10039"/>
                </a:cubicBezTo>
                <a:cubicBezTo>
                  <a:pt x="123192" y="11387"/>
                  <a:pt x="126894" y="13003"/>
                  <a:pt x="130539" y="14843"/>
                </a:cubicBezTo>
                <a:cubicBezTo>
                  <a:pt x="136116" y="17656"/>
                  <a:pt x="141842" y="21096"/>
                  <a:pt x="147558" y="25064"/>
                </a:cubicBezTo>
                <a:cubicBezTo>
                  <a:pt x="148026" y="25389"/>
                  <a:pt x="148560" y="25544"/>
                  <a:pt x="149089" y="25544"/>
                </a:cubicBezTo>
                <a:cubicBezTo>
                  <a:pt x="149941" y="25544"/>
                  <a:pt x="150778" y="25141"/>
                  <a:pt x="151301" y="24388"/>
                </a:cubicBezTo>
                <a:cubicBezTo>
                  <a:pt x="152148" y="23169"/>
                  <a:pt x="151843" y="21492"/>
                  <a:pt x="150625" y="20647"/>
                </a:cubicBezTo>
                <a:cubicBezTo>
                  <a:pt x="144704" y="16535"/>
                  <a:pt x="138761" y="12968"/>
                  <a:pt x="132962" y="10041"/>
                </a:cubicBezTo>
                <a:cubicBezTo>
                  <a:pt x="129134" y="8111"/>
                  <a:pt x="125244" y="6412"/>
                  <a:pt x="121399" y="4993"/>
                </a:cubicBezTo>
                <a:cubicBezTo>
                  <a:pt x="112336" y="1651"/>
                  <a:pt x="103633" y="1"/>
                  <a:pt x="949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94" name="Google Shape;94;p14"/>
          <p:cNvSpPr/>
          <p:nvPr/>
        </p:nvSpPr>
        <p:spPr>
          <a:xfrm>
            <a:off x="9142722" y="-725811"/>
            <a:ext cx="5048680" cy="1098783"/>
          </a:xfrm>
          <a:custGeom>
            <a:avLst/>
            <a:gdLst/>
            <a:ahLst/>
            <a:cxnLst/>
            <a:rect l="l" t="t" r="r" b="b"/>
            <a:pathLst>
              <a:path w="134819" h="36882" extrusionOk="0">
                <a:moveTo>
                  <a:pt x="131925" y="1"/>
                </a:moveTo>
                <a:cubicBezTo>
                  <a:pt x="131775" y="1"/>
                  <a:pt x="131623" y="13"/>
                  <a:pt x="131471" y="39"/>
                </a:cubicBezTo>
                <a:cubicBezTo>
                  <a:pt x="120389" y="1915"/>
                  <a:pt x="109431" y="6028"/>
                  <a:pt x="99782" y="11935"/>
                </a:cubicBezTo>
                <a:cubicBezTo>
                  <a:pt x="97426" y="13378"/>
                  <a:pt x="95103" y="14904"/>
                  <a:pt x="92856" y="16380"/>
                </a:cubicBezTo>
                <a:cubicBezTo>
                  <a:pt x="86221" y="20739"/>
                  <a:pt x="79952" y="24856"/>
                  <a:pt x="72594" y="27214"/>
                </a:cubicBezTo>
                <a:cubicBezTo>
                  <a:pt x="64210" y="29901"/>
                  <a:pt x="54544" y="31512"/>
                  <a:pt x="44833" y="31512"/>
                </a:cubicBezTo>
                <a:cubicBezTo>
                  <a:pt x="30158" y="31512"/>
                  <a:pt x="15380" y="27833"/>
                  <a:pt x="4765" y="18629"/>
                </a:cubicBezTo>
                <a:cubicBezTo>
                  <a:pt x="4257" y="18189"/>
                  <a:pt x="3629" y="17972"/>
                  <a:pt x="3005" y="17972"/>
                </a:cubicBezTo>
                <a:cubicBezTo>
                  <a:pt x="2253" y="17972"/>
                  <a:pt x="1504" y="18286"/>
                  <a:pt x="972" y="18900"/>
                </a:cubicBezTo>
                <a:cubicBezTo>
                  <a:pt x="0" y="20022"/>
                  <a:pt x="120" y="21720"/>
                  <a:pt x="1243" y="22693"/>
                </a:cubicBezTo>
                <a:cubicBezTo>
                  <a:pt x="10150" y="30416"/>
                  <a:pt x="22397" y="35195"/>
                  <a:pt x="36662" y="36510"/>
                </a:cubicBezTo>
                <a:cubicBezTo>
                  <a:pt x="39356" y="36758"/>
                  <a:pt x="42100" y="36881"/>
                  <a:pt x="44870" y="36881"/>
                </a:cubicBezTo>
                <a:cubicBezTo>
                  <a:pt x="54734" y="36881"/>
                  <a:pt x="64913" y="35322"/>
                  <a:pt x="74236" y="32335"/>
                </a:cubicBezTo>
                <a:cubicBezTo>
                  <a:pt x="82292" y="29752"/>
                  <a:pt x="89163" y="25240"/>
                  <a:pt x="95808" y="20875"/>
                </a:cubicBezTo>
                <a:cubicBezTo>
                  <a:pt x="98020" y="19422"/>
                  <a:pt x="100307" y="17920"/>
                  <a:pt x="102591" y="16521"/>
                </a:cubicBezTo>
                <a:cubicBezTo>
                  <a:pt x="111659" y="10970"/>
                  <a:pt x="121956" y="7103"/>
                  <a:pt x="132369" y="5341"/>
                </a:cubicBezTo>
                <a:cubicBezTo>
                  <a:pt x="133833" y="5093"/>
                  <a:pt x="134819" y="3705"/>
                  <a:pt x="134571" y="2241"/>
                </a:cubicBezTo>
                <a:cubicBezTo>
                  <a:pt x="134349" y="929"/>
                  <a:pt x="133212" y="1"/>
                  <a:pt x="1319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95" name="Google Shape;95;p14"/>
          <p:cNvSpPr/>
          <p:nvPr/>
        </p:nvSpPr>
        <p:spPr>
          <a:xfrm rot="5400000">
            <a:off x="11089180" y="-110613"/>
            <a:ext cx="1362799" cy="1364487"/>
          </a:xfrm>
          <a:custGeom>
            <a:avLst/>
            <a:gdLst/>
            <a:ahLst/>
            <a:cxnLst/>
            <a:rect l="l" t="t" r="r" b="b"/>
            <a:pathLst>
              <a:path w="45744" h="36437" extrusionOk="0">
                <a:moveTo>
                  <a:pt x="42679" y="1"/>
                </a:moveTo>
                <a:cubicBezTo>
                  <a:pt x="41783" y="1"/>
                  <a:pt x="40908" y="448"/>
                  <a:pt x="40398" y="1262"/>
                </a:cubicBezTo>
                <a:cubicBezTo>
                  <a:pt x="31820" y="14961"/>
                  <a:pt x="21970" y="22339"/>
                  <a:pt x="15218" y="26115"/>
                </a:cubicBezTo>
                <a:cubicBezTo>
                  <a:pt x="7926" y="30194"/>
                  <a:pt x="2568" y="31074"/>
                  <a:pt x="2475" y="31089"/>
                </a:cubicBezTo>
                <a:cubicBezTo>
                  <a:pt x="1010" y="31312"/>
                  <a:pt x="1" y="32679"/>
                  <a:pt x="220" y="34145"/>
                </a:cubicBezTo>
                <a:cubicBezTo>
                  <a:pt x="420" y="35479"/>
                  <a:pt x="1567" y="36437"/>
                  <a:pt x="2876" y="36437"/>
                </a:cubicBezTo>
                <a:cubicBezTo>
                  <a:pt x="3009" y="36437"/>
                  <a:pt x="3143" y="36427"/>
                  <a:pt x="3278" y="36407"/>
                </a:cubicBezTo>
                <a:cubicBezTo>
                  <a:pt x="3527" y="36370"/>
                  <a:pt x="9463" y="35443"/>
                  <a:pt x="17576" y="30958"/>
                </a:cubicBezTo>
                <a:cubicBezTo>
                  <a:pt x="22283" y="28354"/>
                  <a:pt x="26790" y="25072"/>
                  <a:pt x="30969" y="21199"/>
                </a:cubicBezTo>
                <a:cubicBezTo>
                  <a:pt x="36168" y="16383"/>
                  <a:pt x="40874" y="10636"/>
                  <a:pt x="44955" y="4117"/>
                </a:cubicBezTo>
                <a:cubicBezTo>
                  <a:pt x="45744" y="2858"/>
                  <a:pt x="45362" y="1199"/>
                  <a:pt x="44103" y="411"/>
                </a:cubicBezTo>
                <a:cubicBezTo>
                  <a:pt x="43659" y="133"/>
                  <a:pt x="43166" y="1"/>
                  <a:pt x="426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96" name="Google Shape;96;p14"/>
          <p:cNvSpPr/>
          <p:nvPr/>
        </p:nvSpPr>
        <p:spPr>
          <a:xfrm>
            <a:off x="4373906" y="6460373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97" name="Google Shape;97;p14"/>
          <p:cNvSpPr/>
          <p:nvPr/>
        </p:nvSpPr>
        <p:spPr>
          <a:xfrm>
            <a:off x="9082982" y="244191"/>
            <a:ext cx="237438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98" name="Google Shape;98;p14"/>
          <p:cNvSpPr/>
          <p:nvPr/>
        </p:nvSpPr>
        <p:spPr>
          <a:xfrm>
            <a:off x="11160471" y="6310099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99" name="Google Shape;99;p14"/>
          <p:cNvSpPr/>
          <p:nvPr/>
        </p:nvSpPr>
        <p:spPr>
          <a:xfrm>
            <a:off x="11754048" y="6561102"/>
            <a:ext cx="237438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</p:spTree>
    <p:extLst>
      <p:ext uri="{BB962C8B-B14F-4D97-AF65-F5344CB8AC3E}">
        <p14:creationId xmlns:p14="http://schemas.microsoft.com/office/powerpoint/2010/main" val="1810898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583925" y="622145"/>
            <a:ext cx="11010964" cy="73481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/>
          <p:nvPr/>
        </p:nvSpPr>
        <p:spPr>
          <a:xfrm rot="506385" flipH="1">
            <a:off x="-679624" y="6241050"/>
            <a:ext cx="6983746" cy="1044135"/>
          </a:xfrm>
          <a:custGeom>
            <a:avLst/>
            <a:gdLst/>
            <a:ahLst/>
            <a:cxnLst/>
            <a:rect l="l" t="t" r="r" b="b"/>
            <a:pathLst>
              <a:path w="186489" h="35047" extrusionOk="0">
                <a:moveTo>
                  <a:pt x="155823" y="1"/>
                </a:moveTo>
                <a:cubicBezTo>
                  <a:pt x="141897" y="1"/>
                  <a:pt x="128283" y="5467"/>
                  <a:pt x="115989" y="10404"/>
                </a:cubicBezTo>
                <a:lnTo>
                  <a:pt x="114539" y="10985"/>
                </a:lnTo>
                <a:cubicBezTo>
                  <a:pt x="96772" y="18115"/>
                  <a:pt x="79990" y="24849"/>
                  <a:pt x="61524" y="27523"/>
                </a:cubicBezTo>
                <a:cubicBezTo>
                  <a:pt x="54535" y="28535"/>
                  <a:pt x="47566" y="29038"/>
                  <a:pt x="40710" y="29038"/>
                </a:cubicBezTo>
                <a:cubicBezTo>
                  <a:pt x="27961" y="29038"/>
                  <a:pt x="15599" y="27299"/>
                  <a:pt x="4214" y="23859"/>
                </a:cubicBezTo>
                <a:cubicBezTo>
                  <a:pt x="3925" y="23771"/>
                  <a:pt x="3632" y="23730"/>
                  <a:pt x="3345" y="23730"/>
                </a:cubicBezTo>
                <a:cubicBezTo>
                  <a:pt x="2059" y="23730"/>
                  <a:pt x="872" y="24565"/>
                  <a:pt x="479" y="25859"/>
                </a:cubicBezTo>
                <a:cubicBezTo>
                  <a:pt x="1" y="27444"/>
                  <a:pt x="897" y="29115"/>
                  <a:pt x="2481" y="29594"/>
                </a:cubicBezTo>
                <a:cubicBezTo>
                  <a:pt x="11914" y="32445"/>
                  <a:pt x="21932" y="34197"/>
                  <a:pt x="32256" y="34803"/>
                </a:cubicBezTo>
                <a:cubicBezTo>
                  <a:pt x="35007" y="34965"/>
                  <a:pt x="37785" y="35046"/>
                  <a:pt x="40581" y="35046"/>
                </a:cubicBezTo>
                <a:cubicBezTo>
                  <a:pt x="42706" y="35046"/>
                  <a:pt x="44843" y="34999"/>
                  <a:pt x="46987" y="34906"/>
                </a:cubicBezTo>
                <a:cubicBezTo>
                  <a:pt x="52085" y="34684"/>
                  <a:pt x="57228" y="34199"/>
                  <a:pt x="62382" y="33453"/>
                </a:cubicBezTo>
                <a:cubicBezTo>
                  <a:pt x="81557" y="30677"/>
                  <a:pt x="99458" y="23493"/>
                  <a:pt x="116770" y="16547"/>
                </a:cubicBezTo>
                <a:lnTo>
                  <a:pt x="118221" y="15964"/>
                </a:lnTo>
                <a:cubicBezTo>
                  <a:pt x="130487" y="11039"/>
                  <a:pt x="143090" y="5979"/>
                  <a:pt x="155719" y="5979"/>
                </a:cubicBezTo>
                <a:cubicBezTo>
                  <a:pt x="158722" y="5979"/>
                  <a:pt x="161726" y="6265"/>
                  <a:pt x="164727" y="6907"/>
                </a:cubicBezTo>
                <a:cubicBezTo>
                  <a:pt x="171814" y="8423"/>
                  <a:pt x="177542" y="11401"/>
                  <a:pt x="180852" y="15293"/>
                </a:cubicBezTo>
                <a:cubicBezTo>
                  <a:pt x="181445" y="15989"/>
                  <a:pt x="182287" y="16347"/>
                  <a:pt x="183135" y="16347"/>
                </a:cubicBezTo>
                <a:cubicBezTo>
                  <a:pt x="183822" y="16347"/>
                  <a:pt x="184511" y="16113"/>
                  <a:pt x="185075" y="15634"/>
                </a:cubicBezTo>
                <a:cubicBezTo>
                  <a:pt x="186336" y="14561"/>
                  <a:pt x="186488" y="12670"/>
                  <a:pt x="185416" y="11410"/>
                </a:cubicBezTo>
                <a:cubicBezTo>
                  <a:pt x="180081" y="5141"/>
                  <a:pt x="171902" y="2315"/>
                  <a:pt x="165980" y="1048"/>
                </a:cubicBezTo>
                <a:cubicBezTo>
                  <a:pt x="162585" y="321"/>
                  <a:pt x="159195" y="1"/>
                  <a:pt x="1558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03" name="Google Shape;103;p15"/>
          <p:cNvSpPr/>
          <p:nvPr/>
        </p:nvSpPr>
        <p:spPr>
          <a:xfrm rot="-9899934">
            <a:off x="7642262" y="-287135"/>
            <a:ext cx="5697463" cy="823276"/>
          </a:xfrm>
          <a:custGeom>
            <a:avLst/>
            <a:gdLst/>
            <a:ahLst/>
            <a:cxnLst/>
            <a:rect l="l" t="t" r="r" b="b"/>
            <a:pathLst>
              <a:path w="152148" h="27635" extrusionOk="0">
                <a:moveTo>
                  <a:pt x="94991" y="1"/>
                </a:moveTo>
                <a:cubicBezTo>
                  <a:pt x="92519" y="1"/>
                  <a:pt x="90052" y="136"/>
                  <a:pt x="87583" y="405"/>
                </a:cubicBezTo>
                <a:cubicBezTo>
                  <a:pt x="77554" y="1500"/>
                  <a:pt x="67265" y="4773"/>
                  <a:pt x="55202" y="10704"/>
                </a:cubicBezTo>
                <a:lnTo>
                  <a:pt x="54852" y="10876"/>
                </a:lnTo>
                <a:cubicBezTo>
                  <a:pt x="43381" y="16516"/>
                  <a:pt x="31642" y="22289"/>
                  <a:pt x="20006" y="22289"/>
                </a:cubicBezTo>
                <a:cubicBezTo>
                  <a:pt x="14744" y="22289"/>
                  <a:pt x="9504" y="21108"/>
                  <a:pt x="4319" y="18201"/>
                </a:cubicBezTo>
                <a:cubicBezTo>
                  <a:pt x="3902" y="17967"/>
                  <a:pt x="3451" y="17856"/>
                  <a:pt x="3006" y="17856"/>
                </a:cubicBezTo>
                <a:cubicBezTo>
                  <a:pt x="2065" y="17856"/>
                  <a:pt x="1151" y="18352"/>
                  <a:pt x="658" y="19231"/>
                </a:cubicBezTo>
                <a:cubicBezTo>
                  <a:pt x="1" y="20403"/>
                  <a:pt x="316" y="21856"/>
                  <a:pt x="1341" y="22660"/>
                </a:cubicBezTo>
                <a:cubicBezTo>
                  <a:pt x="1449" y="22744"/>
                  <a:pt x="1565" y="22822"/>
                  <a:pt x="1689" y="22892"/>
                </a:cubicBezTo>
                <a:cubicBezTo>
                  <a:pt x="7338" y="26059"/>
                  <a:pt x="13362" y="27634"/>
                  <a:pt x="19916" y="27634"/>
                </a:cubicBezTo>
                <a:cubicBezTo>
                  <a:pt x="23331" y="27634"/>
                  <a:pt x="26891" y="27206"/>
                  <a:pt x="30616" y="26354"/>
                </a:cubicBezTo>
                <a:cubicBezTo>
                  <a:pt x="39873" y="24235"/>
                  <a:pt x="48695" y="19896"/>
                  <a:pt x="57225" y="15701"/>
                </a:cubicBezTo>
                <a:lnTo>
                  <a:pt x="57576" y="15530"/>
                </a:lnTo>
                <a:cubicBezTo>
                  <a:pt x="71448" y="8708"/>
                  <a:pt x="83406" y="5373"/>
                  <a:pt x="95141" y="5373"/>
                </a:cubicBezTo>
                <a:cubicBezTo>
                  <a:pt x="103197" y="5373"/>
                  <a:pt x="111146" y="6944"/>
                  <a:pt x="119538" y="10039"/>
                </a:cubicBezTo>
                <a:cubicBezTo>
                  <a:pt x="123192" y="11387"/>
                  <a:pt x="126894" y="13003"/>
                  <a:pt x="130539" y="14843"/>
                </a:cubicBezTo>
                <a:cubicBezTo>
                  <a:pt x="136116" y="17656"/>
                  <a:pt x="141842" y="21096"/>
                  <a:pt x="147558" y="25064"/>
                </a:cubicBezTo>
                <a:cubicBezTo>
                  <a:pt x="148026" y="25389"/>
                  <a:pt x="148560" y="25544"/>
                  <a:pt x="149089" y="25544"/>
                </a:cubicBezTo>
                <a:cubicBezTo>
                  <a:pt x="149941" y="25544"/>
                  <a:pt x="150778" y="25141"/>
                  <a:pt x="151301" y="24388"/>
                </a:cubicBezTo>
                <a:cubicBezTo>
                  <a:pt x="152148" y="23169"/>
                  <a:pt x="151843" y="21492"/>
                  <a:pt x="150625" y="20647"/>
                </a:cubicBezTo>
                <a:cubicBezTo>
                  <a:pt x="144704" y="16535"/>
                  <a:pt x="138761" y="12968"/>
                  <a:pt x="132962" y="10041"/>
                </a:cubicBezTo>
                <a:cubicBezTo>
                  <a:pt x="129134" y="8111"/>
                  <a:pt x="125244" y="6412"/>
                  <a:pt x="121399" y="4993"/>
                </a:cubicBezTo>
                <a:cubicBezTo>
                  <a:pt x="112336" y="1651"/>
                  <a:pt x="103633" y="1"/>
                  <a:pt x="949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04" name="Google Shape;104;p15"/>
          <p:cNvSpPr/>
          <p:nvPr/>
        </p:nvSpPr>
        <p:spPr>
          <a:xfrm rot="1714476">
            <a:off x="9721784" y="-293955"/>
            <a:ext cx="5048693" cy="1098786"/>
          </a:xfrm>
          <a:custGeom>
            <a:avLst/>
            <a:gdLst/>
            <a:ahLst/>
            <a:cxnLst/>
            <a:rect l="l" t="t" r="r" b="b"/>
            <a:pathLst>
              <a:path w="134819" h="36882" extrusionOk="0">
                <a:moveTo>
                  <a:pt x="131925" y="1"/>
                </a:moveTo>
                <a:cubicBezTo>
                  <a:pt x="131775" y="1"/>
                  <a:pt x="131623" y="13"/>
                  <a:pt x="131471" y="39"/>
                </a:cubicBezTo>
                <a:cubicBezTo>
                  <a:pt x="120389" y="1915"/>
                  <a:pt x="109431" y="6028"/>
                  <a:pt x="99782" y="11935"/>
                </a:cubicBezTo>
                <a:cubicBezTo>
                  <a:pt x="97426" y="13378"/>
                  <a:pt x="95103" y="14904"/>
                  <a:pt x="92856" y="16380"/>
                </a:cubicBezTo>
                <a:cubicBezTo>
                  <a:pt x="86221" y="20739"/>
                  <a:pt x="79952" y="24856"/>
                  <a:pt x="72594" y="27214"/>
                </a:cubicBezTo>
                <a:cubicBezTo>
                  <a:pt x="64210" y="29901"/>
                  <a:pt x="54544" y="31512"/>
                  <a:pt x="44833" y="31512"/>
                </a:cubicBezTo>
                <a:cubicBezTo>
                  <a:pt x="30158" y="31512"/>
                  <a:pt x="15380" y="27833"/>
                  <a:pt x="4765" y="18629"/>
                </a:cubicBezTo>
                <a:cubicBezTo>
                  <a:pt x="4257" y="18189"/>
                  <a:pt x="3629" y="17972"/>
                  <a:pt x="3005" y="17972"/>
                </a:cubicBezTo>
                <a:cubicBezTo>
                  <a:pt x="2253" y="17972"/>
                  <a:pt x="1504" y="18286"/>
                  <a:pt x="972" y="18900"/>
                </a:cubicBezTo>
                <a:cubicBezTo>
                  <a:pt x="0" y="20022"/>
                  <a:pt x="120" y="21720"/>
                  <a:pt x="1243" y="22693"/>
                </a:cubicBezTo>
                <a:cubicBezTo>
                  <a:pt x="10150" y="30416"/>
                  <a:pt x="22397" y="35195"/>
                  <a:pt x="36662" y="36510"/>
                </a:cubicBezTo>
                <a:cubicBezTo>
                  <a:pt x="39356" y="36758"/>
                  <a:pt x="42100" y="36881"/>
                  <a:pt x="44870" y="36881"/>
                </a:cubicBezTo>
                <a:cubicBezTo>
                  <a:pt x="54734" y="36881"/>
                  <a:pt x="64913" y="35322"/>
                  <a:pt x="74236" y="32335"/>
                </a:cubicBezTo>
                <a:cubicBezTo>
                  <a:pt x="82292" y="29752"/>
                  <a:pt x="89163" y="25240"/>
                  <a:pt x="95808" y="20875"/>
                </a:cubicBezTo>
                <a:cubicBezTo>
                  <a:pt x="98020" y="19422"/>
                  <a:pt x="100307" y="17920"/>
                  <a:pt x="102591" y="16521"/>
                </a:cubicBezTo>
                <a:cubicBezTo>
                  <a:pt x="111659" y="10970"/>
                  <a:pt x="121956" y="7103"/>
                  <a:pt x="132369" y="5341"/>
                </a:cubicBezTo>
                <a:cubicBezTo>
                  <a:pt x="133833" y="5093"/>
                  <a:pt x="134819" y="3705"/>
                  <a:pt x="134571" y="2241"/>
                </a:cubicBezTo>
                <a:cubicBezTo>
                  <a:pt x="134349" y="929"/>
                  <a:pt x="133212" y="1"/>
                  <a:pt x="1319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05" name="Google Shape;105;p15"/>
          <p:cNvSpPr/>
          <p:nvPr/>
        </p:nvSpPr>
        <p:spPr>
          <a:xfrm rot="-9899934" flipH="1">
            <a:off x="-415798" y="5783128"/>
            <a:ext cx="1712968" cy="1085497"/>
          </a:xfrm>
          <a:custGeom>
            <a:avLst/>
            <a:gdLst/>
            <a:ahLst/>
            <a:cxnLst/>
            <a:rect l="l" t="t" r="r" b="b"/>
            <a:pathLst>
              <a:path w="45744" h="36437" extrusionOk="0">
                <a:moveTo>
                  <a:pt x="42679" y="1"/>
                </a:moveTo>
                <a:cubicBezTo>
                  <a:pt x="41783" y="1"/>
                  <a:pt x="40908" y="448"/>
                  <a:pt x="40398" y="1262"/>
                </a:cubicBezTo>
                <a:cubicBezTo>
                  <a:pt x="31820" y="14961"/>
                  <a:pt x="21970" y="22339"/>
                  <a:pt x="15218" y="26115"/>
                </a:cubicBezTo>
                <a:cubicBezTo>
                  <a:pt x="7926" y="30194"/>
                  <a:pt x="2568" y="31074"/>
                  <a:pt x="2475" y="31089"/>
                </a:cubicBezTo>
                <a:cubicBezTo>
                  <a:pt x="1010" y="31312"/>
                  <a:pt x="1" y="32679"/>
                  <a:pt x="220" y="34145"/>
                </a:cubicBezTo>
                <a:cubicBezTo>
                  <a:pt x="420" y="35479"/>
                  <a:pt x="1567" y="36437"/>
                  <a:pt x="2876" y="36437"/>
                </a:cubicBezTo>
                <a:cubicBezTo>
                  <a:pt x="3009" y="36437"/>
                  <a:pt x="3143" y="36427"/>
                  <a:pt x="3278" y="36407"/>
                </a:cubicBezTo>
                <a:cubicBezTo>
                  <a:pt x="3527" y="36370"/>
                  <a:pt x="9463" y="35443"/>
                  <a:pt x="17576" y="30958"/>
                </a:cubicBezTo>
                <a:cubicBezTo>
                  <a:pt x="22283" y="28354"/>
                  <a:pt x="26790" y="25072"/>
                  <a:pt x="30969" y="21199"/>
                </a:cubicBezTo>
                <a:cubicBezTo>
                  <a:pt x="36168" y="16383"/>
                  <a:pt x="40874" y="10636"/>
                  <a:pt x="44955" y="4117"/>
                </a:cubicBezTo>
                <a:cubicBezTo>
                  <a:pt x="45744" y="2858"/>
                  <a:pt x="45362" y="1199"/>
                  <a:pt x="44103" y="411"/>
                </a:cubicBezTo>
                <a:cubicBezTo>
                  <a:pt x="43659" y="133"/>
                  <a:pt x="43166" y="1"/>
                  <a:pt x="426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06" name="Google Shape;106;p15"/>
          <p:cNvSpPr/>
          <p:nvPr/>
        </p:nvSpPr>
        <p:spPr>
          <a:xfrm>
            <a:off x="164230" y="454988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07" name="Google Shape;107;p15"/>
          <p:cNvSpPr/>
          <p:nvPr/>
        </p:nvSpPr>
        <p:spPr>
          <a:xfrm>
            <a:off x="479714" y="149685"/>
            <a:ext cx="237438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08" name="Google Shape;108;p15"/>
          <p:cNvSpPr/>
          <p:nvPr/>
        </p:nvSpPr>
        <p:spPr>
          <a:xfrm>
            <a:off x="11501923" y="6313909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09" name="Google Shape;109;p15"/>
          <p:cNvSpPr/>
          <p:nvPr/>
        </p:nvSpPr>
        <p:spPr>
          <a:xfrm>
            <a:off x="11725668" y="5980030"/>
            <a:ext cx="237438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10" name="Google Shape;110;p15"/>
          <p:cNvSpPr/>
          <p:nvPr/>
        </p:nvSpPr>
        <p:spPr>
          <a:xfrm>
            <a:off x="10544904" y="6481633"/>
            <a:ext cx="237438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11" name="Google Shape;111;p15"/>
          <p:cNvSpPr/>
          <p:nvPr/>
        </p:nvSpPr>
        <p:spPr>
          <a:xfrm>
            <a:off x="11686625" y="864047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</p:spTree>
    <p:extLst>
      <p:ext uri="{BB962C8B-B14F-4D97-AF65-F5344CB8AC3E}">
        <p14:creationId xmlns:p14="http://schemas.microsoft.com/office/powerpoint/2010/main" val="3862898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583925" y="622145"/>
            <a:ext cx="6968787" cy="1387988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256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ubTitle" idx="1"/>
          </p:nvPr>
        </p:nvSpPr>
        <p:spPr>
          <a:xfrm>
            <a:off x="583954" y="2081437"/>
            <a:ext cx="6968787" cy="131505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 txBox="1"/>
          <p:nvPr/>
        </p:nvSpPr>
        <p:spPr>
          <a:xfrm>
            <a:off x="583925" y="4889528"/>
            <a:ext cx="6968787" cy="87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278" tIns="105278" rIns="105278" bIns="105278" anchor="t" anchorCtr="0">
            <a:noAutofit/>
          </a:bodyPr>
          <a:lstStyle/>
          <a:p>
            <a:pPr marL="0" lvl="0" indent="0" algn="l" rtl="0">
              <a:spcBef>
                <a:spcPts val="363"/>
              </a:spcBef>
              <a:spcAft>
                <a:spcPts val="0"/>
              </a:spcAft>
              <a:buNone/>
            </a:pPr>
            <a:r>
              <a:rPr lang="en" sz="1452" b="1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CREDITS:</a:t>
            </a:r>
            <a:r>
              <a:rPr lang="en" sz="1452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This presentation template was created by </a:t>
            </a:r>
            <a:r>
              <a:rPr lang="en" sz="1452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Slidesgo </a:t>
            </a:r>
            <a:r>
              <a:rPr lang="en" sz="1452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and includes icons by</a:t>
            </a:r>
            <a:r>
              <a:rPr lang="en" sz="1452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Flaticon</a:t>
            </a:r>
            <a:r>
              <a:rPr lang="en" sz="1452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infographics &amp; images by </a:t>
            </a:r>
            <a:r>
              <a:rPr lang="en" sz="1452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Freepik </a:t>
            </a:r>
            <a:r>
              <a:rPr lang="en" sz="1452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and content by</a:t>
            </a:r>
            <a:r>
              <a:rPr lang="en" sz="1452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Eliana Delacour </a:t>
            </a:r>
            <a:endParaRPr sz="1452" b="1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6" name="Google Shape;116;p16"/>
          <p:cNvSpPr/>
          <p:nvPr/>
        </p:nvSpPr>
        <p:spPr>
          <a:xfrm rot="-10222322" flipH="1">
            <a:off x="7812315" y="-200566"/>
            <a:ext cx="5697626" cy="823299"/>
          </a:xfrm>
          <a:custGeom>
            <a:avLst/>
            <a:gdLst/>
            <a:ahLst/>
            <a:cxnLst/>
            <a:rect l="l" t="t" r="r" b="b"/>
            <a:pathLst>
              <a:path w="152148" h="27635" extrusionOk="0">
                <a:moveTo>
                  <a:pt x="94991" y="1"/>
                </a:moveTo>
                <a:cubicBezTo>
                  <a:pt x="92519" y="1"/>
                  <a:pt x="90052" y="136"/>
                  <a:pt x="87583" y="405"/>
                </a:cubicBezTo>
                <a:cubicBezTo>
                  <a:pt x="77554" y="1500"/>
                  <a:pt x="67265" y="4773"/>
                  <a:pt x="55202" y="10704"/>
                </a:cubicBezTo>
                <a:lnTo>
                  <a:pt x="54852" y="10876"/>
                </a:lnTo>
                <a:cubicBezTo>
                  <a:pt x="43381" y="16516"/>
                  <a:pt x="31642" y="22289"/>
                  <a:pt x="20006" y="22289"/>
                </a:cubicBezTo>
                <a:cubicBezTo>
                  <a:pt x="14744" y="22289"/>
                  <a:pt x="9504" y="21108"/>
                  <a:pt x="4319" y="18201"/>
                </a:cubicBezTo>
                <a:cubicBezTo>
                  <a:pt x="3902" y="17967"/>
                  <a:pt x="3451" y="17856"/>
                  <a:pt x="3006" y="17856"/>
                </a:cubicBezTo>
                <a:cubicBezTo>
                  <a:pt x="2065" y="17856"/>
                  <a:pt x="1151" y="18352"/>
                  <a:pt x="658" y="19231"/>
                </a:cubicBezTo>
                <a:cubicBezTo>
                  <a:pt x="1" y="20403"/>
                  <a:pt x="316" y="21856"/>
                  <a:pt x="1341" y="22660"/>
                </a:cubicBezTo>
                <a:cubicBezTo>
                  <a:pt x="1449" y="22744"/>
                  <a:pt x="1565" y="22822"/>
                  <a:pt x="1689" y="22892"/>
                </a:cubicBezTo>
                <a:cubicBezTo>
                  <a:pt x="7338" y="26059"/>
                  <a:pt x="13362" y="27634"/>
                  <a:pt x="19916" y="27634"/>
                </a:cubicBezTo>
                <a:cubicBezTo>
                  <a:pt x="23331" y="27634"/>
                  <a:pt x="26891" y="27206"/>
                  <a:pt x="30616" y="26354"/>
                </a:cubicBezTo>
                <a:cubicBezTo>
                  <a:pt x="39873" y="24235"/>
                  <a:pt x="48695" y="19896"/>
                  <a:pt x="57225" y="15701"/>
                </a:cubicBezTo>
                <a:lnTo>
                  <a:pt x="57576" y="15530"/>
                </a:lnTo>
                <a:cubicBezTo>
                  <a:pt x="71448" y="8708"/>
                  <a:pt x="83406" y="5373"/>
                  <a:pt x="95141" y="5373"/>
                </a:cubicBezTo>
                <a:cubicBezTo>
                  <a:pt x="103197" y="5373"/>
                  <a:pt x="111146" y="6944"/>
                  <a:pt x="119538" y="10039"/>
                </a:cubicBezTo>
                <a:cubicBezTo>
                  <a:pt x="123192" y="11387"/>
                  <a:pt x="126894" y="13003"/>
                  <a:pt x="130539" y="14843"/>
                </a:cubicBezTo>
                <a:cubicBezTo>
                  <a:pt x="136116" y="17656"/>
                  <a:pt x="141842" y="21096"/>
                  <a:pt x="147558" y="25064"/>
                </a:cubicBezTo>
                <a:cubicBezTo>
                  <a:pt x="148026" y="25389"/>
                  <a:pt x="148560" y="25544"/>
                  <a:pt x="149089" y="25544"/>
                </a:cubicBezTo>
                <a:cubicBezTo>
                  <a:pt x="149941" y="25544"/>
                  <a:pt x="150778" y="25141"/>
                  <a:pt x="151301" y="24388"/>
                </a:cubicBezTo>
                <a:cubicBezTo>
                  <a:pt x="152148" y="23169"/>
                  <a:pt x="151843" y="21492"/>
                  <a:pt x="150625" y="20647"/>
                </a:cubicBezTo>
                <a:cubicBezTo>
                  <a:pt x="144704" y="16535"/>
                  <a:pt x="138761" y="12968"/>
                  <a:pt x="132962" y="10041"/>
                </a:cubicBezTo>
                <a:cubicBezTo>
                  <a:pt x="129134" y="8111"/>
                  <a:pt x="125244" y="6412"/>
                  <a:pt x="121399" y="4993"/>
                </a:cubicBezTo>
                <a:cubicBezTo>
                  <a:pt x="112336" y="1651"/>
                  <a:pt x="103633" y="1"/>
                  <a:pt x="949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17" name="Google Shape;117;p16"/>
          <p:cNvSpPr/>
          <p:nvPr/>
        </p:nvSpPr>
        <p:spPr>
          <a:xfrm rot="782953" flipH="1">
            <a:off x="11212085" y="-49132"/>
            <a:ext cx="1713044" cy="1085544"/>
          </a:xfrm>
          <a:custGeom>
            <a:avLst/>
            <a:gdLst/>
            <a:ahLst/>
            <a:cxnLst/>
            <a:rect l="l" t="t" r="r" b="b"/>
            <a:pathLst>
              <a:path w="45744" h="36437" extrusionOk="0">
                <a:moveTo>
                  <a:pt x="42679" y="1"/>
                </a:moveTo>
                <a:cubicBezTo>
                  <a:pt x="41783" y="1"/>
                  <a:pt x="40908" y="448"/>
                  <a:pt x="40398" y="1262"/>
                </a:cubicBezTo>
                <a:cubicBezTo>
                  <a:pt x="31820" y="14961"/>
                  <a:pt x="21970" y="22339"/>
                  <a:pt x="15218" y="26115"/>
                </a:cubicBezTo>
                <a:cubicBezTo>
                  <a:pt x="7926" y="30194"/>
                  <a:pt x="2568" y="31074"/>
                  <a:pt x="2475" y="31089"/>
                </a:cubicBezTo>
                <a:cubicBezTo>
                  <a:pt x="1010" y="31312"/>
                  <a:pt x="1" y="32679"/>
                  <a:pt x="220" y="34145"/>
                </a:cubicBezTo>
                <a:cubicBezTo>
                  <a:pt x="420" y="35479"/>
                  <a:pt x="1567" y="36437"/>
                  <a:pt x="2876" y="36437"/>
                </a:cubicBezTo>
                <a:cubicBezTo>
                  <a:pt x="3009" y="36437"/>
                  <a:pt x="3143" y="36427"/>
                  <a:pt x="3278" y="36407"/>
                </a:cubicBezTo>
                <a:cubicBezTo>
                  <a:pt x="3527" y="36370"/>
                  <a:pt x="9463" y="35443"/>
                  <a:pt x="17576" y="30958"/>
                </a:cubicBezTo>
                <a:cubicBezTo>
                  <a:pt x="22283" y="28354"/>
                  <a:pt x="26790" y="25072"/>
                  <a:pt x="30969" y="21199"/>
                </a:cubicBezTo>
                <a:cubicBezTo>
                  <a:pt x="36168" y="16383"/>
                  <a:pt x="40874" y="10636"/>
                  <a:pt x="44955" y="4117"/>
                </a:cubicBezTo>
                <a:cubicBezTo>
                  <a:pt x="45744" y="2858"/>
                  <a:pt x="45362" y="1199"/>
                  <a:pt x="44103" y="411"/>
                </a:cubicBezTo>
                <a:cubicBezTo>
                  <a:pt x="43659" y="133"/>
                  <a:pt x="43166" y="1"/>
                  <a:pt x="426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18" name="Google Shape;118;p16"/>
          <p:cNvSpPr/>
          <p:nvPr/>
        </p:nvSpPr>
        <p:spPr>
          <a:xfrm rot="10800000" flipH="1">
            <a:off x="9349587" y="227334"/>
            <a:ext cx="237438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19" name="Google Shape;119;p16"/>
          <p:cNvSpPr/>
          <p:nvPr/>
        </p:nvSpPr>
        <p:spPr>
          <a:xfrm rot="10800000" flipH="1">
            <a:off x="11594829" y="877417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20" name="Google Shape;120;p16"/>
          <p:cNvSpPr/>
          <p:nvPr/>
        </p:nvSpPr>
        <p:spPr>
          <a:xfrm rot="9899934">
            <a:off x="6263468" y="5716011"/>
            <a:ext cx="6983424" cy="1044087"/>
          </a:xfrm>
          <a:custGeom>
            <a:avLst/>
            <a:gdLst/>
            <a:ahLst/>
            <a:cxnLst/>
            <a:rect l="l" t="t" r="r" b="b"/>
            <a:pathLst>
              <a:path w="186489" h="35047" extrusionOk="0">
                <a:moveTo>
                  <a:pt x="155823" y="1"/>
                </a:moveTo>
                <a:cubicBezTo>
                  <a:pt x="141897" y="1"/>
                  <a:pt x="128283" y="5467"/>
                  <a:pt x="115989" y="10404"/>
                </a:cubicBezTo>
                <a:lnTo>
                  <a:pt x="114539" y="10985"/>
                </a:lnTo>
                <a:cubicBezTo>
                  <a:pt x="96772" y="18115"/>
                  <a:pt x="79990" y="24849"/>
                  <a:pt x="61524" y="27523"/>
                </a:cubicBezTo>
                <a:cubicBezTo>
                  <a:pt x="54535" y="28535"/>
                  <a:pt x="47566" y="29038"/>
                  <a:pt x="40710" y="29038"/>
                </a:cubicBezTo>
                <a:cubicBezTo>
                  <a:pt x="27961" y="29038"/>
                  <a:pt x="15599" y="27299"/>
                  <a:pt x="4214" y="23859"/>
                </a:cubicBezTo>
                <a:cubicBezTo>
                  <a:pt x="3925" y="23771"/>
                  <a:pt x="3632" y="23730"/>
                  <a:pt x="3345" y="23730"/>
                </a:cubicBezTo>
                <a:cubicBezTo>
                  <a:pt x="2059" y="23730"/>
                  <a:pt x="872" y="24565"/>
                  <a:pt x="479" y="25859"/>
                </a:cubicBezTo>
                <a:cubicBezTo>
                  <a:pt x="1" y="27444"/>
                  <a:pt x="897" y="29115"/>
                  <a:pt x="2481" y="29594"/>
                </a:cubicBezTo>
                <a:cubicBezTo>
                  <a:pt x="11914" y="32445"/>
                  <a:pt x="21932" y="34197"/>
                  <a:pt x="32256" y="34803"/>
                </a:cubicBezTo>
                <a:cubicBezTo>
                  <a:pt x="35007" y="34965"/>
                  <a:pt x="37785" y="35046"/>
                  <a:pt x="40581" y="35046"/>
                </a:cubicBezTo>
                <a:cubicBezTo>
                  <a:pt x="42706" y="35046"/>
                  <a:pt x="44843" y="34999"/>
                  <a:pt x="46987" y="34906"/>
                </a:cubicBezTo>
                <a:cubicBezTo>
                  <a:pt x="52085" y="34684"/>
                  <a:pt x="57228" y="34199"/>
                  <a:pt x="62382" y="33453"/>
                </a:cubicBezTo>
                <a:cubicBezTo>
                  <a:pt x="81557" y="30677"/>
                  <a:pt x="99458" y="23493"/>
                  <a:pt x="116770" y="16547"/>
                </a:cubicBezTo>
                <a:lnTo>
                  <a:pt x="118221" y="15964"/>
                </a:lnTo>
                <a:cubicBezTo>
                  <a:pt x="130487" y="11039"/>
                  <a:pt x="143090" y="5979"/>
                  <a:pt x="155719" y="5979"/>
                </a:cubicBezTo>
                <a:cubicBezTo>
                  <a:pt x="158722" y="5979"/>
                  <a:pt x="161726" y="6265"/>
                  <a:pt x="164727" y="6907"/>
                </a:cubicBezTo>
                <a:cubicBezTo>
                  <a:pt x="171814" y="8423"/>
                  <a:pt x="177542" y="11401"/>
                  <a:pt x="180852" y="15293"/>
                </a:cubicBezTo>
                <a:cubicBezTo>
                  <a:pt x="181445" y="15989"/>
                  <a:pt x="182287" y="16347"/>
                  <a:pt x="183135" y="16347"/>
                </a:cubicBezTo>
                <a:cubicBezTo>
                  <a:pt x="183822" y="16347"/>
                  <a:pt x="184511" y="16113"/>
                  <a:pt x="185075" y="15634"/>
                </a:cubicBezTo>
                <a:cubicBezTo>
                  <a:pt x="186336" y="14561"/>
                  <a:pt x="186488" y="12670"/>
                  <a:pt x="185416" y="11410"/>
                </a:cubicBezTo>
                <a:cubicBezTo>
                  <a:pt x="180081" y="5141"/>
                  <a:pt x="171902" y="2315"/>
                  <a:pt x="165980" y="1048"/>
                </a:cubicBezTo>
                <a:cubicBezTo>
                  <a:pt x="162585" y="321"/>
                  <a:pt x="159195" y="1"/>
                  <a:pt x="1558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21" name="Google Shape;121;p16"/>
          <p:cNvSpPr/>
          <p:nvPr/>
        </p:nvSpPr>
        <p:spPr>
          <a:xfrm rot="10402104" flipH="1">
            <a:off x="6540423" y="6287527"/>
            <a:ext cx="5048638" cy="1098774"/>
          </a:xfrm>
          <a:custGeom>
            <a:avLst/>
            <a:gdLst/>
            <a:ahLst/>
            <a:cxnLst/>
            <a:rect l="l" t="t" r="r" b="b"/>
            <a:pathLst>
              <a:path w="134819" h="36882" extrusionOk="0">
                <a:moveTo>
                  <a:pt x="131925" y="1"/>
                </a:moveTo>
                <a:cubicBezTo>
                  <a:pt x="131775" y="1"/>
                  <a:pt x="131623" y="13"/>
                  <a:pt x="131471" y="39"/>
                </a:cubicBezTo>
                <a:cubicBezTo>
                  <a:pt x="120389" y="1915"/>
                  <a:pt x="109431" y="6028"/>
                  <a:pt x="99782" y="11935"/>
                </a:cubicBezTo>
                <a:cubicBezTo>
                  <a:pt x="97426" y="13378"/>
                  <a:pt x="95103" y="14904"/>
                  <a:pt x="92856" y="16380"/>
                </a:cubicBezTo>
                <a:cubicBezTo>
                  <a:pt x="86221" y="20739"/>
                  <a:pt x="79952" y="24856"/>
                  <a:pt x="72594" y="27214"/>
                </a:cubicBezTo>
                <a:cubicBezTo>
                  <a:pt x="64210" y="29901"/>
                  <a:pt x="54544" y="31512"/>
                  <a:pt x="44833" y="31512"/>
                </a:cubicBezTo>
                <a:cubicBezTo>
                  <a:pt x="30158" y="31512"/>
                  <a:pt x="15380" y="27833"/>
                  <a:pt x="4765" y="18629"/>
                </a:cubicBezTo>
                <a:cubicBezTo>
                  <a:pt x="4257" y="18189"/>
                  <a:pt x="3629" y="17972"/>
                  <a:pt x="3005" y="17972"/>
                </a:cubicBezTo>
                <a:cubicBezTo>
                  <a:pt x="2253" y="17972"/>
                  <a:pt x="1504" y="18286"/>
                  <a:pt x="972" y="18900"/>
                </a:cubicBezTo>
                <a:cubicBezTo>
                  <a:pt x="0" y="20022"/>
                  <a:pt x="120" y="21720"/>
                  <a:pt x="1243" y="22693"/>
                </a:cubicBezTo>
                <a:cubicBezTo>
                  <a:pt x="10150" y="30416"/>
                  <a:pt x="22397" y="35195"/>
                  <a:pt x="36662" y="36510"/>
                </a:cubicBezTo>
                <a:cubicBezTo>
                  <a:pt x="39356" y="36758"/>
                  <a:pt x="42100" y="36881"/>
                  <a:pt x="44870" y="36881"/>
                </a:cubicBezTo>
                <a:cubicBezTo>
                  <a:pt x="54734" y="36881"/>
                  <a:pt x="64913" y="35322"/>
                  <a:pt x="74236" y="32335"/>
                </a:cubicBezTo>
                <a:cubicBezTo>
                  <a:pt x="82292" y="29752"/>
                  <a:pt x="89163" y="25240"/>
                  <a:pt x="95808" y="20875"/>
                </a:cubicBezTo>
                <a:cubicBezTo>
                  <a:pt x="98020" y="19422"/>
                  <a:pt x="100307" y="17920"/>
                  <a:pt x="102591" y="16521"/>
                </a:cubicBezTo>
                <a:cubicBezTo>
                  <a:pt x="111659" y="10970"/>
                  <a:pt x="121956" y="7103"/>
                  <a:pt x="132369" y="5341"/>
                </a:cubicBezTo>
                <a:cubicBezTo>
                  <a:pt x="133833" y="5093"/>
                  <a:pt x="134819" y="3705"/>
                  <a:pt x="134571" y="2241"/>
                </a:cubicBezTo>
                <a:cubicBezTo>
                  <a:pt x="134349" y="929"/>
                  <a:pt x="133212" y="1"/>
                  <a:pt x="1319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22" name="Google Shape;122;p16"/>
          <p:cNvSpPr/>
          <p:nvPr/>
        </p:nvSpPr>
        <p:spPr>
          <a:xfrm>
            <a:off x="11594893" y="6059276"/>
            <a:ext cx="237452" cy="188906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23" name="Google Shape;123;p16"/>
          <p:cNvSpPr/>
          <p:nvPr/>
        </p:nvSpPr>
        <p:spPr>
          <a:xfrm>
            <a:off x="10920540" y="6238044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</p:spTree>
    <p:extLst>
      <p:ext uri="{BB962C8B-B14F-4D97-AF65-F5344CB8AC3E}">
        <p14:creationId xmlns:p14="http://schemas.microsoft.com/office/powerpoint/2010/main" val="2806446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/>
          <p:nvPr/>
        </p:nvSpPr>
        <p:spPr>
          <a:xfrm rot="-10222322" flipH="1">
            <a:off x="7812315" y="-200566"/>
            <a:ext cx="5697626" cy="823299"/>
          </a:xfrm>
          <a:custGeom>
            <a:avLst/>
            <a:gdLst/>
            <a:ahLst/>
            <a:cxnLst/>
            <a:rect l="l" t="t" r="r" b="b"/>
            <a:pathLst>
              <a:path w="152148" h="27635" extrusionOk="0">
                <a:moveTo>
                  <a:pt x="94991" y="1"/>
                </a:moveTo>
                <a:cubicBezTo>
                  <a:pt x="92519" y="1"/>
                  <a:pt x="90052" y="136"/>
                  <a:pt x="87583" y="405"/>
                </a:cubicBezTo>
                <a:cubicBezTo>
                  <a:pt x="77554" y="1500"/>
                  <a:pt x="67265" y="4773"/>
                  <a:pt x="55202" y="10704"/>
                </a:cubicBezTo>
                <a:lnTo>
                  <a:pt x="54852" y="10876"/>
                </a:lnTo>
                <a:cubicBezTo>
                  <a:pt x="43381" y="16516"/>
                  <a:pt x="31642" y="22289"/>
                  <a:pt x="20006" y="22289"/>
                </a:cubicBezTo>
                <a:cubicBezTo>
                  <a:pt x="14744" y="22289"/>
                  <a:pt x="9504" y="21108"/>
                  <a:pt x="4319" y="18201"/>
                </a:cubicBezTo>
                <a:cubicBezTo>
                  <a:pt x="3902" y="17967"/>
                  <a:pt x="3451" y="17856"/>
                  <a:pt x="3006" y="17856"/>
                </a:cubicBezTo>
                <a:cubicBezTo>
                  <a:pt x="2065" y="17856"/>
                  <a:pt x="1151" y="18352"/>
                  <a:pt x="658" y="19231"/>
                </a:cubicBezTo>
                <a:cubicBezTo>
                  <a:pt x="1" y="20403"/>
                  <a:pt x="316" y="21856"/>
                  <a:pt x="1341" y="22660"/>
                </a:cubicBezTo>
                <a:cubicBezTo>
                  <a:pt x="1449" y="22744"/>
                  <a:pt x="1565" y="22822"/>
                  <a:pt x="1689" y="22892"/>
                </a:cubicBezTo>
                <a:cubicBezTo>
                  <a:pt x="7338" y="26059"/>
                  <a:pt x="13362" y="27634"/>
                  <a:pt x="19916" y="27634"/>
                </a:cubicBezTo>
                <a:cubicBezTo>
                  <a:pt x="23331" y="27634"/>
                  <a:pt x="26891" y="27206"/>
                  <a:pt x="30616" y="26354"/>
                </a:cubicBezTo>
                <a:cubicBezTo>
                  <a:pt x="39873" y="24235"/>
                  <a:pt x="48695" y="19896"/>
                  <a:pt x="57225" y="15701"/>
                </a:cubicBezTo>
                <a:lnTo>
                  <a:pt x="57576" y="15530"/>
                </a:lnTo>
                <a:cubicBezTo>
                  <a:pt x="71448" y="8708"/>
                  <a:pt x="83406" y="5373"/>
                  <a:pt x="95141" y="5373"/>
                </a:cubicBezTo>
                <a:cubicBezTo>
                  <a:pt x="103197" y="5373"/>
                  <a:pt x="111146" y="6944"/>
                  <a:pt x="119538" y="10039"/>
                </a:cubicBezTo>
                <a:cubicBezTo>
                  <a:pt x="123192" y="11387"/>
                  <a:pt x="126894" y="13003"/>
                  <a:pt x="130539" y="14843"/>
                </a:cubicBezTo>
                <a:cubicBezTo>
                  <a:pt x="136116" y="17656"/>
                  <a:pt x="141842" y="21096"/>
                  <a:pt x="147558" y="25064"/>
                </a:cubicBezTo>
                <a:cubicBezTo>
                  <a:pt x="148026" y="25389"/>
                  <a:pt x="148560" y="25544"/>
                  <a:pt x="149089" y="25544"/>
                </a:cubicBezTo>
                <a:cubicBezTo>
                  <a:pt x="149941" y="25544"/>
                  <a:pt x="150778" y="25141"/>
                  <a:pt x="151301" y="24388"/>
                </a:cubicBezTo>
                <a:cubicBezTo>
                  <a:pt x="152148" y="23169"/>
                  <a:pt x="151843" y="21492"/>
                  <a:pt x="150625" y="20647"/>
                </a:cubicBezTo>
                <a:cubicBezTo>
                  <a:pt x="144704" y="16535"/>
                  <a:pt x="138761" y="12968"/>
                  <a:pt x="132962" y="10041"/>
                </a:cubicBezTo>
                <a:cubicBezTo>
                  <a:pt x="129134" y="8111"/>
                  <a:pt x="125244" y="6412"/>
                  <a:pt x="121399" y="4993"/>
                </a:cubicBezTo>
                <a:cubicBezTo>
                  <a:pt x="112336" y="1651"/>
                  <a:pt x="103633" y="1"/>
                  <a:pt x="949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26" name="Google Shape;126;p17"/>
          <p:cNvSpPr/>
          <p:nvPr/>
        </p:nvSpPr>
        <p:spPr>
          <a:xfrm rot="782953" flipH="1">
            <a:off x="11212085" y="-49132"/>
            <a:ext cx="1713044" cy="1085544"/>
          </a:xfrm>
          <a:custGeom>
            <a:avLst/>
            <a:gdLst/>
            <a:ahLst/>
            <a:cxnLst/>
            <a:rect l="l" t="t" r="r" b="b"/>
            <a:pathLst>
              <a:path w="45744" h="36437" extrusionOk="0">
                <a:moveTo>
                  <a:pt x="42679" y="1"/>
                </a:moveTo>
                <a:cubicBezTo>
                  <a:pt x="41783" y="1"/>
                  <a:pt x="40908" y="448"/>
                  <a:pt x="40398" y="1262"/>
                </a:cubicBezTo>
                <a:cubicBezTo>
                  <a:pt x="31820" y="14961"/>
                  <a:pt x="21970" y="22339"/>
                  <a:pt x="15218" y="26115"/>
                </a:cubicBezTo>
                <a:cubicBezTo>
                  <a:pt x="7926" y="30194"/>
                  <a:pt x="2568" y="31074"/>
                  <a:pt x="2475" y="31089"/>
                </a:cubicBezTo>
                <a:cubicBezTo>
                  <a:pt x="1010" y="31312"/>
                  <a:pt x="1" y="32679"/>
                  <a:pt x="220" y="34145"/>
                </a:cubicBezTo>
                <a:cubicBezTo>
                  <a:pt x="420" y="35479"/>
                  <a:pt x="1567" y="36437"/>
                  <a:pt x="2876" y="36437"/>
                </a:cubicBezTo>
                <a:cubicBezTo>
                  <a:pt x="3009" y="36437"/>
                  <a:pt x="3143" y="36427"/>
                  <a:pt x="3278" y="36407"/>
                </a:cubicBezTo>
                <a:cubicBezTo>
                  <a:pt x="3527" y="36370"/>
                  <a:pt x="9463" y="35443"/>
                  <a:pt x="17576" y="30958"/>
                </a:cubicBezTo>
                <a:cubicBezTo>
                  <a:pt x="22283" y="28354"/>
                  <a:pt x="26790" y="25072"/>
                  <a:pt x="30969" y="21199"/>
                </a:cubicBezTo>
                <a:cubicBezTo>
                  <a:pt x="36168" y="16383"/>
                  <a:pt x="40874" y="10636"/>
                  <a:pt x="44955" y="4117"/>
                </a:cubicBezTo>
                <a:cubicBezTo>
                  <a:pt x="45744" y="2858"/>
                  <a:pt x="45362" y="1199"/>
                  <a:pt x="44103" y="411"/>
                </a:cubicBezTo>
                <a:cubicBezTo>
                  <a:pt x="43659" y="133"/>
                  <a:pt x="43166" y="1"/>
                  <a:pt x="426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27" name="Google Shape;127;p17"/>
          <p:cNvSpPr/>
          <p:nvPr/>
        </p:nvSpPr>
        <p:spPr>
          <a:xfrm rot="10800000" flipH="1">
            <a:off x="9349587" y="227334"/>
            <a:ext cx="237438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28" name="Google Shape;128;p17"/>
          <p:cNvSpPr/>
          <p:nvPr/>
        </p:nvSpPr>
        <p:spPr>
          <a:xfrm rot="10800000" flipH="1">
            <a:off x="11594829" y="877417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29" name="Google Shape;129;p17"/>
          <p:cNvSpPr/>
          <p:nvPr/>
        </p:nvSpPr>
        <p:spPr>
          <a:xfrm rot="9899934">
            <a:off x="6263468" y="5716011"/>
            <a:ext cx="6983424" cy="1044087"/>
          </a:xfrm>
          <a:custGeom>
            <a:avLst/>
            <a:gdLst/>
            <a:ahLst/>
            <a:cxnLst/>
            <a:rect l="l" t="t" r="r" b="b"/>
            <a:pathLst>
              <a:path w="186489" h="35047" extrusionOk="0">
                <a:moveTo>
                  <a:pt x="155823" y="1"/>
                </a:moveTo>
                <a:cubicBezTo>
                  <a:pt x="141897" y="1"/>
                  <a:pt x="128283" y="5467"/>
                  <a:pt x="115989" y="10404"/>
                </a:cubicBezTo>
                <a:lnTo>
                  <a:pt x="114539" y="10985"/>
                </a:lnTo>
                <a:cubicBezTo>
                  <a:pt x="96772" y="18115"/>
                  <a:pt x="79990" y="24849"/>
                  <a:pt x="61524" y="27523"/>
                </a:cubicBezTo>
                <a:cubicBezTo>
                  <a:pt x="54535" y="28535"/>
                  <a:pt x="47566" y="29038"/>
                  <a:pt x="40710" y="29038"/>
                </a:cubicBezTo>
                <a:cubicBezTo>
                  <a:pt x="27961" y="29038"/>
                  <a:pt x="15599" y="27299"/>
                  <a:pt x="4214" y="23859"/>
                </a:cubicBezTo>
                <a:cubicBezTo>
                  <a:pt x="3925" y="23771"/>
                  <a:pt x="3632" y="23730"/>
                  <a:pt x="3345" y="23730"/>
                </a:cubicBezTo>
                <a:cubicBezTo>
                  <a:pt x="2059" y="23730"/>
                  <a:pt x="872" y="24565"/>
                  <a:pt x="479" y="25859"/>
                </a:cubicBezTo>
                <a:cubicBezTo>
                  <a:pt x="1" y="27444"/>
                  <a:pt x="897" y="29115"/>
                  <a:pt x="2481" y="29594"/>
                </a:cubicBezTo>
                <a:cubicBezTo>
                  <a:pt x="11914" y="32445"/>
                  <a:pt x="21932" y="34197"/>
                  <a:pt x="32256" y="34803"/>
                </a:cubicBezTo>
                <a:cubicBezTo>
                  <a:pt x="35007" y="34965"/>
                  <a:pt x="37785" y="35046"/>
                  <a:pt x="40581" y="35046"/>
                </a:cubicBezTo>
                <a:cubicBezTo>
                  <a:pt x="42706" y="35046"/>
                  <a:pt x="44843" y="34999"/>
                  <a:pt x="46987" y="34906"/>
                </a:cubicBezTo>
                <a:cubicBezTo>
                  <a:pt x="52085" y="34684"/>
                  <a:pt x="57228" y="34199"/>
                  <a:pt x="62382" y="33453"/>
                </a:cubicBezTo>
                <a:cubicBezTo>
                  <a:pt x="81557" y="30677"/>
                  <a:pt x="99458" y="23493"/>
                  <a:pt x="116770" y="16547"/>
                </a:cubicBezTo>
                <a:lnTo>
                  <a:pt x="118221" y="15964"/>
                </a:lnTo>
                <a:cubicBezTo>
                  <a:pt x="130487" y="11039"/>
                  <a:pt x="143090" y="5979"/>
                  <a:pt x="155719" y="5979"/>
                </a:cubicBezTo>
                <a:cubicBezTo>
                  <a:pt x="158722" y="5979"/>
                  <a:pt x="161726" y="6265"/>
                  <a:pt x="164727" y="6907"/>
                </a:cubicBezTo>
                <a:cubicBezTo>
                  <a:pt x="171814" y="8423"/>
                  <a:pt x="177542" y="11401"/>
                  <a:pt x="180852" y="15293"/>
                </a:cubicBezTo>
                <a:cubicBezTo>
                  <a:pt x="181445" y="15989"/>
                  <a:pt x="182287" y="16347"/>
                  <a:pt x="183135" y="16347"/>
                </a:cubicBezTo>
                <a:cubicBezTo>
                  <a:pt x="183822" y="16347"/>
                  <a:pt x="184511" y="16113"/>
                  <a:pt x="185075" y="15634"/>
                </a:cubicBezTo>
                <a:cubicBezTo>
                  <a:pt x="186336" y="14561"/>
                  <a:pt x="186488" y="12670"/>
                  <a:pt x="185416" y="11410"/>
                </a:cubicBezTo>
                <a:cubicBezTo>
                  <a:pt x="180081" y="5141"/>
                  <a:pt x="171902" y="2315"/>
                  <a:pt x="165980" y="1048"/>
                </a:cubicBezTo>
                <a:cubicBezTo>
                  <a:pt x="162585" y="321"/>
                  <a:pt x="159195" y="1"/>
                  <a:pt x="1558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30" name="Google Shape;130;p17"/>
          <p:cNvSpPr/>
          <p:nvPr/>
        </p:nvSpPr>
        <p:spPr>
          <a:xfrm rot="10402104" flipH="1">
            <a:off x="6540423" y="6287527"/>
            <a:ext cx="5048638" cy="1098774"/>
          </a:xfrm>
          <a:custGeom>
            <a:avLst/>
            <a:gdLst/>
            <a:ahLst/>
            <a:cxnLst/>
            <a:rect l="l" t="t" r="r" b="b"/>
            <a:pathLst>
              <a:path w="134819" h="36882" extrusionOk="0">
                <a:moveTo>
                  <a:pt x="131925" y="1"/>
                </a:moveTo>
                <a:cubicBezTo>
                  <a:pt x="131775" y="1"/>
                  <a:pt x="131623" y="13"/>
                  <a:pt x="131471" y="39"/>
                </a:cubicBezTo>
                <a:cubicBezTo>
                  <a:pt x="120389" y="1915"/>
                  <a:pt x="109431" y="6028"/>
                  <a:pt x="99782" y="11935"/>
                </a:cubicBezTo>
                <a:cubicBezTo>
                  <a:pt x="97426" y="13378"/>
                  <a:pt x="95103" y="14904"/>
                  <a:pt x="92856" y="16380"/>
                </a:cubicBezTo>
                <a:cubicBezTo>
                  <a:pt x="86221" y="20739"/>
                  <a:pt x="79952" y="24856"/>
                  <a:pt x="72594" y="27214"/>
                </a:cubicBezTo>
                <a:cubicBezTo>
                  <a:pt x="64210" y="29901"/>
                  <a:pt x="54544" y="31512"/>
                  <a:pt x="44833" y="31512"/>
                </a:cubicBezTo>
                <a:cubicBezTo>
                  <a:pt x="30158" y="31512"/>
                  <a:pt x="15380" y="27833"/>
                  <a:pt x="4765" y="18629"/>
                </a:cubicBezTo>
                <a:cubicBezTo>
                  <a:pt x="4257" y="18189"/>
                  <a:pt x="3629" y="17972"/>
                  <a:pt x="3005" y="17972"/>
                </a:cubicBezTo>
                <a:cubicBezTo>
                  <a:pt x="2253" y="17972"/>
                  <a:pt x="1504" y="18286"/>
                  <a:pt x="972" y="18900"/>
                </a:cubicBezTo>
                <a:cubicBezTo>
                  <a:pt x="0" y="20022"/>
                  <a:pt x="120" y="21720"/>
                  <a:pt x="1243" y="22693"/>
                </a:cubicBezTo>
                <a:cubicBezTo>
                  <a:pt x="10150" y="30416"/>
                  <a:pt x="22397" y="35195"/>
                  <a:pt x="36662" y="36510"/>
                </a:cubicBezTo>
                <a:cubicBezTo>
                  <a:pt x="39356" y="36758"/>
                  <a:pt x="42100" y="36881"/>
                  <a:pt x="44870" y="36881"/>
                </a:cubicBezTo>
                <a:cubicBezTo>
                  <a:pt x="54734" y="36881"/>
                  <a:pt x="64913" y="35322"/>
                  <a:pt x="74236" y="32335"/>
                </a:cubicBezTo>
                <a:cubicBezTo>
                  <a:pt x="82292" y="29752"/>
                  <a:pt x="89163" y="25240"/>
                  <a:pt x="95808" y="20875"/>
                </a:cubicBezTo>
                <a:cubicBezTo>
                  <a:pt x="98020" y="19422"/>
                  <a:pt x="100307" y="17920"/>
                  <a:pt x="102591" y="16521"/>
                </a:cubicBezTo>
                <a:cubicBezTo>
                  <a:pt x="111659" y="10970"/>
                  <a:pt x="121956" y="7103"/>
                  <a:pt x="132369" y="5341"/>
                </a:cubicBezTo>
                <a:cubicBezTo>
                  <a:pt x="133833" y="5093"/>
                  <a:pt x="134819" y="3705"/>
                  <a:pt x="134571" y="2241"/>
                </a:cubicBezTo>
                <a:cubicBezTo>
                  <a:pt x="134349" y="929"/>
                  <a:pt x="133212" y="1"/>
                  <a:pt x="1319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31" name="Google Shape;131;p17"/>
          <p:cNvSpPr/>
          <p:nvPr/>
        </p:nvSpPr>
        <p:spPr>
          <a:xfrm>
            <a:off x="11594893" y="6059276"/>
            <a:ext cx="237452" cy="188906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32" name="Google Shape;132;p17"/>
          <p:cNvSpPr/>
          <p:nvPr/>
        </p:nvSpPr>
        <p:spPr>
          <a:xfrm>
            <a:off x="10920540" y="6238044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</p:spTree>
    <p:extLst>
      <p:ext uri="{BB962C8B-B14F-4D97-AF65-F5344CB8AC3E}">
        <p14:creationId xmlns:p14="http://schemas.microsoft.com/office/powerpoint/2010/main" val="1694482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/>
          <p:nvPr/>
        </p:nvSpPr>
        <p:spPr>
          <a:xfrm rot="506385" flipH="1">
            <a:off x="-679624" y="6241050"/>
            <a:ext cx="6983746" cy="1044135"/>
          </a:xfrm>
          <a:custGeom>
            <a:avLst/>
            <a:gdLst/>
            <a:ahLst/>
            <a:cxnLst/>
            <a:rect l="l" t="t" r="r" b="b"/>
            <a:pathLst>
              <a:path w="186489" h="35047" extrusionOk="0">
                <a:moveTo>
                  <a:pt x="155823" y="1"/>
                </a:moveTo>
                <a:cubicBezTo>
                  <a:pt x="141897" y="1"/>
                  <a:pt x="128283" y="5467"/>
                  <a:pt x="115989" y="10404"/>
                </a:cubicBezTo>
                <a:lnTo>
                  <a:pt x="114539" y="10985"/>
                </a:lnTo>
                <a:cubicBezTo>
                  <a:pt x="96772" y="18115"/>
                  <a:pt x="79990" y="24849"/>
                  <a:pt x="61524" y="27523"/>
                </a:cubicBezTo>
                <a:cubicBezTo>
                  <a:pt x="54535" y="28535"/>
                  <a:pt x="47566" y="29038"/>
                  <a:pt x="40710" y="29038"/>
                </a:cubicBezTo>
                <a:cubicBezTo>
                  <a:pt x="27961" y="29038"/>
                  <a:pt x="15599" y="27299"/>
                  <a:pt x="4214" y="23859"/>
                </a:cubicBezTo>
                <a:cubicBezTo>
                  <a:pt x="3925" y="23771"/>
                  <a:pt x="3632" y="23730"/>
                  <a:pt x="3345" y="23730"/>
                </a:cubicBezTo>
                <a:cubicBezTo>
                  <a:pt x="2059" y="23730"/>
                  <a:pt x="872" y="24565"/>
                  <a:pt x="479" y="25859"/>
                </a:cubicBezTo>
                <a:cubicBezTo>
                  <a:pt x="1" y="27444"/>
                  <a:pt x="897" y="29115"/>
                  <a:pt x="2481" y="29594"/>
                </a:cubicBezTo>
                <a:cubicBezTo>
                  <a:pt x="11914" y="32445"/>
                  <a:pt x="21932" y="34197"/>
                  <a:pt x="32256" y="34803"/>
                </a:cubicBezTo>
                <a:cubicBezTo>
                  <a:pt x="35007" y="34965"/>
                  <a:pt x="37785" y="35046"/>
                  <a:pt x="40581" y="35046"/>
                </a:cubicBezTo>
                <a:cubicBezTo>
                  <a:pt x="42706" y="35046"/>
                  <a:pt x="44843" y="34999"/>
                  <a:pt x="46987" y="34906"/>
                </a:cubicBezTo>
                <a:cubicBezTo>
                  <a:pt x="52085" y="34684"/>
                  <a:pt x="57228" y="34199"/>
                  <a:pt x="62382" y="33453"/>
                </a:cubicBezTo>
                <a:cubicBezTo>
                  <a:pt x="81557" y="30677"/>
                  <a:pt x="99458" y="23493"/>
                  <a:pt x="116770" y="16547"/>
                </a:cubicBezTo>
                <a:lnTo>
                  <a:pt x="118221" y="15964"/>
                </a:lnTo>
                <a:cubicBezTo>
                  <a:pt x="130487" y="11039"/>
                  <a:pt x="143090" y="5979"/>
                  <a:pt x="155719" y="5979"/>
                </a:cubicBezTo>
                <a:cubicBezTo>
                  <a:pt x="158722" y="5979"/>
                  <a:pt x="161726" y="6265"/>
                  <a:pt x="164727" y="6907"/>
                </a:cubicBezTo>
                <a:cubicBezTo>
                  <a:pt x="171814" y="8423"/>
                  <a:pt x="177542" y="11401"/>
                  <a:pt x="180852" y="15293"/>
                </a:cubicBezTo>
                <a:cubicBezTo>
                  <a:pt x="181445" y="15989"/>
                  <a:pt x="182287" y="16347"/>
                  <a:pt x="183135" y="16347"/>
                </a:cubicBezTo>
                <a:cubicBezTo>
                  <a:pt x="183822" y="16347"/>
                  <a:pt x="184511" y="16113"/>
                  <a:pt x="185075" y="15634"/>
                </a:cubicBezTo>
                <a:cubicBezTo>
                  <a:pt x="186336" y="14561"/>
                  <a:pt x="186488" y="12670"/>
                  <a:pt x="185416" y="11410"/>
                </a:cubicBezTo>
                <a:cubicBezTo>
                  <a:pt x="180081" y="5141"/>
                  <a:pt x="171902" y="2315"/>
                  <a:pt x="165980" y="1048"/>
                </a:cubicBezTo>
                <a:cubicBezTo>
                  <a:pt x="162585" y="321"/>
                  <a:pt x="159195" y="1"/>
                  <a:pt x="1558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35" name="Google Shape;135;p18"/>
          <p:cNvSpPr/>
          <p:nvPr/>
        </p:nvSpPr>
        <p:spPr>
          <a:xfrm rot="-9899934">
            <a:off x="7642262" y="-287135"/>
            <a:ext cx="5697463" cy="823276"/>
          </a:xfrm>
          <a:custGeom>
            <a:avLst/>
            <a:gdLst/>
            <a:ahLst/>
            <a:cxnLst/>
            <a:rect l="l" t="t" r="r" b="b"/>
            <a:pathLst>
              <a:path w="152148" h="27635" extrusionOk="0">
                <a:moveTo>
                  <a:pt x="94991" y="1"/>
                </a:moveTo>
                <a:cubicBezTo>
                  <a:pt x="92519" y="1"/>
                  <a:pt x="90052" y="136"/>
                  <a:pt x="87583" y="405"/>
                </a:cubicBezTo>
                <a:cubicBezTo>
                  <a:pt x="77554" y="1500"/>
                  <a:pt x="67265" y="4773"/>
                  <a:pt x="55202" y="10704"/>
                </a:cubicBezTo>
                <a:lnTo>
                  <a:pt x="54852" y="10876"/>
                </a:lnTo>
                <a:cubicBezTo>
                  <a:pt x="43381" y="16516"/>
                  <a:pt x="31642" y="22289"/>
                  <a:pt x="20006" y="22289"/>
                </a:cubicBezTo>
                <a:cubicBezTo>
                  <a:pt x="14744" y="22289"/>
                  <a:pt x="9504" y="21108"/>
                  <a:pt x="4319" y="18201"/>
                </a:cubicBezTo>
                <a:cubicBezTo>
                  <a:pt x="3902" y="17967"/>
                  <a:pt x="3451" y="17856"/>
                  <a:pt x="3006" y="17856"/>
                </a:cubicBezTo>
                <a:cubicBezTo>
                  <a:pt x="2065" y="17856"/>
                  <a:pt x="1151" y="18352"/>
                  <a:pt x="658" y="19231"/>
                </a:cubicBezTo>
                <a:cubicBezTo>
                  <a:pt x="1" y="20403"/>
                  <a:pt x="316" y="21856"/>
                  <a:pt x="1341" y="22660"/>
                </a:cubicBezTo>
                <a:cubicBezTo>
                  <a:pt x="1449" y="22744"/>
                  <a:pt x="1565" y="22822"/>
                  <a:pt x="1689" y="22892"/>
                </a:cubicBezTo>
                <a:cubicBezTo>
                  <a:pt x="7338" y="26059"/>
                  <a:pt x="13362" y="27634"/>
                  <a:pt x="19916" y="27634"/>
                </a:cubicBezTo>
                <a:cubicBezTo>
                  <a:pt x="23331" y="27634"/>
                  <a:pt x="26891" y="27206"/>
                  <a:pt x="30616" y="26354"/>
                </a:cubicBezTo>
                <a:cubicBezTo>
                  <a:pt x="39873" y="24235"/>
                  <a:pt x="48695" y="19896"/>
                  <a:pt x="57225" y="15701"/>
                </a:cubicBezTo>
                <a:lnTo>
                  <a:pt x="57576" y="15530"/>
                </a:lnTo>
                <a:cubicBezTo>
                  <a:pt x="71448" y="8708"/>
                  <a:pt x="83406" y="5373"/>
                  <a:pt x="95141" y="5373"/>
                </a:cubicBezTo>
                <a:cubicBezTo>
                  <a:pt x="103197" y="5373"/>
                  <a:pt x="111146" y="6944"/>
                  <a:pt x="119538" y="10039"/>
                </a:cubicBezTo>
                <a:cubicBezTo>
                  <a:pt x="123192" y="11387"/>
                  <a:pt x="126894" y="13003"/>
                  <a:pt x="130539" y="14843"/>
                </a:cubicBezTo>
                <a:cubicBezTo>
                  <a:pt x="136116" y="17656"/>
                  <a:pt x="141842" y="21096"/>
                  <a:pt x="147558" y="25064"/>
                </a:cubicBezTo>
                <a:cubicBezTo>
                  <a:pt x="148026" y="25389"/>
                  <a:pt x="148560" y="25544"/>
                  <a:pt x="149089" y="25544"/>
                </a:cubicBezTo>
                <a:cubicBezTo>
                  <a:pt x="149941" y="25544"/>
                  <a:pt x="150778" y="25141"/>
                  <a:pt x="151301" y="24388"/>
                </a:cubicBezTo>
                <a:cubicBezTo>
                  <a:pt x="152148" y="23169"/>
                  <a:pt x="151843" y="21492"/>
                  <a:pt x="150625" y="20647"/>
                </a:cubicBezTo>
                <a:cubicBezTo>
                  <a:pt x="144704" y="16535"/>
                  <a:pt x="138761" y="12968"/>
                  <a:pt x="132962" y="10041"/>
                </a:cubicBezTo>
                <a:cubicBezTo>
                  <a:pt x="129134" y="8111"/>
                  <a:pt x="125244" y="6412"/>
                  <a:pt x="121399" y="4993"/>
                </a:cubicBezTo>
                <a:cubicBezTo>
                  <a:pt x="112336" y="1651"/>
                  <a:pt x="103633" y="1"/>
                  <a:pt x="949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36" name="Google Shape;136;p18"/>
          <p:cNvSpPr/>
          <p:nvPr/>
        </p:nvSpPr>
        <p:spPr>
          <a:xfrm rot="1714476">
            <a:off x="9721784" y="-293955"/>
            <a:ext cx="5048693" cy="1098786"/>
          </a:xfrm>
          <a:custGeom>
            <a:avLst/>
            <a:gdLst/>
            <a:ahLst/>
            <a:cxnLst/>
            <a:rect l="l" t="t" r="r" b="b"/>
            <a:pathLst>
              <a:path w="134819" h="36882" extrusionOk="0">
                <a:moveTo>
                  <a:pt x="131925" y="1"/>
                </a:moveTo>
                <a:cubicBezTo>
                  <a:pt x="131775" y="1"/>
                  <a:pt x="131623" y="13"/>
                  <a:pt x="131471" y="39"/>
                </a:cubicBezTo>
                <a:cubicBezTo>
                  <a:pt x="120389" y="1915"/>
                  <a:pt x="109431" y="6028"/>
                  <a:pt x="99782" y="11935"/>
                </a:cubicBezTo>
                <a:cubicBezTo>
                  <a:pt x="97426" y="13378"/>
                  <a:pt x="95103" y="14904"/>
                  <a:pt x="92856" y="16380"/>
                </a:cubicBezTo>
                <a:cubicBezTo>
                  <a:pt x="86221" y="20739"/>
                  <a:pt x="79952" y="24856"/>
                  <a:pt x="72594" y="27214"/>
                </a:cubicBezTo>
                <a:cubicBezTo>
                  <a:pt x="64210" y="29901"/>
                  <a:pt x="54544" y="31512"/>
                  <a:pt x="44833" y="31512"/>
                </a:cubicBezTo>
                <a:cubicBezTo>
                  <a:pt x="30158" y="31512"/>
                  <a:pt x="15380" y="27833"/>
                  <a:pt x="4765" y="18629"/>
                </a:cubicBezTo>
                <a:cubicBezTo>
                  <a:pt x="4257" y="18189"/>
                  <a:pt x="3629" y="17972"/>
                  <a:pt x="3005" y="17972"/>
                </a:cubicBezTo>
                <a:cubicBezTo>
                  <a:pt x="2253" y="17972"/>
                  <a:pt x="1504" y="18286"/>
                  <a:pt x="972" y="18900"/>
                </a:cubicBezTo>
                <a:cubicBezTo>
                  <a:pt x="0" y="20022"/>
                  <a:pt x="120" y="21720"/>
                  <a:pt x="1243" y="22693"/>
                </a:cubicBezTo>
                <a:cubicBezTo>
                  <a:pt x="10150" y="30416"/>
                  <a:pt x="22397" y="35195"/>
                  <a:pt x="36662" y="36510"/>
                </a:cubicBezTo>
                <a:cubicBezTo>
                  <a:pt x="39356" y="36758"/>
                  <a:pt x="42100" y="36881"/>
                  <a:pt x="44870" y="36881"/>
                </a:cubicBezTo>
                <a:cubicBezTo>
                  <a:pt x="54734" y="36881"/>
                  <a:pt x="64913" y="35322"/>
                  <a:pt x="74236" y="32335"/>
                </a:cubicBezTo>
                <a:cubicBezTo>
                  <a:pt x="82292" y="29752"/>
                  <a:pt x="89163" y="25240"/>
                  <a:pt x="95808" y="20875"/>
                </a:cubicBezTo>
                <a:cubicBezTo>
                  <a:pt x="98020" y="19422"/>
                  <a:pt x="100307" y="17920"/>
                  <a:pt x="102591" y="16521"/>
                </a:cubicBezTo>
                <a:cubicBezTo>
                  <a:pt x="111659" y="10970"/>
                  <a:pt x="121956" y="7103"/>
                  <a:pt x="132369" y="5341"/>
                </a:cubicBezTo>
                <a:cubicBezTo>
                  <a:pt x="133833" y="5093"/>
                  <a:pt x="134819" y="3705"/>
                  <a:pt x="134571" y="2241"/>
                </a:cubicBezTo>
                <a:cubicBezTo>
                  <a:pt x="134349" y="929"/>
                  <a:pt x="133212" y="1"/>
                  <a:pt x="1319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37" name="Google Shape;137;p18"/>
          <p:cNvSpPr/>
          <p:nvPr/>
        </p:nvSpPr>
        <p:spPr>
          <a:xfrm rot="-9899934" flipH="1">
            <a:off x="-415798" y="5783128"/>
            <a:ext cx="1712968" cy="1085497"/>
          </a:xfrm>
          <a:custGeom>
            <a:avLst/>
            <a:gdLst/>
            <a:ahLst/>
            <a:cxnLst/>
            <a:rect l="l" t="t" r="r" b="b"/>
            <a:pathLst>
              <a:path w="45744" h="36437" extrusionOk="0">
                <a:moveTo>
                  <a:pt x="42679" y="1"/>
                </a:moveTo>
                <a:cubicBezTo>
                  <a:pt x="41783" y="1"/>
                  <a:pt x="40908" y="448"/>
                  <a:pt x="40398" y="1262"/>
                </a:cubicBezTo>
                <a:cubicBezTo>
                  <a:pt x="31820" y="14961"/>
                  <a:pt x="21970" y="22339"/>
                  <a:pt x="15218" y="26115"/>
                </a:cubicBezTo>
                <a:cubicBezTo>
                  <a:pt x="7926" y="30194"/>
                  <a:pt x="2568" y="31074"/>
                  <a:pt x="2475" y="31089"/>
                </a:cubicBezTo>
                <a:cubicBezTo>
                  <a:pt x="1010" y="31312"/>
                  <a:pt x="1" y="32679"/>
                  <a:pt x="220" y="34145"/>
                </a:cubicBezTo>
                <a:cubicBezTo>
                  <a:pt x="420" y="35479"/>
                  <a:pt x="1567" y="36437"/>
                  <a:pt x="2876" y="36437"/>
                </a:cubicBezTo>
                <a:cubicBezTo>
                  <a:pt x="3009" y="36437"/>
                  <a:pt x="3143" y="36427"/>
                  <a:pt x="3278" y="36407"/>
                </a:cubicBezTo>
                <a:cubicBezTo>
                  <a:pt x="3527" y="36370"/>
                  <a:pt x="9463" y="35443"/>
                  <a:pt x="17576" y="30958"/>
                </a:cubicBezTo>
                <a:cubicBezTo>
                  <a:pt x="22283" y="28354"/>
                  <a:pt x="26790" y="25072"/>
                  <a:pt x="30969" y="21199"/>
                </a:cubicBezTo>
                <a:cubicBezTo>
                  <a:pt x="36168" y="16383"/>
                  <a:pt x="40874" y="10636"/>
                  <a:pt x="44955" y="4117"/>
                </a:cubicBezTo>
                <a:cubicBezTo>
                  <a:pt x="45744" y="2858"/>
                  <a:pt x="45362" y="1199"/>
                  <a:pt x="44103" y="411"/>
                </a:cubicBezTo>
                <a:cubicBezTo>
                  <a:pt x="43659" y="133"/>
                  <a:pt x="43166" y="1"/>
                  <a:pt x="426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38" name="Google Shape;138;p18"/>
          <p:cNvSpPr/>
          <p:nvPr/>
        </p:nvSpPr>
        <p:spPr>
          <a:xfrm>
            <a:off x="164230" y="454988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39" name="Google Shape;139;p18"/>
          <p:cNvSpPr/>
          <p:nvPr/>
        </p:nvSpPr>
        <p:spPr>
          <a:xfrm>
            <a:off x="479714" y="149685"/>
            <a:ext cx="237438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40" name="Google Shape;140;p18"/>
          <p:cNvSpPr/>
          <p:nvPr/>
        </p:nvSpPr>
        <p:spPr>
          <a:xfrm>
            <a:off x="11501923" y="6313909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41" name="Google Shape;141;p18"/>
          <p:cNvSpPr/>
          <p:nvPr/>
        </p:nvSpPr>
        <p:spPr>
          <a:xfrm>
            <a:off x="11725668" y="5980030"/>
            <a:ext cx="237438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42" name="Google Shape;142;p18"/>
          <p:cNvSpPr/>
          <p:nvPr/>
        </p:nvSpPr>
        <p:spPr>
          <a:xfrm>
            <a:off x="10544904" y="6481633"/>
            <a:ext cx="237438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143" name="Google Shape;143;p18"/>
          <p:cNvSpPr/>
          <p:nvPr/>
        </p:nvSpPr>
        <p:spPr>
          <a:xfrm>
            <a:off x="11686625" y="864047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</p:spTree>
    <p:extLst>
      <p:ext uri="{BB962C8B-B14F-4D97-AF65-F5344CB8AC3E}">
        <p14:creationId xmlns:p14="http://schemas.microsoft.com/office/powerpoint/2010/main" val="3818121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0C600B-2B04-5FE1-BB98-4B06A4D7A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93A887-0319-6B58-F7C5-86D1CEDFC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57A71F-CD5F-5F21-19E8-6C90650F6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1A3-C8BA-40F6-85DB-4369085712DD}" type="datetimeFigureOut">
              <a:rPr lang="pt-BR" smtClean="0"/>
              <a:t>13/11/2023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FBD58E-5376-6ACE-EA49-47D690514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D84FED-FFCB-8CAC-60CA-594DE1E7E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9AEE9-2D40-495A-911F-C01B29ABCC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2107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B91E9E-6D30-6801-42DD-6D7186A29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124E03-2BCE-1FC7-44E2-C8C2E24E32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A30E4D-4458-46E9-6D8C-0CC928A0F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1A3-C8BA-40F6-85DB-4369085712DD}" type="datetimeFigureOut">
              <a:rPr lang="pt-BR" smtClean="0"/>
              <a:t>13/11/2023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9CB0FF-F54C-DA29-309B-89288F32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20E1CC-D463-FD1F-040D-B7A50DD8E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9AEE9-2D40-495A-911F-C01B29ABCC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4483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15607" y="2867923"/>
            <a:ext cx="11360926" cy="1122365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50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583925" y="622145"/>
            <a:ext cx="11010964" cy="73481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583925" y="1306410"/>
            <a:ext cx="11010964" cy="4555323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14772" lvl="0" indent="-299557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829544" lvl="1" indent="-29955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244316" lvl="2" indent="-299557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659087" lvl="3" indent="-299557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073859" lvl="4" indent="-29955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488631" lvl="5" indent="-299557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2903403" lvl="6" indent="-299557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318175" lvl="7" indent="-29955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3732947" lvl="8" indent="-299557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13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583925" y="622145"/>
            <a:ext cx="11010964" cy="73481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583925" y="1931016"/>
            <a:ext cx="5173138" cy="1678105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14772" lvl="0" indent="-311079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  <a:defRPr/>
            </a:lvl1pPr>
            <a:lvl2pPr marL="829544" lvl="1" indent="-293797">
              <a:spcBef>
                <a:spcPts val="0"/>
              </a:spcBef>
              <a:spcAft>
                <a:spcPts val="0"/>
              </a:spcAft>
              <a:buSzPts val="1500"/>
              <a:buChar char="◆"/>
              <a:defRPr sz="1361"/>
            </a:lvl2pPr>
            <a:lvl3pPr marL="1244316" lvl="2" indent="-293797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361"/>
            </a:lvl3pPr>
            <a:lvl4pPr marL="1659087" lvl="3" indent="-293797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361"/>
            </a:lvl4pPr>
            <a:lvl5pPr marL="2073859" lvl="4" indent="-293797">
              <a:spcBef>
                <a:spcPts val="0"/>
              </a:spcBef>
              <a:spcAft>
                <a:spcPts val="0"/>
              </a:spcAft>
              <a:buSzPts val="1500"/>
              <a:buChar char="◆"/>
              <a:defRPr sz="1361"/>
            </a:lvl5pPr>
            <a:lvl6pPr marL="2488631" lvl="5" indent="-293797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361"/>
            </a:lvl6pPr>
            <a:lvl7pPr marL="2903403" lvl="6" indent="-293797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361"/>
            </a:lvl7pPr>
            <a:lvl8pPr marL="3318175" lvl="7" indent="-293797">
              <a:spcBef>
                <a:spcPts val="0"/>
              </a:spcBef>
              <a:spcAft>
                <a:spcPts val="0"/>
              </a:spcAft>
              <a:buSzPts val="1500"/>
              <a:buChar char="◆"/>
              <a:defRPr sz="1361"/>
            </a:lvl8pPr>
            <a:lvl9pPr marL="3732947" lvl="8" indent="-293797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361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583925" y="3815891"/>
            <a:ext cx="5173138" cy="1678105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14772" lvl="0" indent="-29379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  <a:defRPr/>
            </a:lvl1pPr>
            <a:lvl2pPr marL="829544" lvl="1" indent="-293797">
              <a:spcBef>
                <a:spcPts val="0"/>
              </a:spcBef>
              <a:spcAft>
                <a:spcPts val="0"/>
              </a:spcAft>
              <a:buSzPts val="1500"/>
              <a:buChar char="◆"/>
              <a:defRPr sz="1361"/>
            </a:lvl2pPr>
            <a:lvl3pPr marL="1244316" lvl="2" indent="-293797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361"/>
            </a:lvl3pPr>
            <a:lvl4pPr marL="1659087" lvl="3" indent="-293797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361"/>
            </a:lvl4pPr>
            <a:lvl5pPr marL="2073859" lvl="4" indent="-293797">
              <a:spcBef>
                <a:spcPts val="0"/>
              </a:spcBef>
              <a:spcAft>
                <a:spcPts val="0"/>
              </a:spcAft>
              <a:buSzPts val="1500"/>
              <a:buChar char="◆"/>
              <a:defRPr sz="1361"/>
            </a:lvl5pPr>
            <a:lvl6pPr marL="2488631" lvl="5" indent="-293797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361"/>
            </a:lvl6pPr>
            <a:lvl7pPr marL="2903403" lvl="6" indent="-293797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361"/>
            </a:lvl7pPr>
            <a:lvl8pPr marL="3318175" lvl="7" indent="-293797">
              <a:spcBef>
                <a:spcPts val="0"/>
              </a:spcBef>
              <a:spcAft>
                <a:spcPts val="0"/>
              </a:spcAft>
              <a:buSzPts val="1500"/>
              <a:buChar char="◆"/>
              <a:defRPr sz="1361"/>
            </a:lvl8pPr>
            <a:lvl9pPr marL="3732947" lvl="8" indent="-293797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361"/>
            </a:lvl9pPr>
          </a:lstStyle>
          <a:p>
            <a:endParaRPr/>
          </a:p>
        </p:txBody>
      </p:sp>
      <p:sp>
        <p:nvSpPr>
          <p:cNvPr id="29" name="Google Shape;29;p5"/>
          <p:cNvSpPr>
            <a:spLocks noGrp="1"/>
          </p:cNvSpPr>
          <p:nvPr>
            <p:ph type="pic" idx="3"/>
          </p:nvPr>
        </p:nvSpPr>
        <p:spPr>
          <a:xfrm>
            <a:off x="7051688" y="1765784"/>
            <a:ext cx="3770213" cy="389344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30" name="Google Shape;30;p5"/>
          <p:cNvSpPr/>
          <p:nvPr/>
        </p:nvSpPr>
        <p:spPr>
          <a:xfrm rot="-546657">
            <a:off x="7756722" y="6315834"/>
            <a:ext cx="5697495" cy="823280"/>
          </a:xfrm>
          <a:custGeom>
            <a:avLst/>
            <a:gdLst/>
            <a:ahLst/>
            <a:cxnLst/>
            <a:rect l="l" t="t" r="r" b="b"/>
            <a:pathLst>
              <a:path w="152148" h="27635" extrusionOk="0">
                <a:moveTo>
                  <a:pt x="94991" y="1"/>
                </a:moveTo>
                <a:cubicBezTo>
                  <a:pt x="92519" y="1"/>
                  <a:pt x="90052" y="136"/>
                  <a:pt x="87583" y="405"/>
                </a:cubicBezTo>
                <a:cubicBezTo>
                  <a:pt x="77554" y="1500"/>
                  <a:pt x="67265" y="4773"/>
                  <a:pt x="55202" y="10704"/>
                </a:cubicBezTo>
                <a:lnTo>
                  <a:pt x="54852" y="10876"/>
                </a:lnTo>
                <a:cubicBezTo>
                  <a:pt x="43381" y="16516"/>
                  <a:pt x="31642" y="22289"/>
                  <a:pt x="20006" y="22289"/>
                </a:cubicBezTo>
                <a:cubicBezTo>
                  <a:pt x="14744" y="22289"/>
                  <a:pt x="9504" y="21108"/>
                  <a:pt x="4319" y="18201"/>
                </a:cubicBezTo>
                <a:cubicBezTo>
                  <a:pt x="3902" y="17967"/>
                  <a:pt x="3451" y="17856"/>
                  <a:pt x="3006" y="17856"/>
                </a:cubicBezTo>
                <a:cubicBezTo>
                  <a:pt x="2065" y="17856"/>
                  <a:pt x="1151" y="18352"/>
                  <a:pt x="658" y="19231"/>
                </a:cubicBezTo>
                <a:cubicBezTo>
                  <a:pt x="1" y="20403"/>
                  <a:pt x="316" y="21856"/>
                  <a:pt x="1341" y="22660"/>
                </a:cubicBezTo>
                <a:cubicBezTo>
                  <a:pt x="1449" y="22744"/>
                  <a:pt x="1565" y="22822"/>
                  <a:pt x="1689" y="22892"/>
                </a:cubicBezTo>
                <a:cubicBezTo>
                  <a:pt x="7338" y="26059"/>
                  <a:pt x="13362" y="27634"/>
                  <a:pt x="19916" y="27634"/>
                </a:cubicBezTo>
                <a:cubicBezTo>
                  <a:pt x="23331" y="27634"/>
                  <a:pt x="26891" y="27206"/>
                  <a:pt x="30616" y="26354"/>
                </a:cubicBezTo>
                <a:cubicBezTo>
                  <a:pt x="39873" y="24235"/>
                  <a:pt x="48695" y="19896"/>
                  <a:pt x="57225" y="15701"/>
                </a:cubicBezTo>
                <a:lnTo>
                  <a:pt x="57576" y="15530"/>
                </a:lnTo>
                <a:cubicBezTo>
                  <a:pt x="71448" y="8708"/>
                  <a:pt x="83406" y="5373"/>
                  <a:pt x="95141" y="5373"/>
                </a:cubicBezTo>
                <a:cubicBezTo>
                  <a:pt x="103197" y="5373"/>
                  <a:pt x="111146" y="6944"/>
                  <a:pt x="119538" y="10039"/>
                </a:cubicBezTo>
                <a:cubicBezTo>
                  <a:pt x="123192" y="11387"/>
                  <a:pt x="126894" y="13003"/>
                  <a:pt x="130539" y="14843"/>
                </a:cubicBezTo>
                <a:cubicBezTo>
                  <a:pt x="136116" y="17656"/>
                  <a:pt x="141842" y="21096"/>
                  <a:pt x="147558" y="25064"/>
                </a:cubicBezTo>
                <a:cubicBezTo>
                  <a:pt x="148026" y="25389"/>
                  <a:pt x="148560" y="25544"/>
                  <a:pt x="149089" y="25544"/>
                </a:cubicBezTo>
                <a:cubicBezTo>
                  <a:pt x="149941" y="25544"/>
                  <a:pt x="150778" y="25141"/>
                  <a:pt x="151301" y="24388"/>
                </a:cubicBezTo>
                <a:cubicBezTo>
                  <a:pt x="152148" y="23169"/>
                  <a:pt x="151843" y="21492"/>
                  <a:pt x="150625" y="20647"/>
                </a:cubicBezTo>
                <a:cubicBezTo>
                  <a:pt x="144704" y="16535"/>
                  <a:pt x="138761" y="12968"/>
                  <a:pt x="132962" y="10041"/>
                </a:cubicBezTo>
                <a:cubicBezTo>
                  <a:pt x="129134" y="8111"/>
                  <a:pt x="125244" y="6412"/>
                  <a:pt x="121399" y="4993"/>
                </a:cubicBezTo>
                <a:cubicBezTo>
                  <a:pt x="112336" y="1651"/>
                  <a:pt x="103633" y="1"/>
                  <a:pt x="949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31" name="Google Shape;31;p5"/>
          <p:cNvSpPr/>
          <p:nvPr/>
        </p:nvSpPr>
        <p:spPr>
          <a:xfrm rot="2039767">
            <a:off x="9463724" y="-177011"/>
            <a:ext cx="5048803" cy="1098810"/>
          </a:xfrm>
          <a:custGeom>
            <a:avLst/>
            <a:gdLst/>
            <a:ahLst/>
            <a:cxnLst/>
            <a:rect l="l" t="t" r="r" b="b"/>
            <a:pathLst>
              <a:path w="134819" h="36882" extrusionOk="0">
                <a:moveTo>
                  <a:pt x="131925" y="1"/>
                </a:moveTo>
                <a:cubicBezTo>
                  <a:pt x="131775" y="1"/>
                  <a:pt x="131623" y="13"/>
                  <a:pt x="131471" y="39"/>
                </a:cubicBezTo>
                <a:cubicBezTo>
                  <a:pt x="120389" y="1915"/>
                  <a:pt x="109431" y="6028"/>
                  <a:pt x="99782" y="11935"/>
                </a:cubicBezTo>
                <a:cubicBezTo>
                  <a:pt x="97426" y="13378"/>
                  <a:pt x="95103" y="14904"/>
                  <a:pt x="92856" y="16380"/>
                </a:cubicBezTo>
                <a:cubicBezTo>
                  <a:pt x="86221" y="20739"/>
                  <a:pt x="79952" y="24856"/>
                  <a:pt x="72594" y="27214"/>
                </a:cubicBezTo>
                <a:cubicBezTo>
                  <a:pt x="64210" y="29901"/>
                  <a:pt x="54544" y="31512"/>
                  <a:pt x="44833" y="31512"/>
                </a:cubicBezTo>
                <a:cubicBezTo>
                  <a:pt x="30158" y="31512"/>
                  <a:pt x="15380" y="27833"/>
                  <a:pt x="4765" y="18629"/>
                </a:cubicBezTo>
                <a:cubicBezTo>
                  <a:pt x="4257" y="18189"/>
                  <a:pt x="3629" y="17972"/>
                  <a:pt x="3005" y="17972"/>
                </a:cubicBezTo>
                <a:cubicBezTo>
                  <a:pt x="2253" y="17972"/>
                  <a:pt x="1504" y="18286"/>
                  <a:pt x="972" y="18900"/>
                </a:cubicBezTo>
                <a:cubicBezTo>
                  <a:pt x="0" y="20022"/>
                  <a:pt x="120" y="21720"/>
                  <a:pt x="1243" y="22693"/>
                </a:cubicBezTo>
                <a:cubicBezTo>
                  <a:pt x="10150" y="30416"/>
                  <a:pt x="22397" y="35195"/>
                  <a:pt x="36662" y="36510"/>
                </a:cubicBezTo>
                <a:cubicBezTo>
                  <a:pt x="39356" y="36758"/>
                  <a:pt x="42100" y="36881"/>
                  <a:pt x="44870" y="36881"/>
                </a:cubicBezTo>
                <a:cubicBezTo>
                  <a:pt x="54734" y="36881"/>
                  <a:pt x="64913" y="35322"/>
                  <a:pt x="74236" y="32335"/>
                </a:cubicBezTo>
                <a:cubicBezTo>
                  <a:pt x="82292" y="29752"/>
                  <a:pt x="89163" y="25240"/>
                  <a:pt x="95808" y="20875"/>
                </a:cubicBezTo>
                <a:cubicBezTo>
                  <a:pt x="98020" y="19422"/>
                  <a:pt x="100307" y="17920"/>
                  <a:pt x="102591" y="16521"/>
                </a:cubicBezTo>
                <a:cubicBezTo>
                  <a:pt x="111659" y="10970"/>
                  <a:pt x="121956" y="7103"/>
                  <a:pt x="132369" y="5341"/>
                </a:cubicBezTo>
                <a:cubicBezTo>
                  <a:pt x="133833" y="5093"/>
                  <a:pt x="134819" y="3705"/>
                  <a:pt x="134571" y="2241"/>
                </a:cubicBezTo>
                <a:cubicBezTo>
                  <a:pt x="134349" y="929"/>
                  <a:pt x="133212" y="1"/>
                  <a:pt x="1319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32" name="Google Shape;32;p5"/>
          <p:cNvSpPr/>
          <p:nvPr/>
        </p:nvSpPr>
        <p:spPr>
          <a:xfrm rot="-8408516">
            <a:off x="-2263813" y="6033760"/>
            <a:ext cx="5048857" cy="1098821"/>
          </a:xfrm>
          <a:custGeom>
            <a:avLst/>
            <a:gdLst/>
            <a:ahLst/>
            <a:cxnLst/>
            <a:rect l="l" t="t" r="r" b="b"/>
            <a:pathLst>
              <a:path w="134819" h="36882" extrusionOk="0">
                <a:moveTo>
                  <a:pt x="131925" y="1"/>
                </a:moveTo>
                <a:cubicBezTo>
                  <a:pt x="131775" y="1"/>
                  <a:pt x="131623" y="13"/>
                  <a:pt x="131471" y="39"/>
                </a:cubicBezTo>
                <a:cubicBezTo>
                  <a:pt x="120389" y="1915"/>
                  <a:pt x="109431" y="6028"/>
                  <a:pt x="99782" y="11935"/>
                </a:cubicBezTo>
                <a:cubicBezTo>
                  <a:pt x="97426" y="13378"/>
                  <a:pt x="95103" y="14904"/>
                  <a:pt x="92856" y="16380"/>
                </a:cubicBezTo>
                <a:cubicBezTo>
                  <a:pt x="86221" y="20739"/>
                  <a:pt x="79952" y="24856"/>
                  <a:pt x="72594" y="27214"/>
                </a:cubicBezTo>
                <a:cubicBezTo>
                  <a:pt x="64210" y="29901"/>
                  <a:pt x="54544" y="31512"/>
                  <a:pt x="44833" y="31512"/>
                </a:cubicBezTo>
                <a:cubicBezTo>
                  <a:pt x="30158" y="31512"/>
                  <a:pt x="15380" y="27833"/>
                  <a:pt x="4765" y="18629"/>
                </a:cubicBezTo>
                <a:cubicBezTo>
                  <a:pt x="4257" y="18189"/>
                  <a:pt x="3629" y="17972"/>
                  <a:pt x="3005" y="17972"/>
                </a:cubicBezTo>
                <a:cubicBezTo>
                  <a:pt x="2253" y="17972"/>
                  <a:pt x="1504" y="18286"/>
                  <a:pt x="972" y="18900"/>
                </a:cubicBezTo>
                <a:cubicBezTo>
                  <a:pt x="0" y="20022"/>
                  <a:pt x="120" y="21720"/>
                  <a:pt x="1243" y="22693"/>
                </a:cubicBezTo>
                <a:cubicBezTo>
                  <a:pt x="10150" y="30416"/>
                  <a:pt x="22397" y="35195"/>
                  <a:pt x="36662" y="36510"/>
                </a:cubicBezTo>
                <a:cubicBezTo>
                  <a:pt x="39356" y="36758"/>
                  <a:pt x="42100" y="36881"/>
                  <a:pt x="44870" y="36881"/>
                </a:cubicBezTo>
                <a:cubicBezTo>
                  <a:pt x="54734" y="36881"/>
                  <a:pt x="64913" y="35322"/>
                  <a:pt x="74236" y="32335"/>
                </a:cubicBezTo>
                <a:cubicBezTo>
                  <a:pt x="82292" y="29752"/>
                  <a:pt x="89163" y="25240"/>
                  <a:pt x="95808" y="20875"/>
                </a:cubicBezTo>
                <a:cubicBezTo>
                  <a:pt x="98020" y="19422"/>
                  <a:pt x="100307" y="17920"/>
                  <a:pt x="102591" y="16521"/>
                </a:cubicBezTo>
                <a:cubicBezTo>
                  <a:pt x="111659" y="10970"/>
                  <a:pt x="121956" y="7103"/>
                  <a:pt x="132369" y="5341"/>
                </a:cubicBezTo>
                <a:cubicBezTo>
                  <a:pt x="133833" y="5093"/>
                  <a:pt x="134819" y="3705"/>
                  <a:pt x="134571" y="2241"/>
                </a:cubicBezTo>
                <a:cubicBezTo>
                  <a:pt x="134349" y="929"/>
                  <a:pt x="133212" y="1"/>
                  <a:pt x="1319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33" name="Google Shape;33;p5"/>
          <p:cNvSpPr/>
          <p:nvPr/>
        </p:nvSpPr>
        <p:spPr>
          <a:xfrm rot="-3960523">
            <a:off x="-500674" y="5555826"/>
            <a:ext cx="1362782" cy="1364470"/>
          </a:xfrm>
          <a:custGeom>
            <a:avLst/>
            <a:gdLst/>
            <a:ahLst/>
            <a:cxnLst/>
            <a:rect l="l" t="t" r="r" b="b"/>
            <a:pathLst>
              <a:path w="45744" h="36437" extrusionOk="0">
                <a:moveTo>
                  <a:pt x="42679" y="1"/>
                </a:moveTo>
                <a:cubicBezTo>
                  <a:pt x="41783" y="1"/>
                  <a:pt x="40908" y="448"/>
                  <a:pt x="40398" y="1262"/>
                </a:cubicBezTo>
                <a:cubicBezTo>
                  <a:pt x="31820" y="14961"/>
                  <a:pt x="21970" y="22339"/>
                  <a:pt x="15218" y="26115"/>
                </a:cubicBezTo>
                <a:cubicBezTo>
                  <a:pt x="7926" y="30194"/>
                  <a:pt x="2568" y="31074"/>
                  <a:pt x="2475" y="31089"/>
                </a:cubicBezTo>
                <a:cubicBezTo>
                  <a:pt x="1010" y="31312"/>
                  <a:pt x="1" y="32679"/>
                  <a:pt x="220" y="34145"/>
                </a:cubicBezTo>
                <a:cubicBezTo>
                  <a:pt x="420" y="35479"/>
                  <a:pt x="1567" y="36437"/>
                  <a:pt x="2876" y="36437"/>
                </a:cubicBezTo>
                <a:cubicBezTo>
                  <a:pt x="3009" y="36437"/>
                  <a:pt x="3143" y="36427"/>
                  <a:pt x="3278" y="36407"/>
                </a:cubicBezTo>
                <a:cubicBezTo>
                  <a:pt x="3527" y="36370"/>
                  <a:pt x="9463" y="35443"/>
                  <a:pt x="17576" y="30958"/>
                </a:cubicBezTo>
                <a:cubicBezTo>
                  <a:pt x="22283" y="28354"/>
                  <a:pt x="26790" y="25072"/>
                  <a:pt x="30969" y="21199"/>
                </a:cubicBezTo>
                <a:cubicBezTo>
                  <a:pt x="36168" y="16383"/>
                  <a:pt x="40874" y="10636"/>
                  <a:pt x="44955" y="4117"/>
                </a:cubicBezTo>
                <a:cubicBezTo>
                  <a:pt x="45744" y="2858"/>
                  <a:pt x="45362" y="1199"/>
                  <a:pt x="44103" y="411"/>
                </a:cubicBezTo>
                <a:cubicBezTo>
                  <a:pt x="43659" y="133"/>
                  <a:pt x="43166" y="1"/>
                  <a:pt x="426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34" name="Google Shape;34;p5"/>
          <p:cNvSpPr/>
          <p:nvPr/>
        </p:nvSpPr>
        <p:spPr>
          <a:xfrm>
            <a:off x="11721354" y="5774895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35" name="Google Shape;35;p5"/>
          <p:cNvSpPr/>
          <p:nvPr/>
        </p:nvSpPr>
        <p:spPr>
          <a:xfrm>
            <a:off x="236489" y="389685"/>
            <a:ext cx="237452" cy="188906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36" name="Google Shape;36;p5"/>
          <p:cNvSpPr/>
          <p:nvPr/>
        </p:nvSpPr>
        <p:spPr>
          <a:xfrm>
            <a:off x="9209731" y="6488714"/>
            <a:ext cx="237452" cy="188906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37" name="Google Shape;37;p5"/>
          <p:cNvSpPr/>
          <p:nvPr/>
        </p:nvSpPr>
        <p:spPr>
          <a:xfrm>
            <a:off x="615843" y="138687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</p:spTree>
    <p:extLst>
      <p:ext uri="{BB962C8B-B14F-4D97-AF65-F5344CB8AC3E}">
        <p14:creationId xmlns:p14="http://schemas.microsoft.com/office/powerpoint/2010/main" val="2848992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583925" y="622145"/>
            <a:ext cx="11010964" cy="73481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/>
          <p:nvPr/>
        </p:nvSpPr>
        <p:spPr>
          <a:xfrm rot="-577678">
            <a:off x="7812315" y="6270276"/>
            <a:ext cx="5697626" cy="823299"/>
          </a:xfrm>
          <a:custGeom>
            <a:avLst/>
            <a:gdLst/>
            <a:ahLst/>
            <a:cxnLst/>
            <a:rect l="l" t="t" r="r" b="b"/>
            <a:pathLst>
              <a:path w="152148" h="27635" extrusionOk="0">
                <a:moveTo>
                  <a:pt x="94991" y="1"/>
                </a:moveTo>
                <a:cubicBezTo>
                  <a:pt x="92519" y="1"/>
                  <a:pt x="90052" y="136"/>
                  <a:pt x="87583" y="405"/>
                </a:cubicBezTo>
                <a:cubicBezTo>
                  <a:pt x="77554" y="1500"/>
                  <a:pt x="67265" y="4773"/>
                  <a:pt x="55202" y="10704"/>
                </a:cubicBezTo>
                <a:lnTo>
                  <a:pt x="54852" y="10876"/>
                </a:lnTo>
                <a:cubicBezTo>
                  <a:pt x="43381" y="16516"/>
                  <a:pt x="31642" y="22289"/>
                  <a:pt x="20006" y="22289"/>
                </a:cubicBezTo>
                <a:cubicBezTo>
                  <a:pt x="14744" y="22289"/>
                  <a:pt x="9504" y="21108"/>
                  <a:pt x="4319" y="18201"/>
                </a:cubicBezTo>
                <a:cubicBezTo>
                  <a:pt x="3902" y="17967"/>
                  <a:pt x="3451" y="17856"/>
                  <a:pt x="3006" y="17856"/>
                </a:cubicBezTo>
                <a:cubicBezTo>
                  <a:pt x="2065" y="17856"/>
                  <a:pt x="1151" y="18352"/>
                  <a:pt x="658" y="19231"/>
                </a:cubicBezTo>
                <a:cubicBezTo>
                  <a:pt x="1" y="20403"/>
                  <a:pt x="316" y="21856"/>
                  <a:pt x="1341" y="22660"/>
                </a:cubicBezTo>
                <a:cubicBezTo>
                  <a:pt x="1449" y="22744"/>
                  <a:pt x="1565" y="22822"/>
                  <a:pt x="1689" y="22892"/>
                </a:cubicBezTo>
                <a:cubicBezTo>
                  <a:pt x="7338" y="26059"/>
                  <a:pt x="13362" y="27634"/>
                  <a:pt x="19916" y="27634"/>
                </a:cubicBezTo>
                <a:cubicBezTo>
                  <a:pt x="23331" y="27634"/>
                  <a:pt x="26891" y="27206"/>
                  <a:pt x="30616" y="26354"/>
                </a:cubicBezTo>
                <a:cubicBezTo>
                  <a:pt x="39873" y="24235"/>
                  <a:pt x="48695" y="19896"/>
                  <a:pt x="57225" y="15701"/>
                </a:cubicBezTo>
                <a:lnTo>
                  <a:pt x="57576" y="15530"/>
                </a:lnTo>
                <a:cubicBezTo>
                  <a:pt x="71448" y="8708"/>
                  <a:pt x="83406" y="5373"/>
                  <a:pt x="95141" y="5373"/>
                </a:cubicBezTo>
                <a:cubicBezTo>
                  <a:pt x="103197" y="5373"/>
                  <a:pt x="111146" y="6944"/>
                  <a:pt x="119538" y="10039"/>
                </a:cubicBezTo>
                <a:cubicBezTo>
                  <a:pt x="123192" y="11387"/>
                  <a:pt x="126894" y="13003"/>
                  <a:pt x="130539" y="14843"/>
                </a:cubicBezTo>
                <a:cubicBezTo>
                  <a:pt x="136116" y="17656"/>
                  <a:pt x="141842" y="21096"/>
                  <a:pt x="147558" y="25064"/>
                </a:cubicBezTo>
                <a:cubicBezTo>
                  <a:pt x="148026" y="25389"/>
                  <a:pt x="148560" y="25544"/>
                  <a:pt x="149089" y="25544"/>
                </a:cubicBezTo>
                <a:cubicBezTo>
                  <a:pt x="149941" y="25544"/>
                  <a:pt x="150778" y="25141"/>
                  <a:pt x="151301" y="24388"/>
                </a:cubicBezTo>
                <a:cubicBezTo>
                  <a:pt x="152148" y="23169"/>
                  <a:pt x="151843" y="21492"/>
                  <a:pt x="150625" y="20647"/>
                </a:cubicBezTo>
                <a:cubicBezTo>
                  <a:pt x="144704" y="16535"/>
                  <a:pt x="138761" y="12968"/>
                  <a:pt x="132962" y="10041"/>
                </a:cubicBezTo>
                <a:cubicBezTo>
                  <a:pt x="129134" y="8111"/>
                  <a:pt x="125244" y="6412"/>
                  <a:pt x="121399" y="4993"/>
                </a:cubicBezTo>
                <a:cubicBezTo>
                  <a:pt x="112336" y="1651"/>
                  <a:pt x="103633" y="1"/>
                  <a:pt x="949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41" name="Google Shape;41;p6"/>
          <p:cNvSpPr/>
          <p:nvPr/>
        </p:nvSpPr>
        <p:spPr>
          <a:xfrm>
            <a:off x="-750537" y="-725834"/>
            <a:ext cx="5048680" cy="1098783"/>
          </a:xfrm>
          <a:custGeom>
            <a:avLst/>
            <a:gdLst/>
            <a:ahLst/>
            <a:cxnLst/>
            <a:rect l="l" t="t" r="r" b="b"/>
            <a:pathLst>
              <a:path w="134819" h="36882" extrusionOk="0">
                <a:moveTo>
                  <a:pt x="131925" y="1"/>
                </a:moveTo>
                <a:cubicBezTo>
                  <a:pt x="131775" y="1"/>
                  <a:pt x="131623" y="13"/>
                  <a:pt x="131471" y="39"/>
                </a:cubicBezTo>
                <a:cubicBezTo>
                  <a:pt x="120389" y="1915"/>
                  <a:pt x="109431" y="6028"/>
                  <a:pt x="99782" y="11935"/>
                </a:cubicBezTo>
                <a:cubicBezTo>
                  <a:pt x="97426" y="13378"/>
                  <a:pt x="95103" y="14904"/>
                  <a:pt x="92856" y="16380"/>
                </a:cubicBezTo>
                <a:cubicBezTo>
                  <a:pt x="86221" y="20739"/>
                  <a:pt x="79952" y="24856"/>
                  <a:pt x="72594" y="27214"/>
                </a:cubicBezTo>
                <a:cubicBezTo>
                  <a:pt x="64210" y="29901"/>
                  <a:pt x="54544" y="31512"/>
                  <a:pt x="44833" y="31512"/>
                </a:cubicBezTo>
                <a:cubicBezTo>
                  <a:pt x="30158" y="31512"/>
                  <a:pt x="15380" y="27833"/>
                  <a:pt x="4765" y="18629"/>
                </a:cubicBezTo>
                <a:cubicBezTo>
                  <a:pt x="4257" y="18189"/>
                  <a:pt x="3629" y="17972"/>
                  <a:pt x="3005" y="17972"/>
                </a:cubicBezTo>
                <a:cubicBezTo>
                  <a:pt x="2253" y="17972"/>
                  <a:pt x="1504" y="18286"/>
                  <a:pt x="972" y="18900"/>
                </a:cubicBezTo>
                <a:cubicBezTo>
                  <a:pt x="0" y="20022"/>
                  <a:pt x="120" y="21720"/>
                  <a:pt x="1243" y="22693"/>
                </a:cubicBezTo>
                <a:cubicBezTo>
                  <a:pt x="10150" y="30416"/>
                  <a:pt x="22397" y="35195"/>
                  <a:pt x="36662" y="36510"/>
                </a:cubicBezTo>
                <a:cubicBezTo>
                  <a:pt x="39356" y="36758"/>
                  <a:pt x="42100" y="36881"/>
                  <a:pt x="44870" y="36881"/>
                </a:cubicBezTo>
                <a:cubicBezTo>
                  <a:pt x="54734" y="36881"/>
                  <a:pt x="64913" y="35322"/>
                  <a:pt x="74236" y="32335"/>
                </a:cubicBezTo>
                <a:cubicBezTo>
                  <a:pt x="82292" y="29752"/>
                  <a:pt x="89163" y="25240"/>
                  <a:pt x="95808" y="20875"/>
                </a:cubicBezTo>
                <a:cubicBezTo>
                  <a:pt x="98020" y="19422"/>
                  <a:pt x="100307" y="17920"/>
                  <a:pt x="102591" y="16521"/>
                </a:cubicBezTo>
                <a:cubicBezTo>
                  <a:pt x="111659" y="10970"/>
                  <a:pt x="121956" y="7103"/>
                  <a:pt x="132369" y="5341"/>
                </a:cubicBezTo>
                <a:cubicBezTo>
                  <a:pt x="133833" y="5093"/>
                  <a:pt x="134819" y="3705"/>
                  <a:pt x="134571" y="2241"/>
                </a:cubicBezTo>
                <a:cubicBezTo>
                  <a:pt x="134349" y="929"/>
                  <a:pt x="133212" y="1"/>
                  <a:pt x="1319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42" name="Google Shape;42;p6"/>
          <p:cNvSpPr/>
          <p:nvPr/>
        </p:nvSpPr>
        <p:spPr>
          <a:xfrm rot="10017047">
            <a:off x="11212085" y="5856598"/>
            <a:ext cx="1713044" cy="1085544"/>
          </a:xfrm>
          <a:custGeom>
            <a:avLst/>
            <a:gdLst/>
            <a:ahLst/>
            <a:cxnLst/>
            <a:rect l="l" t="t" r="r" b="b"/>
            <a:pathLst>
              <a:path w="45744" h="36437" extrusionOk="0">
                <a:moveTo>
                  <a:pt x="42679" y="1"/>
                </a:moveTo>
                <a:cubicBezTo>
                  <a:pt x="41783" y="1"/>
                  <a:pt x="40908" y="448"/>
                  <a:pt x="40398" y="1262"/>
                </a:cubicBezTo>
                <a:cubicBezTo>
                  <a:pt x="31820" y="14961"/>
                  <a:pt x="21970" y="22339"/>
                  <a:pt x="15218" y="26115"/>
                </a:cubicBezTo>
                <a:cubicBezTo>
                  <a:pt x="7926" y="30194"/>
                  <a:pt x="2568" y="31074"/>
                  <a:pt x="2475" y="31089"/>
                </a:cubicBezTo>
                <a:cubicBezTo>
                  <a:pt x="1010" y="31312"/>
                  <a:pt x="1" y="32679"/>
                  <a:pt x="220" y="34145"/>
                </a:cubicBezTo>
                <a:cubicBezTo>
                  <a:pt x="420" y="35479"/>
                  <a:pt x="1567" y="36437"/>
                  <a:pt x="2876" y="36437"/>
                </a:cubicBezTo>
                <a:cubicBezTo>
                  <a:pt x="3009" y="36437"/>
                  <a:pt x="3143" y="36427"/>
                  <a:pt x="3278" y="36407"/>
                </a:cubicBezTo>
                <a:cubicBezTo>
                  <a:pt x="3527" y="36370"/>
                  <a:pt x="9463" y="35443"/>
                  <a:pt x="17576" y="30958"/>
                </a:cubicBezTo>
                <a:cubicBezTo>
                  <a:pt x="22283" y="28354"/>
                  <a:pt x="26790" y="25072"/>
                  <a:pt x="30969" y="21199"/>
                </a:cubicBezTo>
                <a:cubicBezTo>
                  <a:pt x="36168" y="16383"/>
                  <a:pt x="40874" y="10636"/>
                  <a:pt x="44955" y="4117"/>
                </a:cubicBezTo>
                <a:cubicBezTo>
                  <a:pt x="45744" y="2858"/>
                  <a:pt x="45362" y="1199"/>
                  <a:pt x="44103" y="411"/>
                </a:cubicBezTo>
                <a:cubicBezTo>
                  <a:pt x="43659" y="133"/>
                  <a:pt x="43166" y="1"/>
                  <a:pt x="426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43" name="Google Shape;43;p6"/>
          <p:cNvSpPr/>
          <p:nvPr/>
        </p:nvSpPr>
        <p:spPr>
          <a:xfrm>
            <a:off x="9349587" y="6476780"/>
            <a:ext cx="237438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44" name="Google Shape;44;p6"/>
          <p:cNvSpPr/>
          <p:nvPr/>
        </p:nvSpPr>
        <p:spPr>
          <a:xfrm>
            <a:off x="2656425" y="213134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45" name="Google Shape;45;p6"/>
          <p:cNvSpPr/>
          <p:nvPr/>
        </p:nvSpPr>
        <p:spPr>
          <a:xfrm>
            <a:off x="144221" y="622145"/>
            <a:ext cx="237438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46" name="Google Shape;46;p6"/>
          <p:cNvSpPr/>
          <p:nvPr/>
        </p:nvSpPr>
        <p:spPr>
          <a:xfrm>
            <a:off x="11594829" y="5764598"/>
            <a:ext cx="315496" cy="250995"/>
          </a:xfrm>
          <a:custGeom>
            <a:avLst/>
            <a:gdLst/>
            <a:ahLst/>
            <a:cxnLst/>
            <a:rect l="l" t="t" r="r" b="b"/>
            <a:pathLst>
              <a:path w="6464" h="6464" extrusionOk="0">
                <a:moveTo>
                  <a:pt x="3232" y="1"/>
                </a:moveTo>
                <a:cubicBezTo>
                  <a:pt x="2862" y="1"/>
                  <a:pt x="2563" y="300"/>
                  <a:pt x="2563" y="669"/>
                </a:cubicBezTo>
                <a:lnTo>
                  <a:pt x="2563" y="2564"/>
                </a:lnTo>
                <a:lnTo>
                  <a:pt x="669" y="2564"/>
                </a:lnTo>
                <a:cubicBezTo>
                  <a:pt x="300" y="2564"/>
                  <a:pt x="0" y="2863"/>
                  <a:pt x="0" y="3232"/>
                </a:cubicBezTo>
                <a:cubicBezTo>
                  <a:pt x="0" y="3602"/>
                  <a:pt x="300" y="3901"/>
                  <a:pt x="669" y="3901"/>
                </a:cubicBezTo>
                <a:lnTo>
                  <a:pt x="2563" y="3901"/>
                </a:lnTo>
                <a:lnTo>
                  <a:pt x="2563" y="5795"/>
                </a:lnTo>
                <a:cubicBezTo>
                  <a:pt x="2563" y="6165"/>
                  <a:pt x="2862" y="6464"/>
                  <a:pt x="3232" y="6464"/>
                </a:cubicBezTo>
                <a:cubicBezTo>
                  <a:pt x="3601" y="6464"/>
                  <a:pt x="3900" y="6165"/>
                  <a:pt x="3900" y="5795"/>
                </a:cubicBezTo>
                <a:lnTo>
                  <a:pt x="3900" y="3901"/>
                </a:lnTo>
                <a:lnTo>
                  <a:pt x="5795" y="3901"/>
                </a:lnTo>
                <a:cubicBezTo>
                  <a:pt x="6164" y="3901"/>
                  <a:pt x="6463" y="3602"/>
                  <a:pt x="6463" y="3232"/>
                </a:cubicBezTo>
                <a:cubicBezTo>
                  <a:pt x="6463" y="2863"/>
                  <a:pt x="6164" y="2564"/>
                  <a:pt x="5795" y="2564"/>
                </a:cubicBezTo>
                <a:lnTo>
                  <a:pt x="3900" y="2564"/>
                </a:lnTo>
                <a:lnTo>
                  <a:pt x="3900" y="669"/>
                </a:lnTo>
                <a:cubicBezTo>
                  <a:pt x="3900" y="300"/>
                  <a:pt x="3601" y="1"/>
                  <a:pt x="32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  <p:sp>
        <p:nvSpPr>
          <p:cNvPr id="47" name="Google Shape;47;p6"/>
          <p:cNvSpPr/>
          <p:nvPr/>
        </p:nvSpPr>
        <p:spPr>
          <a:xfrm>
            <a:off x="3227966" y="106821"/>
            <a:ext cx="237438" cy="188895"/>
          </a:xfrm>
          <a:custGeom>
            <a:avLst/>
            <a:gdLst/>
            <a:ahLst/>
            <a:cxnLst/>
            <a:rect l="l" t="t" r="r" b="b"/>
            <a:pathLst>
              <a:path w="4865" h="4865" extrusionOk="0">
                <a:moveTo>
                  <a:pt x="2433" y="1106"/>
                </a:moveTo>
                <a:cubicBezTo>
                  <a:pt x="3163" y="1106"/>
                  <a:pt x="3759" y="1702"/>
                  <a:pt x="3759" y="2433"/>
                </a:cubicBezTo>
                <a:cubicBezTo>
                  <a:pt x="3759" y="3165"/>
                  <a:pt x="3163" y="3759"/>
                  <a:pt x="2433" y="3759"/>
                </a:cubicBezTo>
                <a:cubicBezTo>
                  <a:pt x="1701" y="3759"/>
                  <a:pt x="1106" y="3165"/>
                  <a:pt x="1106" y="2433"/>
                </a:cubicBezTo>
                <a:cubicBezTo>
                  <a:pt x="1106" y="1702"/>
                  <a:pt x="1701" y="1106"/>
                  <a:pt x="2433" y="1106"/>
                </a:cubicBezTo>
                <a:close/>
                <a:moveTo>
                  <a:pt x="2433" y="0"/>
                </a:moveTo>
                <a:cubicBezTo>
                  <a:pt x="1091" y="0"/>
                  <a:pt x="0" y="1092"/>
                  <a:pt x="0" y="2433"/>
                </a:cubicBezTo>
                <a:cubicBezTo>
                  <a:pt x="0" y="3774"/>
                  <a:pt x="1091" y="4865"/>
                  <a:pt x="2433" y="4865"/>
                </a:cubicBezTo>
                <a:cubicBezTo>
                  <a:pt x="3773" y="4865"/>
                  <a:pt x="4865" y="3774"/>
                  <a:pt x="4865" y="2433"/>
                </a:cubicBezTo>
                <a:cubicBezTo>
                  <a:pt x="4865" y="1092"/>
                  <a:pt x="3773" y="0"/>
                  <a:pt x="24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33"/>
          </a:p>
        </p:txBody>
      </p:sp>
    </p:spTree>
    <p:extLst>
      <p:ext uri="{BB962C8B-B14F-4D97-AF65-F5344CB8AC3E}">
        <p14:creationId xmlns:p14="http://schemas.microsoft.com/office/powerpoint/2010/main" val="87874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415607" y="1852880"/>
            <a:ext cx="3744214" cy="4239352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14772" lvl="0" indent="-293797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361"/>
            </a:lvl1pPr>
            <a:lvl2pPr marL="829544" lvl="1" indent="-293797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361"/>
            </a:lvl2pPr>
            <a:lvl3pPr marL="1244316" lvl="2" indent="-293797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361"/>
            </a:lvl3pPr>
            <a:lvl4pPr marL="1659087" lvl="3" indent="-293797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361"/>
            </a:lvl4pPr>
            <a:lvl5pPr marL="2073859" lvl="4" indent="-293797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361"/>
            </a:lvl5pPr>
            <a:lvl6pPr marL="2488631" lvl="5" indent="-293797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361"/>
            </a:lvl6pPr>
            <a:lvl7pPr marL="2903403" lvl="6" indent="-293797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361"/>
            </a:lvl7pPr>
            <a:lvl8pPr marL="3318175" lvl="7" indent="-293797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361"/>
            </a:lvl8pPr>
            <a:lvl9pPr marL="3732947" lvl="8" indent="-293797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36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583925" y="622145"/>
            <a:ext cx="11010964" cy="73481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5522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653678" y="600226"/>
            <a:ext cx="8490419" cy="545452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100"/>
              <a:buNone/>
              <a:defRPr sz="5534"/>
            </a:lvl1pPr>
            <a:lvl2pPr lvl="1">
              <a:spcBef>
                <a:spcPts val="0"/>
              </a:spcBef>
              <a:spcAft>
                <a:spcPts val="0"/>
              </a:spcAft>
              <a:buSzPts val="6100"/>
              <a:buNone/>
              <a:defRPr sz="5534"/>
            </a:lvl2pPr>
            <a:lvl3pPr lvl="2">
              <a:spcBef>
                <a:spcPts val="0"/>
              </a:spcBef>
              <a:spcAft>
                <a:spcPts val="0"/>
              </a:spcAft>
              <a:buSzPts val="6100"/>
              <a:buNone/>
              <a:defRPr sz="5534"/>
            </a:lvl3pPr>
            <a:lvl4pPr lvl="3">
              <a:spcBef>
                <a:spcPts val="0"/>
              </a:spcBef>
              <a:spcAft>
                <a:spcPts val="0"/>
              </a:spcAft>
              <a:buSzPts val="6100"/>
              <a:buNone/>
              <a:defRPr sz="5534"/>
            </a:lvl4pPr>
            <a:lvl5pPr lvl="4">
              <a:spcBef>
                <a:spcPts val="0"/>
              </a:spcBef>
              <a:spcAft>
                <a:spcPts val="0"/>
              </a:spcAft>
              <a:buSzPts val="6100"/>
              <a:buNone/>
              <a:defRPr sz="5534"/>
            </a:lvl5pPr>
            <a:lvl6pPr lvl="5">
              <a:spcBef>
                <a:spcPts val="0"/>
              </a:spcBef>
              <a:spcAft>
                <a:spcPts val="0"/>
              </a:spcAft>
              <a:buSzPts val="6100"/>
              <a:buNone/>
              <a:defRPr sz="5534"/>
            </a:lvl6pPr>
            <a:lvl7pPr lvl="6">
              <a:spcBef>
                <a:spcPts val="0"/>
              </a:spcBef>
              <a:spcAft>
                <a:spcPts val="0"/>
              </a:spcAft>
              <a:buSzPts val="6100"/>
              <a:buNone/>
              <a:defRPr sz="5534"/>
            </a:lvl7pPr>
            <a:lvl8pPr lvl="7">
              <a:spcBef>
                <a:spcPts val="0"/>
              </a:spcBef>
              <a:spcAft>
                <a:spcPts val="0"/>
              </a:spcAft>
              <a:buSzPts val="6100"/>
              <a:buNone/>
              <a:defRPr sz="5534"/>
            </a:lvl8pPr>
            <a:lvl9pPr lvl="8">
              <a:spcBef>
                <a:spcPts val="0"/>
              </a:spcBef>
              <a:spcAft>
                <a:spcPts val="0"/>
              </a:spcAft>
              <a:buSzPts val="6100"/>
              <a:buNone/>
              <a:defRPr sz="553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477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354006" y="1644305"/>
            <a:ext cx="5393789" cy="1976386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4808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4808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4808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4808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4808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4808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4808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4808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4808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354006" y="3737594"/>
            <a:ext cx="5393789" cy="164680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44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44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44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44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44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44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44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44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449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116" y="965475"/>
            <a:ext cx="5116009" cy="4927086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marL="414772" lvl="0" indent="-299557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829544" lvl="1" indent="-29955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244316" lvl="2" indent="-299557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659087" lvl="3" indent="-299557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073859" lvl="4" indent="-29955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488631" lvl="5" indent="-299557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2903403" lvl="6" indent="-299557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318175" lvl="7" indent="-29955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3732947" lvl="8" indent="-299557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570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415607" y="5641009"/>
            <a:ext cx="7998489" cy="806938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marL="414772" lvl="0" indent="-20738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1602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36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83925" y="622145"/>
            <a:ext cx="11010964" cy="734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cksand"/>
              <a:buNone/>
              <a:defRPr sz="36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cksand"/>
              <a:buNone/>
              <a:defRPr sz="36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cksand"/>
              <a:buNone/>
              <a:defRPr sz="36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cksand"/>
              <a:buNone/>
              <a:defRPr sz="36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cksand"/>
              <a:buNone/>
              <a:defRPr sz="36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cksand"/>
              <a:buNone/>
              <a:defRPr sz="36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cksand"/>
              <a:buNone/>
              <a:defRPr sz="36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cksand"/>
              <a:buNone/>
              <a:defRPr sz="36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icksand"/>
              <a:buNone/>
              <a:defRPr sz="36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83925" y="1306410"/>
            <a:ext cx="11010964" cy="455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●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○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■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●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○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■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●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○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Char char="■"/>
              <a:defRPr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472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7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csbj.2021.02.020" TargetMode="External"/><Relationship Id="rId2" Type="http://schemas.openxmlformats.org/officeDocument/2006/relationships/hyperlink" Target="https://doi.org/10.1186/s40168-020-00875-0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ágina 3 | Imágenes de Microbioma - Descarga gratuita en Freepik">
            <a:extLst>
              <a:ext uri="{FF2B5EF4-FFF2-40B4-BE49-F238E27FC236}">
                <a16:creationId xmlns:a16="http://schemas.microsoft.com/office/drawing/2014/main" id="{14B76B1F-588A-FAD7-0E81-1D8D62BBF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700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87E1654-FB8E-EC22-E118-C0F57FC57286}"/>
              </a:ext>
            </a:extLst>
          </p:cNvPr>
          <p:cNvSpPr txBox="1"/>
          <p:nvPr/>
        </p:nvSpPr>
        <p:spPr>
          <a:xfrm>
            <a:off x="-75471" y="6059316"/>
            <a:ext cx="4123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Gabriel Dias</a:t>
            </a:r>
          </a:p>
          <a:p>
            <a:pPr algn="ctr"/>
            <a:r>
              <a:rPr lang="pt-BR" sz="2400" b="1" dirty="0">
                <a:solidFill>
                  <a:schemeClr val="accent1"/>
                </a:solidFill>
                <a:latin typeface="Garamond" panose="02020404030301010803" pitchFamily="18" charset="0"/>
              </a:rPr>
              <a:t>Thiago Sugizaki dos Santos</a:t>
            </a:r>
          </a:p>
        </p:txBody>
      </p:sp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D77AAF09-3D57-0458-CBCF-89D56CF9352F}"/>
              </a:ext>
            </a:extLst>
          </p:cNvPr>
          <p:cNvSpPr/>
          <p:nvPr/>
        </p:nvSpPr>
        <p:spPr>
          <a:xfrm rot="18869976">
            <a:off x="-1570216" y="-555903"/>
            <a:ext cx="4458642" cy="2484821"/>
          </a:xfrm>
          <a:prstGeom prst="triangle">
            <a:avLst>
              <a:gd name="adj" fmla="val 54130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Losango 9">
            <a:extLst>
              <a:ext uri="{FF2B5EF4-FFF2-40B4-BE49-F238E27FC236}">
                <a16:creationId xmlns:a16="http://schemas.microsoft.com/office/drawing/2014/main" id="{AECD5307-E37B-8A18-3C4E-2968F5E570DE}"/>
              </a:ext>
            </a:extLst>
          </p:cNvPr>
          <p:cNvSpPr/>
          <p:nvPr/>
        </p:nvSpPr>
        <p:spPr>
          <a:xfrm rot="21127782">
            <a:off x="3658626" y="-3027998"/>
            <a:ext cx="14683428" cy="10918378"/>
          </a:xfrm>
          <a:prstGeom prst="diamond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0C37E24-FC9B-64F6-FC5E-C41100907E7E}"/>
              </a:ext>
            </a:extLst>
          </p:cNvPr>
          <p:cNvSpPr/>
          <p:nvPr/>
        </p:nvSpPr>
        <p:spPr>
          <a:xfrm>
            <a:off x="4047761" y="2804974"/>
            <a:ext cx="8380883" cy="124805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pt-BR" sz="4800" b="1" dirty="0">
                <a:solidFill>
                  <a:srgbClr val="000000"/>
                </a:solidFill>
                <a:latin typeface="Garamond" panose="02020404030301010803" pitchFamily="18" charset="0"/>
              </a:rPr>
              <a:t>Composição de </a:t>
            </a:r>
            <a:r>
              <a:rPr lang="pt-BR" sz="4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microbiomas</a:t>
            </a:r>
            <a:r>
              <a:rPr lang="pt-BR" sz="4800" b="1" dirty="0">
                <a:solidFill>
                  <a:srgbClr val="000000"/>
                </a:solidFill>
                <a:latin typeface="Garamond" panose="02020404030301010803" pitchFamily="18" charset="0"/>
              </a:rPr>
              <a:t>: </a:t>
            </a:r>
          </a:p>
          <a:p>
            <a:pPr algn="ctr">
              <a:defRPr/>
            </a:pPr>
            <a:r>
              <a:rPr lang="pt-BR" sz="4800" b="1" dirty="0">
                <a:solidFill>
                  <a:srgbClr val="000000"/>
                </a:solidFill>
                <a:latin typeface="Garamond" panose="02020404030301010803" pitchFamily="18" charset="0"/>
              </a:rPr>
              <a:t>análise taxonômica</a:t>
            </a:r>
            <a:endParaRPr kumimoji="0" lang="pt-BR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36CD4F-DED2-278C-6982-1ECB9ABFE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02" y="297462"/>
            <a:ext cx="1896587" cy="778087"/>
          </a:xfrm>
          <a:prstGeom prst="rect">
            <a:avLst/>
          </a:prstGeom>
        </p:spPr>
      </p:pic>
      <p:pic>
        <p:nvPicPr>
          <p:cNvPr id="12" name="Picture 4" descr="Contato">
            <a:extLst>
              <a:ext uri="{FF2B5EF4-FFF2-40B4-BE49-F238E27FC236}">
                <a16:creationId xmlns:a16="http://schemas.microsoft.com/office/drawing/2014/main" id="{F6DB9BD7-AC0C-D626-869A-A3271D5C9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896" y="190006"/>
            <a:ext cx="1224796" cy="12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354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F314A109-B7BE-90BA-7C40-41EBD237C471}"/>
              </a:ext>
            </a:extLst>
          </p:cNvPr>
          <p:cNvSpPr/>
          <p:nvPr/>
        </p:nvSpPr>
        <p:spPr>
          <a:xfrm>
            <a:off x="6096000" y="1368001"/>
            <a:ext cx="5201726" cy="1067289"/>
          </a:xfrm>
          <a:prstGeom prst="roundRect">
            <a:avLst/>
          </a:prstGeom>
          <a:solidFill>
            <a:srgbClr val="FCF8EB">
              <a:lumMod val="90000"/>
            </a:srgbClr>
          </a:solidFill>
          <a:ln w="25400" cap="flat" cmpd="sng" algn="ctr">
            <a:solidFill>
              <a:srgbClr val="FCF8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CF8E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614DBA3-BFAF-2ED3-857D-088798BC9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01192"/>
            <a:ext cx="6353441" cy="4765080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91FC3CDE-273E-DB9F-E8B8-DCD994C67CC9}"/>
              </a:ext>
            </a:extLst>
          </p:cNvPr>
          <p:cNvGrpSpPr/>
          <p:nvPr/>
        </p:nvGrpSpPr>
        <p:grpSpPr>
          <a:xfrm>
            <a:off x="377980" y="1372167"/>
            <a:ext cx="5201726" cy="1822408"/>
            <a:chOff x="377980" y="1229688"/>
            <a:chExt cx="11379738" cy="1084304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DD93CD77-B9DD-7108-F248-298AB8F47AD0}"/>
                </a:ext>
              </a:extLst>
            </p:cNvPr>
            <p:cNvSpPr/>
            <p:nvPr/>
          </p:nvSpPr>
          <p:spPr>
            <a:xfrm>
              <a:off x="377980" y="1229688"/>
              <a:ext cx="11379738" cy="1084304"/>
            </a:xfrm>
            <a:prstGeom prst="roundRect">
              <a:avLst/>
            </a:prstGeom>
            <a:solidFill>
              <a:srgbClr val="FCF8EB">
                <a:lumMod val="90000"/>
              </a:srgbClr>
            </a:solidFill>
            <a:ln w="25400" cap="flat" cmpd="sng" algn="ctr">
              <a:solidFill>
                <a:srgbClr val="FCF8EB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CF8E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E143B462-B703-1D70-B418-1B78E834FFB6}"/>
                </a:ext>
              </a:extLst>
            </p:cNvPr>
            <p:cNvSpPr txBox="1"/>
            <p:nvPr/>
          </p:nvSpPr>
          <p:spPr>
            <a:xfrm>
              <a:off x="504675" y="1302400"/>
              <a:ext cx="11126345" cy="933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pt-PT" sz="2400" dirty="0">
                  <a:solidFill>
                    <a:srgbClr val="000000"/>
                  </a:solidFill>
                  <a:latin typeface="Garamond" panose="02020404030301010803" pitchFamily="18" charset="0"/>
                </a:rPr>
                <a:t>Aplicações de genoma microbiano e direcionado, com sequenciamento de qualidade, análise simples de dados e armazenamento em nuvem</a:t>
              </a:r>
              <a:endParaRPr lang="pt-BR" sz="2400" dirty="0">
                <a:solidFill>
                  <a:srgbClr val="000000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3E69894E-3EDC-3434-7C4C-E217B3421614}"/>
              </a:ext>
            </a:extLst>
          </p:cNvPr>
          <p:cNvSpPr txBox="1"/>
          <p:nvPr/>
        </p:nvSpPr>
        <p:spPr>
          <a:xfrm>
            <a:off x="6292695" y="1519098"/>
            <a:ext cx="48083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dirty="0">
                <a:solidFill>
                  <a:srgbClr val="000000"/>
                </a:solidFill>
                <a:latin typeface="Garamond" panose="02020404030301010803" pitchFamily="18" charset="0"/>
              </a:rPr>
              <a:t>Reduz o tempo de execução usando uma célula de fluxo menor</a:t>
            </a:r>
            <a:endParaRPr lang="pt-BR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540A1121-D327-511D-32F2-E5AA33ECA677}"/>
              </a:ext>
            </a:extLst>
          </p:cNvPr>
          <p:cNvGrpSpPr/>
          <p:nvPr/>
        </p:nvGrpSpPr>
        <p:grpSpPr>
          <a:xfrm>
            <a:off x="377980" y="4270812"/>
            <a:ext cx="5201726" cy="1822408"/>
            <a:chOff x="1289531" y="3822942"/>
            <a:chExt cx="5201726" cy="1822408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13A392A5-09EA-F201-B429-59B3A343EFE6}"/>
                </a:ext>
              </a:extLst>
            </p:cNvPr>
            <p:cNvSpPr/>
            <p:nvPr/>
          </p:nvSpPr>
          <p:spPr>
            <a:xfrm>
              <a:off x="1289531" y="3822942"/>
              <a:ext cx="5201726" cy="1822408"/>
            </a:xfrm>
            <a:prstGeom prst="roundRect">
              <a:avLst/>
            </a:prstGeom>
            <a:solidFill>
              <a:srgbClr val="FCF8EB">
                <a:lumMod val="90000"/>
              </a:srgbClr>
            </a:solidFill>
            <a:ln w="25400" cap="flat" cmpd="sng" algn="ctr">
              <a:solidFill>
                <a:srgbClr val="FCF8EB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CF8E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C92037DA-2380-D786-F28E-51F8FA95D80B}"/>
                </a:ext>
              </a:extLst>
            </p:cNvPr>
            <p:cNvSpPr txBox="1"/>
            <p:nvPr/>
          </p:nvSpPr>
          <p:spPr>
            <a:xfrm>
              <a:off x="1486226" y="3949316"/>
              <a:ext cx="480833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pt-PT" sz="2400" dirty="0">
                  <a:solidFill>
                    <a:srgbClr val="000000"/>
                  </a:solidFill>
                  <a:latin typeface="Garamond" panose="02020404030301010803" pitchFamily="18" charset="0"/>
                </a:rPr>
                <a:t>Produz leituras com precisão, comprimento de 150-300bp, útil em estudos de genes marcadores – fragmentos mais curtos</a:t>
              </a:r>
              <a:endParaRPr lang="pt-BR" sz="2400" dirty="0">
                <a:solidFill>
                  <a:srgbClr val="000000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B0FE307B-18D0-DB90-1335-EC556A0F419E}"/>
              </a:ext>
            </a:extLst>
          </p:cNvPr>
          <p:cNvSpPr/>
          <p:nvPr/>
        </p:nvSpPr>
        <p:spPr>
          <a:xfrm>
            <a:off x="0" y="0"/>
            <a:ext cx="12192000" cy="63660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luxograma: Entrada Manual 9">
            <a:extLst>
              <a:ext uri="{FF2B5EF4-FFF2-40B4-BE49-F238E27FC236}">
                <a16:creationId xmlns:a16="http://schemas.microsoft.com/office/drawing/2014/main" id="{0C19033F-0EEF-BD86-4BD6-9327B07004A0}"/>
              </a:ext>
            </a:extLst>
          </p:cNvPr>
          <p:cNvSpPr/>
          <p:nvPr/>
        </p:nvSpPr>
        <p:spPr>
          <a:xfrm rot="10800000">
            <a:off x="318653" y="-11207"/>
            <a:ext cx="3768437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A659A15-1D67-E43A-F1F2-CBE0105BCC0A}"/>
              </a:ext>
            </a:extLst>
          </p:cNvPr>
          <p:cNvSpPr txBox="1"/>
          <p:nvPr/>
        </p:nvSpPr>
        <p:spPr>
          <a:xfrm>
            <a:off x="318653" y="35914"/>
            <a:ext cx="3768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err="1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Illumina</a:t>
            </a:r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pt-BR" sz="4000" b="1" dirty="0" err="1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MiSeq</a:t>
            </a:r>
            <a:endParaRPr lang="pt-BR" sz="4000" b="1" dirty="0">
              <a:solidFill>
                <a:prstClr val="white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493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7BBA6D38-7A48-3814-8455-ECB7A5D8F607}"/>
              </a:ext>
            </a:extLst>
          </p:cNvPr>
          <p:cNvSpPr/>
          <p:nvPr/>
        </p:nvSpPr>
        <p:spPr>
          <a:xfrm>
            <a:off x="0" y="0"/>
            <a:ext cx="12192000" cy="63660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3872A79-C54A-5FF3-997F-FBB847A13ED6}"/>
              </a:ext>
            </a:extLst>
          </p:cNvPr>
          <p:cNvSpPr txBox="1"/>
          <p:nvPr/>
        </p:nvSpPr>
        <p:spPr>
          <a:xfrm>
            <a:off x="5882122" y="3212614"/>
            <a:ext cx="6096000" cy="2599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pt-BR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pt-BR" sz="2400" dirty="0">
                <a:solidFill>
                  <a:srgbClr val="000000"/>
                </a:solidFill>
                <a:latin typeface="Garamond" panose="02020404030301010803" pitchFamily="18" charset="0"/>
              </a:rPr>
              <a:t>...sequenciamento de genomas virais e bacterianos de novo, </a:t>
            </a:r>
            <a:r>
              <a:rPr lang="pt-BR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ressequenciamento</a:t>
            </a:r>
            <a:r>
              <a:rPr lang="pt-BR" sz="2400" dirty="0">
                <a:solidFill>
                  <a:srgbClr val="000000"/>
                </a:solidFill>
                <a:latin typeface="Garamond" panose="02020404030301010803" pitchFamily="18" charset="0"/>
              </a:rPr>
              <a:t> genômico, sequenciamento de genes-alvo, análise de variantes, sequenciamento de </a:t>
            </a:r>
            <a:r>
              <a:rPr lang="pt-BR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amplicons</a:t>
            </a:r>
            <a:r>
              <a:rPr lang="pt-BR" sz="2400" dirty="0">
                <a:solidFill>
                  <a:srgbClr val="000000"/>
                </a:solidFill>
                <a:latin typeface="Garamond" panose="02020404030301010803" pitchFamily="18" charset="0"/>
              </a:rPr>
              <a:t> e de </a:t>
            </a:r>
            <a:r>
              <a:rPr lang="pt-BR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transcritoma</a:t>
            </a:r>
            <a:r>
              <a:rPr lang="pt-BR" sz="2400" dirty="0">
                <a:solidFill>
                  <a:srgbClr val="000000"/>
                </a:solidFill>
                <a:latin typeface="Garamond" panose="02020404030301010803" pitchFamily="18" charset="0"/>
              </a:rPr>
              <a:t> de genes-alvo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8AEE077-36E8-0AFA-CD42-0666D7313E4C}"/>
              </a:ext>
            </a:extLst>
          </p:cNvPr>
          <p:cNvSpPr txBox="1"/>
          <p:nvPr/>
        </p:nvSpPr>
        <p:spPr>
          <a:xfrm>
            <a:off x="318653" y="1018106"/>
            <a:ext cx="7291822" cy="2599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2400" b="0" i="0" dirty="0">
                <a:solidFill>
                  <a:srgbClr val="1F1F1F"/>
                </a:solidFill>
                <a:effectLst/>
                <a:latin typeface="Garamond" panose="02020404030301010803" pitchFamily="18" charset="0"/>
              </a:rPr>
              <a:t>Esta tecnologia explora PCR em emulsão, usa um chip de silício modificado para detectar íons de hidrogênio liberados durante a incorporação de bases pela DNA polimerase</a:t>
            </a:r>
          </a:p>
          <a:p>
            <a:pPr algn="just">
              <a:lnSpc>
                <a:spcPct val="114000"/>
              </a:lnSpc>
            </a:pPr>
            <a:endParaRPr lang="pt-BR" sz="2400" dirty="0">
              <a:solidFill>
                <a:srgbClr val="1F1F1F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pt-BR" sz="2400" dirty="0">
                <a:solidFill>
                  <a:srgbClr val="000000"/>
                </a:solidFill>
                <a:latin typeface="Garamond" panose="02020404030301010803" pitchFamily="18" charset="0"/>
              </a:rPr>
              <a:t>Expectativa de 4 a 5,5 milhões de </a:t>
            </a:r>
            <a:r>
              <a:rPr lang="pt-BR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reads</a:t>
            </a:r>
            <a:r>
              <a:rPr lang="pt-BR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pPr algn="just">
              <a:lnSpc>
                <a:spcPct val="114000"/>
              </a:lnSpc>
            </a:pPr>
            <a:endParaRPr lang="pt-BR" sz="2400" dirty="0">
              <a:latin typeface="Garamond" panose="02020404030301010803" pitchFamily="18" charset="0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657C375C-AFE8-1434-0D24-1E64316E5AD9}"/>
              </a:ext>
            </a:extLst>
          </p:cNvPr>
          <p:cNvSpPr/>
          <p:nvPr/>
        </p:nvSpPr>
        <p:spPr>
          <a:xfrm rot="10800000">
            <a:off x="318653" y="-11207"/>
            <a:ext cx="3768437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C6B0C3D-CE46-692F-BB0A-481C3D327C69}"/>
              </a:ext>
            </a:extLst>
          </p:cNvPr>
          <p:cNvSpPr txBox="1"/>
          <p:nvPr/>
        </p:nvSpPr>
        <p:spPr>
          <a:xfrm>
            <a:off x="925144" y="0"/>
            <a:ext cx="2321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Ion PGM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15B993D-2202-808B-058C-7C767E18B7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912" y="571516"/>
            <a:ext cx="3724398" cy="326591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8CBB0D1-890A-477C-825F-850C95A29297}"/>
              </a:ext>
            </a:extLst>
          </p:cNvPr>
          <p:cNvSpPr txBox="1"/>
          <p:nvPr/>
        </p:nvSpPr>
        <p:spPr>
          <a:xfrm>
            <a:off x="10570369" y="6563631"/>
            <a:ext cx="16978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Rothberg</a:t>
            </a:r>
            <a:r>
              <a:rPr lang="pt-BR" sz="1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pt-BR" sz="1400" b="0" i="1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et al</a:t>
            </a:r>
            <a:r>
              <a:rPr lang="pt-BR" sz="14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., 2011 </a:t>
            </a:r>
            <a:endParaRPr lang="pt-BR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5102877-9BDE-B97A-EE47-F3923AB21E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" t="11584" r="3796" b="16853"/>
          <a:stretch/>
        </p:blipFill>
        <p:spPr>
          <a:xfrm>
            <a:off x="124299" y="3429000"/>
            <a:ext cx="5653048" cy="326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24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30A18D8-B9DB-8B70-C758-820B3EB00B44}"/>
              </a:ext>
            </a:extLst>
          </p:cNvPr>
          <p:cNvSpPr/>
          <p:nvPr/>
        </p:nvSpPr>
        <p:spPr>
          <a:xfrm>
            <a:off x="0" y="0"/>
            <a:ext cx="12192000" cy="63660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8345A12-7B6D-A0B4-D322-F29AF466C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72" b="1312"/>
          <a:stretch/>
        </p:blipFill>
        <p:spPr>
          <a:xfrm>
            <a:off x="495934" y="1175614"/>
            <a:ext cx="6252731" cy="234669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315BC3E-BB0D-C65C-0374-F93E902566BA}"/>
              </a:ext>
            </a:extLst>
          </p:cNvPr>
          <p:cNvSpPr txBox="1"/>
          <p:nvPr/>
        </p:nvSpPr>
        <p:spPr>
          <a:xfrm>
            <a:off x="9198040" y="6550223"/>
            <a:ext cx="29939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 err="1">
                <a:solidFill>
                  <a:srgbClr val="000000"/>
                </a:solidFill>
                <a:latin typeface="Garamond" panose="02020404030301010803" pitchFamily="18" charset="0"/>
              </a:rPr>
              <a:t>Ciuffreda</a:t>
            </a:r>
            <a:r>
              <a:rPr lang="pt-BR" sz="1400" dirty="0">
                <a:solidFill>
                  <a:srgbClr val="000000"/>
                </a:solidFill>
                <a:latin typeface="Garamond" panose="02020404030301010803" pitchFamily="18" charset="0"/>
              </a:rPr>
              <a:t>; Rodríguez-Pérez; Flores, 2021</a:t>
            </a: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1E0A419D-ECC4-9537-86AA-0ADD8F8A2A69}"/>
              </a:ext>
            </a:extLst>
          </p:cNvPr>
          <p:cNvSpPr/>
          <p:nvPr/>
        </p:nvSpPr>
        <p:spPr>
          <a:xfrm rot="10800000">
            <a:off x="318653" y="-11207"/>
            <a:ext cx="3768437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8224BCC-92E1-98F7-D72F-372A27ADB2DC}"/>
              </a:ext>
            </a:extLst>
          </p:cNvPr>
          <p:cNvSpPr txBox="1"/>
          <p:nvPr/>
        </p:nvSpPr>
        <p:spPr>
          <a:xfrm>
            <a:off x="897151" y="-11208"/>
            <a:ext cx="2480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err="1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Nanopore</a:t>
            </a:r>
            <a:endParaRPr lang="pt-BR" sz="4000" b="1" dirty="0">
              <a:solidFill>
                <a:prstClr val="white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E122868-502B-46A1-26EA-8BA0A3C97205}"/>
              </a:ext>
            </a:extLst>
          </p:cNvPr>
          <p:cNvSpPr txBox="1"/>
          <p:nvPr/>
        </p:nvSpPr>
        <p:spPr>
          <a:xfrm>
            <a:off x="608797" y="4410238"/>
            <a:ext cx="37274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  <a:latin typeface="Garamond" panose="02020404030301010803" pitchFamily="18" charset="0"/>
              </a:rPr>
              <a:t>Não precisa ocorrer com amplificação de DNA e leituras muito longas podem ser geradas.</a:t>
            </a:r>
          </a:p>
        </p:txBody>
      </p:sp>
      <p:pic>
        <p:nvPicPr>
          <p:cNvPr id="9" name="Espaço Reservado para Conteúdo 6">
            <a:extLst>
              <a:ext uri="{FF2B5EF4-FFF2-40B4-BE49-F238E27FC236}">
                <a16:creationId xmlns:a16="http://schemas.microsoft.com/office/drawing/2014/main" id="{9E1DD39F-8A18-E22C-ED37-21A065472C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3105" y="3059341"/>
            <a:ext cx="7246970" cy="333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73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68E4D1F-E4A6-336D-B109-4EDBF5E1F22C}"/>
              </a:ext>
            </a:extLst>
          </p:cNvPr>
          <p:cNvSpPr/>
          <p:nvPr/>
        </p:nvSpPr>
        <p:spPr>
          <a:xfrm>
            <a:off x="0" y="0"/>
            <a:ext cx="12192000" cy="63660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B075053-B8FD-6327-FF7F-65EB3385B14C}"/>
              </a:ext>
            </a:extLst>
          </p:cNvPr>
          <p:cNvSpPr txBox="1"/>
          <p:nvPr/>
        </p:nvSpPr>
        <p:spPr>
          <a:xfrm>
            <a:off x="6773671" y="2354478"/>
            <a:ext cx="41691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0" i="0" dirty="0">
                <a:solidFill>
                  <a:srgbClr val="1F1F1F"/>
                </a:solidFill>
                <a:effectLst/>
                <a:latin typeface="Garamond" panose="02020404030301010803" pitchFamily="18" charset="0"/>
              </a:rPr>
              <a:t>...estudo da totalidade dos genomas da microbiota por meio de técnicas de sequenciamento </a:t>
            </a:r>
            <a:r>
              <a:rPr lang="pt-BR" sz="2400" b="0" i="0" dirty="0" err="1">
                <a:solidFill>
                  <a:srgbClr val="1F1F1F"/>
                </a:solidFill>
                <a:effectLst/>
                <a:latin typeface="Garamond" panose="02020404030301010803" pitchFamily="18" charset="0"/>
              </a:rPr>
              <a:t>shotgun</a:t>
            </a:r>
            <a:endParaRPr lang="pt-BR" sz="2400" dirty="0">
              <a:latin typeface="Garamond" panose="02020404030301010803" pitchFamily="18" charset="0"/>
            </a:endParaRPr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6597881E-89F9-529C-164A-917F2EEA2AC6}"/>
              </a:ext>
            </a:extLst>
          </p:cNvPr>
          <p:cNvSpPr/>
          <p:nvPr/>
        </p:nvSpPr>
        <p:spPr>
          <a:xfrm rot="10800000">
            <a:off x="318652" y="-11207"/>
            <a:ext cx="4216025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3059137-D940-9657-44A9-C6D00737ECA9}"/>
              </a:ext>
            </a:extLst>
          </p:cNvPr>
          <p:cNvSpPr txBox="1"/>
          <p:nvPr/>
        </p:nvSpPr>
        <p:spPr>
          <a:xfrm>
            <a:off x="318652" y="29031"/>
            <a:ext cx="4310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Genes marcadores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CE860FF-9049-7D8C-6085-3C89D37464F3}"/>
              </a:ext>
            </a:extLst>
          </p:cNvPr>
          <p:cNvGrpSpPr/>
          <p:nvPr/>
        </p:nvGrpSpPr>
        <p:grpSpPr>
          <a:xfrm>
            <a:off x="2426664" y="1203123"/>
            <a:ext cx="6920348" cy="637363"/>
            <a:chOff x="1145966" y="1183890"/>
            <a:chExt cx="6920348" cy="637363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BFEFB0FF-3CCD-DAFA-7E1F-48A9255017A5}"/>
                </a:ext>
              </a:extLst>
            </p:cNvPr>
            <p:cNvSpPr/>
            <p:nvPr/>
          </p:nvSpPr>
          <p:spPr>
            <a:xfrm>
              <a:off x="1459416" y="1191437"/>
              <a:ext cx="2603241" cy="629816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atin typeface="Garamond" panose="02020404030301010803" pitchFamily="18" charset="0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2B8F2262-3AEC-BE09-F72F-3F8B5AA099D6}"/>
                </a:ext>
              </a:extLst>
            </p:cNvPr>
            <p:cNvSpPr/>
            <p:nvPr/>
          </p:nvSpPr>
          <p:spPr>
            <a:xfrm>
              <a:off x="5256245" y="1183890"/>
              <a:ext cx="2603241" cy="629816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latin typeface="Garamond" panose="02020404030301010803" pitchFamily="18" charset="0"/>
              </a:endParaRP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34F438B-0E09-8343-B2E5-07F5B3524473}"/>
                </a:ext>
              </a:extLst>
            </p:cNvPr>
            <p:cNvSpPr txBox="1"/>
            <p:nvPr/>
          </p:nvSpPr>
          <p:spPr>
            <a:xfrm>
              <a:off x="1145966" y="1213265"/>
              <a:ext cx="69203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800" b="1" i="0" dirty="0" err="1">
                  <a:solidFill>
                    <a:srgbClr val="1F1F1F"/>
                  </a:solidFill>
                  <a:effectLst/>
                  <a:latin typeface="Garamond" panose="02020404030301010803" pitchFamily="18" charset="0"/>
                </a:rPr>
                <a:t>Metataxonomia</a:t>
              </a:r>
              <a:r>
                <a:rPr lang="pt-BR" sz="2800" b="1" dirty="0">
                  <a:solidFill>
                    <a:srgbClr val="1F1F1F"/>
                  </a:solidFill>
                  <a:latin typeface="Garamond" panose="02020404030301010803" pitchFamily="18" charset="0"/>
                </a:rPr>
                <a:t>        ≠        </a:t>
              </a:r>
              <a:r>
                <a:rPr lang="pt-BR" sz="2800" b="1" dirty="0" err="1">
                  <a:solidFill>
                    <a:srgbClr val="1F1F1F"/>
                  </a:solidFill>
                  <a:latin typeface="Garamond" panose="02020404030301010803" pitchFamily="18" charset="0"/>
                </a:rPr>
                <a:t>Metagenômica</a:t>
              </a:r>
              <a:r>
                <a:rPr lang="pt-BR" sz="2800" b="1" dirty="0">
                  <a:solidFill>
                    <a:srgbClr val="1F1F1F"/>
                  </a:solidFill>
                  <a:latin typeface="Garamond" panose="02020404030301010803" pitchFamily="18" charset="0"/>
                </a:rPr>
                <a:t> </a:t>
              </a:r>
              <a:endParaRPr lang="pt-BR" sz="2800" b="1" dirty="0">
                <a:latin typeface="Garamond" panose="02020404030301010803" pitchFamily="18" charset="0"/>
              </a:endParaRPr>
            </a:p>
          </p:txBody>
        </p: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EBD7E19-B9B3-C910-2A80-F22E3CF8E2FF}"/>
              </a:ext>
            </a:extLst>
          </p:cNvPr>
          <p:cNvSpPr txBox="1"/>
          <p:nvPr/>
        </p:nvSpPr>
        <p:spPr>
          <a:xfrm>
            <a:off x="557528" y="2354478"/>
            <a:ext cx="436517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0" i="0" dirty="0">
                <a:solidFill>
                  <a:srgbClr val="1F1F1F"/>
                </a:solidFill>
                <a:effectLst/>
                <a:latin typeface="Garamond" panose="02020404030301010803" pitchFamily="18" charset="0"/>
              </a:rPr>
              <a:t>...processo de caracterização da microbiota através da amplificação e sequenciamento de genes marcadores conservados seguido pela atribuição das leituras geradas a níveis taxonômicos específicos, e/ou a construção de uma árvore taxonômica </a:t>
            </a:r>
            <a:endParaRPr lang="pt-BR" sz="2400" dirty="0">
              <a:latin typeface="Garamond" panose="02020404030301010803" pitchFamily="18" charset="0"/>
            </a:endParaRPr>
          </a:p>
        </p:txBody>
      </p:sp>
      <p:cxnSp>
        <p:nvCxnSpPr>
          <p:cNvPr id="19" name="Conector: Angulado 18">
            <a:extLst>
              <a:ext uri="{FF2B5EF4-FFF2-40B4-BE49-F238E27FC236}">
                <a16:creationId xmlns:a16="http://schemas.microsoft.com/office/drawing/2014/main" id="{149A2159-A284-3195-E7B0-5D2B6860712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25411" y="1489968"/>
            <a:ext cx="670316" cy="658388"/>
          </a:xfrm>
          <a:prstGeom prst="bentConnector3">
            <a:avLst>
              <a:gd name="adj1" fmla="val 99856"/>
            </a:avLst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: Angulado 25">
            <a:extLst>
              <a:ext uri="{FF2B5EF4-FFF2-40B4-BE49-F238E27FC236}">
                <a16:creationId xmlns:a16="http://schemas.microsoft.com/office/drawing/2014/main" id="{08B66B80-11A5-B039-AD4D-D4B168DB7941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325304" y="1489968"/>
            <a:ext cx="670316" cy="658388"/>
          </a:xfrm>
          <a:prstGeom prst="bentConnector3">
            <a:avLst>
              <a:gd name="adj1" fmla="val 99856"/>
            </a:avLst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C9B9F8D-5358-4022-A176-0D266F98CE46}"/>
              </a:ext>
            </a:extLst>
          </p:cNvPr>
          <p:cNvSpPr txBox="1"/>
          <p:nvPr/>
        </p:nvSpPr>
        <p:spPr>
          <a:xfrm>
            <a:off x="8721660" y="6480425"/>
            <a:ext cx="3429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 err="1">
                <a:solidFill>
                  <a:srgbClr val="000000"/>
                </a:solidFill>
                <a:latin typeface="Garamond" panose="02020404030301010803" pitchFamily="18" charset="0"/>
              </a:rPr>
              <a:t>Ciuffreda</a:t>
            </a:r>
            <a:r>
              <a:rPr lang="pt-BR" sz="1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pt-BR" sz="1400" i="1" dirty="0">
                <a:solidFill>
                  <a:srgbClr val="000000"/>
                </a:solidFill>
                <a:latin typeface="Garamond" panose="02020404030301010803" pitchFamily="18" charset="0"/>
              </a:rPr>
              <a:t>et al</a:t>
            </a:r>
            <a:r>
              <a:rPr lang="pt-BR" sz="1400" dirty="0">
                <a:solidFill>
                  <a:srgbClr val="000000"/>
                </a:solidFill>
                <a:latin typeface="Garamond" panose="02020404030301010803" pitchFamily="18" charset="0"/>
              </a:rPr>
              <a:t>., 2021</a:t>
            </a:r>
          </a:p>
        </p:txBody>
      </p:sp>
    </p:spTree>
    <p:extLst>
      <p:ext uri="{BB962C8B-B14F-4D97-AF65-F5344CB8AC3E}">
        <p14:creationId xmlns:p14="http://schemas.microsoft.com/office/powerpoint/2010/main" val="3033129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98348C1-2248-C32B-3746-4BF73C435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68" y="1246679"/>
            <a:ext cx="3751179" cy="525433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5D2A1A4-5139-DDAA-99AE-1366DDB1E992}"/>
              </a:ext>
            </a:extLst>
          </p:cNvPr>
          <p:cNvSpPr/>
          <p:nvPr/>
        </p:nvSpPr>
        <p:spPr>
          <a:xfrm>
            <a:off x="0" y="0"/>
            <a:ext cx="12192000" cy="636608"/>
          </a:xfrm>
          <a:prstGeom prst="rect">
            <a:avLst/>
          </a:prstGeom>
          <a:solidFill>
            <a:srgbClr val="3C55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6E32EF40-0C61-3D0C-9047-FDA30BF45775}"/>
              </a:ext>
            </a:extLst>
          </p:cNvPr>
          <p:cNvSpPr/>
          <p:nvPr/>
        </p:nvSpPr>
        <p:spPr>
          <a:xfrm rot="10800000">
            <a:off x="318652" y="-11207"/>
            <a:ext cx="4169371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9BF952C-C3A5-5A33-D3A5-D47FA9F9E6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12" y="1133112"/>
            <a:ext cx="7694442" cy="316829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5C856C4-33C7-3641-62CF-E48A6481E122}"/>
              </a:ext>
            </a:extLst>
          </p:cNvPr>
          <p:cNvSpPr txBox="1"/>
          <p:nvPr/>
        </p:nvSpPr>
        <p:spPr>
          <a:xfrm>
            <a:off x="318652" y="29031"/>
            <a:ext cx="4169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Genes marcadores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3412F36-5B21-4386-955B-5F4EDD67DBEA}"/>
              </a:ext>
            </a:extLst>
          </p:cNvPr>
          <p:cNvSpPr txBox="1"/>
          <p:nvPr/>
        </p:nvSpPr>
        <p:spPr>
          <a:xfrm>
            <a:off x="8721660" y="6480425"/>
            <a:ext cx="3429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 err="1">
                <a:solidFill>
                  <a:srgbClr val="000000"/>
                </a:solidFill>
                <a:latin typeface="Garamond" panose="02020404030301010803" pitchFamily="18" charset="0"/>
              </a:rPr>
              <a:t>Ciuffreda</a:t>
            </a:r>
            <a:r>
              <a:rPr lang="pt-BR" sz="1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pt-BR" sz="1400" i="1" dirty="0">
                <a:solidFill>
                  <a:srgbClr val="000000"/>
                </a:solidFill>
                <a:latin typeface="Garamond" panose="02020404030301010803" pitchFamily="18" charset="0"/>
              </a:rPr>
              <a:t>et al</a:t>
            </a:r>
            <a:r>
              <a:rPr lang="pt-BR" sz="1400" dirty="0">
                <a:solidFill>
                  <a:srgbClr val="000000"/>
                </a:solidFill>
                <a:latin typeface="Garamond" panose="02020404030301010803" pitchFamily="18" charset="0"/>
              </a:rPr>
              <a:t>., 2021</a:t>
            </a:r>
          </a:p>
        </p:txBody>
      </p:sp>
    </p:spTree>
    <p:extLst>
      <p:ext uri="{BB962C8B-B14F-4D97-AF65-F5344CB8AC3E}">
        <p14:creationId xmlns:p14="http://schemas.microsoft.com/office/powerpoint/2010/main" val="1695585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629886A-26A8-5AAC-5F3F-FCA5BD98EDAB}"/>
              </a:ext>
            </a:extLst>
          </p:cNvPr>
          <p:cNvSpPr/>
          <p:nvPr/>
        </p:nvSpPr>
        <p:spPr>
          <a:xfrm>
            <a:off x="0" y="0"/>
            <a:ext cx="12192000" cy="63660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9CD2DA5B-C795-A6DB-1ACC-B46B876D0C6C}"/>
              </a:ext>
            </a:extLst>
          </p:cNvPr>
          <p:cNvSpPr/>
          <p:nvPr/>
        </p:nvSpPr>
        <p:spPr>
          <a:xfrm rot="10800000">
            <a:off x="318652" y="-11207"/>
            <a:ext cx="4216025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DA180E-274F-A18B-FC50-E12FDD3DD697}"/>
              </a:ext>
            </a:extLst>
          </p:cNvPr>
          <p:cNvSpPr txBox="1"/>
          <p:nvPr/>
        </p:nvSpPr>
        <p:spPr>
          <a:xfrm>
            <a:off x="318652" y="-11208"/>
            <a:ext cx="421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Genes marcadores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B3DC828-9D87-AB19-333D-C41D8814A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9340"/>
            <a:ext cx="7895632" cy="3429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F026061-695C-33AF-A332-3180A90A7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53102" y="3594244"/>
            <a:ext cx="2162175" cy="418860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032FA1E-F386-2136-A2E1-ABF55AC30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677" y="4827822"/>
            <a:ext cx="7250254" cy="182889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A74193F-A553-4D2E-F817-AE37C27F8518}"/>
              </a:ext>
            </a:extLst>
          </p:cNvPr>
          <p:cNvSpPr txBox="1"/>
          <p:nvPr/>
        </p:nvSpPr>
        <p:spPr>
          <a:xfrm>
            <a:off x="7962901" y="1674674"/>
            <a:ext cx="38957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0" i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A maioria dos gêneros bacterianos foi identificada por sequenciamento </a:t>
            </a:r>
            <a:r>
              <a:rPr lang="pt-BR" sz="2400" b="0" i="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shotgun</a:t>
            </a:r>
            <a:r>
              <a:rPr lang="pt-BR" sz="2400" b="0" i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, enquanto, em média, o 16S recuperou menos de 31% dos gêneros e menos de 50% dos filos</a:t>
            </a:r>
            <a:endParaRPr lang="pt-BR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010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81A6FC-2CEB-ED37-54AF-0E27B21BB698}"/>
              </a:ext>
            </a:extLst>
          </p:cNvPr>
          <p:cNvSpPr/>
          <p:nvPr/>
        </p:nvSpPr>
        <p:spPr>
          <a:xfrm>
            <a:off x="0" y="-11206"/>
            <a:ext cx="12192000" cy="498764"/>
          </a:xfrm>
          <a:prstGeom prst="rect">
            <a:avLst/>
          </a:prstGeom>
          <a:solidFill>
            <a:srgbClr val="3C556B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9CD2DA5B-C795-A6DB-1ACC-B46B876D0C6C}"/>
              </a:ext>
            </a:extLst>
          </p:cNvPr>
          <p:cNvSpPr/>
          <p:nvPr/>
        </p:nvSpPr>
        <p:spPr>
          <a:xfrm rot="10800000">
            <a:off x="318652" y="-11207"/>
            <a:ext cx="4216025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DA180E-274F-A18B-FC50-E12FDD3DD697}"/>
              </a:ext>
            </a:extLst>
          </p:cNvPr>
          <p:cNvSpPr txBox="1"/>
          <p:nvPr/>
        </p:nvSpPr>
        <p:spPr>
          <a:xfrm>
            <a:off x="318653" y="-11208"/>
            <a:ext cx="4216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Fluxograma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E063D57-A8EE-4B86-A1AC-BD73374C0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904301"/>
            <a:ext cx="7875110" cy="587228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DCCA502-4340-4826-BED8-E4F627F12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6" y="917040"/>
            <a:ext cx="7839075" cy="58674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E4D17DC-34C3-4163-B497-740838D92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" y="909185"/>
            <a:ext cx="7600950" cy="5867400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940401F-02D3-4743-B271-BA58D57F4576}"/>
              </a:ext>
            </a:extLst>
          </p:cNvPr>
          <p:cNvGrpSpPr/>
          <p:nvPr/>
        </p:nvGrpSpPr>
        <p:grpSpPr>
          <a:xfrm>
            <a:off x="8287575" y="1088612"/>
            <a:ext cx="3789287" cy="4217544"/>
            <a:chOff x="8218012" y="1334844"/>
            <a:chExt cx="3631087" cy="4188313"/>
          </a:xfrm>
        </p:grpSpPr>
        <p:sp>
          <p:nvSpPr>
            <p:cNvPr id="16" name="Espaço Reservado para Conteúdo 2">
              <a:extLst>
                <a:ext uri="{FF2B5EF4-FFF2-40B4-BE49-F238E27FC236}">
                  <a16:creationId xmlns:a16="http://schemas.microsoft.com/office/drawing/2014/main" id="{FC1E7C6D-3ADE-4D2D-8DFE-63832BDB1485}"/>
                </a:ext>
              </a:extLst>
            </p:cNvPr>
            <p:cNvSpPr txBox="1">
              <a:spLocks/>
            </p:cNvSpPr>
            <p:nvPr/>
          </p:nvSpPr>
          <p:spPr>
            <a:xfrm>
              <a:off x="8218012" y="1334844"/>
              <a:ext cx="3631087" cy="418831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pt-BR" sz="1600" dirty="0">
                  <a:latin typeface="Garamond" panose="02020404030301010803" pitchFamily="18" charset="0"/>
                  <a:cs typeface="Arial" panose="020B0604020202020204" pitchFamily="34" charset="0"/>
                </a:rPr>
                <a:t>Manuseio de amostras;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pt-BR" sz="1600" dirty="0">
                  <a:latin typeface="Garamond" panose="02020404030301010803" pitchFamily="18" charset="0"/>
                  <a:cs typeface="Arial" panose="020B0604020202020204" pitchFamily="34" charset="0"/>
                </a:rPr>
                <a:t>Tamanho da amostra;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pt-BR" sz="1600" dirty="0">
                  <a:latin typeface="Garamond" panose="02020404030301010803" pitchFamily="18" charset="0"/>
                  <a:cs typeface="Arial" panose="020B0604020202020204" pitchFamily="34" charset="0"/>
                </a:rPr>
                <a:t>Método de extração;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pt-BR" sz="1600" dirty="0">
                  <a:latin typeface="Garamond" panose="02020404030301010803" pitchFamily="18" charset="0"/>
                  <a:cs typeface="Arial" panose="020B0604020202020204" pitchFamily="34" charset="0"/>
                </a:rPr>
                <a:t>Controles;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pt-BR" sz="1600" dirty="0">
                  <a:latin typeface="Garamond" panose="02020404030301010803" pitchFamily="18" charset="0"/>
                  <a:cs typeface="Arial" panose="020B0604020202020204" pitchFamily="34" charset="0"/>
                </a:rPr>
                <a:t>Comunidades em branco ou simulada;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pt-BR" sz="1600" dirty="0">
                  <a:latin typeface="Garamond" panose="02020404030301010803" pitchFamily="18" charset="0"/>
                  <a:cs typeface="Arial" panose="020B0604020202020204" pitchFamily="34" charset="0"/>
                </a:rPr>
                <a:t>Escolha da plataforma de sequenciamento;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pt-BR" sz="1600" dirty="0">
                  <a:latin typeface="Garamond" panose="02020404030301010803" pitchFamily="18" charset="0"/>
                  <a:cs typeface="Arial" panose="020B0604020202020204" pitchFamily="34" charset="0"/>
                </a:rPr>
                <a:t>Análises subsequentes.</a:t>
              </a:r>
            </a:p>
          </p:txBody>
        </p:sp>
        <p:sp>
          <p:nvSpPr>
            <p:cNvPr id="17" name="Espaço Reservado para Conteúdo 2">
              <a:extLst>
                <a:ext uri="{FF2B5EF4-FFF2-40B4-BE49-F238E27FC236}">
                  <a16:creationId xmlns:a16="http://schemas.microsoft.com/office/drawing/2014/main" id="{84A2BAC0-23A5-483F-9035-4FB1CCCEF2EB}"/>
                </a:ext>
              </a:extLst>
            </p:cNvPr>
            <p:cNvSpPr txBox="1">
              <a:spLocks/>
            </p:cNvSpPr>
            <p:nvPr/>
          </p:nvSpPr>
          <p:spPr>
            <a:xfrm>
              <a:off x="8218012" y="1341927"/>
              <a:ext cx="3631087" cy="601174"/>
            </a:xfrm>
            <a:prstGeom prst="round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pt-BR" sz="1600" b="1" dirty="0">
                  <a:latin typeface="Garamond" panose="02020404030301010803" pitchFamily="18" charset="0"/>
                  <a:cs typeface="Arial" panose="020B0604020202020204" pitchFamily="34" charset="0"/>
                </a:rPr>
                <a:t>Fontes de erros e vieses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9DAED8A0-56E2-4C1A-9E2B-D44BA37085B0}"/>
              </a:ext>
            </a:extLst>
          </p:cNvPr>
          <p:cNvGrpSpPr/>
          <p:nvPr/>
        </p:nvGrpSpPr>
        <p:grpSpPr>
          <a:xfrm>
            <a:off x="342898" y="899417"/>
            <a:ext cx="7677149" cy="2297967"/>
            <a:chOff x="342901" y="492858"/>
            <a:chExt cx="7677149" cy="2297967"/>
          </a:xfrm>
        </p:grpSpPr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35DB1168-6C3D-4DE8-BA9B-6EF556CA8257}"/>
                </a:ext>
              </a:extLst>
            </p:cNvPr>
            <p:cNvCxnSpPr>
              <a:cxnSpLocks/>
            </p:cNvCxnSpPr>
            <p:nvPr/>
          </p:nvCxnSpPr>
          <p:spPr>
            <a:xfrm>
              <a:off x="342901" y="492858"/>
              <a:ext cx="7677149" cy="0"/>
            </a:xfrm>
            <a:prstGeom prst="line">
              <a:avLst/>
            </a:prstGeom>
            <a:ln w="19050">
              <a:solidFill>
                <a:srgbClr val="EA212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8A388DD3-DE3D-4919-BBC5-31E3DC238A4D}"/>
                </a:ext>
              </a:extLst>
            </p:cNvPr>
            <p:cNvCxnSpPr>
              <a:cxnSpLocks/>
            </p:cNvCxnSpPr>
            <p:nvPr/>
          </p:nvCxnSpPr>
          <p:spPr>
            <a:xfrm>
              <a:off x="342901" y="497741"/>
              <a:ext cx="0" cy="997684"/>
            </a:xfrm>
            <a:prstGeom prst="line">
              <a:avLst/>
            </a:prstGeom>
            <a:ln w="19050">
              <a:solidFill>
                <a:srgbClr val="EA212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0805F049-11D4-4934-AC5C-F3C9AD5A9D73}"/>
                </a:ext>
              </a:extLst>
            </p:cNvPr>
            <p:cNvGrpSpPr/>
            <p:nvPr/>
          </p:nvGrpSpPr>
          <p:grpSpPr>
            <a:xfrm>
              <a:off x="342901" y="492858"/>
              <a:ext cx="7677149" cy="2297967"/>
              <a:chOff x="342901" y="492858"/>
              <a:chExt cx="7677149" cy="2297967"/>
            </a:xfrm>
          </p:grpSpPr>
          <p:cxnSp>
            <p:nvCxnSpPr>
              <p:cNvPr id="22" name="Conector reto 21">
                <a:extLst>
                  <a:ext uri="{FF2B5EF4-FFF2-40B4-BE49-F238E27FC236}">
                    <a16:creationId xmlns:a16="http://schemas.microsoft.com/office/drawing/2014/main" id="{0737B196-1097-4D2F-B524-8949E3C58C9D}"/>
                  </a:ext>
                </a:extLst>
              </p:cNvPr>
              <p:cNvCxnSpPr/>
              <p:nvPr/>
            </p:nvCxnSpPr>
            <p:spPr>
              <a:xfrm>
                <a:off x="342901" y="1495425"/>
                <a:ext cx="5667374" cy="0"/>
              </a:xfrm>
              <a:prstGeom prst="line">
                <a:avLst/>
              </a:prstGeom>
              <a:ln w="19050">
                <a:solidFill>
                  <a:srgbClr val="EA212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>
                <a:extLst>
                  <a:ext uri="{FF2B5EF4-FFF2-40B4-BE49-F238E27FC236}">
                    <a16:creationId xmlns:a16="http://schemas.microsoft.com/office/drawing/2014/main" id="{914A6157-6BEC-41E2-A591-A8EF2860A6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0050" y="492858"/>
                <a:ext cx="0" cy="2297967"/>
              </a:xfrm>
              <a:prstGeom prst="line">
                <a:avLst/>
              </a:prstGeom>
              <a:ln w="19050">
                <a:solidFill>
                  <a:srgbClr val="EA212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to 23">
                <a:extLst>
                  <a:ext uri="{FF2B5EF4-FFF2-40B4-BE49-F238E27FC236}">
                    <a16:creationId xmlns:a16="http://schemas.microsoft.com/office/drawing/2014/main" id="{F6448CD5-2314-4A33-8E7F-2872DBE173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10275" y="1495425"/>
                <a:ext cx="1" cy="1295400"/>
              </a:xfrm>
              <a:prstGeom prst="line">
                <a:avLst/>
              </a:prstGeom>
              <a:ln w="19050">
                <a:solidFill>
                  <a:srgbClr val="EA212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to 24">
                <a:extLst>
                  <a:ext uri="{FF2B5EF4-FFF2-40B4-BE49-F238E27FC236}">
                    <a16:creationId xmlns:a16="http://schemas.microsoft.com/office/drawing/2014/main" id="{00D27540-7CFA-4FCD-BD33-B75ABFC5FE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10275" y="2790825"/>
                <a:ext cx="2009775" cy="0"/>
              </a:xfrm>
              <a:prstGeom prst="line">
                <a:avLst/>
              </a:prstGeom>
              <a:ln w="19050">
                <a:solidFill>
                  <a:srgbClr val="EA2129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FFDCA883-B000-4B31-9B0A-6E119446A89A}"/>
              </a:ext>
            </a:extLst>
          </p:cNvPr>
          <p:cNvSpPr/>
          <p:nvPr/>
        </p:nvSpPr>
        <p:spPr>
          <a:xfrm>
            <a:off x="8258166" y="6045776"/>
            <a:ext cx="38481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Beyond Basic Diversity Estimates—Analytical Tools for Mechanistic Interpretations of Amplicon Sequencing Data</a:t>
            </a: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. (</a:t>
            </a:r>
            <a:r>
              <a:rPr lang="pt-BR" sz="1400" dirty="0" err="1">
                <a:latin typeface="Garamond" panose="02020404030301010803" pitchFamily="18" charset="0"/>
                <a:cs typeface="Arial" panose="020B0604020202020204" pitchFamily="34" charset="0"/>
              </a:rPr>
              <a:t>Trego</a:t>
            </a: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t-BR" sz="1400" i="1" dirty="0">
                <a:latin typeface="Garamond" panose="02020404030301010803" pitchFamily="18" charset="0"/>
                <a:cs typeface="Arial" panose="020B0604020202020204" pitchFamily="34" charset="0"/>
              </a:rPr>
              <a:t>et al</a:t>
            </a: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., 2021)</a:t>
            </a:r>
          </a:p>
        </p:txBody>
      </p:sp>
    </p:spTree>
    <p:extLst>
      <p:ext uri="{BB962C8B-B14F-4D97-AF65-F5344CB8AC3E}">
        <p14:creationId xmlns:p14="http://schemas.microsoft.com/office/powerpoint/2010/main" val="315580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81A6FC-2CEB-ED37-54AF-0E27B21BB698}"/>
              </a:ext>
            </a:extLst>
          </p:cNvPr>
          <p:cNvSpPr/>
          <p:nvPr/>
        </p:nvSpPr>
        <p:spPr>
          <a:xfrm>
            <a:off x="0" y="-11206"/>
            <a:ext cx="12192000" cy="498764"/>
          </a:xfrm>
          <a:prstGeom prst="rect">
            <a:avLst/>
          </a:prstGeom>
          <a:solidFill>
            <a:srgbClr val="3C556B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9CD2DA5B-C795-A6DB-1ACC-B46B876D0C6C}"/>
              </a:ext>
            </a:extLst>
          </p:cNvPr>
          <p:cNvSpPr/>
          <p:nvPr/>
        </p:nvSpPr>
        <p:spPr>
          <a:xfrm rot="10800000">
            <a:off x="318652" y="-11207"/>
            <a:ext cx="4216025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DA180E-274F-A18B-FC50-E12FDD3DD697}"/>
              </a:ext>
            </a:extLst>
          </p:cNvPr>
          <p:cNvSpPr txBox="1"/>
          <p:nvPr/>
        </p:nvSpPr>
        <p:spPr>
          <a:xfrm>
            <a:off x="318652" y="-11208"/>
            <a:ext cx="421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Processamento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F48DBC92-281C-4A2F-A08A-64AE4445D4C0}"/>
              </a:ext>
            </a:extLst>
          </p:cNvPr>
          <p:cNvSpPr>
            <a:spLocks/>
          </p:cNvSpPr>
          <p:nvPr/>
        </p:nvSpPr>
        <p:spPr>
          <a:xfrm>
            <a:off x="4992876" y="3156750"/>
            <a:ext cx="2259496" cy="1053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Processamento das sequências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11CD586-62D7-4FCC-B206-69FA1CAAA9B7}"/>
              </a:ext>
            </a:extLst>
          </p:cNvPr>
          <p:cNvSpPr>
            <a:spLocks/>
          </p:cNvSpPr>
          <p:nvPr/>
        </p:nvSpPr>
        <p:spPr>
          <a:xfrm>
            <a:off x="526411" y="1090273"/>
            <a:ext cx="3725647" cy="12794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pt-BR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Dessincriptação</a:t>
            </a:r>
            <a:endParaRPr lang="pt-BR" sz="1400" b="1" dirty="0">
              <a:solidFill>
                <a:schemeClr val="tx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ctr"/>
            <a:r>
              <a:rPr lang="pt-BR" sz="14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separação das sequências que foram agrupadas com os </a:t>
            </a:r>
            <a:r>
              <a:rPr lang="pt-BR" sz="1400" i="1" dirty="0" err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barcoding</a:t>
            </a:r>
            <a:endParaRPr lang="pt-BR" sz="1400" dirty="0">
              <a:solidFill>
                <a:schemeClr val="tx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C929BB77-4339-4357-8D1E-A88BAB292324}"/>
              </a:ext>
            </a:extLst>
          </p:cNvPr>
          <p:cNvSpPr>
            <a:spLocks/>
          </p:cNvSpPr>
          <p:nvPr/>
        </p:nvSpPr>
        <p:spPr>
          <a:xfrm>
            <a:off x="526764" y="2783524"/>
            <a:ext cx="3725647" cy="180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pt-BR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Remoção de Ruídos</a:t>
            </a:r>
          </a:p>
          <a:p>
            <a:pPr algn="ctr"/>
            <a:r>
              <a:rPr lang="pt-BR" sz="14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dados indesejados ou irrelevantes que podem ter sido introduzidos durante o sequenciamento são identificados e removidos</a:t>
            </a:r>
            <a:endParaRPr lang="pt-BR" dirty="0">
              <a:solidFill>
                <a:schemeClr val="tx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315366F4-86CE-4B25-BFB1-198314B8AD2F}"/>
              </a:ext>
            </a:extLst>
          </p:cNvPr>
          <p:cNvSpPr>
            <a:spLocks/>
          </p:cNvSpPr>
          <p:nvPr/>
        </p:nvSpPr>
        <p:spPr>
          <a:xfrm>
            <a:off x="526058" y="4846401"/>
            <a:ext cx="3726000" cy="180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pt-BR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Remoção de Quimera</a:t>
            </a:r>
          </a:p>
          <a:p>
            <a:pPr algn="ctr"/>
            <a:r>
              <a:rPr lang="pt-BR" sz="14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sequências de DNA ou RNA artificiais formadas durante o processo de amplificação são identificadas e removidas</a:t>
            </a:r>
            <a:endParaRPr lang="pt-BR" dirty="0">
              <a:solidFill>
                <a:schemeClr val="tx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4BD46011-A154-42E7-A0F1-715A204F279F}"/>
              </a:ext>
            </a:extLst>
          </p:cNvPr>
          <p:cNvSpPr>
            <a:spLocks/>
          </p:cNvSpPr>
          <p:nvPr/>
        </p:nvSpPr>
        <p:spPr>
          <a:xfrm>
            <a:off x="7995798" y="829977"/>
            <a:ext cx="3726000" cy="180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pt-BR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Descontaminação</a:t>
            </a:r>
          </a:p>
          <a:p>
            <a:pPr algn="ctr"/>
            <a:r>
              <a:rPr lang="pt-BR" sz="14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contaminantes como DNA ou RNA ambiental ou de outros microrganismos não alvo são identificados e removidos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600936AC-4775-44E7-BD95-82872D955679}"/>
              </a:ext>
            </a:extLst>
          </p:cNvPr>
          <p:cNvSpPr>
            <a:spLocks/>
          </p:cNvSpPr>
          <p:nvPr/>
        </p:nvSpPr>
        <p:spPr>
          <a:xfrm>
            <a:off x="7995798" y="2783524"/>
            <a:ext cx="3726000" cy="180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pt-BR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Desreplicação</a:t>
            </a:r>
          </a:p>
          <a:p>
            <a:pPr algn="ctr"/>
            <a:r>
              <a:rPr lang="pt-BR" sz="14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conjuntos de dados de sequenciamento duplicados são identificados e removidos, essa remoção ocorre através da redução a uma única representação da sequência</a:t>
            </a:r>
            <a:endParaRPr lang="pt-BR" dirty="0">
              <a:solidFill>
                <a:schemeClr val="tx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6D5F03C4-245F-4C2D-92CB-55492F996807}"/>
              </a:ext>
            </a:extLst>
          </p:cNvPr>
          <p:cNvSpPr>
            <a:spLocks/>
          </p:cNvSpPr>
          <p:nvPr/>
        </p:nvSpPr>
        <p:spPr>
          <a:xfrm>
            <a:off x="7995798" y="4846401"/>
            <a:ext cx="3726000" cy="180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pt-BR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Agrupamento</a:t>
            </a:r>
          </a:p>
          <a:p>
            <a:pPr algn="ctr">
              <a:spcAft>
                <a:spcPts val="600"/>
              </a:spcAft>
            </a:pPr>
            <a:r>
              <a:rPr lang="pt-BR" sz="14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formação de </a:t>
            </a:r>
            <a:r>
              <a:rPr lang="pt-BR" sz="1400" dirty="0" err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OTUs</a:t>
            </a:r>
            <a:r>
              <a:rPr lang="pt-BR" sz="14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ou </a:t>
            </a:r>
            <a:r>
              <a:rPr lang="pt-BR" sz="1400" dirty="0" err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ASVs</a:t>
            </a:r>
            <a:r>
              <a:rPr lang="pt-BR" sz="14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endParaRPr lang="pt-BR" dirty="0">
              <a:solidFill>
                <a:schemeClr val="tx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3B0DBFDF-31E3-48D7-B73B-A1EEDF4FAB4E}"/>
              </a:ext>
            </a:extLst>
          </p:cNvPr>
          <p:cNvCxnSpPr>
            <a:cxnSpLocks/>
            <a:stCxn id="11" idx="1"/>
            <a:endCxn id="15" idx="3"/>
          </p:cNvCxnSpPr>
          <p:nvPr/>
        </p:nvCxnSpPr>
        <p:spPr>
          <a:xfrm flipH="1">
            <a:off x="4252411" y="3683524"/>
            <a:ext cx="740465" cy="0"/>
          </a:xfrm>
          <a:prstGeom prst="line">
            <a:avLst/>
          </a:prstGeom>
          <a:ln w="28575">
            <a:solidFill>
              <a:srgbClr val="BC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A9533912-A1A7-439D-9C94-20ACA3B5CC0B}"/>
              </a:ext>
            </a:extLst>
          </p:cNvPr>
          <p:cNvCxnSpPr>
            <a:cxnSpLocks/>
            <a:stCxn id="17" idx="1"/>
            <a:endCxn id="11" idx="3"/>
          </p:cNvCxnSpPr>
          <p:nvPr/>
        </p:nvCxnSpPr>
        <p:spPr>
          <a:xfrm flipH="1">
            <a:off x="7252372" y="1729977"/>
            <a:ext cx="743426" cy="1953547"/>
          </a:xfrm>
          <a:prstGeom prst="line">
            <a:avLst/>
          </a:prstGeom>
          <a:ln w="28575">
            <a:solidFill>
              <a:srgbClr val="BC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98006236-484D-4B8F-B5B2-D7CC6686B7E4}"/>
              </a:ext>
            </a:extLst>
          </p:cNvPr>
          <p:cNvCxnSpPr>
            <a:cxnSpLocks/>
            <a:stCxn id="11" idx="1"/>
            <a:endCxn id="13" idx="3"/>
          </p:cNvCxnSpPr>
          <p:nvPr/>
        </p:nvCxnSpPr>
        <p:spPr>
          <a:xfrm flipH="1" flipV="1">
            <a:off x="4252058" y="1729978"/>
            <a:ext cx="740818" cy="1953546"/>
          </a:xfrm>
          <a:prstGeom prst="line">
            <a:avLst/>
          </a:prstGeom>
          <a:ln w="28575">
            <a:solidFill>
              <a:srgbClr val="BC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BB49FC6B-87DC-4F7E-BC79-C7955D894916}"/>
              </a:ext>
            </a:extLst>
          </p:cNvPr>
          <p:cNvCxnSpPr>
            <a:cxnSpLocks/>
            <a:stCxn id="11" idx="1"/>
            <a:endCxn id="16" idx="3"/>
          </p:cNvCxnSpPr>
          <p:nvPr/>
        </p:nvCxnSpPr>
        <p:spPr>
          <a:xfrm flipH="1">
            <a:off x="4252058" y="3683524"/>
            <a:ext cx="740818" cy="2062877"/>
          </a:xfrm>
          <a:prstGeom prst="line">
            <a:avLst/>
          </a:prstGeom>
          <a:ln w="28575">
            <a:solidFill>
              <a:srgbClr val="BC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BACB6C-C118-4A57-B379-1AF7C91F9AE7}"/>
              </a:ext>
            </a:extLst>
          </p:cNvPr>
          <p:cNvCxnSpPr>
            <a:cxnSpLocks/>
            <a:stCxn id="18" idx="1"/>
            <a:endCxn id="11" idx="3"/>
          </p:cNvCxnSpPr>
          <p:nvPr/>
        </p:nvCxnSpPr>
        <p:spPr>
          <a:xfrm flipH="1">
            <a:off x="7252372" y="3683524"/>
            <a:ext cx="743426" cy="0"/>
          </a:xfrm>
          <a:prstGeom prst="line">
            <a:avLst/>
          </a:prstGeom>
          <a:ln w="28575">
            <a:solidFill>
              <a:srgbClr val="BC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B3D4D5AD-B11C-46E8-8D96-F346F3078A40}"/>
              </a:ext>
            </a:extLst>
          </p:cNvPr>
          <p:cNvCxnSpPr>
            <a:cxnSpLocks/>
            <a:stCxn id="19" idx="1"/>
            <a:endCxn id="11" idx="3"/>
          </p:cNvCxnSpPr>
          <p:nvPr/>
        </p:nvCxnSpPr>
        <p:spPr>
          <a:xfrm flipH="1" flipV="1">
            <a:off x="7252372" y="3683524"/>
            <a:ext cx="743426" cy="2062877"/>
          </a:xfrm>
          <a:prstGeom prst="line">
            <a:avLst/>
          </a:prstGeom>
          <a:ln w="28575">
            <a:solidFill>
              <a:srgbClr val="BC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877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81A6FC-2CEB-ED37-54AF-0E27B21BB698}"/>
              </a:ext>
            </a:extLst>
          </p:cNvPr>
          <p:cNvSpPr/>
          <p:nvPr/>
        </p:nvSpPr>
        <p:spPr>
          <a:xfrm>
            <a:off x="0" y="-11206"/>
            <a:ext cx="12192000" cy="498764"/>
          </a:xfrm>
          <a:prstGeom prst="rect">
            <a:avLst/>
          </a:prstGeom>
          <a:solidFill>
            <a:srgbClr val="3C556B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8C573551-7C61-431C-BDA8-2870DC81CC06}"/>
              </a:ext>
            </a:extLst>
          </p:cNvPr>
          <p:cNvGrpSpPr/>
          <p:nvPr/>
        </p:nvGrpSpPr>
        <p:grpSpPr>
          <a:xfrm>
            <a:off x="1642441" y="1287608"/>
            <a:ext cx="8907118" cy="5077534"/>
            <a:chOff x="1642441" y="890233"/>
            <a:chExt cx="8907118" cy="5077534"/>
          </a:xfrm>
        </p:grpSpPr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ABDC1660-C279-43EE-995C-8202893EA2F4}"/>
                </a:ext>
              </a:extLst>
            </p:cNvPr>
            <p:cNvGrpSpPr/>
            <p:nvPr/>
          </p:nvGrpSpPr>
          <p:grpSpPr>
            <a:xfrm>
              <a:off x="1642441" y="890233"/>
              <a:ext cx="8907118" cy="5077534"/>
              <a:chOff x="4484701" y="890233"/>
              <a:chExt cx="8907118" cy="5077534"/>
            </a:xfrm>
          </p:grpSpPr>
          <p:pic>
            <p:nvPicPr>
              <p:cNvPr id="18" name="Imagem 17">
                <a:extLst>
                  <a:ext uri="{FF2B5EF4-FFF2-40B4-BE49-F238E27FC236}">
                    <a16:creationId xmlns:a16="http://schemas.microsoft.com/office/drawing/2014/main" id="{1572EE1A-9174-40DD-87DA-71DCE7751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84701" y="890233"/>
                <a:ext cx="8907118" cy="5077534"/>
              </a:xfrm>
              <a:prstGeom prst="rect">
                <a:avLst/>
              </a:prstGeom>
            </p:spPr>
          </p:pic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A4029526-2286-4FEB-8DA9-D38EA399E3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91520" y="2220887"/>
                <a:ext cx="324000" cy="324000"/>
              </a:xfrm>
              <a:prstGeom prst="ellipse">
                <a:avLst/>
              </a:prstGeom>
              <a:solidFill>
                <a:srgbClr val="EA21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6BAF2850-6C21-4867-AE9D-10A05A2755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21240" y="2424274"/>
                <a:ext cx="216000" cy="216000"/>
              </a:xfrm>
              <a:prstGeom prst="ellipse">
                <a:avLst/>
              </a:prstGeom>
              <a:solidFill>
                <a:srgbClr val="1AA5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B01E4E57-7603-4B5C-9C8E-05C317AFCAD8}"/>
                </a:ext>
              </a:extLst>
            </p:cNvPr>
            <p:cNvGrpSpPr/>
            <p:nvPr/>
          </p:nvGrpSpPr>
          <p:grpSpPr>
            <a:xfrm>
              <a:off x="7516980" y="2007167"/>
              <a:ext cx="730500" cy="958800"/>
              <a:chOff x="7516980" y="2007167"/>
              <a:chExt cx="730500" cy="958800"/>
            </a:xfrm>
          </p:grpSpPr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3501EC02-C941-4A3A-A3D1-24F850A2B2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78980" y="2007167"/>
                <a:ext cx="108000" cy="108000"/>
              </a:xfrm>
              <a:prstGeom prst="ellipse">
                <a:avLst/>
              </a:prstGeom>
              <a:solidFill>
                <a:srgbClr val="EA21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A4C55F19-BD7D-4574-A30B-3F81C4F528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39480" y="2857967"/>
                <a:ext cx="108000" cy="108000"/>
              </a:xfrm>
              <a:prstGeom prst="ellipse">
                <a:avLst/>
              </a:prstGeom>
              <a:solidFill>
                <a:srgbClr val="EA21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D61F63D2-F84B-437B-AE7E-3AA21A05FC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39480" y="2548187"/>
                <a:ext cx="108000" cy="108000"/>
              </a:xfrm>
              <a:prstGeom prst="ellipse">
                <a:avLst/>
              </a:prstGeom>
              <a:solidFill>
                <a:srgbClr val="EA21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A34289EA-798E-4A4E-9DF5-7042C0323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48980" y="2694287"/>
                <a:ext cx="108000" cy="108000"/>
              </a:xfrm>
              <a:prstGeom prst="ellipse">
                <a:avLst/>
              </a:prstGeom>
              <a:solidFill>
                <a:srgbClr val="EA21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57EEDCD7-BC8D-4422-8ADF-AB4B66197C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40980" y="2748287"/>
                <a:ext cx="108000" cy="108000"/>
              </a:xfrm>
              <a:prstGeom prst="ellipse">
                <a:avLst/>
              </a:prstGeom>
              <a:solidFill>
                <a:srgbClr val="EA21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id="{E1C3085E-EB58-4AA3-93E9-DB42BCC6C9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36180" y="2061167"/>
                <a:ext cx="108000" cy="108000"/>
              </a:xfrm>
              <a:prstGeom prst="ellipse">
                <a:avLst/>
              </a:prstGeom>
              <a:solidFill>
                <a:srgbClr val="EA21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E85DCA80-427A-498A-A460-B30F0ED733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16980" y="2321880"/>
                <a:ext cx="108000" cy="108000"/>
              </a:xfrm>
              <a:prstGeom prst="ellipse">
                <a:avLst/>
              </a:prstGeom>
              <a:solidFill>
                <a:srgbClr val="1AA5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4BE0A4CF-1ACE-4F1C-AF20-422EA0161C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40040" y="3267336"/>
              <a:ext cx="180000" cy="180000"/>
            </a:xfrm>
            <a:prstGeom prst="ellipse">
              <a:avLst/>
            </a:prstGeom>
            <a:solidFill>
              <a:srgbClr val="4256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BA24DD47-9959-45BB-9BCE-888D2C3474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8780" y="3688080"/>
              <a:ext cx="108000" cy="108000"/>
            </a:xfrm>
            <a:prstGeom prst="ellipse">
              <a:avLst/>
            </a:prstGeom>
            <a:solidFill>
              <a:srgbClr val="9495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1194D76B-F2A3-4954-B8DA-C00DBE77A1EC}"/>
                </a:ext>
              </a:extLst>
            </p:cNvPr>
            <p:cNvGrpSpPr/>
            <p:nvPr/>
          </p:nvGrpSpPr>
          <p:grpSpPr>
            <a:xfrm>
              <a:off x="5891160" y="3078438"/>
              <a:ext cx="526860" cy="717642"/>
              <a:chOff x="5891160" y="3078438"/>
              <a:chExt cx="526860" cy="717642"/>
            </a:xfrm>
          </p:grpSpPr>
          <p:sp>
            <p:nvSpPr>
              <p:cNvPr id="32" name="Elipse 31">
                <a:extLst>
                  <a:ext uri="{FF2B5EF4-FFF2-40B4-BE49-F238E27FC236}">
                    <a16:creationId xmlns:a16="http://schemas.microsoft.com/office/drawing/2014/main" id="{F8B49E8D-136F-4500-8A73-45DD265A14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9640" y="3274956"/>
                <a:ext cx="180000" cy="180000"/>
              </a:xfrm>
              <a:prstGeom prst="ellipse">
                <a:avLst/>
              </a:prstGeom>
              <a:solidFill>
                <a:srgbClr val="425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id="{4275E597-EE89-4CDB-860C-E28EEC63AE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80760" y="3688080"/>
                <a:ext cx="108000" cy="108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D02EC95E-8837-4526-9621-E013E5FB8B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91160" y="3303336"/>
                <a:ext cx="108000" cy="108000"/>
              </a:xfrm>
              <a:prstGeom prst="ellipse">
                <a:avLst/>
              </a:prstGeom>
              <a:solidFill>
                <a:srgbClr val="425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id="{902C05AA-6A16-4A38-B961-E9F571EFBB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02020" y="3463518"/>
                <a:ext cx="108000" cy="108000"/>
              </a:xfrm>
              <a:prstGeom prst="ellipse">
                <a:avLst/>
              </a:prstGeom>
              <a:solidFill>
                <a:srgbClr val="425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A7E81BEB-7429-4FFC-B3C6-47BA852C9E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10020" y="3321000"/>
                <a:ext cx="108000" cy="108000"/>
              </a:xfrm>
              <a:prstGeom prst="ellipse">
                <a:avLst/>
              </a:prstGeom>
              <a:solidFill>
                <a:srgbClr val="425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Elipse 36">
                <a:extLst>
                  <a:ext uri="{FF2B5EF4-FFF2-40B4-BE49-F238E27FC236}">
                    <a16:creationId xmlns:a16="http://schemas.microsoft.com/office/drawing/2014/main" id="{831684EB-3588-4AA7-8960-33F8235080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19640" y="3149697"/>
                <a:ext cx="108000" cy="108000"/>
              </a:xfrm>
              <a:prstGeom prst="ellipse">
                <a:avLst/>
              </a:prstGeom>
              <a:solidFill>
                <a:srgbClr val="425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id="{A71651DB-4477-4347-88E1-8BCC87C92D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02680" y="3078438"/>
                <a:ext cx="108000" cy="108000"/>
              </a:xfrm>
              <a:prstGeom prst="ellipse">
                <a:avLst/>
              </a:prstGeom>
              <a:solidFill>
                <a:srgbClr val="425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BCAF5DEF-B50A-489F-8502-857264F0D5AF}"/>
                </a:ext>
              </a:extLst>
            </p:cNvPr>
            <p:cNvGrpSpPr/>
            <p:nvPr/>
          </p:nvGrpSpPr>
          <p:grpSpPr>
            <a:xfrm>
              <a:off x="9221100" y="2965967"/>
              <a:ext cx="526860" cy="717642"/>
              <a:chOff x="5891160" y="3078438"/>
              <a:chExt cx="526860" cy="717642"/>
            </a:xfrm>
          </p:grpSpPr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7E3CE456-66EB-4AD8-87F9-E0F07711BC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9640" y="3274956"/>
                <a:ext cx="180000" cy="180000"/>
              </a:xfrm>
              <a:prstGeom prst="ellipse">
                <a:avLst/>
              </a:prstGeom>
              <a:solidFill>
                <a:srgbClr val="425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1" name="Elipse 40">
                <a:extLst>
                  <a:ext uri="{FF2B5EF4-FFF2-40B4-BE49-F238E27FC236}">
                    <a16:creationId xmlns:a16="http://schemas.microsoft.com/office/drawing/2014/main" id="{2AFD7C24-9316-4DE3-9E82-EB88F7EB8F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80760" y="3688080"/>
                <a:ext cx="108000" cy="108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5744CB9A-40C1-4C24-AEFF-78C0F9CF98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91160" y="3303336"/>
                <a:ext cx="108000" cy="108000"/>
              </a:xfrm>
              <a:prstGeom prst="ellipse">
                <a:avLst/>
              </a:prstGeom>
              <a:solidFill>
                <a:srgbClr val="425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3" name="Elipse 42">
                <a:extLst>
                  <a:ext uri="{FF2B5EF4-FFF2-40B4-BE49-F238E27FC236}">
                    <a16:creationId xmlns:a16="http://schemas.microsoft.com/office/drawing/2014/main" id="{951A9DF5-ACE0-4EFD-93B7-F821F33BA3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02020" y="3463518"/>
                <a:ext cx="108000" cy="108000"/>
              </a:xfrm>
              <a:prstGeom prst="ellipse">
                <a:avLst/>
              </a:prstGeom>
              <a:solidFill>
                <a:srgbClr val="425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id="{1490D315-21CF-4F92-8C94-40111D5C13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10020" y="3321000"/>
                <a:ext cx="108000" cy="108000"/>
              </a:xfrm>
              <a:prstGeom prst="ellipse">
                <a:avLst/>
              </a:prstGeom>
              <a:solidFill>
                <a:srgbClr val="425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5" name="Elipse 44">
                <a:extLst>
                  <a:ext uri="{FF2B5EF4-FFF2-40B4-BE49-F238E27FC236}">
                    <a16:creationId xmlns:a16="http://schemas.microsoft.com/office/drawing/2014/main" id="{3A26AC02-98B1-4704-B5F9-79E9765F13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19640" y="3149697"/>
                <a:ext cx="108000" cy="108000"/>
              </a:xfrm>
              <a:prstGeom prst="ellipse">
                <a:avLst/>
              </a:prstGeom>
              <a:solidFill>
                <a:srgbClr val="425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id="{CF35BC4F-4430-43E3-9214-CE2623FE9B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02680" y="3078438"/>
                <a:ext cx="108000" cy="108000"/>
              </a:xfrm>
              <a:prstGeom prst="ellipse">
                <a:avLst/>
              </a:prstGeom>
              <a:solidFill>
                <a:srgbClr val="425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47" name="Título 1">
              <a:extLst>
                <a:ext uri="{FF2B5EF4-FFF2-40B4-BE49-F238E27FC236}">
                  <a16:creationId xmlns:a16="http://schemas.microsoft.com/office/drawing/2014/main" id="{4BA7E1F0-DB30-428C-AFB8-F67959C3942A}"/>
                </a:ext>
              </a:extLst>
            </p:cNvPr>
            <p:cNvSpPr txBox="1">
              <a:spLocks/>
            </p:cNvSpPr>
            <p:nvPr/>
          </p:nvSpPr>
          <p:spPr>
            <a:xfrm>
              <a:off x="7300695" y="3298865"/>
              <a:ext cx="1240590" cy="4240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pt-BR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OTU 1</a:t>
              </a:r>
            </a:p>
          </p:txBody>
        </p:sp>
        <p:sp>
          <p:nvSpPr>
            <p:cNvPr id="48" name="Título 1">
              <a:extLst>
                <a:ext uri="{FF2B5EF4-FFF2-40B4-BE49-F238E27FC236}">
                  <a16:creationId xmlns:a16="http://schemas.microsoft.com/office/drawing/2014/main" id="{D2B97B33-126A-44EC-948F-A976C68C8904}"/>
                </a:ext>
              </a:extLst>
            </p:cNvPr>
            <p:cNvSpPr txBox="1">
              <a:spLocks/>
            </p:cNvSpPr>
            <p:nvPr/>
          </p:nvSpPr>
          <p:spPr>
            <a:xfrm>
              <a:off x="8883285" y="4129215"/>
              <a:ext cx="1240590" cy="4240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pt-BR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OTU 2</a:t>
              </a:r>
            </a:p>
          </p:txBody>
        </p:sp>
      </p:grpSp>
      <p:sp>
        <p:nvSpPr>
          <p:cNvPr id="49" name="Espaço Reservado para Conteúdo 2">
            <a:extLst>
              <a:ext uri="{FF2B5EF4-FFF2-40B4-BE49-F238E27FC236}">
                <a16:creationId xmlns:a16="http://schemas.microsoft.com/office/drawing/2014/main" id="{512A12E9-C209-417D-B157-C75619A71C0B}"/>
              </a:ext>
            </a:extLst>
          </p:cNvPr>
          <p:cNvSpPr txBox="1">
            <a:spLocks/>
          </p:cNvSpPr>
          <p:nvPr/>
        </p:nvSpPr>
        <p:spPr>
          <a:xfrm>
            <a:off x="3209926" y="6365142"/>
            <a:ext cx="8639174" cy="403998"/>
          </a:xfrm>
          <a:prstGeom prst="rect">
            <a:avLst/>
          </a:prstGeom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Metagenomic approaches in microbial ecology: an update on whole-genome and marker gene sequencing analyses</a:t>
            </a:r>
            <a:r>
              <a:rPr lang="pt-BR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pt-BR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(Pérez-</a:t>
            </a:r>
            <a:r>
              <a:rPr lang="pt-BR" sz="1400" kern="0" dirty="0" err="1">
                <a:latin typeface="Garamond" panose="02020404030301010803" pitchFamily="18" charset="0"/>
                <a:cs typeface="Arial" panose="020B0604020202020204" pitchFamily="34" charset="0"/>
              </a:rPr>
              <a:t>Cobas</a:t>
            </a:r>
            <a:r>
              <a:rPr lang="pt-BR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t-BR" sz="1400" i="1" kern="0" dirty="0">
                <a:latin typeface="Garamond" panose="02020404030301010803" pitchFamily="18" charset="0"/>
                <a:cs typeface="Arial" panose="020B0604020202020204" pitchFamily="34" charset="0"/>
              </a:rPr>
              <a:t>et al</a:t>
            </a:r>
            <a:r>
              <a:rPr lang="pt-BR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., 2020)</a:t>
            </a:r>
          </a:p>
        </p:txBody>
      </p:sp>
      <p:sp>
        <p:nvSpPr>
          <p:cNvPr id="50" name="Título 1">
            <a:extLst>
              <a:ext uri="{FF2B5EF4-FFF2-40B4-BE49-F238E27FC236}">
                <a16:creationId xmlns:a16="http://schemas.microsoft.com/office/drawing/2014/main" id="{F3E150D3-4E50-41ED-938D-C70F1FCC9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9" y="627372"/>
            <a:ext cx="11520422" cy="61934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pt-BR" sz="24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Unidade Taxonômica Operacional (OTU)</a:t>
            </a:r>
          </a:p>
        </p:txBody>
      </p:sp>
    </p:spTree>
    <p:extLst>
      <p:ext uri="{BB962C8B-B14F-4D97-AF65-F5344CB8AC3E}">
        <p14:creationId xmlns:p14="http://schemas.microsoft.com/office/powerpoint/2010/main" val="3713932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81A6FC-2CEB-ED37-54AF-0E27B21BB698}"/>
              </a:ext>
            </a:extLst>
          </p:cNvPr>
          <p:cNvSpPr/>
          <p:nvPr/>
        </p:nvSpPr>
        <p:spPr>
          <a:xfrm>
            <a:off x="0" y="-11206"/>
            <a:ext cx="12192000" cy="498764"/>
          </a:xfrm>
          <a:prstGeom prst="rect">
            <a:avLst/>
          </a:prstGeom>
          <a:solidFill>
            <a:srgbClr val="3C556B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78B90C14-5578-42D9-9CA3-02E4622637B0}"/>
              </a:ext>
            </a:extLst>
          </p:cNvPr>
          <p:cNvSpPr txBox="1">
            <a:spLocks/>
          </p:cNvSpPr>
          <p:nvPr/>
        </p:nvSpPr>
        <p:spPr>
          <a:xfrm>
            <a:off x="3327662" y="6365142"/>
            <a:ext cx="8521437" cy="403998"/>
          </a:xfrm>
          <a:prstGeom prst="rect">
            <a:avLst/>
          </a:prstGeom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Metagenomic approaches in microbial ecology: an update on whole-genome and marker gene sequencing analyses</a:t>
            </a:r>
            <a:r>
              <a:rPr lang="pt-BR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. (Pérez-</a:t>
            </a:r>
            <a:r>
              <a:rPr lang="pt-BR" sz="1400" kern="0" dirty="0" err="1">
                <a:latin typeface="Garamond" panose="02020404030301010803" pitchFamily="18" charset="0"/>
                <a:cs typeface="Arial" panose="020B0604020202020204" pitchFamily="34" charset="0"/>
              </a:rPr>
              <a:t>Cobas</a:t>
            </a:r>
            <a:r>
              <a:rPr lang="pt-BR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t-BR" sz="1400" i="1" kern="0" dirty="0">
                <a:latin typeface="Garamond" panose="02020404030301010803" pitchFamily="18" charset="0"/>
                <a:cs typeface="Arial" panose="020B0604020202020204" pitchFamily="34" charset="0"/>
              </a:rPr>
              <a:t>et al</a:t>
            </a:r>
            <a:r>
              <a:rPr lang="pt-BR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., 2020)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313BE0A-A4C8-4AC7-8BAF-023054914EA4}"/>
              </a:ext>
            </a:extLst>
          </p:cNvPr>
          <p:cNvGrpSpPr/>
          <p:nvPr/>
        </p:nvGrpSpPr>
        <p:grpSpPr>
          <a:xfrm>
            <a:off x="1237088" y="1287608"/>
            <a:ext cx="10330622" cy="5077534"/>
            <a:chOff x="1642441" y="890233"/>
            <a:chExt cx="10330622" cy="5077534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6219FB8F-93B3-4772-8E79-87C63EAB3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2441" y="890233"/>
              <a:ext cx="8907118" cy="5077534"/>
            </a:xfrm>
            <a:prstGeom prst="rect">
              <a:avLst/>
            </a:prstGeom>
          </p:spPr>
        </p:pic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2B6170B6-5858-48FA-89E6-46901C432F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8980" y="2007167"/>
              <a:ext cx="108000" cy="108000"/>
            </a:xfrm>
            <a:prstGeom prst="ellipse">
              <a:avLst/>
            </a:prstGeom>
            <a:solidFill>
              <a:srgbClr val="EA2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359240AD-2716-41DA-906A-68698E6BD9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9480" y="2857967"/>
              <a:ext cx="108000" cy="108000"/>
            </a:xfrm>
            <a:prstGeom prst="ellipse">
              <a:avLst/>
            </a:prstGeom>
            <a:solidFill>
              <a:srgbClr val="EA2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7918568E-7A37-4030-A7FD-6849264A06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9480" y="2548187"/>
              <a:ext cx="108000" cy="108000"/>
            </a:xfrm>
            <a:prstGeom prst="ellipse">
              <a:avLst/>
            </a:prstGeom>
            <a:solidFill>
              <a:srgbClr val="EA2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DBE794BA-80CA-4D94-82BE-2A1B3DB608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8980" y="2694287"/>
              <a:ext cx="108000" cy="108000"/>
            </a:xfrm>
            <a:prstGeom prst="ellipse">
              <a:avLst/>
            </a:prstGeom>
            <a:solidFill>
              <a:srgbClr val="EA2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6881A747-D28E-41C5-AD8E-A4C0292824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0980" y="2748287"/>
              <a:ext cx="108000" cy="108000"/>
            </a:xfrm>
            <a:prstGeom prst="ellipse">
              <a:avLst/>
            </a:prstGeom>
            <a:solidFill>
              <a:srgbClr val="EA2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1EDBDCD6-499C-4223-BCE2-0DE2D1AC31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6180" y="2061167"/>
              <a:ext cx="108000" cy="108000"/>
            </a:xfrm>
            <a:prstGeom prst="ellipse">
              <a:avLst/>
            </a:prstGeom>
            <a:solidFill>
              <a:srgbClr val="EA2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5D54E3AF-3673-4AEB-9C2E-51AA69EFF88F}"/>
                </a:ext>
              </a:extLst>
            </p:cNvPr>
            <p:cNvGrpSpPr/>
            <p:nvPr/>
          </p:nvGrpSpPr>
          <p:grpSpPr>
            <a:xfrm>
              <a:off x="9221100" y="2965967"/>
              <a:ext cx="526860" cy="493080"/>
              <a:chOff x="5891160" y="3078438"/>
              <a:chExt cx="526860" cy="493080"/>
            </a:xfrm>
          </p:grpSpPr>
          <p:sp>
            <p:nvSpPr>
              <p:cNvPr id="61" name="Elipse 60">
                <a:extLst>
                  <a:ext uri="{FF2B5EF4-FFF2-40B4-BE49-F238E27FC236}">
                    <a16:creationId xmlns:a16="http://schemas.microsoft.com/office/drawing/2014/main" id="{DC7A2579-6720-40C0-900E-76DEC83AA6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29640" y="3274956"/>
                <a:ext cx="180000" cy="180000"/>
              </a:xfrm>
              <a:prstGeom prst="ellipse">
                <a:avLst/>
              </a:prstGeom>
              <a:solidFill>
                <a:srgbClr val="425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2" name="Elipse 61">
                <a:extLst>
                  <a:ext uri="{FF2B5EF4-FFF2-40B4-BE49-F238E27FC236}">
                    <a16:creationId xmlns:a16="http://schemas.microsoft.com/office/drawing/2014/main" id="{B5DEC8DE-675B-4107-B059-56A7FF1C25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91160" y="3303336"/>
                <a:ext cx="108000" cy="108000"/>
              </a:xfrm>
              <a:prstGeom prst="ellipse">
                <a:avLst/>
              </a:prstGeom>
              <a:solidFill>
                <a:srgbClr val="425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3" name="Elipse 62">
                <a:extLst>
                  <a:ext uri="{FF2B5EF4-FFF2-40B4-BE49-F238E27FC236}">
                    <a16:creationId xmlns:a16="http://schemas.microsoft.com/office/drawing/2014/main" id="{82DF39F8-D45A-4C52-9A0F-095F443155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02020" y="3463518"/>
                <a:ext cx="108000" cy="108000"/>
              </a:xfrm>
              <a:prstGeom prst="ellipse">
                <a:avLst/>
              </a:prstGeom>
              <a:solidFill>
                <a:srgbClr val="425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7AE60AFC-E8AD-4AD9-9D4F-1C37C37997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10020" y="3321000"/>
                <a:ext cx="108000" cy="108000"/>
              </a:xfrm>
              <a:prstGeom prst="ellipse">
                <a:avLst/>
              </a:prstGeom>
              <a:solidFill>
                <a:srgbClr val="425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5" name="Elipse 64">
                <a:extLst>
                  <a:ext uri="{FF2B5EF4-FFF2-40B4-BE49-F238E27FC236}">
                    <a16:creationId xmlns:a16="http://schemas.microsoft.com/office/drawing/2014/main" id="{BFBEF6E2-0A0E-4509-A5AC-F49320F73E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19640" y="3149697"/>
                <a:ext cx="108000" cy="108000"/>
              </a:xfrm>
              <a:prstGeom prst="ellipse">
                <a:avLst/>
              </a:prstGeom>
              <a:solidFill>
                <a:srgbClr val="425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6" name="Elipse 65">
                <a:extLst>
                  <a:ext uri="{FF2B5EF4-FFF2-40B4-BE49-F238E27FC236}">
                    <a16:creationId xmlns:a16="http://schemas.microsoft.com/office/drawing/2014/main" id="{2FC1024D-33DF-44FC-B2F2-FEC4285956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02680" y="3078438"/>
                <a:ext cx="108000" cy="108000"/>
              </a:xfrm>
              <a:prstGeom prst="ellipse">
                <a:avLst/>
              </a:prstGeom>
              <a:solidFill>
                <a:srgbClr val="425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2ED4925D-F74F-4F12-8D3C-20117F7D15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9260" y="2220887"/>
              <a:ext cx="324000" cy="324000"/>
            </a:xfrm>
            <a:prstGeom prst="ellipse">
              <a:avLst/>
            </a:prstGeom>
            <a:solidFill>
              <a:srgbClr val="EA21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B661E71E-DF23-4DFE-9371-A4874C0F606F}"/>
                </a:ext>
              </a:extLst>
            </p:cNvPr>
            <p:cNvGrpSpPr/>
            <p:nvPr/>
          </p:nvGrpSpPr>
          <p:grpSpPr>
            <a:xfrm>
              <a:off x="5223521" y="1960382"/>
              <a:ext cx="931539" cy="845010"/>
              <a:chOff x="10082089" y="1438522"/>
              <a:chExt cx="931539" cy="845010"/>
            </a:xfrm>
          </p:grpSpPr>
          <p:sp>
            <p:nvSpPr>
              <p:cNvPr id="49" name="Elipse 48">
                <a:extLst>
                  <a:ext uri="{FF2B5EF4-FFF2-40B4-BE49-F238E27FC236}">
                    <a16:creationId xmlns:a16="http://schemas.microsoft.com/office/drawing/2014/main" id="{A63CCA9B-E927-4A66-9609-961C4B5E92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21734" y="2067532"/>
                <a:ext cx="216000" cy="216000"/>
              </a:xfrm>
              <a:prstGeom prst="ellipse">
                <a:avLst/>
              </a:prstGeom>
              <a:solidFill>
                <a:srgbClr val="1AA5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0" name="Elipse 49">
                <a:extLst>
                  <a:ext uri="{FF2B5EF4-FFF2-40B4-BE49-F238E27FC236}">
                    <a16:creationId xmlns:a16="http://schemas.microsoft.com/office/drawing/2014/main" id="{CF347305-09E7-472D-B0C8-08596AF6DD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84761" y="1438522"/>
                <a:ext cx="324000" cy="324000"/>
              </a:xfrm>
              <a:prstGeom prst="ellipse">
                <a:avLst/>
              </a:prstGeom>
              <a:solidFill>
                <a:srgbClr val="1AA5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1" name="Elipse 50">
                <a:extLst>
                  <a:ext uri="{FF2B5EF4-FFF2-40B4-BE49-F238E27FC236}">
                    <a16:creationId xmlns:a16="http://schemas.microsoft.com/office/drawing/2014/main" id="{F7E52D00-F56D-416E-80FC-BA4EE635B8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90328" y="2166887"/>
                <a:ext cx="108000" cy="108000"/>
              </a:xfrm>
              <a:prstGeom prst="ellipse">
                <a:avLst/>
              </a:prstGeom>
              <a:solidFill>
                <a:srgbClr val="1AA5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EDF00AD7-6700-4F77-BED8-94461F84E5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33628" y="1827303"/>
                <a:ext cx="180000" cy="180000"/>
              </a:xfrm>
              <a:prstGeom prst="ellipse">
                <a:avLst/>
              </a:prstGeom>
              <a:solidFill>
                <a:srgbClr val="1AA5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3" name="Elipse 52">
                <a:extLst>
                  <a:ext uri="{FF2B5EF4-FFF2-40B4-BE49-F238E27FC236}">
                    <a16:creationId xmlns:a16="http://schemas.microsoft.com/office/drawing/2014/main" id="{49061C1F-86E6-4BEC-A7C1-97E79E7D76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82089" y="1802066"/>
                <a:ext cx="180000" cy="180000"/>
              </a:xfrm>
              <a:prstGeom prst="ellipse">
                <a:avLst/>
              </a:prstGeom>
              <a:solidFill>
                <a:srgbClr val="1AA5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4" name="Elipse 53">
                <a:extLst>
                  <a:ext uri="{FF2B5EF4-FFF2-40B4-BE49-F238E27FC236}">
                    <a16:creationId xmlns:a16="http://schemas.microsoft.com/office/drawing/2014/main" id="{EF1F2809-61BF-4EF5-BD5C-3F6950ECEB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32715" y="1573896"/>
                <a:ext cx="180000" cy="180000"/>
              </a:xfrm>
              <a:prstGeom prst="ellipse">
                <a:avLst/>
              </a:prstGeom>
              <a:solidFill>
                <a:srgbClr val="1AA5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B19CF29A-29C1-4632-A3AD-A454E00EF7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61594" y="4194287"/>
              <a:ext cx="1620000" cy="162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rgbClr val="9495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C17003E5-9605-482A-8881-E87C3FD748DE}"/>
                </a:ext>
              </a:extLst>
            </p:cNvPr>
            <p:cNvGrpSpPr/>
            <p:nvPr/>
          </p:nvGrpSpPr>
          <p:grpSpPr>
            <a:xfrm>
              <a:off x="8496322" y="4512945"/>
              <a:ext cx="1030778" cy="941879"/>
              <a:chOff x="8496322" y="4512945"/>
              <a:chExt cx="1030778" cy="941879"/>
            </a:xfrm>
          </p:grpSpPr>
          <p:sp>
            <p:nvSpPr>
              <p:cNvPr id="41" name="Elipse 40">
                <a:extLst>
                  <a:ext uri="{FF2B5EF4-FFF2-40B4-BE49-F238E27FC236}">
                    <a16:creationId xmlns:a16="http://schemas.microsoft.com/office/drawing/2014/main" id="{76D76E93-BE81-4E9C-912F-A12E8216F3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24900" y="4540809"/>
                <a:ext cx="108000" cy="108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825EBA40-F655-4741-BC43-4EF6839F98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17594" y="4794809"/>
                <a:ext cx="108000" cy="108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3" name="Elipse 42">
                <a:extLst>
                  <a:ext uri="{FF2B5EF4-FFF2-40B4-BE49-F238E27FC236}">
                    <a16:creationId xmlns:a16="http://schemas.microsoft.com/office/drawing/2014/main" id="{1079ABCE-0216-4AAD-8825-437F3543C0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78900" y="4794809"/>
                <a:ext cx="108000" cy="108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id="{1E31CFA7-98D9-4326-ABDE-66A4541A7C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30888" y="4512945"/>
                <a:ext cx="108000" cy="108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5" name="Elipse 44">
                <a:extLst>
                  <a:ext uri="{FF2B5EF4-FFF2-40B4-BE49-F238E27FC236}">
                    <a16:creationId xmlns:a16="http://schemas.microsoft.com/office/drawing/2014/main" id="{8C23A573-8507-46EF-91C1-12B7C69CA6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23482" y="5076673"/>
                <a:ext cx="144000" cy="144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id="{E0EBECCE-6941-459B-856D-6F20DAF79E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87580" y="5310824"/>
                <a:ext cx="144000" cy="144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7" name="Elipse 46">
                <a:extLst>
                  <a:ext uri="{FF2B5EF4-FFF2-40B4-BE49-F238E27FC236}">
                    <a16:creationId xmlns:a16="http://schemas.microsoft.com/office/drawing/2014/main" id="{1D3D484C-B9DF-48DB-8662-D220BC0360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75100" y="4764074"/>
                <a:ext cx="252000" cy="252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8" name="Elipse 47">
                <a:extLst>
                  <a:ext uri="{FF2B5EF4-FFF2-40B4-BE49-F238E27FC236}">
                    <a16:creationId xmlns:a16="http://schemas.microsoft.com/office/drawing/2014/main" id="{E3C9F96F-AC7F-448A-8FB8-551480EA1C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96322" y="5016074"/>
                <a:ext cx="252000" cy="252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30D9B6CF-5BB0-4103-B243-638AE45C5E4D}"/>
                </a:ext>
              </a:extLst>
            </p:cNvPr>
            <p:cNvGrpSpPr/>
            <p:nvPr/>
          </p:nvGrpSpPr>
          <p:grpSpPr>
            <a:xfrm>
              <a:off x="4719415" y="3043986"/>
              <a:ext cx="1030778" cy="941879"/>
              <a:chOff x="8496322" y="4512945"/>
              <a:chExt cx="1030778" cy="941879"/>
            </a:xfrm>
          </p:grpSpPr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id="{FEFBFAC8-A0AD-4878-A0F2-3B45F7278A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24900" y="4540809"/>
                <a:ext cx="108000" cy="108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B447EFC4-6871-472C-B95C-EB379882B8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17594" y="4794809"/>
                <a:ext cx="108000" cy="108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id="{3B139857-B86E-4CA0-BAC2-C59BD4355A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78900" y="4794809"/>
                <a:ext cx="108000" cy="108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89F6E1E1-19B1-4A24-9695-8428FB0C71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30888" y="4512945"/>
                <a:ext cx="108000" cy="108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Elipse 36">
                <a:extLst>
                  <a:ext uri="{FF2B5EF4-FFF2-40B4-BE49-F238E27FC236}">
                    <a16:creationId xmlns:a16="http://schemas.microsoft.com/office/drawing/2014/main" id="{F605348B-22F8-4E87-B0AE-72B4E31589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23482" y="5076673"/>
                <a:ext cx="144000" cy="144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id="{8BB7090C-9036-4A75-AEE8-30DD991465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87580" y="5310824"/>
                <a:ext cx="144000" cy="144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1CCA5B68-DE15-4F97-BFD3-19B93DA748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75100" y="4764074"/>
                <a:ext cx="252000" cy="252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28A016CA-C3E7-42BC-A271-79AF63C1B2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96322" y="5016074"/>
                <a:ext cx="252000" cy="252000"/>
              </a:xfrm>
              <a:prstGeom prst="ellipse">
                <a:avLst/>
              </a:prstGeom>
              <a:solidFill>
                <a:srgbClr val="9495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9" name="Título 1">
              <a:extLst>
                <a:ext uri="{FF2B5EF4-FFF2-40B4-BE49-F238E27FC236}">
                  <a16:creationId xmlns:a16="http://schemas.microsoft.com/office/drawing/2014/main" id="{CCBDFE56-981F-4B0F-A86E-761E485468AC}"/>
                </a:ext>
              </a:extLst>
            </p:cNvPr>
            <p:cNvSpPr txBox="1">
              <a:spLocks/>
            </p:cNvSpPr>
            <p:nvPr/>
          </p:nvSpPr>
          <p:spPr>
            <a:xfrm>
              <a:off x="7166685" y="3317366"/>
              <a:ext cx="1240590" cy="424010"/>
            </a:xfrm>
            <a:prstGeom prst="rect">
              <a:avLst/>
            </a:prstGeom>
            <a:solidFill>
              <a:schemeClr val="accent6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pt-BR" sz="1800" b="1" dirty="0">
                  <a:latin typeface="Garamond" panose="02020404030301010803" pitchFamily="18" charset="0"/>
                  <a:cs typeface="Arial" panose="020B0604020202020204" pitchFamily="34" charset="0"/>
                </a:rPr>
                <a:t>ASV 1</a:t>
              </a:r>
            </a:p>
          </p:txBody>
        </p:sp>
        <p:sp>
          <p:nvSpPr>
            <p:cNvPr id="30" name="Título 1">
              <a:extLst>
                <a:ext uri="{FF2B5EF4-FFF2-40B4-BE49-F238E27FC236}">
                  <a16:creationId xmlns:a16="http://schemas.microsoft.com/office/drawing/2014/main" id="{583E5E9B-9562-4642-90DF-5C0421B22F5C}"/>
                </a:ext>
              </a:extLst>
            </p:cNvPr>
            <p:cNvSpPr txBox="1">
              <a:spLocks/>
            </p:cNvSpPr>
            <p:nvPr/>
          </p:nvSpPr>
          <p:spPr>
            <a:xfrm>
              <a:off x="10732473" y="2745405"/>
              <a:ext cx="1240590" cy="424010"/>
            </a:xfrm>
            <a:prstGeom prst="rect">
              <a:avLst/>
            </a:prstGeom>
            <a:solidFill>
              <a:schemeClr val="accent6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pt-BR" sz="1800" b="1" dirty="0">
                  <a:latin typeface="Garamond" panose="02020404030301010803" pitchFamily="18" charset="0"/>
                  <a:cs typeface="Arial" panose="020B0604020202020204" pitchFamily="34" charset="0"/>
                </a:rPr>
                <a:t>ASV 2</a:t>
              </a:r>
            </a:p>
          </p:txBody>
        </p:sp>
        <p:sp>
          <p:nvSpPr>
            <p:cNvPr id="31" name="Título 1">
              <a:extLst>
                <a:ext uri="{FF2B5EF4-FFF2-40B4-BE49-F238E27FC236}">
                  <a16:creationId xmlns:a16="http://schemas.microsoft.com/office/drawing/2014/main" id="{30BC4F92-4683-4786-B43F-FCFC0EAFB970}"/>
                </a:ext>
              </a:extLst>
            </p:cNvPr>
            <p:cNvSpPr txBox="1">
              <a:spLocks/>
            </p:cNvSpPr>
            <p:nvPr/>
          </p:nvSpPr>
          <p:spPr>
            <a:xfrm>
              <a:off x="9953726" y="3989809"/>
              <a:ext cx="1240590" cy="424010"/>
            </a:xfrm>
            <a:prstGeom prst="rect">
              <a:avLst/>
            </a:prstGeom>
            <a:solidFill>
              <a:schemeClr val="accent6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pt-BR" sz="1800" b="1" dirty="0">
                  <a:latin typeface="Garamond" panose="02020404030301010803" pitchFamily="18" charset="0"/>
                  <a:cs typeface="Arial" panose="020B0604020202020204" pitchFamily="34" charset="0"/>
                </a:rPr>
                <a:t>ASV 3</a:t>
              </a:r>
            </a:p>
          </p:txBody>
        </p:sp>
        <p:sp>
          <p:nvSpPr>
            <p:cNvPr id="32" name="Título 1">
              <a:extLst>
                <a:ext uri="{FF2B5EF4-FFF2-40B4-BE49-F238E27FC236}">
                  <a16:creationId xmlns:a16="http://schemas.microsoft.com/office/drawing/2014/main" id="{4E094BCE-9827-4DBC-B8EC-A7FF6E548652}"/>
                </a:ext>
              </a:extLst>
            </p:cNvPr>
            <p:cNvSpPr txBox="1">
              <a:spLocks/>
            </p:cNvSpPr>
            <p:nvPr/>
          </p:nvSpPr>
          <p:spPr>
            <a:xfrm>
              <a:off x="6041220" y="4354940"/>
              <a:ext cx="1799759" cy="424010"/>
            </a:xfrm>
            <a:prstGeom prst="rect">
              <a:avLst/>
            </a:prstGeom>
            <a:solidFill>
              <a:schemeClr val="accent6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pt-BR" sz="1800" b="1" dirty="0">
                  <a:latin typeface="Garamond" panose="02020404030301010803" pitchFamily="18" charset="0"/>
                  <a:cs typeface="Arial" panose="020B0604020202020204" pitchFamily="34" charset="0"/>
                </a:rPr>
                <a:t>Make </a:t>
              </a:r>
              <a:r>
                <a:rPr lang="pt-BR" sz="1800" b="1" dirty="0" err="1">
                  <a:latin typeface="Garamond" panose="02020404030301010803" pitchFamily="18" charset="0"/>
                  <a:cs typeface="Arial" panose="020B0604020202020204" pitchFamily="34" charset="0"/>
                </a:rPr>
                <a:t>ASVs</a:t>
              </a:r>
              <a:endParaRPr lang="pt-BR" sz="1800" b="1" dirty="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6429D0C2-21DC-47EB-9EE4-C221E4DE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9" y="666106"/>
            <a:ext cx="11520422" cy="61934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pt-BR" sz="24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Variantes de Sequência de </a:t>
            </a:r>
            <a:r>
              <a:rPr lang="pt-BR" sz="2400" dirty="0" err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Amplicon</a:t>
            </a:r>
            <a:r>
              <a:rPr lang="pt-BR" sz="24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(ASV)</a:t>
            </a:r>
          </a:p>
        </p:txBody>
      </p:sp>
      <p:sp>
        <p:nvSpPr>
          <p:cNvPr id="67" name="Título 1">
            <a:extLst>
              <a:ext uri="{FF2B5EF4-FFF2-40B4-BE49-F238E27FC236}">
                <a16:creationId xmlns:a16="http://schemas.microsoft.com/office/drawing/2014/main" id="{490DDD4C-17A7-4BFB-B867-5D5A4A2FA4BD}"/>
              </a:ext>
            </a:extLst>
          </p:cNvPr>
          <p:cNvSpPr txBox="1">
            <a:spLocks/>
          </p:cNvSpPr>
          <p:nvPr/>
        </p:nvSpPr>
        <p:spPr>
          <a:xfrm>
            <a:off x="7327627" y="1494779"/>
            <a:ext cx="1240590" cy="42401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dirty="0">
                <a:latin typeface="Garamond" panose="02020404030301010803" pitchFamily="18" charset="0"/>
                <a:cs typeface="Arial" panose="020B0604020202020204" pitchFamily="34" charset="0"/>
              </a:rPr>
              <a:t>ASV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6F550FA-BB35-45B7-AEF1-9EA74FC9E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857" y="1599895"/>
            <a:ext cx="1658256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7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4CAFE8D-BC97-D83B-E154-B86DC4E3EB0A}"/>
              </a:ext>
            </a:extLst>
          </p:cNvPr>
          <p:cNvSpPr/>
          <p:nvPr/>
        </p:nvSpPr>
        <p:spPr>
          <a:xfrm>
            <a:off x="0" y="-1"/>
            <a:ext cx="12192000" cy="63660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D5B2DF4-F1F5-8F07-8F03-F8F5E45E3B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1636" y="1042816"/>
            <a:ext cx="7428727" cy="5537648"/>
          </a:xfrm>
          <a:prstGeom prst="rect">
            <a:avLst/>
          </a:prstGeom>
        </p:spPr>
      </p:pic>
      <p:sp>
        <p:nvSpPr>
          <p:cNvPr id="13" name="Fluxograma: Entrada Manual 12">
            <a:extLst>
              <a:ext uri="{FF2B5EF4-FFF2-40B4-BE49-F238E27FC236}">
                <a16:creationId xmlns:a16="http://schemas.microsoft.com/office/drawing/2014/main" id="{6C1878A3-D6A9-E33D-2851-B2AF0490935D}"/>
              </a:ext>
            </a:extLst>
          </p:cNvPr>
          <p:cNvSpPr/>
          <p:nvPr/>
        </p:nvSpPr>
        <p:spPr>
          <a:xfrm rot="10800000">
            <a:off x="318653" y="0"/>
            <a:ext cx="3768437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454376F-F133-765B-DB02-991096AC0110}"/>
              </a:ext>
            </a:extLst>
          </p:cNvPr>
          <p:cNvSpPr txBox="1"/>
          <p:nvPr/>
        </p:nvSpPr>
        <p:spPr>
          <a:xfrm>
            <a:off x="1057772" y="1592"/>
            <a:ext cx="231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Histórico</a:t>
            </a:r>
          </a:p>
        </p:txBody>
      </p:sp>
    </p:spTree>
    <p:extLst>
      <p:ext uri="{BB962C8B-B14F-4D97-AF65-F5344CB8AC3E}">
        <p14:creationId xmlns:p14="http://schemas.microsoft.com/office/powerpoint/2010/main" val="2772183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81A6FC-2CEB-ED37-54AF-0E27B21BB698}"/>
              </a:ext>
            </a:extLst>
          </p:cNvPr>
          <p:cNvSpPr/>
          <p:nvPr/>
        </p:nvSpPr>
        <p:spPr>
          <a:xfrm>
            <a:off x="0" y="-11206"/>
            <a:ext cx="12192000" cy="498764"/>
          </a:xfrm>
          <a:prstGeom prst="rect">
            <a:avLst/>
          </a:prstGeom>
          <a:solidFill>
            <a:srgbClr val="3C556B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33A882C-98EB-4701-8664-BF07BA28C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48" y="1139523"/>
            <a:ext cx="10705504" cy="5553937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CDB3B3AB-2706-4486-A00C-CEC635405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9" y="627372"/>
            <a:ext cx="11520422" cy="61934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pt-BR" sz="2400" i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Softwares </a:t>
            </a:r>
            <a:r>
              <a:rPr lang="pt-BR" sz="24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e Ferramentas</a:t>
            </a:r>
            <a:endParaRPr lang="pt-BR" sz="2400" i="1" dirty="0">
              <a:solidFill>
                <a:schemeClr val="tx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829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81A6FC-2CEB-ED37-54AF-0E27B21BB698}"/>
              </a:ext>
            </a:extLst>
          </p:cNvPr>
          <p:cNvSpPr/>
          <p:nvPr/>
        </p:nvSpPr>
        <p:spPr>
          <a:xfrm>
            <a:off x="0" y="-11206"/>
            <a:ext cx="12192000" cy="498764"/>
          </a:xfrm>
          <a:prstGeom prst="rect">
            <a:avLst/>
          </a:prstGeom>
          <a:solidFill>
            <a:srgbClr val="3C556B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250BA78A-87CE-4C19-AA94-C5BAE8D6CB5D}"/>
              </a:ext>
            </a:extLst>
          </p:cNvPr>
          <p:cNvSpPr txBox="1">
            <a:spLocks/>
          </p:cNvSpPr>
          <p:nvPr/>
        </p:nvSpPr>
        <p:spPr>
          <a:xfrm>
            <a:off x="337928" y="1532225"/>
            <a:ext cx="934279" cy="42401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dirty="0">
                <a:latin typeface="Garamond" panose="02020404030301010803" pitchFamily="18" charset="0"/>
                <a:cs typeface="Arial" panose="020B0604020202020204" pitchFamily="34" charset="0"/>
              </a:rPr>
              <a:t>OTU_1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8A0F17C9-AEEA-48A0-A32A-18AB4A1F2FCD}"/>
              </a:ext>
            </a:extLst>
          </p:cNvPr>
          <p:cNvSpPr/>
          <p:nvPr/>
        </p:nvSpPr>
        <p:spPr>
          <a:xfrm>
            <a:off x="337929" y="2166729"/>
            <a:ext cx="934278" cy="30811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07CDDB09-9062-4121-A114-651A48482188}"/>
              </a:ext>
            </a:extLst>
          </p:cNvPr>
          <p:cNvSpPr/>
          <p:nvPr/>
        </p:nvSpPr>
        <p:spPr>
          <a:xfrm>
            <a:off x="1669771" y="2166728"/>
            <a:ext cx="934278" cy="30811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Título 1">
            <a:extLst>
              <a:ext uri="{FF2B5EF4-FFF2-40B4-BE49-F238E27FC236}">
                <a16:creationId xmlns:a16="http://schemas.microsoft.com/office/drawing/2014/main" id="{2E0672A3-3EE0-429D-A608-BFA2798D2D91}"/>
              </a:ext>
            </a:extLst>
          </p:cNvPr>
          <p:cNvSpPr txBox="1">
            <a:spLocks/>
          </p:cNvSpPr>
          <p:nvPr/>
        </p:nvSpPr>
        <p:spPr>
          <a:xfrm>
            <a:off x="1669770" y="1532225"/>
            <a:ext cx="934279" cy="42401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dirty="0">
                <a:latin typeface="Garamond" panose="02020404030301010803" pitchFamily="18" charset="0"/>
                <a:cs typeface="Arial" panose="020B0604020202020204" pitchFamily="34" charset="0"/>
              </a:rPr>
              <a:t>OTU_2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CE3729D-8858-4217-90EE-1C01CE938097}"/>
              </a:ext>
            </a:extLst>
          </p:cNvPr>
          <p:cNvSpPr/>
          <p:nvPr/>
        </p:nvSpPr>
        <p:spPr>
          <a:xfrm>
            <a:off x="3001612" y="2166728"/>
            <a:ext cx="934278" cy="30811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Título 1">
            <a:extLst>
              <a:ext uri="{FF2B5EF4-FFF2-40B4-BE49-F238E27FC236}">
                <a16:creationId xmlns:a16="http://schemas.microsoft.com/office/drawing/2014/main" id="{0321036E-EC15-429E-9725-905ED430B673}"/>
              </a:ext>
            </a:extLst>
          </p:cNvPr>
          <p:cNvSpPr txBox="1">
            <a:spLocks/>
          </p:cNvSpPr>
          <p:nvPr/>
        </p:nvSpPr>
        <p:spPr>
          <a:xfrm>
            <a:off x="3001611" y="1532225"/>
            <a:ext cx="934279" cy="42401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dirty="0">
                <a:latin typeface="Garamond" panose="02020404030301010803" pitchFamily="18" charset="0"/>
                <a:cs typeface="Arial" panose="020B0604020202020204" pitchFamily="34" charset="0"/>
              </a:rPr>
              <a:t>OTU_3</a:t>
            </a:r>
          </a:p>
        </p:txBody>
      </p:sp>
      <p:sp>
        <p:nvSpPr>
          <p:cNvPr id="48" name="Título 1">
            <a:extLst>
              <a:ext uri="{FF2B5EF4-FFF2-40B4-BE49-F238E27FC236}">
                <a16:creationId xmlns:a16="http://schemas.microsoft.com/office/drawing/2014/main" id="{7D452A51-9905-484C-AEF4-36428AF88562}"/>
              </a:ext>
            </a:extLst>
          </p:cNvPr>
          <p:cNvSpPr txBox="1">
            <a:spLocks/>
          </p:cNvSpPr>
          <p:nvPr/>
        </p:nvSpPr>
        <p:spPr>
          <a:xfrm>
            <a:off x="337928" y="967294"/>
            <a:ext cx="3597962" cy="42401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dirty="0" err="1">
                <a:latin typeface="Garamond" panose="02020404030301010803" pitchFamily="18" charset="0"/>
                <a:cs typeface="Arial" panose="020B0604020202020204" pitchFamily="34" charset="0"/>
              </a:rPr>
              <a:t>OTUs</a:t>
            </a:r>
            <a:endParaRPr lang="pt-BR" sz="20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49" name="Título 1">
            <a:extLst>
              <a:ext uri="{FF2B5EF4-FFF2-40B4-BE49-F238E27FC236}">
                <a16:creationId xmlns:a16="http://schemas.microsoft.com/office/drawing/2014/main" id="{8DBE691E-2F6B-4B24-998D-05AB9E1A718C}"/>
              </a:ext>
            </a:extLst>
          </p:cNvPr>
          <p:cNvSpPr txBox="1">
            <a:spLocks/>
          </p:cNvSpPr>
          <p:nvPr/>
        </p:nvSpPr>
        <p:spPr>
          <a:xfrm>
            <a:off x="6904376" y="987000"/>
            <a:ext cx="4565382" cy="42401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dirty="0">
                <a:latin typeface="Garamond" panose="02020404030301010803" pitchFamily="18" charset="0"/>
                <a:cs typeface="Arial" panose="020B0604020202020204" pitchFamily="34" charset="0"/>
              </a:rPr>
              <a:t>Banco de Dados</a:t>
            </a:r>
          </a:p>
        </p:txBody>
      </p:sp>
      <p:sp>
        <p:nvSpPr>
          <p:cNvPr id="50" name="Título 1">
            <a:extLst>
              <a:ext uri="{FF2B5EF4-FFF2-40B4-BE49-F238E27FC236}">
                <a16:creationId xmlns:a16="http://schemas.microsoft.com/office/drawing/2014/main" id="{1D98EA0D-28B3-4475-81D8-B80216DBF7BD}"/>
              </a:ext>
            </a:extLst>
          </p:cNvPr>
          <p:cNvSpPr txBox="1">
            <a:spLocks/>
          </p:cNvSpPr>
          <p:nvPr/>
        </p:nvSpPr>
        <p:spPr>
          <a:xfrm>
            <a:off x="6612822" y="1538708"/>
            <a:ext cx="1610146" cy="42401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i="1" dirty="0">
                <a:latin typeface="Garamond" panose="02020404030301010803" pitchFamily="18" charset="0"/>
                <a:cs typeface="Arial" panose="020B0604020202020204" pitchFamily="34" charset="0"/>
              </a:rPr>
              <a:t>Pseudomonas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73EDCC29-9DA9-45E4-80D1-019BC340C077}"/>
              </a:ext>
            </a:extLst>
          </p:cNvPr>
          <p:cNvSpPr/>
          <p:nvPr/>
        </p:nvSpPr>
        <p:spPr>
          <a:xfrm>
            <a:off x="6950756" y="2166728"/>
            <a:ext cx="934278" cy="308113"/>
          </a:xfrm>
          <a:prstGeom prst="rect">
            <a:avLst/>
          </a:prstGeom>
          <a:solidFill>
            <a:srgbClr val="949599"/>
          </a:solidFill>
          <a:ln>
            <a:solidFill>
              <a:srgbClr val="9495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Título 1">
            <a:extLst>
              <a:ext uri="{FF2B5EF4-FFF2-40B4-BE49-F238E27FC236}">
                <a16:creationId xmlns:a16="http://schemas.microsoft.com/office/drawing/2014/main" id="{0BEC1028-99EC-4C37-82B5-547F344C8874}"/>
              </a:ext>
            </a:extLst>
          </p:cNvPr>
          <p:cNvSpPr txBox="1">
            <a:spLocks/>
          </p:cNvSpPr>
          <p:nvPr/>
        </p:nvSpPr>
        <p:spPr>
          <a:xfrm>
            <a:off x="8428373" y="1538707"/>
            <a:ext cx="1610146" cy="42401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i="1" dirty="0">
                <a:latin typeface="Garamond" panose="02020404030301010803" pitchFamily="18" charset="0"/>
                <a:cs typeface="Arial" panose="020B0604020202020204" pitchFamily="34" charset="0"/>
              </a:rPr>
              <a:t>Salmonella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B1738075-1DA8-4300-B36D-D83A61BF3BA8}"/>
              </a:ext>
            </a:extLst>
          </p:cNvPr>
          <p:cNvSpPr/>
          <p:nvPr/>
        </p:nvSpPr>
        <p:spPr>
          <a:xfrm>
            <a:off x="8766307" y="2166728"/>
            <a:ext cx="934278" cy="308113"/>
          </a:xfrm>
          <a:prstGeom prst="rect">
            <a:avLst/>
          </a:prstGeom>
          <a:solidFill>
            <a:srgbClr val="949599"/>
          </a:solidFill>
          <a:ln>
            <a:solidFill>
              <a:srgbClr val="9495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Título 1">
            <a:extLst>
              <a:ext uri="{FF2B5EF4-FFF2-40B4-BE49-F238E27FC236}">
                <a16:creationId xmlns:a16="http://schemas.microsoft.com/office/drawing/2014/main" id="{CD0450D0-801C-452E-B256-A99B82B0F345}"/>
              </a:ext>
            </a:extLst>
          </p:cNvPr>
          <p:cNvSpPr txBox="1">
            <a:spLocks/>
          </p:cNvSpPr>
          <p:nvPr/>
        </p:nvSpPr>
        <p:spPr>
          <a:xfrm>
            <a:off x="10243925" y="1538707"/>
            <a:ext cx="1610146" cy="42401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i="1" dirty="0">
                <a:latin typeface="Garamond" panose="02020404030301010803" pitchFamily="18" charset="0"/>
                <a:cs typeface="Arial" panose="020B0604020202020204" pitchFamily="34" charset="0"/>
              </a:rPr>
              <a:t>Escherichia</a:t>
            </a: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738C486D-1D34-4211-85E2-357292F21E2A}"/>
              </a:ext>
            </a:extLst>
          </p:cNvPr>
          <p:cNvSpPr/>
          <p:nvPr/>
        </p:nvSpPr>
        <p:spPr>
          <a:xfrm>
            <a:off x="10581859" y="2166728"/>
            <a:ext cx="934278" cy="308113"/>
          </a:xfrm>
          <a:prstGeom prst="rect">
            <a:avLst/>
          </a:prstGeom>
          <a:solidFill>
            <a:srgbClr val="949599"/>
          </a:solidFill>
          <a:ln>
            <a:solidFill>
              <a:srgbClr val="9495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Título 1">
            <a:extLst>
              <a:ext uri="{FF2B5EF4-FFF2-40B4-BE49-F238E27FC236}">
                <a16:creationId xmlns:a16="http://schemas.microsoft.com/office/drawing/2014/main" id="{D62BD719-C8CF-4639-B723-9D04E26ED132}"/>
              </a:ext>
            </a:extLst>
          </p:cNvPr>
          <p:cNvSpPr txBox="1">
            <a:spLocks/>
          </p:cNvSpPr>
          <p:nvPr/>
        </p:nvSpPr>
        <p:spPr>
          <a:xfrm>
            <a:off x="337928" y="4530730"/>
            <a:ext cx="934279" cy="42401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dirty="0">
                <a:latin typeface="Garamond" panose="02020404030301010803" pitchFamily="18" charset="0"/>
                <a:cs typeface="Arial" panose="020B0604020202020204" pitchFamily="34" charset="0"/>
              </a:rPr>
              <a:t>ASV_1</a:t>
            </a: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5315265C-A672-4F18-B8B6-E212DFB15F5D}"/>
              </a:ext>
            </a:extLst>
          </p:cNvPr>
          <p:cNvSpPr/>
          <p:nvPr/>
        </p:nvSpPr>
        <p:spPr>
          <a:xfrm>
            <a:off x="337929" y="5165234"/>
            <a:ext cx="934278" cy="308113"/>
          </a:xfrm>
          <a:prstGeom prst="rect">
            <a:avLst/>
          </a:prstGeom>
          <a:solidFill>
            <a:srgbClr val="1AA54F"/>
          </a:solidFill>
          <a:ln>
            <a:solidFill>
              <a:srgbClr val="1AA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25206E54-3CC5-40EB-BC02-A6E1071C1CD2}"/>
              </a:ext>
            </a:extLst>
          </p:cNvPr>
          <p:cNvSpPr/>
          <p:nvPr/>
        </p:nvSpPr>
        <p:spPr>
          <a:xfrm>
            <a:off x="1669771" y="5165233"/>
            <a:ext cx="934278" cy="308113"/>
          </a:xfrm>
          <a:prstGeom prst="rect">
            <a:avLst/>
          </a:prstGeom>
          <a:solidFill>
            <a:srgbClr val="1AA54F"/>
          </a:solidFill>
          <a:ln>
            <a:solidFill>
              <a:srgbClr val="1AA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Título 1">
            <a:extLst>
              <a:ext uri="{FF2B5EF4-FFF2-40B4-BE49-F238E27FC236}">
                <a16:creationId xmlns:a16="http://schemas.microsoft.com/office/drawing/2014/main" id="{897ECAE0-510F-465B-9220-BA75E61F8945}"/>
              </a:ext>
            </a:extLst>
          </p:cNvPr>
          <p:cNvSpPr txBox="1">
            <a:spLocks/>
          </p:cNvSpPr>
          <p:nvPr/>
        </p:nvSpPr>
        <p:spPr>
          <a:xfrm>
            <a:off x="1669770" y="4530730"/>
            <a:ext cx="934279" cy="42401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dirty="0">
                <a:latin typeface="Garamond" panose="02020404030301010803" pitchFamily="18" charset="0"/>
                <a:cs typeface="Arial" panose="020B0604020202020204" pitchFamily="34" charset="0"/>
              </a:rPr>
              <a:t>ASV_2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9C15AAE6-7A08-4CC2-A5E7-9FEEC5773A49}"/>
              </a:ext>
            </a:extLst>
          </p:cNvPr>
          <p:cNvSpPr/>
          <p:nvPr/>
        </p:nvSpPr>
        <p:spPr>
          <a:xfrm>
            <a:off x="3001612" y="5165233"/>
            <a:ext cx="934278" cy="308113"/>
          </a:xfrm>
          <a:prstGeom prst="rect">
            <a:avLst/>
          </a:prstGeom>
          <a:solidFill>
            <a:srgbClr val="1AA54F"/>
          </a:solidFill>
          <a:ln>
            <a:solidFill>
              <a:srgbClr val="1AA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A2D61F16-18D7-4462-BB19-11A28BF0392B}"/>
              </a:ext>
            </a:extLst>
          </p:cNvPr>
          <p:cNvSpPr txBox="1">
            <a:spLocks/>
          </p:cNvSpPr>
          <p:nvPr/>
        </p:nvSpPr>
        <p:spPr>
          <a:xfrm>
            <a:off x="3001611" y="4530730"/>
            <a:ext cx="934279" cy="42401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dirty="0">
                <a:latin typeface="Garamond" panose="02020404030301010803" pitchFamily="18" charset="0"/>
                <a:cs typeface="Arial" panose="020B0604020202020204" pitchFamily="34" charset="0"/>
              </a:rPr>
              <a:t>ASV_3</a:t>
            </a:r>
          </a:p>
        </p:txBody>
      </p:sp>
      <p:sp>
        <p:nvSpPr>
          <p:cNvPr id="62" name="Título 1">
            <a:extLst>
              <a:ext uri="{FF2B5EF4-FFF2-40B4-BE49-F238E27FC236}">
                <a16:creationId xmlns:a16="http://schemas.microsoft.com/office/drawing/2014/main" id="{71B8C54F-AC91-46CF-95F3-4648EC9FDB39}"/>
              </a:ext>
            </a:extLst>
          </p:cNvPr>
          <p:cNvSpPr txBox="1">
            <a:spLocks/>
          </p:cNvSpPr>
          <p:nvPr/>
        </p:nvSpPr>
        <p:spPr>
          <a:xfrm>
            <a:off x="6904376" y="3985505"/>
            <a:ext cx="4565382" cy="42401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dirty="0">
                <a:latin typeface="Garamond" panose="02020404030301010803" pitchFamily="18" charset="0"/>
                <a:cs typeface="Arial" panose="020B0604020202020204" pitchFamily="34" charset="0"/>
              </a:rPr>
              <a:t>Banco de Dados</a:t>
            </a:r>
          </a:p>
        </p:txBody>
      </p:sp>
      <p:sp>
        <p:nvSpPr>
          <p:cNvPr id="63" name="Título 1">
            <a:extLst>
              <a:ext uri="{FF2B5EF4-FFF2-40B4-BE49-F238E27FC236}">
                <a16:creationId xmlns:a16="http://schemas.microsoft.com/office/drawing/2014/main" id="{BE2B45ED-9252-4464-BB02-E038816338CE}"/>
              </a:ext>
            </a:extLst>
          </p:cNvPr>
          <p:cNvSpPr txBox="1">
            <a:spLocks/>
          </p:cNvSpPr>
          <p:nvPr/>
        </p:nvSpPr>
        <p:spPr>
          <a:xfrm>
            <a:off x="6612822" y="4537213"/>
            <a:ext cx="1610146" cy="42401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i="1" dirty="0">
                <a:latin typeface="Garamond" panose="02020404030301010803" pitchFamily="18" charset="0"/>
                <a:cs typeface="Arial" panose="020B0604020202020204" pitchFamily="34" charset="0"/>
              </a:rPr>
              <a:t>Pseudomonas</a:t>
            </a: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E4CC935C-DB40-43BA-A444-267A4C4ED998}"/>
              </a:ext>
            </a:extLst>
          </p:cNvPr>
          <p:cNvSpPr/>
          <p:nvPr/>
        </p:nvSpPr>
        <p:spPr>
          <a:xfrm>
            <a:off x="6950756" y="5165233"/>
            <a:ext cx="934278" cy="308113"/>
          </a:xfrm>
          <a:prstGeom prst="rect">
            <a:avLst/>
          </a:prstGeom>
          <a:solidFill>
            <a:srgbClr val="949599"/>
          </a:solidFill>
          <a:ln>
            <a:solidFill>
              <a:srgbClr val="9495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Título 1">
            <a:extLst>
              <a:ext uri="{FF2B5EF4-FFF2-40B4-BE49-F238E27FC236}">
                <a16:creationId xmlns:a16="http://schemas.microsoft.com/office/drawing/2014/main" id="{61DE157A-6252-4E37-ADAA-A0C7CE19FF30}"/>
              </a:ext>
            </a:extLst>
          </p:cNvPr>
          <p:cNvSpPr txBox="1">
            <a:spLocks/>
          </p:cNvSpPr>
          <p:nvPr/>
        </p:nvSpPr>
        <p:spPr>
          <a:xfrm>
            <a:off x="8428373" y="4537212"/>
            <a:ext cx="1610146" cy="42401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i="1" dirty="0">
                <a:latin typeface="Garamond" panose="02020404030301010803" pitchFamily="18" charset="0"/>
                <a:cs typeface="Arial" panose="020B0604020202020204" pitchFamily="34" charset="0"/>
              </a:rPr>
              <a:t>Salmonella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EC4D2109-9230-4BB3-B576-E098F253D226}"/>
              </a:ext>
            </a:extLst>
          </p:cNvPr>
          <p:cNvSpPr/>
          <p:nvPr/>
        </p:nvSpPr>
        <p:spPr>
          <a:xfrm>
            <a:off x="8766307" y="5165233"/>
            <a:ext cx="934278" cy="308113"/>
          </a:xfrm>
          <a:prstGeom prst="rect">
            <a:avLst/>
          </a:prstGeom>
          <a:solidFill>
            <a:srgbClr val="949599"/>
          </a:solidFill>
          <a:ln>
            <a:solidFill>
              <a:srgbClr val="9495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Título 1">
            <a:extLst>
              <a:ext uri="{FF2B5EF4-FFF2-40B4-BE49-F238E27FC236}">
                <a16:creationId xmlns:a16="http://schemas.microsoft.com/office/drawing/2014/main" id="{9491B1D9-A5A5-44E1-8C18-2F8F8659B9DA}"/>
              </a:ext>
            </a:extLst>
          </p:cNvPr>
          <p:cNvSpPr txBox="1">
            <a:spLocks/>
          </p:cNvSpPr>
          <p:nvPr/>
        </p:nvSpPr>
        <p:spPr>
          <a:xfrm>
            <a:off x="10243925" y="4537212"/>
            <a:ext cx="1610146" cy="42401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i="1" dirty="0">
                <a:latin typeface="Garamond" panose="02020404030301010803" pitchFamily="18" charset="0"/>
                <a:cs typeface="Arial" panose="020B0604020202020204" pitchFamily="34" charset="0"/>
              </a:rPr>
              <a:t>Escherichia</a:t>
            </a:r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C13AD150-BD6F-48CB-92BA-0234F12AAF2A}"/>
              </a:ext>
            </a:extLst>
          </p:cNvPr>
          <p:cNvSpPr/>
          <p:nvPr/>
        </p:nvSpPr>
        <p:spPr>
          <a:xfrm>
            <a:off x="10581859" y="5165233"/>
            <a:ext cx="934278" cy="308113"/>
          </a:xfrm>
          <a:prstGeom prst="rect">
            <a:avLst/>
          </a:prstGeom>
          <a:solidFill>
            <a:srgbClr val="949599"/>
          </a:solidFill>
          <a:ln>
            <a:solidFill>
              <a:srgbClr val="9495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Título 1">
            <a:extLst>
              <a:ext uri="{FF2B5EF4-FFF2-40B4-BE49-F238E27FC236}">
                <a16:creationId xmlns:a16="http://schemas.microsoft.com/office/drawing/2014/main" id="{FB0EE39F-8222-4B05-B69D-DB43AEDCA8E9}"/>
              </a:ext>
            </a:extLst>
          </p:cNvPr>
          <p:cNvSpPr txBox="1">
            <a:spLocks/>
          </p:cNvSpPr>
          <p:nvPr/>
        </p:nvSpPr>
        <p:spPr>
          <a:xfrm>
            <a:off x="4187674" y="1684773"/>
            <a:ext cx="934279" cy="42401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dirty="0">
                <a:latin typeface="Garamond" panose="02020404030301010803" pitchFamily="18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41353B18-9E28-4351-BAAD-146062B28E7E}"/>
              </a:ext>
            </a:extLst>
          </p:cNvPr>
          <p:cNvSpPr/>
          <p:nvPr/>
        </p:nvSpPr>
        <p:spPr>
          <a:xfrm>
            <a:off x="5373746" y="2166728"/>
            <a:ext cx="934278" cy="30811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Título 1">
            <a:extLst>
              <a:ext uri="{FF2B5EF4-FFF2-40B4-BE49-F238E27FC236}">
                <a16:creationId xmlns:a16="http://schemas.microsoft.com/office/drawing/2014/main" id="{CFACAACD-7E96-41C6-83D5-8FDAD1088754}"/>
              </a:ext>
            </a:extLst>
          </p:cNvPr>
          <p:cNvSpPr txBox="1">
            <a:spLocks/>
          </p:cNvSpPr>
          <p:nvPr/>
        </p:nvSpPr>
        <p:spPr>
          <a:xfrm>
            <a:off x="5373745" y="1532225"/>
            <a:ext cx="934279" cy="42401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dirty="0" err="1">
                <a:latin typeface="Garamond" panose="02020404030301010803" pitchFamily="18" charset="0"/>
                <a:cs typeface="Arial" panose="020B0604020202020204" pitchFamily="34" charset="0"/>
              </a:rPr>
              <a:t>OTU_n</a:t>
            </a:r>
            <a:endParaRPr lang="pt-BR" sz="18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9F1B9F12-68A7-44A2-970E-CFFDB7BD4D79}"/>
              </a:ext>
            </a:extLst>
          </p:cNvPr>
          <p:cNvSpPr/>
          <p:nvPr/>
        </p:nvSpPr>
        <p:spPr>
          <a:xfrm>
            <a:off x="5373746" y="5165233"/>
            <a:ext cx="934278" cy="308113"/>
          </a:xfrm>
          <a:prstGeom prst="rect">
            <a:avLst/>
          </a:prstGeom>
          <a:solidFill>
            <a:srgbClr val="1AA54F"/>
          </a:solidFill>
          <a:ln>
            <a:solidFill>
              <a:srgbClr val="1AA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3" name="Título 1">
            <a:extLst>
              <a:ext uri="{FF2B5EF4-FFF2-40B4-BE49-F238E27FC236}">
                <a16:creationId xmlns:a16="http://schemas.microsoft.com/office/drawing/2014/main" id="{EB773742-3A6D-4ECC-B9A5-E7E7E23001A1}"/>
              </a:ext>
            </a:extLst>
          </p:cNvPr>
          <p:cNvSpPr txBox="1">
            <a:spLocks/>
          </p:cNvSpPr>
          <p:nvPr/>
        </p:nvSpPr>
        <p:spPr>
          <a:xfrm>
            <a:off x="5373745" y="4530730"/>
            <a:ext cx="934279" cy="42401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dirty="0" err="1">
                <a:latin typeface="Garamond" panose="02020404030301010803" pitchFamily="18" charset="0"/>
                <a:cs typeface="Arial" panose="020B0604020202020204" pitchFamily="34" charset="0"/>
              </a:rPr>
              <a:t>ASV_n</a:t>
            </a:r>
            <a:endParaRPr lang="pt-BR" sz="18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4" name="Título 1">
            <a:extLst>
              <a:ext uri="{FF2B5EF4-FFF2-40B4-BE49-F238E27FC236}">
                <a16:creationId xmlns:a16="http://schemas.microsoft.com/office/drawing/2014/main" id="{4268D4CE-9855-4B39-ABE8-7BDC9C63F1E5}"/>
              </a:ext>
            </a:extLst>
          </p:cNvPr>
          <p:cNvSpPr txBox="1">
            <a:spLocks/>
          </p:cNvSpPr>
          <p:nvPr/>
        </p:nvSpPr>
        <p:spPr>
          <a:xfrm>
            <a:off x="4187674" y="4749217"/>
            <a:ext cx="934279" cy="42401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b="1" dirty="0">
                <a:latin typeface="Garamond" panose="02020404030301010803" pitchFamily="18" charset="0"/>
                <a:cs typeface="Arial" panose="020B06040202020202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57861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25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08032 L 0.14531 0.14051 C 0.17552 0.15393 0.22096 0.16157 0.26875 0.16157 C 0.32304 0.16157 0.3664 0.15393 0.39674 0.14051 L 0.54244 0.08032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22" y="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7" presetClass="path" presetSubtype="0" accel="25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8032 L 0.15586 0.13912 C 0.18815 0.15301 0.23698 0.15949 0.28815 0.15949 C 0.34635 0.15949 0.39297 0.15301 0.42526 0.13912 L 0.58164 0.08032 " pathEditMode="relative" rAng="0" ptsTypes="AAAAA">
                                      <p:cBhvr>
                                        <p:cTn id="9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76" y="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37" presetClass="path" presetSubtype="0" accel="25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8032 L 0.16666 0.14074 C 0.2013 0.15439 0.25351 0.16157 0.3082 0.16157 C 0.37044 0.16157 0.42031 0.15439 0.45494 0.14074 L 0.62174 0.08032 " pathEditMode="relative" rAng="0" ptsTypes="AAAAA">
                                      <p:cBhvr>
                                        <p:cTn id="12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1" y="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37" presetClass="path" presetSubtype="0" accel="25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0875 L 0.14531 0.15973 C 0.17578 0.1757 0.22122 0.1845 0.26901 0.1845 C 0.3233 0.1845 0.36679 0.1757 0.397 0.15973 L 0.5427 0.0875 " pathEditMode="relative" rAng="0" ptsTypes="AAAAA">
                                      <p:cBhvr>
                                        <p:cTn id="15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37" presetClass="path" presetSubtype="0" accel="25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875 L 0.15599 0.15764 C 0.18841 0.17315 0.23724 0.18172 0.28841 0.18172 C 0.34648 0.18172 0.39336 0.17315 0.42578 0.15764 L 0.5819 0.0875 " pathEditMode="relative" rAng="0" ptsTypes="AAAAA">
                                      <p:cBhvr>
                                        <p:cTn id="18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89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37" presetClass="path" presetSubtype="0" accel="25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875 L 0.16679 0.15556 C 0.20143 0.17061 0.25351 0.17894 0.30833 0.17894 C 0.37044 0.17894 0.42031 0.17061 0.45494 0.15556 L 0.62187 0.0875 " pathEditMode="relative" rAng="0" ptsTypes="AAAAA">
                                      <p:cBhvr>
                                        <p:cTn id="21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94" y="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6" grpId="0" animBg="1"/>
      <p:bldP spid="57" grpId="0" animBg="1"/>
      <p:bldP spid="58" grpId="0" animBg="1"/>
      <p:bldP spid="6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81A6FC-2CEB-ED37-54AF-0E27B21BB698}"/>
              </a:ext>
            </a:extLst>
          </p:cNvPr>
          <p:cNvSpPr/>
          <p:nvPr/>
        </p:nvSpPr>
        <p:spPr>
          <a:xfrm>
            <a:off x="0" y="-11206"/>
            <a:ext cx="12192000" cy="498764"/>
          </a:xfrm>
          <a:prstGeom prst="rect">
            <a:avLst/>
          </a:prstGeom>
          <a:solidFill>
            <a:srgbClr val="3C556B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9CD2DA5B-C795-A6DB-1ACC-B46B876D0C6C}"/>
              </a:ext>
            </a:extLst>
          </p:cNvPr>
          <p:cNvSpPr/>
          <p:nvPr/>
        </p:nvSpPr>
        <p:spPr>
          <a:xfrm rot="10800000">
            <a:off x="318652" y="-11207"/>
            <a:ext cx="4216025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DA180E-274F-A18B-FC50-E12FDD3DD697}"/>
              </a:ext>
            </a:extLst>
          </p:cNvPr>
          <p:cNvSpPr txBox="1"/>
          <p:nvPr/>
        </p:nvSpPr>
        <p:spPr>
          <a:xfrm>
            <a:off x="318652" y="-11208"/>
            <a:ext cx="421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Banco de dados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67A99C2-825C-4CA0-8DF3-7B32DF1B0ECE}"/>
              </a:ext>
            </a:extLst>
          </p:cNvPr>
          <p:cNvGrpSpPr/>
          <p:nvPr/>
        </p:nvGrpSpPr>
        <p:grpSpPr>
          <a:xfrm>
            <a:off x="3627784" y="1669683"/>
            <a:ext cx="5357192" cy="2161866"/>
            <a:chOff x="1053548" y="2888642"/>
            <a:chExt cx="5357192" cy="2161866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464C2783-FB56-4BB8-9D9D-45D79A100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62" t="10538" r="11804" b="15255"/>
            <a:stretch/>
          </p:blipFill>
          <p:spPr>
            <a:xfrm>
              <a:off x="1550504" y="2952831"/>
              <a:ext cx="1709531" cy="964966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4348EF1F-FD03-40FB-8CD8-0D5BC499E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6991" y="2888642"/>
              <a:ext cx="2653749" cy="1029155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911B5E41-2EF3-454F-9391-212EFBD1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9132" y="4305775"/>
              <a:ext cx="1489466" cy="744733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57224B38-FD89-4341-8EEA-BC0C20B9C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6354"/>
            <a:stretch/>
          </p:blipFill>
          <p:spPr>
            <a:xfrm>
              <a:off x="1821346" y="4369758"/>
              <a:ext cx="1438689" cy="616766"/>
            </a:xfrm>
            <a:prstGeom prst="rect">
              <a:avLst/>
            </a:prstGeom>
          </p:spPr>
        </p:pic>
        <p:sp>
          <p:nvSpPr>
            <p:cNvPr id="12" name="Chave Esquerda 11">
              <a:extLst>
                <a:ext uri="{FF2B5EF4-FFF2-40B4-BE49-F238E27FC236}">
                  <a16:creationId xmlns:a16="http://schemas.microsoft.com/office/drawing/2014/main" id="{89774196-A452-47E3-882C-48D7662ED802}"/>
                </a:ext>
              </a:extLst>
            </p:cNvPr>
            <p:cNvSpPr/>
            <p:nvPr/>
          </p:nvSpPr>
          <p:spPr>
            <a:xfrm>
              <a:off x="1053548" y="2888642"/>
              <a:ext cx="767799" cy="2161866"/>
            </a:xfrm>
            <a:prstGeom prst="leftBrace">
              <a:avLst>
                <a:gd name="adj1" fmla="val 23261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54701E1D-6EA0-49C0-BC64-CD3590B82812}"/>
              </a:ext>
            </a:extLst>
          </p:cNvPr>
          <p:cNvSpPr txBox="1">
            <a:spLocks/>
          </p:cNvSpPr>
          <p:nvPr/>
        </p:nvSpPr>
        <p:spPr>
          <a:xfrm>
            <a:off x="1358477" y="2441746"/>
            <a:ext cx="2269307" cy="61774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b="1" dirty="0">
                <a:latin typeface="Garamond" panose="02020404030301010803" pitchFamily="18" charset="0"/>
                <a:cs typeface="Arial" panose="020B0604020202020204" pitchFamily="34" charset="0"/>
              </a:rPr>
              <a:t>16S </a:t>
            </a:r>
            <a:r>
              <a:rPr lang="pt-BR" sz="1800" b="1" dirty="0" err="1">
                <a:latin typeface="Garamond" panose="02020404030301010803" pitchFamily="18" charset="0"/>
                <a:cs typeface="Arial" panose="020B0604020202020204" pitchFamily="34" charset="0"/>
              </a:rPr>
              <a:t>rRNA</a:t>
            </a:r>
            <a:endParaRPr lang="pt-BR" sz="1800" b="1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pt-BR" sz="1800" b="1" dirty="0" err="1">
                <a:latin typeface="Garamond" panose="02020404030301010803" pitchFamily="18" charset="0"/>
                <a:cs typeface="Arial" panose="020B0604020202020204" pitchFamily="34" charset="0"/>
              </a:rPr>
              <a:t>Bacteria</a:t>
            </a:r>
            <a:r>
              <a:rPr lang="pt-BR" sz="1800" b="1" dirty="0">
                <a:latin typeface="Garamond" panose="02020404030301010803" pitchFamily="18" charset="0"/>
                <a:cs typeface="Arial" panose="020B0604020202020204" pitchFamily="34" charset="0"/>
              </a:rPr>
              <a:t> e </a:t>
            </a:r>
            <a:r>
              <a:rPr lang="pt-BR" sz="1800" b="1" dirty="0" err="1">
                <a:latin typeface="Garamond" panose="02020404030301010803" pitchFamily="18" charset="0"/>
                <a:cs typeface="Arial" panose="020B0604020202020204" pitchFamily="34" charset="0"/>
              </a:rPr>
              <a:t>Archaea</a:t>
            </a:r>
            <a:endParaRPr lang="pt-BR" sz="18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BAB876B-A49B-465D-A3E2-8FB25B000677}"/>
              </a:ext>
            </a:extLst>
          </p:cNvPr>
          <p:cNvGrpSpPr/>
          <p:nvPr/>
        </p:nvGrpSpPr>
        <p:grpSpPr>
          <a:xfrm>
            <a:off x="986449" y="4994666"/>
            <a:ext cx="3958271" cy="1438689"/>
            <a:chOff x="1699582" y="3147793"/>
            <a:chExt cx="3958271" cy="1438689"/>
          </a:xfrm>
          <a:solidFill>
            <a:srgbClr val="FEFCF8"/>
          </a:solidFill>
        </p:grpSpPr>
        <p:sp>
          <p:nvSpPr>
            <p:cNvPr id="14" name="Título 1">
              <a:extLst>
                <a:ext uri="{FF2B5EF4-FFF2-40B4-BE49-F238E27FC236}">
                  <a16:creationId xmlns:a16="http://schemas.microsoft.com/office/drawing/2014/main" id="{251488B4-A10D-4241-BD95-1AA654E7A8A1}"/>
                </a:ext>
              </a:extLst>
            </p:cNvPr>
            <p:cNvSpPr txBox="1">
              <a:spLocks/>
            </p:cNvSpPr>
            <p:nvPr/>
          </p:nvSpPr>
          <p:spPr>
            <a:xfrm>
              <a:off x="1699582" y="3558267"/>
              <a:ext cx="1858624" cy="61774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pt-BR" sz="1800" b="1" dirty="0">
                  <a:latin typeface="Garamond" panose="02020404030301010803" pitchFamily="18" charset="0"/>
                  <a:cs typeface="Arial" panose="020B0604020202020204" pitchFamily="34" charset="0"/>
                </a:rPr>
                <a:t>18S </a:t>
              </a:r>
              <a:r>
                <a:rPr lang="pt-BR" sz="1800" b="1" dirty="0" err="1">
                  <a:latin typeface="Garamond" panose="02020404030301010803" pitchFamily="18" charset="0"/>
                  <a:cs typeface="Arial" panose="020B0604020202020204" pitchFamily="34" charset="0"/>
                </a:rPr>
                <a:t>rRNA</a:t>
              </a:r>
              <a:endParaRPr lang="pt-BR" sz="1800" b="1" dirty="0">
                <a:latin typeface="Garamond" panose="02020404030301010803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pt-BR" sz="1800" b="1" dirty="0">
                  <a:latin typeface="Garamond" panose="02020404030301010803" pitchFamily="18" charset="0"/>
                  <a:cs typeface="Arial" panose="020B0604020202020204" pitchFamily="34" charset="0"/>
                </a:rPr>
                <a:t>Protistas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E8FA8191-670A-45D6-8DFF-D2D39CB7F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19164" y="3147793"/>
              <a:ext cx="1438689" cy="1438689"/>
            </a:xfrm>
            <a:prstGeom prst="rect">
              <a:avLst/>
            </a:prstGeom>
            <a:grpFill/>
          </p:spPr>
        </p:pic>
        <p:sp>
          <p:nvSpPr>
            <p:cNvPr id="16" name="Chave Esquerda 15">
              <a:extLst>
                <a:ext uri="{FF2B5EF4-FFF2-40B4-BE49-F238E27FC236}">
                  <a16:creationId xmlns:a16="http://schemas.microsoft.com/office/drawing/2014/main" id="{482F13FB-0088-42A5-9076-0B52778C85E9}"/>
                </a:ext>
              </a:extLst>
            </p:cNvPr>
            <p:cNvSpPr/>
            <p:nvPr/>
          </p:nvSpPr>
          <p:spPr>
            <a:xfrm>
              <a:off x="3573118" y="3147793"/>
              <a:ext cx="767799" cy="1438689"/>
            </a:xfrm>
            <a:prstGeom prst="leftBrace">
              <a:avLst>
                <a:gd name="adj1" fmla="val 16789"/>
                <a:gd name="adj2" fmla="val 50000"/>
              </a:avLst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C4F1FA3-774B-4D6B-9A85-D19F98D974E0}"/>
              </a:ext>
            </a:extLst>
          </p:cNvPr>
          <p:cNvGrpSpPr/>
          <p:nvPr/>
        </p:nvGrpSpPr>
        <p:grpSpPr>
          <a:xfrm>
            <a:off x="6889056" y="4994666"/>
            <a:ext cx="4350866" cy="1438689"/>
            <a:chOff x="7389429" y="4994666"/>
            <a:chExt cx="4350866" cy="1438689"/>
          </a:xfrm>
          <a:solidFill>
            <a:srgbClr val="FEFCF8"/>
          </a:solidFill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42593A36-EB8A-447D-A17E-5AAE12D77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248" t="10652" r="18032" b="13696"/>
            <a:stretch/>
          </p:blipFill>
          <p:spPr>
            <a:xfrm>
              <a:off x="10030764" y="5142021"/>
              <a:ext cx="1709531" cy="1152939"/>
            </a:xfrm>
            <a:prstGeom prst="rect">
              <a:avLst/>
            </a:prstGeom>
            <a:grpFill/>
          </p:spPr>
        </p:pic>
        <p:sp>
          <p:nvSpPr>
            <p:cNvPr id="18" name="Chave Esquerda 17">
              <a:extLst>
                <a:ext uri="{FF2B5EF4-FFF2-40B4-BE49-F238E27FC236}">
                  <a16:creationId xmlns:a16="http://schemas.microsoft.com/office/drawing/2014/main" id="{83803ACB-EF04-4B7D-8B20-A80A4F917903}"/>
                </a:ext>
              </a:extLst>
            </p:cNvPr>
            <p:cNvSpPr/>
            <p:nvPr/>
          </p:nvSpPr>
          <p:spPr>
            <a:xfrm>
              <a:off x="9248053" y="4994666"/>
              <a:ext cx="767799" cy="1438689"/>
            </a:xfrm>
            <a:prstGeom prst="leftBrace">
              <a:avLst>
                <a:gd name="adj1" fmla="val 16789"/>
                <a:gd name="adj2" fmla="val 50000"/>
              </a:avLst>
            </a:prstGeom>
            <a:grpFill/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9" name="Título 1">
              <a:extLst>
                <a:ext uri="{FF2B5EF4-FFF2-40B4-BE49-F238E27FC236}">
                  <a16:creationId xmlns:a16="http://schemas.microsoft.com/office/drawing/2014/main" id="{3C61C22B-818C-40FB-901D-9C225E420A45}"/>
                </a:ext>
              </a:extLst>
            </p:cNvPr>
            <p:cNvSpPr txBox="1">
              <a:spLocks/>
            </p:cNvSpPr>
            <p:nvPr/>
          </p:nvSpPr>
          <p:spPr>
            <a:xfrm>
              <a:off x="7389429" y="5405140"/>
              <a:ext cx="1858624" cy="61774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pt-BR" sz="1800" b="1" dirty="0">
                  <a:latin typeface="Garamond" panose="02020404030301010803" pitchFamily="18" charset="0"/>
                  <a:cs typeface="Arial" panose="020B0604020202020204" pitchFamily="34" charset="0"/>
                </a:rPr>
                <a:t>18S </a:t>
              </a:r>
              <a:r>
                <a:rPr lang="pt-BR" sz="1800" b="1" dirty="0" err="1">
                  <a:latin typeface="Garamond" panose="02020404030301010803" pitchFamily="18" charset="0"/>
                  <a:cs typeface="Arial" panose="020B0604020202020204" pitchFamily="34" charset="0"/>
                </a:rPr>
                <a:t>rRNA</a:t>
              </a:r>
              <a:endParaRPr lang="pt-BR" sz="1800" b="1" dirty="0">
                <a:latin typeface="Garamond" panose="02020404030301010803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pt-BR" sz="1800" b="1" dirty="0" err="1">
                  <a:latin typeface="Garamond" panose="02020404030301010803" pitchFamily="18" charset="0"/>
                  <a:cs typeface="Arial" panose="020B0604020202020204" pitchFamily="34" charset="0"/>
                </a:rPr>
                <a:t>Fungi</a:t>
              </a:r>
              <a:r>
                <a:rPr lang="pt-BR" sz="1800" b="1" dirty="0">
                  <a:latin typeface="Garamond" panose="02020404030301010803" pitchFamily="18" charset="0"/>
                  <a:cs typeface="Arial" panose="020B0604020202020204" pitchFamily="34" charset="0"/>
                </a:rPr>
                <a:t> e 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9793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81A6FC-2CEB-ED37-54AF-0E27B21BB698}"/>
              </a:ext>
            </a:extLst>
          </p:cNvPr>
          <p:cNvSpPr/>
          <p:nvPr/>
        </p:nvSpPr>
        <p:spPr>
          <a:xfrm>
            <a:off x="0" y="-11206"/>
            <a:ext cx="12192000" cy="498764"/>
          </a:xfrm>
          <a:prstGeom prst="rect">
            <a:avLst/>
          </a:prstGeom>
          <a:solidFill>
            <a:srgbClr val="3C556B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9CD2DA5B-C795-A6DB-1ACC-B46B876D0C6C}"/>
              </a:ext>
            </a:extLst>
          </p:cNvPr>
          <p:cNvSpPr/>
          <p:nvPr/>
        </p:nvSpPr>
        <p:spPr>
          <a:xfrm rot="10800000">
            <a:off x="318652" y="-11207"/>
            <a:ext cx="4216025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DA180E-274F-A18B-FC50-E12FDD3DD697}"/>
              </a:ext>
            </a:extLst>
          </p:cNvPr>
          <p:cNvSpPr txBox="1"/>
          <p:nvPr/>
        </p:nvSpPr>
        <p:spPr>
          <a:xfrm>
            <a:off x="318652" y="-11208"/>
            <a:ext cx="421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Tabela OTU/ASV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2EE708-0F4D-4EB1-9E65-EC88F0214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077" y="1203410"/>
            <a:ext cx="7733291" cy="5435466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4FD82E4C-39D7-471E-B3FC-8FFAB2F7F0ED}"/>
              </a:ext>
            </a:extLst>
          </p:cNvPr>
          <p:cNvGrpSpPr/>
          <p:nvPr/>
        </p:nvGrpSpPr>
        <p:grpSpPr>
          <a:xfrm>
            <a:off x="3237769" y="1228068"/>
            <a:ext cx="8763646" cy="723871"/>
            <a:chOff x="3256506" y="766155"/>
            <a:chExt cx="8620755" cy="723871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828CCAC0-47FE-40E2-A6FC-A5A9532BB2F8}"/>
                </a:ext>
              </a:extLst>
            </p:cNvPr>
            <p:cNvSpPr/>
            <p:nvPr/>
          </p:nvSpPr>
          <p:spPr>
            <a:xfrm>
              <a:off x="3256506" y="1023730"/>
              <a:ext cx="6596265" cy="208722"/>
            </a:xfrm>
            <a:prstGeom prst="rect">
              <a:avLst/>
            </a:prstGeom>
            <a:noFill/>
            <a:ln w="28575">
              <a:solidFill>
                <a:srgbClr val="EA212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Garamond" panose="02020404030301010803" pitchFamily="18" charset="0"/>
              </a:endParaRPr>
            </a:p>
          </p:txBody>
        </p:sp>
        <p:sp>
          <p:nvSpPr>
            <p:cNvPr id="10" name="Título 1">
              <a:extLst>
                <a:ext uri="{FF2B5EF4-FFF2-40B4-BE49-F238E27FC236}">
                  <a16:creationId xmlns:a16="http://schemas.microsoft.com/office/drawing/2014/main" id="{C88F6A77-23A2-4F3A-951E-8E15AE6F7CDD}"/>
                </a:ext>
              </a:extLst>
            </p:cNvPr>
            <p:cNvSpPr txBox="1">
              <a:spLocks/>
            </p:cNvSpPr>
            <p:nvPr/>
          </p:nvSpPr>
          <p:spPr>
            <a:xfrm>
              <a:off x="10371591" y="766155"/>
              <a:ext cx="1505670" cy="723871"/>
            </a:xfrm>
            <a:prstGeom prst="rect">
              <a:avLst/>
            </a:prstGeom>
            <a:solidFill>
              <a:srgbClr val="FEFCF8"/>
            </a:solidFill>
            <a:ln w="28575">
              <a:solidFill>
                <a:srgbClr val="EA2129"/>
              </a:solidFill>
              <a:prstDash val="dash"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pt-BR" sz="1800" b="1" dirty="0">
                  <a:latin typeface="Garamond" panose="02020404030301010803" pitchFamily="18" charset="0"/>
                  <a:cs typeface="Arial" panose="020B0604020202020204" pitchFamily="34" charset="0"/>
                </a:rPr>
                <a:t>Amostras</a:t>
              </a:r>
            </a:p>
            <a:p>
              <a:pPr algn="ctr">
                <a:lnSpc>
                  <a:spcPct val="100000"/>
                </a:lnSpc>
              </a:pPr>
              <a:r>
                <a:rPr lang="pt-BR" sz="1800" b="1" dirty="0">
                  <a:latin typeface="Garamond" panose="02020404030301010803" pitchFamily="18" charset="0"/>
                  <a:cs typeface="Arial" panose="020B0604020202020204" pitchFamily="34" charset="0"/>
                </a:rPr>
                <a:t>Tratamentos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44F37BF5-E4AD-4CAE-B4A2-8DC7D92F0F6E}"/>
                </a:ext>
              </a:extLst>
            </p:cNvPr>
            <p:cNvCxnSpPr>
              <a:cxnSpLocks/>
              <a:stCxn id="10" idx="1"/>
              <a:endCxn id="9" idx="3"/>
            </p:cNvCxnSpPr>
            <p:nvPr/>
          </p:nvCxnSpPr>
          <p:spPr>
            <a:xfrm flipH="1">
              <a:off x="9852771" y="1128091"/>
              <a:ext cx="518819" cy="0"/>
            </a:xfrm>
            <a:prstGeom prst="line">
              <a:avLst/>
            </a:prstGeom>
            <a:ln w="28575">
              <a:solidFill>
                <a:srgbClr val="EA212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593452A-7A7C-45B0-AC38-0297BEA74BFC}"/>
              </a:ext>
            </a:extLst>
          </p:cNvPr>
          <p:cNvGrpSpPr/>
          <p:nvPr/>
        </p:nvGrpSpPr>
        <p:grpSpPr>
          <a:xfrm>
            <a:off x="318652" y="1485644"/>
            <a:ext cx="2885986" cy="5092772"/>
            <a:chOff x="337929" y="1023731"/>
            <a:chExt cx="2885986" cy="5092772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D65D4E96-6D19-4588-A077-4F2B477C5605}"/>
                </a:ext>
              </a:extLst>
            </p:cNvPr>
            <p:cNvSpPr/>
            <p:nvPr/>
          </p:nvSpPr>
          <p:spPr>
            <a:xfrm rot="16200000">
              <a:off x="298025" y="3190613"/>
              <a:ext cx="5092772" cy="759008"/>
            </a:xfrm>
            <a:prstGeom prst="rect">
              <a:avLst/>
            </a:prstGeom>
            <a:noFill/>
            <a:ln w="28575">
              <a:solidFill>
                <a:srgbClr val="1AA5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Garamond" panose="02020404030301010803" pitchFamily="18" charset="0"/>
              </a:endParaRPr>
            </a:p>
          </p:txBody>
        </p:sp>
        <p:sp>
          <p:nvSpPr>
            <p:cNvPr id="14" name="Título 1">
              <a:extLst>
                <a:ext uri="{FF2B5EF4-FFF2-40B4-BE49-F238E27FC236}">
                  <a16:creationId xmlns:a16="http://schemas.microsoft.com/office/drawing/2014/main" id="{76243979-3006-4147-8BE3-E87E908EDB48}"/>
                </a:ext>
              </a:extLst>
            </p:cNvPr>
            <p:cNvSpPr txBox="1">
              <a:spLocks/>
            </p:cNvSpPr>
            <p:nvPr/>
          </p:nvSpPr>
          <p:spPr>
            <a:xfrm>
              <a:off x="337929" y="2147265"/>
              <a:ext cx="1530627" cy="723871"/>
            </a:xfrm>
            <a:prstGeom prst="rect">
              <a:avLst/>
            </a:prstGeom>
            <a:solidFill>
              <a:srgbClr val="FEFCF8"/>
            </a:solidFill>
            <a:ln w="28575">
              <a:solidFill>
                <a:srgbClr val="1AA54F"/>
              </a:solidFill>
              <a:prstDash val="dash"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pt-BR" sz="1800" b="1" dirty="0">
                  <a:latin typeface="Garamond" panose="02020404030301010803" pitchFamily="18" charset="0"/>
                  <a:cs typeface="Arial" panose="020B0604020202020204" pitchFamily="34" charset="0"/>
                </a:rPr>
                <a:t>Classificação</a:t>
              </a:r>
            </a:p>
          </p:txBody>
        </p: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F348B1CF-E9EC-4009-BE91-9E1A8C9B6095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1868556" y="2509201"/>
              <a:ext cx="596351" cy="1060916"/>
            </a:xfrm>
            <a:prstGeom prst="line">
              <a:avLst/>
            </a:prstGeom>
            <a:ln w="28575">
              <a:solidFill>
                <a:srgbClr val="1AA54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61CCDEEE-8B4B-43BA-BA0E-778E85570083}"/>
              </a:ext>
            </a:extLst>
          </p:cNvPr>
          <p:cNvGrpSpPr/>
          <p:nvPr/>
        </p:nvGrpSpPr>
        <p:grpSpPr>
          <a:xfrm>
            <a:off x="3237771" y="1741413"/>
            <a:ext cx="8763644" cy="4836993"/>
            <a:chOff x="3257048" y="1279500"/>
            <a:chExt cx="8763644" cy="4836993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A2D6EDB8-5B11-4C74-AD38-76F8E1BE07F8}"/>
                </a:ext>
              </a:extLst>
            </p:cNvPr>
            <p:cNvSpPr/>
            <p:nvPr/>
          </p:nvSpPr>
          <p:spPr>
            <a:xfrm rot="16200000">
              <a:off x="4191351" y="345197"/>
              <a:ext cx="4836993" cy="6705599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Garamond" panose="02020404030301010803" pitchFamily="18" charset="0"/>
              </a:endParaRPr>
            </a:p>
          </p:txBody>
        </p:sp>
        <p:sp>
          <p:nvSpPr>
            <p:cNvPr id="18" name="Título 1">
              <a:extLst>
                <a:ext uri="{FF2B5EF4-FFF2-40B4-BE49-F238E27FC236}">
                  <a16:creationId xmlns:a16="http://schemas.microsoft.com/office/drawing/2014/main" id="{D6FFD8CF-E352-4119-8DB2-C54F27FC4436}"/>
                </a:ext>
              </a:extLst>
            </p:cNvPr>
            <p:cNvSpPr txBox="1">
              <a:spLocks/>
            </p:cNvSpPr>
            <p:nvPr/>
          </p:nvSpPr>
          <p:spPr>
            <a:xfrm>
              <a:off x="10490065" y="3842715"/>
              <a:ext cx="1530627" cy="723871"/>
            </a:xfrm>
            <a:prstGeom prst="rect">
              <a:avLst/>
            </a:prstGeom>
            <a:solidFill>
              <a:srgbClr val="FEFCF8"/>
            </a:solidFill>
            <a:ln w="28575">
              <a:solidFill>
                <a:srgbClr val="FFC000"/>
              </a:solidFill>
              <a:prstDash val="dash"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pt-BR" sz="1800" b="1" dirty="0">
                  <a:latin typeface="Garamond" panose="02020404030301010803" pitchFamily="18" charset="0"/>
                  <a:cs typeface="Arial" panose="020B0604020202020204" pitchFamily="34" charset="0"/>
                </a:rPr>
                <a:t>Número de </a:t>
              </a:r>
              <a:r>
                <a:rPr lang="pt-BR" sz="1800" b="1" dirty="0" err="1">
                  <a:latin typeface="Garamond" panose="02020404030301010803" pitchFamily="18" charset="0"/>
                  <a:cs typeface="Arial" panose="020B0604020202020204" pitchFamily="34" charset="0"/>
                </a:rPr>
                <a:t>OTUs</a:t>
              </a:r>
              <a:r>
                <a:rPr lang="pt-BR" sz="1800" b="1" dirty="0">
                  <a:latin typeface="Garamond" panose="02020404030301010803" pitchFamily="18" charset="0"/>
                  <a:cs typeface="Arial" panose="020B0604020202020204" pitchFamily="34" charset="0"/>
                </a:rPr>
                <a:t>/</a:t>
              </a:r>
              <a:r>
                <a:rPr lang="pt-BR" sz="1800" b="1" dirty="0" err="1">
                  <a:latin typeface="Garamond" panose="02020404030301010803" pitchFamily="18" charset="0"/>
                  <a:cs typeface="Arial" panose="020B0604020202020204" pitchFamily="34" charset="0"/>
                </a:rPr>
                <a:t>ASVs</a:t>
              </a:r>
              <a:endParaRPr lang="pt-BR" sz="1800" b="1" dirty="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BA0CE7E1-B563-43FC-A304-4B7070A1B6F5}"/>
                </a:ext>
              </a:extLst>
            </p:cNvPr>
            <p:cNvCxnSpPr>
              <a:cxnSpLocks/>
              <a:stCxn id="7" idx="3"/>
              <a:endCxn id="18" idx="1"/>
            </p:cNvCxnSpPr>
            <p:nvPr/>
          </p:nvCxnSpPr>
          <p:spPr>
            <a:xfrm>
              <a:off x="9943368" y="3921143"/>
              <a:ext cx="546697" cy="283508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928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354E505-C770-4072-A532-7F0EC27FFC45}"/>
              </a:ext>
            </a:extLst>
          </p:cNvPr>
          <p:cNvGrpSpPr/>
          <p:nvPr/>
        </p:nvGrpSpPr>
        <p:grpSpPr>
          <a:xfrm>
            <a:off x="565966" y="2082234"/>
            <a:ext cx="5530034" cy="4058216"/>
            <a:chOff x="565966" y="2082234"/>
            <a:chExt cx="5530034" cy="4058216"/>
          </a:xfrm>
          <a:solidFill>
            <a:srgbClr val="FEFCF8"/>
          </a:solidFill>
        </p:grpSpPr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2B09E000-EF36-4F52-9BF3-494B2607B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0000"/>
            <a:stretch/>
          </p:blipFill>
          <p:spPr>
            <a:xfrm>
              <a:off x="565966" y="2082234"/>
              <a:ext cx="5530034" cy="4058216"/>
            </a:xfrm>
            <a:prstGeom prst="rect">
              <a:avLst/>
            </a:prstGeom>
            <a:solidFill>
              <a:srgbClr val="FEFCF8"/>
            </a:solidFill>
          </p:spPr>
        </p:pic>
        <p:sp>
          <p:nvSpPr>
            <p:cNvPr id="25" name="Título 1">
              <a:extLst>
                <a:ext uri="{FF2B5EF4-FFF2-40B4-BE49-F238E27FC236}">
                  <a16:creationId xmlns:a16="http://schemas.microsoft.com/office/drawing/2014/main" id="{BEFF6471-D9E4-4D4E-998D-2D6044E33D77}"/>
                </a:ext>
              </a:extLst>
            </p:cNvPr>
            <p:cNvSpPr txBox="1">
              <a:spLocks/>
            </p:cNvSpPr>
            <p:nvPr/>
          </p:nvSpPr>
          <p:spPr>
            <a:xfrm>
              <a:off x="1409696" y="2179925"/>
              <a:ext cx="4391027" cy="42401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pt-BR" sz="1800" b="1" dirty="0">
                  <a:latin typeface="Garamond" panose="02020404030301010803" pitchFamily="18" charset="0"/>
                  <a:cs typeface="Arial" panose="020B0604020202020204" pitchFamily="34" charset="0"/>
                </a:rPr>
                <a:t>Campus Piracicaba, São Paulo</a:t>
              </a:r>
            </a:p>
          </p:txBody>
        </p:sp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id="{9F81A6FC-2CEB-ED37-54AF-0E27B21BB698}"/>
              </a:ext>
            </a:extLst>
          </p:cNvPr>
          <p:cNvSpPr/>
          <p:nvPr/>
        </p:nvSpPr>
        <p:spPr>
          <a:xfrm>
            <a:off x="0" y="-11206"/>
            <a:ext cx="12192000" cy="498764"/>
          </a:xfrm>
          <a:prstGeom prst="rect">
            <a:avLst/>
          </a:prstGeom>
          <a:solidFill>
            <a:srgbClr val="3C556B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9CD2DA5B-C795-A6DB-1ACC-B46B876D0C6C}"/>
              </a:ext>
            </a:extLst>
          </p:cNvPr>
          <p:cNvSpPr/>
          <p:nvPr/>
        </p:nvSpPr>
        <p:spPr>
          <a:xfrm rot="10800000">
            <a:off x="318652" y="-11207"/>
            <a:ext cx="4216025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DA180E-274F-A18B-FC50-E12FDD3DD697}"/>
              </a:ext>
            </a:extLst>
          </p:cNvPr>
          <p:cNvSpPr txBox="1"/>
          <p:nvPr/>
        </p:nvSpPr>
        <p:spPr>
          <a:xfrm>
            <a:off x="318652" y="-11208"/>
            <a:ext cx="421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Diversidade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8B8B68C-A849-4F57-9C90-76FA914F89E5}"/>
              </a:ext>
            </a:extLst>
          </p:cNvPr>
          <p:cNvSpPr/>
          <p:nvPr/>
        </p:nvSpPr>
        <p:spPr>
          <a:xfrm>
            <a:off x="1409699" y="5452854"/>
            <a:ext cx="4391025" cy="243095"/>
          </a:xfrm>
          <a:prstGeom prst="rect">
            <a:avLst/>
          </a:prstGeom>
          <a:noFill/>
          <a:ln w="28575">
            <a:solidFill>
              <a:srgbClr val="EA212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4DC9B29D-4DC6-4F37-9FD1-8C8E8047B091}"/>
              </a:ext>
            </a:extLst>
          </p:cNvPr>
          <p:cNvCxnSpPr>
            <a:cxnSpLocks/>
            <a:stCxn id="9" idx="1"/>
            <a:endCxn id="8" idx="2"/>
          </p:cNvCxnSpPr>
          <p:nvPr/>
        </p:nvCxnSpPr>
        <p:spPr>
          <a:xfrm flipH="1" flipV="1">
            <a:off x="3605212" y="5695949"/>
            <a:ext cx="2195019" cy="601456"/>
          </a:xfrm>
          <a:prstGeom prst="line">
            <a:avLst/>
          </a:prstGeom>
          <a:ln w="28575">
            <a:solidFill>
              <a:srgbClr val="EA21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>
            <a:extLst>
              <a:ext uri="{FF2B5EF4-FFF2-40B4-BE49-F238E27FC236}">
                <a16:creationId xmlns:a16="http://schemas.microsoft.com/office/drawing/2014/main" id="{651EA7E8-CCB4-4980-92DA-CBB89F325DFE}"/>
              </a:ext>
            </a:extLst>
          </p:cNvPr>
          <p:cNvSpPr/>
          <p:nvPr/>
        </p:nvSpPr>
        <p:spPr>
          <a:xfrm rot="16200000">
            <a:off x="2290579" y="1857960"/>
            <a:ext cx="2557057" cy="4318818"/>
          </a:xfrm>
          <a:prstGeom prst="rect">
            <a:avLst/>
          </a:prstGeom>
          <a:noFill/>
          <a:ln w="28575">
            <a:solidFill>
              <a:srgbClr val="1AA5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C5154E23-2F58-4824-AE0F-0E379F026A24}"/>
              </a:ext>
            </a:extLst>
          </p:cNvPr>
          <p:cNvCxnSpPr>
            <a:cxnSpLocks/>
            <a:stCxn id="21" idx="1"/>
            <a:endCxn id="13" idx="3"/>
          </p:cNvCxnSpPr>
          <p:nvPr/>
        </p:nvCxnSpPr>
        <p:spPr>
          <a:xfrm flipH="1">
            <a:off x="3569108" y="2376908"/>
            <a:ext cx="2159408" cy="361932"/>
          </a:xfrm>
          <a:prstGeom prst="line">
            <a:avLst/>
          </a:prstGeom>
          <a:ln w="28575">
            <a:solidFill>
              <a:srgbClr val="1AA54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ítulo 1">
            <a:extLst>
              <a:ext uri="{FF2B5EF4-FFF2-40B4-BE49-F238E27FC236}">
                <a16:creationId xmlns:a16="http://schemas.microsoft.com/office/drawing/2014/main" id="{C57F92E5-EFF3-4870-9CD4-BD807E2F0150}"/>
              </a:ext>
            </a:extLst>
          </p:cNvPr>
          <p:cNvSpPr txBox="1">
            <a:spLocks/>
          </p:cNvSpPr>
          <p:nvPr/>
        </p:nvSpPr>
        <p:spPr>
          <a:xfrm>
            <a:off x="313074" y="988563"/>
            <a:ext cx="6476524" cy="582458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latin typeface="Garamond" panose="02020404030301010803" pitchFamily="18" charset="0"/>
                <a:cs typeface="Arial" panose="020B0604020202020204" pitchFamily="34" charset="0"/>
              </a:rPr>
              <a:t>Número de características representa indica </a:t>
            </a:r>
            <a:r>
              <a:rPr lang="pt-BR" sz="2000" b="1" spc="300" dirty="0">
                <a:latin typeface="Garamond" panose="02020404030301010803" pitchFamily="18" charset="0"/>
                <a:cs typeface="Arial" panose="020B0604020202020204" pitchFamily="34" charset="0"/>
              </a:rPr>
              <a:t>RIQUEZA</a:t>
            </a:r>
            <a:endParaRPr lang="pt-BR" sz="1800" b="1" spc="3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C42F9949-DFC8-4841-88FF-9CCD6BE75A05}"/>
              </a:ext>
            </a:extLst>
          </p:cNvPr>
          <p:cNvSpPr txBox="1">
            <a:spLocks/>
          </p:cNvSpPr>
          <p:nvPr/>
        </p:nvSpPr>
        <p:spPr>
          <a:xfrm>
            <a:off x="313074" y="1571021"/>
            <a:ext cx="6476524" cy="582458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latin typeface="Garamond" panose="02020404030301010803" pitchFamily="18" charset="0"/>
                <a:cs typeface="Arial" panose="020B0604020202020204" pitchFamily="34" charset="0"/>
              </a:rPr>
              <a:t>O quanto de cada característica indica </a:t>
            </a:r>
            <a:r>
              <a:rPr lang="pt-BR" sz="2000" b="1" spc="300" dirty="0">
                <a:latin typeface="Garamond" panose="02020404030301010803" pitchFamily="18" charset="0"/>
                <a:cs typeface="Arial" panose="020B0604020202020204" pitchFamily="34" charset="0"/>
              </a:rPr>
              <a:t>ABUNDÂNCIA</a:t>
            </a:r>
            <a:endParaRPr lang="pt-BR" sz="1800" b="1" spc="3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9C7D81AA-5E3D-473B-8E43-B2141E453946}"/>
              </a:ext>
            </a:extLst>
          </p:cNvPr>
          <p:cNvGrpSpPr/>
          <p:nvPr/>
        </p:nvGrpSpPr>
        <p:grpSpPr>
          <a:xfrm>
            <a:off x="6687091" y="1994136"/>
            <a:ext cx="5265057" cy="4046466"/>
            <a:chOff x="8004630" y="2093984"/>
            <a:chExt cx="5265057" cy="4046466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41A1DCAD-9655-41A2-B2D0-A6FC259CF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4630" y="2093984"/>
              <a:ext cx="5265057" cy="4046466"/>
            </a:xfrm>
            <a:prstGeom prst="rect">
              <a:avLst/>
            </a:prstGeom>
          </p:spPr>
        </p:pic>
        <p:sp>
          <p:nvSpPr>
            <p:cNvPr id="26" name="Título 1">
              <a:extLst>
                <a:ext uri="{FF2B5EF4-FFF2-40B4-BE49-F238E27FC236}">
                  <a16:creationId xmlns:a16="http://schemas.microsoft.com/office/drawing/2014/main" id="{45AEC2F9-5AE0-4B47-AF8A-A9C5174B3F3A}"/>
                </a:ext>
              </a:extLst>
            </p:cNvPr>
            <p:cNvSpPr txBox="1">
              <a:spLocks/>
            </p:cNvSpPr>
            <p:nvPr/>
          </p:nvSpPr>
          <p:spPr>
            <a:xfrm>
              <a:off x="8691027" y="2237774"/>
              <a:ext cx="4464314" cy="470121"/>
            </a:xfrm>
            <a:prstGeom prst="rect">
              <a:avLst/>
            </a:prstGeom>
            <a:solidFill>
              <a:srgbClr val="FEFCF8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pt-BR" sz="1800" b="1" dirty="0">
                  <a:latin typeface="Garamond" panose="02020404030301010803" pitchFamily="18" charset="0"/>
                  <a:cs typeface="Arial" panose="020B0604020202020204" pitchFamily="34" charset="0"/>
                </a:rPr>
                <a:t>Campus Pirassununga, São Paulo</a:t>
              </a:r>
            </a:p>
          </p:txBody>
        </p:sp>
      </p:grpSp>
      <p:sp>
        <p:nvSpPr>
          <p:cNvPr id="19" name="Título 1">
            <a:extLst>
              <a:ext uri="{FF2B5EF4-FFF2-40B4-BE49-F238E27FC236}">
                <a16:creationId xmlns:a16="http://schemas.microsoft.com/office/drawing/2014/main" id="{359F16B3-3372-47F5-93E5-E9BBBCB155D5}"/>
              </a:ext>
            </a:extLst>
          </p:cNvPr>
          <p:cNvSpPr txBox="1">
            <a:spLocks/>
          </p:cNvSpPr>
          <p:nvPr/>
        </p:nvSpPr>
        <p:spPr>
          <a:xfrm>
            <a:off x="7973362" y="770200"/>
            <a:ext cx="2781518" cy="1031693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t-BR" sz="1800" dirty="0">
                <a:latin typeface="Garamond" panose="02020404030301010803" pitchFamily="18" charset="0"/>
                <a:cs typeface="Arial" panose="020B0604020202020204" pitchFamily="34" charset="0"/>
              </a:rPr>
              <a:t>Qual dos campus tem a maior </a:t>
            </a:r>
            <a:r>
              <a:rPr lang="pt-BR" sz="1800" b="1" dirty="0">
                <a:latin typeface="Garamond" panose="02020404030301010803" pitchFamily="18" charset="0"/>
                <a:cs typeface="Arial" panose="020B0604020202020204" pitchFamily="34" charset="0"/>
              </a:rPr>
              <a:t>DIVERSIDADE </a:t>
            </a:r>
            <a:r>
              <a:rPr lang="pt-BR" sz="1800" dirty="0">
                <a:latin typeface="Garamond" panose="02020404030301010803" pitchFamily="18" charset="0"/>
                <a:cs typeface="Arial" panose="020B0604020202020204" pitchFamily="34" charset="0"/>
              </a:rPr>
              <a:t>animal?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6CE3F644-8F4F-4AC7-8C96-BFC6893FE97A}"/>
              </a:ext>
            </a:extLst>
          </p:cNvPr>
          <p:cNvSpPr txBox="1">
            <a:spLocks/>
          </p:cNvSpPr>
          <p:nvPr/>
        </p:nvSpPr>
        <p:spPr>
          <a:xfrm>
            <a:off x="5728516" y="2014972"/>
            <a:ext cx="1530627" cy="723871"/>
          </a:xfrm>
          <a:prstGeom prst="rect">
            <a:avLst/>
          </a:prstGeom>
          <a:solidFill>
            <a:srgbClr val="FEFCF8"/>
          </a:solidFill>
          <a:ln w="28575">
            <a:solidFill>
              <a:srgbClr val="1AA54F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b="1" dirty="0">
                <a:latin typeface="Garamond" panose="02020404030301010803" pitchFamily="18" charset="0"/>
                <a:cs typeface="Arial" panose="020B0604020202020204" pitchFamily="34" charset="0"/>
              </a:rPr>
              <a:t>Abundância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3532BC8-2276-493C-9E0F-6A12706FA690}"/>
              </a:ext>
            </a:extLst>
          </p:cNvPr>
          <p:cNvCxnSpPr>
            <a:cxnSpLocks/>
            <a:stCxn id="9" idx="3"/>
            <a:endCxn id="11" idx="2"/>
          </p:cNvCxnSpPr>
          <p:nvPr/>
        </p:nvCxnSpPr>
        <p:spPr>
          <a:xfrm flipV="1">
            <a:off x="7235009" y="5695949"/>
            <a:ext cx="2345146" cy="601456"/>
          </a:xfrm>
          <a:prstGeom prst="line">
            <a:avLst/>
          </a:prstGeom>
          <a:ln w="28575">
            <a:solidFill>
              <a:srgbClr val="EA21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E614CD47-86DE-4036-B5E3-26C8C0CC8772}"/>
              </a:ext>
            </a:extLst>
          </p:cNvPr>
          <p:cNvSpPr/>
          <p:nvPr/>
        </p:nvSpPr>
        <p:spPr>
          <a:xfrm>
            <a:off x="7534275" y="5452854"/>
            <a:ext cx="4091759" cy="243095"/>
          </a:xfrm>
          <a:prstGeom prst="rect">
            <a:avLst/>
          </a:prstGeom>
          <a:noFill/>
          <a:ln w="28575">
            <a:solidFill>
              <a:srgbClr val="EA212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731DF42-9BFE-486A-886D-27D078350632}"/>
              </a:ext>
            </a:extLst>
          </p:cNvPr>
          <p:cNvSpPr/>
          <p:nvPr/>
        </p:nvSpPr>
        <p:spPr>
          <a:xfrm rot="16200000">
            <a:off x="8307596" y="1984570"/>
            <a:ext cx="2583217" cy="4091759"/>
          </a:xfrm>
          <a:prstGeom prst="rect">
            <a:avLst/>
          </a:prstGeom>
          <a:noFill/>
          <a:ln w="28575">
            <a:solidFill>
              <a:srgbClr val="1AA5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0752F39E-795D-4EA1-B7DD-E90CDDB2C2EA}"/>
              </a:ext>
            </a:extLst>
          </p:cNvPr>
          <p:cNvCxnSpPr>
            <a:cxnSpLocks/>
            <a:stCxn id="21" idx="3"/>
            <a:endCxn id="15" idx="3"/>
          </p:cNvCxnSpPr>
          <p:nvPr/>
        </p:nvCxnSpPr>
        <p:spPr>
          <a:xfrm>
            <a:off x="7259143" y="2376908"/>
            <a:ext cx="2340062" cy="361933"/>
          </a:xfrm>
          <a:prstGeom prst="line">
            <a:avLst/>
          </a:prstGeom>
          <a:ln w="28575">
            <a:solidFill>
              <a:srgbClr val="1AA54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ítulo 1">
            <a:extLst>
              <a:ext uri="{FF2B5EF4-FFF2-40B4-BE49-F238E27FC236}">
                <a16:creationId xmlns:a16="http://schemas.microsoft.com/office/drawing/2014/main" id="{CBE2A529-4FD3-428F-8FFD-4EF64449829D}"/>
              </a:ext>
            </a:extLst>
          </p:cNvPr>
          <p:cNvSpPr txBox="1">
            <a:spLocks/>
          </p:cNvSpPr>
          <p:nvPr/>
        </p:nvSpPr>
        <p:spPr>
          <a:xfrm>
            <a:off x="5800231" y="5935469"/>
            <a:ext cx="1434778" cy="723871"/>
          </a:xfrm>
          <a:prstGeom prst="rect">
            <a:avLst/>
          </a:prstGeom>
          <a:solidFill>
            <a:srgbClr val="FEFCF8"/>
          </a:solidFill>
          <a:ln w="28575">
            <a:solidFill>
              <a:srgbClr val="EA2129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000" b="1" dirty="0">
                <a:latin typeface="Garamond" panose="02020404030301010803" pitchFamily="18" charset="0"/>
                <a:cs typeface="Arial" panose="020B0604020202020204" pitchFamily="34" charset="0"/>
              </a:rPr>
              <a:t>Riqueza</a:t>
            </a:r>
          </a:p>
        </p:txBody>
      </p:sp>
    </p:spTree>
    <p:extLst>
      <p:ext uri="{BB962C8B-B14F-4D97-AF65-F5344CB8AC3E}">
        <p14:creationId xmlns:p14="http://schemas.microsoft.com/office/powerpoint/2010/main" val="278206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9" grpId="0" animBg="1"/>
      <p:bldP spid="21" grpId="0" animBg="1"/>
      <p:bldP spid="11" grpId="0" animBg="1"/>
      <p:bldP spid="15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81A6FC-2CEB-ED37-54AF-0E27B21BB698}"/>
              </a:ext>
            </a:extLst>
          </p:cNvPr>
          <p:cNvSpPr/>
          <p:nvPr/>
        </p:nvSpPr>
        <p:spPr>
          <a:xfrm>
            <a:off x="0" y="-11206"/>
            <a:ext cx="12192000" cy="498764"/>
          </a:xfrm>
          <a:prstGeom prst="rect">
            <a:avLst/>
          </a:prstGeom>
          <a:solidFill>
            <a:srgbClr val="3C556B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9CD2DA5B-C795-A6DB-1ACC-B46B876D0C6C}"/>
              </a:ext>
            </a:extLst>
          </p:cNvPr>
          <p:cNvSpPr/>
          <p:nvPr/>
        </p:nvSpPr>
        <p:spPr>
          <a:xfrm rot="10800000">
            <a:off x="318652" y="-11207"/>
            <a:ext cx="4216025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DA180E-274F-A18B-FC50-E12FDD3DD697}"/>
              </a:ext>
            </a:extLst>
          </p:cNvPr>
          <p:cNvSpPr txBox="1"/>
          <p:nvPr/>
        </p:nvSpPr>
        <p:spPr>
          <a:xfrm>
            <a:off x="318652" y="-11208"/>
            <a:ext cx="421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908B2366-1412-4DD6-828A-FFD0C65910CA}"/>
              </a:ext>
            </a:extLst>
          </p:cNvPr>
          <p:cNvSpPr txBox="1">
            <a:spLocks/>
          </p:cNvSpPr>
          <p:nvPr/>
        </p:nvSpPr>
        <p:spPr>
          <a:xfrm>
            <a:off x="313074" y="988563"/>
            <a:ext cx="6476524" cy="582458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latin typeface="Garamond" panose="02020404030301010803" pitchFamily="18" charset="0"/>
                <a:cs typeface="Arial" panose="020B0604020202020204" pitchFamily="34" charset="0"/>
              </a:rPr>
              <a:t>Número de características representa indica </a:t>
            </a:r>
            <a:r>
              <a:rPr lang="pt-BR" sz="2000" b="1" spc="300" dirty="0">
                <a:latin typeface="Garamond" panose="02020404030301010803" pitchFamily="18" charset="0"/>
                <a:cs typeface="Arial" panose="020B0604020202020204" pitchFamily="34" charset="0"/>
              </a:rPr>
              <a:t>RIQUEZA</a:t>
            </a:r>
            <a:endParaRPr lang="pt-BR" sz="1800" b="1" spc="3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ADC4BBD5-8303-4283-A257-BBF1E7D09E97}"/>
              </a:ext>
            </a:extLst>
          </p:cNvPr>
          <p:cNvSpPr txBox="1">
            <a:spLocks/>
          </p:cNvSpPr>
          <p:nvPr/>
        </p:nvSpPr>
        <p:spPr>
          <a:xfrm>
            <a:off x="313074" y="1571021"/>
            <a:ext cx="6476524" cy="582458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latin typeface="Garamond" panose="02020404030301010803" pitchFamily="18" charset="0"/>
                <a:cs typeface="Arial" panose="020B0604020202020204" pitchFamily="34" charset="0"/>
              </a:rPr>
              <a:t>O quanto de cada característica indica </a:t>
            </a:r>
            <a:r>
              <a:rPr lang="pt-BR" sz="2000" b="1" spc="300" dirty="0">
                <a:latin typeface="Garamond" panose="02020404030301010803" pitchFamily="18" charset="0"/>
                <a:cs typeface="Arial" panose="020B0604020202020204" pitchFamily="34" charset="0"/>
              </a:rPr>
              <a:t>ABUNDÂNCIA</a:t>
            </a:r>
            <a:endParaRPr lang="pt-BR" sz="1800" b="1" spc="3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2F3CDB2F-3F56-4B71-A47E-0EB5448F1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451" y="2389053"/>
            <a:ext cx="5344079" cy="3896175"/>
          </a:xfrm>
          <a:prstGeom prst="rect">
            <a:avLst/>
          </a:prstGeom>
        </p:spPr>
      </p:pic>
      <p:sp>
        <p:nvSpPr>
          <p:cNvPr id="31" name="Espaço Reservado para Conteúdo 2">
            <a:extLst>
              <a:ext uri="{FF2B5EF4-FFF2-40B4-BE49-F238E27FC236}">
                <a16:creationId xmlns:a16="http://schemas.microsoft.com/office/drawing/2014/main" id="{FD443764-E711-454C-B371-C68D44A8191A}"/>
              </a:ext>
            </a:extLst>
          </p:cNvPr>
          <p:cNvSpPr txBox="1">
            <a:spLocks/>
          </p:cNvSpPr>
          <p:nvPr/>
        </p:nvSpPr>
        <p:spPr>
          <a:xfrm>
            <a:off x="6562725" y="6320510"/>
            <a:ext cx="5433805" cy="403998"/>
          </a:xfrm>
          <a:prstGeom prst="rect">
            <a:avLst/>
          </a:prstGeom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House microbiotas as sources of lactic acid bacteria and yeasts in traditional Italian sourdoughs. </a:t>
            </a:r>
            <a:r>
              <a:rPr lang="pt-BR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(</a:t>
            </a:r>
            <a:r>
              <a:rPr lang="pt-BR" sz="1400" kern="0" dirty="0" err="1">
                <a:latin typeface="Garamond" panose="02020404030301010803" pitchFamily="18" charset="0"/>
                <a:cs typeface="Arial" panose="020B0604020202020204" pitchFamily="34" charset="0"/>
              </a:rPr>
              <a:t>Minervini</a:t>
            </a:r>
            <a:r>
              <a:rPr lang="pt-BR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t-BR" sz="1400" i="1" kern="0" dirty="0">
                <a:latin typeface="Garamond" panose="02020404030301010803" pitchFamily="18" charset="0"/>
                <a:cs typeface="Arial" panose="020B0604020202020204" pitchFamily="34" charset="0"/>
              </a:rPr>
              <a:t>et al</a:t>
            </a:r>
            <a:r>
              <a:rPr lang="pt-BR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., 2015)</a:t>
            </a: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2672D6C4-7699-43CE-9950-A41ACB1D3AAE}"/>
              </a:ext>
            </a:extLst>
          </p:cNvPr>
          <p:cNvSpPr txBox="1">
            <a:spLocks/>
          </p:cNvSpPr>
          <p:nvPr/>
        </p:nvSpPr>
        <p:spPr>
          <a:xfrm>
            <a:off x="6638925" y="693525"/>
            <a:ext cx="5357605" cy="1677887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b="1" dirty="0">
                <a:latin typeface="Garamond" panose="02020404030301010803" pitchFamily="18" charset="0"/>
                <a:cs typeface="Arial" panose="020B0604020202020204" pitchFamily="34" charset="0"/>
              </a:rPr>
              <a:t>Gráficos de Agrupamento</a:t>
            </a:r>
            <a:endParaRPr lang="pt-BR" sz="16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Análise de Componente Principal (PCA);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Análise de Correspondência (CA);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Escalonamento Multidimensional Não Métrico (NMDS);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Análise de Coordenadas Principais (</a:t>
            </a:r>
            <a:r>
              <a:rPr lang="pt-BR" sz="1400" dirty="0" err="1">
                <a:latin typeface="Garamond" panose="02020404030301010803" pitchFamily="18" charset="0"/>
                <a:cs typeface="Arial" panose="020B0604020202020204" pitchFamily="34" charset="0"/>
              </a:rPr>
              <a:t>PCoA</a:t>
            </a: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0D3B514D-9F18-4897-9D2D-A38D0D844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797" b="67650"/>
          <a:stretch/>
        </p:blipFill>
        <p:spPr>
          <a:xfrm>
            <a:off x="1096203" y="3097303"/>
            <a:ext cx="961534" cy="720000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9DA9A12B-D5F2-4F97-A298-F4D640A1C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32" y="3882090"/>
            <a:ext cx="960903" cy="720000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63D3EC7C-3425-4512-9614-EBE30FD58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9197" y="3885230"/>
            <a:ext cx="278540" cy="720000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5858A597-8901-4506-8613-2EA49EF88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797" b="67650"/>
          <a:stretch/>
        </p:blipFill>
        <p:spPr>
          <a:xfrm>
            <a:off x="2498035" y="3097303"/>
            <a:ext cx="961534" cy="720000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F8B9D04B-FFB1-41D3-88B3-5BFE12CBC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564" y="3882090"/>
            <a:ext cx="960903" cy="720000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775E1402-A753-43D7-99AA-60226E018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029" y="3885230"/>
            <a:ext cx="278540" cy="720000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AD91C537-0DE9-41C7-B636-4DBA5507A6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797" b="67650"/>
          <a:stretch/>
        </p:blipFill>
        <p:spPr>
          <a:xfrm>
            <a:off x="3899236" y="3097303"/>
            <a:ext cx="961534" cy="720000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588EBBF2-B5D9-4E5C-86B9-4A40F34E8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765" y="3882090"/>
            <a:ext cx="960903" cy="720000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6DF96BD6-0AEF-4A10-BBDE-4C74D4E98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230" y="3885230"/>
            <a:ext cx="278540" cy="720000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E590E7B4-2E56-4616-845D-2C120574B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797" b="67650"/>
          <a:stretch/>
        </p:blipFill>
        <p:spPr>
          <a:xfrm>
            <a:off x="5301068" y="3097303"/>
            <a:ext cx="961534" cy="720000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64B55605-186D-4063-B581-62B38233F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597" y="3882090"/>
            <a:ext cx="960903" cy="720000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C695A98F-569B-4B24-AC98-21373C540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062" y="3885230"/>
            <a:ext cx="278540" cy="720000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5EC2A5C4-CA59-43E8-B092-1B7C85DB6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6245" y="5001296"/>
            <a:ext cx="943579" cy="720000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15A650AA-5C6A-4E5E-869A-CF521999C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023690" y="4417848"/>
            <a:ext cx="806896" cy="1800000"/>
          </a:xfrm>
          <a:prstGeom prst="rect">
            <a:avLst/>
          </a:prstGeom>
        </p:spPr>
      </p:pic>
      <p:sp>
        <p:nvSpPr>
          <p:cNvPr id="47" name="Título 1">
            <a:extLst>
              <a:ext uri="{FF2B5EF4-FFF2-40B4-BE49-F238E27FC236}">
                <a16:creationId xmlns:a16="http://schemas.microsoft.com/office/drawing/2014/main" id="{08062FCF-338E-4ED9-A17D-8CC8DD45B62A}"/>
              </a:ext>
            </a:extLst>
          </p:cNvPr>
          <p:cNvSpPr txBox="1">
            <a:spLocks/>
          </p:cNvSpPr>
          <p:nvPr/>
        </p:nvSpPr>
        <p:spPr>
          <a:xfrm>
            <a:off x="313074" y="2067462"/>
            <a:ext cx="6476524" cy="582458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latin typeface="Garamond" panose="02020404030301010803" pitchFamily="18" charset="0"/>
                <a:cs typeface="Arial" panose="020B0604020202020204" pitchFamily="34" charset="0"/>
              </a:rPr>
              <a:t>Quais características indicam </a:t>
            </a:r>
            <a:r>
              <a:rPr lang="pt-BR" sz="2000" b="1" dirty="0">
                <a:latin typeface="Garamond" panose="02020404030301010803" pitchFamily="18" charset="0"/>
                <a:cs typeface="Arial" panose="020B0604020202020204" pitchFamily="34" charset="0"/>
              </a:rPr>
              <a:t>TIPO</a:t>
            </a:r>
            <a:endParaRPr lang="pt-BR" sz="16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832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81A6FC-2CEB-ED37-54AF-0E27B21BB698}"/>
              </a:ext>
            </a:extLst>
          </p:cNvPr>
          <p:cNvSpPr/>
          <p:nvPr/>
        </p:nvSpPr>
        <p:spPr>
          <a:xfrm>
            <a:off x="0" y="-11206"/>
            <a:ext cx="12192000" cy="498764"/>
          </a:xfrm>
          <a:prstGeom prst="rect">
            <a:avLst/>
          </a:prstGeom>
          <a:solidFill>
            <a:srgbClr val="3C556B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9CD2DA5B-C795-A6DB-1ACC-B46B876D0C6C}"/>
              </a:ext>
            </a:extLst>
          </p:cNvPr>
          <p:cNvSpPr/>
          <p:nvPr/>
        </p:nvSpPr>
        <p:spPr>
          <a:xfrm rot="10800000">
            <a:off x="318652" y="-11207"/>
            <a:ext cx="4216025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DA180E-274F-A18B-FC50-E12FDD3DD697}"/>
              </a:ext>
            </a:extLst>
          </p:cNvPr>
          <p:cNvSpPr txBox="1"/>
          <p:nvPr/>
        </p:nvSpPr>
        <p:spPr>
          <a:xfrm>
            <a:off x="318652" y="-11208"/>
            <a:ext cx="421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Estrutura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908B2366-1412-4DD6-828A-FFD0C65910CA}"/>
              </a:ext>
            </a:extLst>
          </p:cNvPr>
          <p:cNvSpPr txBox="1">
            <a:spLocks/>
          </p:cNvSpPr>
          <p:nvPr/>
        </p:nvSpPr>
        <p:spPr>
          <a:xfrm>
            <a:off x="313074" y="988563"/>
            <a:ext cx="6476524" cy="582458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latin typeface="Garamond" panose="02020404030301010803" pitchFamily="18" charset="0"/>
                <a:cs typeface="Arial" panose="020B0604020202020204" pitchFamily="34" charset="0"/>
              </a:rPr>
              <a:t>Número de características representa indica </a:t>
            </a:r>
            <a:r>
              <a:rPr lang="pt-BR" sz="2000" b="1" spc="300" dirty="0">
                <a:latin typeface="Garamond" panose="02020404030301010803" pitchFamily="18" charset="0"/>
                <a:cs typeface="Arial" panose="020B0604020202020204" pitchFamily="34" charset="0"/>
              </a:rPr>
              <a:t>RIQUEZA</a:t>
            </a:r>
            <a:endParaRPr lang="pt-BR" sz="1800" b="1" spc="3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ADC4BBD5-8303-4283-A257-BBF1E7D09E97}"/>
              </a:ext>
            </a:extLst>
          </p:cNvPr>
          <p:cNvSpPr txBox="1">
            <a:spLocks/>
          </p:cNvSpPr>
          <p:nvPr/>
        </p:nvSpPr>
        <p:spPr>
          <a:xfrm>
            <a:off x="313074" y="1571021"/>
            <a:ext cx="6476524" cy="582458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latin typeface="Garamond" panose="02020404030301010803" pitchFamily="18" charset="0"/>
                <a:cs typeface="Arial" panose="020B0604020202020204" pitchFamily="34" charset="0"/>
              </a:rPr>
              <a:t>O quanto de cada característica indica </a:t>
            </a:r>
            <a:r>
              <a:rPr lang="pt-BR" sz="2000" b="1" spc="300" dirty="0">
                <a:latin typeface="Garamond" panose="02020404030301010803" pitchFamily="18" charset="0"/>
                <a:cs typeface="Arial" panose="020B0604020202020204" pitchFamily="34" charset="0"/>
              </a:rPr>
              <a:t>ABUNDÂNCIA</a:t>
            </a:r>
            <a:endParaRPr lang="pt-BR" sz="1800" b="1" spc="3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2672D6C4-7699-43CE-9950-A41ACB1D3AAE}"/>
              </a:ext>
            </a:extLst>
          </p:cNvPr>
          <p:cNvSpPr txBox="1">
            <a:spLocks/>
          </p:cNvSpPr>
          <p:nvPr/>
        </p:nvSpPr>
        <p:spPr>
          <a:xfrm>
            <a:off x="6789598" y="693525"/>
            <a:ext cx="5206931" cy="1677887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b="1" dirty="0">
                <a:latin typeface="Garamond" panose="02020404030301010803" pitchFamily="18" charset="0"/>
                <a:cs typeface="Arial" panose="020B0604020202020204" pitchFamily="34" charset="0"/>
              </a:rPr>
              <a:t>Gráficos de Agrupamento</a:t>
            </a:r>
            <a:endParaRPr lang="pt-BR" sz="1600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Análise de Componente Principal (PCA);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Análise de Correspondência (CA);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Escalonamento Multidimensional Não Métrico (NMDS);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Análise de Coordenadas Principais (</a:t>
            </a:r>
            <a:r>
              <a:rPr lang="pt-BR" sz="1400" dirty="0" err="1">
                <a:latin typeface="Garamond" panose="02020404030301010803" pitchFamily="18" charset="0"/>
                <a:cs typeface="Arial" panose="020B0604020202020204" pitchFamily="34" charset="0"/>
              </a:rPr>
              <a:t>PCoA</a:t>
            </a: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Título 1">
            <a:extLst>
              <a:ext uri="{FF2B5EF4-FFF2-40B4-BE49-F238E27FC236}">
                <a16:creationId xmlns:a16="http://schemas.microsoft.com/office/drawing/2014/main" id="{08062FCF-338E-4ED9-A17D-8CC8DD45B62A}"/>
              </a:ext>
            </a:extLst>
          </p:cNvPr>
          <p:cNvSpPr txBox="1">
            <a:spLocks/>
          </p:cNvSpPr>
          <p:nvPr/>
        </p:nvSpPr>
        <p:spPr>
          <a:xfrm>
            <a:off x="313074" y="2067462"/>
            <a:ext cx="6476524" cy="582458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latin typeface="Garamond" panose="02020404030301010803" pitchFamily="18" charset="0"/>
                <a:cs typeface="Arial" panose="020B0604020202020204" pitchFamily="34" charset="0"/>
              </a:rPr>
              <a:t>Quais características indicam </a:t>
            </a:r>
            <a:r>
              <a:rPr lang="pt-BR" sz="2000" b="1" dirty="0">
                <a:latin typeface="Garamond" panose="02020404030301010803" pitchFamily="18" charset="0"/>
                <a:cs typeface="Arial" panose="020B0604020202020204" pitchFamily="34" charset="0"/>
              </a:rPr>
              <a:t>TIPO</a:t>
            </a:r>
            <a:endParaRPr lang="pt-BR" sz="16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98BCB2FB-CFCD-44B6-A455-0DFEE37B3DD8}"/>
              </a:ext>
            </a:extLst>
          </p:cNvPr>
          <p:cNvSpPr txBox="1">
            <a:spLocks/>
          </p:cNvSpPr>
          <p:nvPr/>
        </p:nvSpPr>
        <p:spPr>
          <a:xfrm>
            <a:off x="254000" y="6315358"/>
            <a:ext cx="5842000" cy="403998"/>
          </a:xfrm>
          <a:prstGeom prst="rect">
            <a:avLst/>
          </a:prstGeom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An exploratory study on the influence of orange juice on gut microbiota using a dynamic colonic model. </a:t>
            </a:r>
            <a:r>
              <a:rPr lang="pt-BR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(Duque </a:t>
            </a:r>
            <a:r>
              <a:rPr lang="pt-BR" sz="1400" i="1" kern="0" dirty="0">
                <a:latin typeface="Garamond" panose="02020404030301010803" pitchFamily="18" charset="0"/>
                <a:cs typeface="Arial" panose="020B0604020202020204" pitchFamily="34" charset="0"/>
              </a:rPr>
              <a:t>et al</a:t>
            </a:r>
            <a:r>
              <a:rPr lang="pt-BR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., 2015)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24A609B7-8323-4A94-AEF3-561D88F424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399"/>
          <a:stretch/>
        </p:blipFill>
        <p:spPr>
          <a:xfrm>
            <a:off x="1052294" y="2568824"/>
            <a:ext cx="3799579" cy="3644828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7F073BEB-A042-4306-A7BF-68E46F33B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100" y="2538356"/>
            <a:ext cx="2145253" cy="2290420"/>
          </a:xfrm>
          <a:prstGeom prst="rect">
            <a:avLst/>
          </a:prstGeom>
        </p:spPr>
      </p:pic>
      <p:sp>
        <p:nvSpPr>
          <p:cNvPr id="49" name="Título 1">
            <a:extLst>
              <a:ext uri="{FF2B5EF4-FFF2-40B4-BE49-F238E27FC236}">
                <a16:creationId xmlns:a16="http://schemas.microsoft.com/office/drawing/2014/main" id="{A7609409-75A1-4C85-9826-D6FBF706E8F6}"/>
              </a:ext>
            </a:extLst>
          </p:cNvPr>
          <p:cNvSpPr txBox="1">
            <a:spLocks/>
          </p:cNvSpPr>
          <p:nvPr/>
        </p:nvSpPr>
        <p:spPr>
          <a:xfrm>
            <a:off x="6638924" y="4828776"/>
            <a:ext cx="5357605" cy="1486582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Tanto o suco de laranja fresco quanto o pasteurizado tiveram um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800" b="1" dirty="0">
                <a:latin typeface="Garamond" panose="02020404030301010803" pitchFamily="18" charset="0"/>
                <a:cs typeface="Arial" panose="020B0604020202020204" pitchFamily="34" charset="0"/>
              </a:rPr>
              <a:t>efeito positivo sobre a microbiota intestinal</a:t>
            </a:r>
            <a:r>
              <a:rPr lang="pt-BR" sz="1600" b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por meio do </a:t>
            </a:r>
            <a:r>
              <a:rPr lang="pt-BR" sz="1800" b="1" dirty="0">
                <a:latin typeface="Garamond" panose="02020404030301010803" pitchFamily="18" charset="0"/>
                <a:cs typeface="Arial" panose="020B0604020202020204" pitchFamily="34" charset="0"/>
              </a:rPr>
              <a:t>aumento da atividade metabólica</a:t>
            </a:r>
            <a:r>
              <a:rPr lang="pt-BR" sz="16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da microbiota em diferentes regiões do cólon.</a:t>
            </a:r>
          </a:p>
        </p:txBody>
      </p:sp>
    </p:spTree>
    <p:extLst>
      <p:ext uri="{BB962C8B-B14F-4D97-AF65-F5344CB8AC3E}">
        <p14:creationId xmlns:p14="http://schemas.microsoft.com/office/powerpoint/2010/main" val="2313709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81A6FC-2CEB-ED37-54AF-0E27B21BB698}"/>
              </a:ext>
            </a:extLst>
          </p:cNvPr>
          <p:cNvSpPr/>
          <p:nvPr/>
        </p:nvSpPr>
        <p:spPr>
          <a:xfrm>
            <a:off x="0" y="-11206"/>
            <a:ext cx="12192000" cy="498764"/>
          </a:xfrm>
          <a:prstGeom prst="rect">
            <a:avLst/>
          </a:prstGeom>
          <a:solidFill>
            <a:srgbClr val="3C556B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9CD2DA5B-C795-A6DB-1ACC-B46B876D0C6C}"/>
              </a:ext>
            </a:extLst>
          </p:cNvPr>
          <p:cNvSpPr/>
          <p:nvPr/>
        </p:nvSpPr>
        <p:spPr>
          <a:xfrm rot="10800000">
            <a:off x="318652" y="-11207"/>
            <a:ext cx="4216025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DA180E-274F-A18B-FC50-E12FDD3DD697}"/>
              </a:ext>
            </a:extLst>
          </p:cNvPr>
          <p:cNvSpPr txBox="1"/>
          <p:nvPr/>
        </p:nvSpPr>
        <p:spPr>
          <a:xfrm>
            <a:off x="318652" y="-11208"/>
            <a:ext cx="421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Composição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908B2366-1412-4DD6-828A-FFD0C65910CA}"/>
              </a:ext>
            </a:extLst>
          </p:cNvPr>
          <p:cNvSpPr txBox="1">
            <a:spLocks/>
          </p:cNvSpPr>
          <p:nvPr/>
        </p:nvSpPr>
        <p:spPr>
          <a:xfrm>
            <a:off x="313074" y="988563"/>
            <a:ext cx="6476524" cy="582458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latin typeface="Garamond" panose="02020404030301010803" pitchFamily="18" charset="0"/>
                <a:cs typeface="Arial" panose="020B0604020202020204" pitchFamily="34" charset="0"/>
              </a:rPr>
              <a:t>Número de características representa indica </a:t>
            </a:r>
            <a:r>
              <a:rPr lang="pt-BR" sz="2000" b="1" spc="300" dirty="0">
                <a:latin typeface="Garamond" panose="02020404030301010803" pitchFamily="18" charset="0"/>
                <a:cs typeface="Arial" panose="020B0604020202020204" pitchFamily="34" charset="0"/>
              </a:rPr>
              <a:t>RIQUEZA</a:t>
            </a:r>
            <a:endParaRPr lang="pt-BR" sz="1800" b="1" spc="3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ADC4BBD5-8303-4283-A257-BBF1E7D09E97}"/>
              </a:ext>
            </a:extLst>
          </p:cNvPr>
          <p:cNvSpPr txBox="1">
            <a:spLocks/>
          </p:cNvSpPr>
          <p:nvPr/>
        </p:nvSpPr>
        <p:spPr>
          <a:xfrm>
            <a:off x="313074" y="1571021"/>
            <a:ext cx="6476524" cy="582458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latin typeface="Garamond" panose="02020404030301010803" pitchFamily="18" charset="0"/>
                <a:cs typeface="Arial" panose="020B0604020202020204" pitchFamily="34" charset="0"/>
              </a:rPr>
              <a:t>O quanto de cada característica indica </a:t>
            </a:r>
            <a:r>
              <a:rPr lang="pt-BR" sz="2000" b="1" spc="300" dirty="0">
                <a:latin typeface="Garamond" panose="02020404030301010803" pitchFamily="18" charset="0"/>
                <a:cs typeface="Arial" panose="020B0604020202020204" pitchFamily="34" charset="0"/>
              </a:rPr>
              <a:t>ABUNDÂNCIA</a:t>
            </a:r>
            <a:endParaRPr lang="pt-BR" sz="1800" b="1" spc="3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2672D6C4-7699-43CE-9950-A41ACB1D3AAE}"/>
              </a:ext>
            </a:extLst>
          </p:cNvPr>
          <p:cNvSpPr txBox="1">
            <a:spLocks/>
          </p:cNvSpPr>
          <p:nvPr/>
        </p:nvSpPr>
        <p:spPr>
          <a:xfrm>
            <a:off x="6225497" y="912978"/>
            <a:ext cx="5647850" cy="1677887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b="1" dirty="0">
                <a:latin typeface="Garamond" panose="02020404030301010803" pitchFamily="18" charset="0"/>
                <a:cs typeface="Arial" panose="020B0604020202020204" pitchFamily="34" charset="0"/>
              </a:rPr>
              <a:t>Gráficos de Abundância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 err="1">
                <a:latin typeface="Garamond" panose="02020404030301010803" pitchFamily="18" charset="0"/>
                <a:cs typeface="Arial" panose="020B0604020202020204" pitchFamily="34" charset="0"/>
              </a:rPr>
              <a:t>Boxplot</a:t>
            </a:r>
            <a:r>
              <a:rPr lang="pt-BR" sz="1600" dirty="0">
                <a:latin typeface="Garamond" panose="02020404030301010803" pitchFamily="18" charset="0"/>
                <a:cs typeface="Arial" panose="020B0604020202020204" pitchFamily="34" charset="0"/>
              </a:rPr>
              <a:t>;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>
                <a:latin typeface="Garamond" panose="02020404030301010803" pitchFamily="18" charset="0"/>
                <a:cs typeface="Arial" panose="020B0604020202020204" pitchFamily="34" charset="0"/>
              </a:rPr>
              <a:t>Gráficos de Barra;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600" dirty="0" err="1">
                <a:latin typeface="Garamond" panose="02020404030301010803" pitchFamily="18" charset="0"/>
                <a:cs typeface="Arial" panose="020B0604020202020204" pitchFamily="34" charset="0"/>
              </a:rPr>
              <a:t>Heatmaps</a:t>
            </a:r>
            <a:endParaRPr lang="pt-BR" sz="16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47" name="Título 1">
            <a:extLst>
              <a:ext uri="{FF2B5EF4-FFF2-40B4-BE49-F238E27FC236}">
                <a16:creationId xmlns:a16="http://schemas.microsoft.com/office/drawing/2014/main" id="{08062FCF-338E-4ED9-A17D-8CC8DD45B62A}"/>
              </a:ext>
            </a:extLst>
          </p:cNvPr>
          <p:cNvSpPr txBox="1">
            <a:spLocks/>
          </p:cNvSpPr>
          <p:nvPr/>
        </p:nvSpPr>
        <p:spPr>
          <a:xfrm>
            <a:off x="313074" y="2067462"/>
            <a:ext cx="6476524" cy="582458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latin typeface="Garamond" panose="02020404030301010803" pitchFamily="18" charset="0"/>
                <a:cs typeface="Arial" panose="020B0604020202020204" pitchFamily="34" charset="0"/>
              </a:rPr>
              <a:t>Quais características indicam </a:t>
            </a:r>
            <a:r>
              <a:rPr lang="pt-BR" sz="2000" b="1" dirty="0">
                <a:latin typeface="Garamond" panose="02020404030301010803" pitchFamily="18" charset="0"/>
                <a:cs typeface="Arial" panose="020B0604020202020204" pitchFamily="34" charset="0"/>
              </a:rPr>
              <a:t>TIPO</a:t>
            </a:r>
            <a:endParaRPr lang="pt-BR" sz="16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98BCB2FB-CFCD-44B6-A455-0DFEE37B3DD8}"/>
              </a:ext>
            </a:extLst>
          </p:cNvPr>
          <p:cNvSpPr txBox="1">
            <a:spLocks/>
          </p:cNvSpPr>
          <p:nvPr/>
        </p:nvSpPr>
        <p:spPr>
          <a:xfrm>
            <a:off x="254000" y="6315358"/>
            <a:ext cx="5842000" cy="403998"/>
          </a:xfrm>
          <a:prstGeom prst="rect">
            <a:avLst/>
          </a:prstGeom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Gut microbiome composition differences among breeds impact feed efficiency in swine. (Bergamaschi </a:t>
            </a:r>
            <a:r>
              <a:rPr lang="en-US" sz="1400" i="1" kern="0" dirty="0">
                <a:latin typeface="Garamond" panose="02020404030301010803" pitchFamily="18" charset="0"/>
                <a:cs typeface="Arial" panose="020B0604020202020204" pitchFamily="34" charset="0"/>
              </a:rPr>
              <a:t>et al</a:t>
            </a:r>
            <a:r>
              <a:rPr lang="en-US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., 2020)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92C02B9E-CEB9-4431-A0F9-48DD6355C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1" y="2575383"/>
            <a:ext cx="6205330" cy="411791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B83C667-9356-4668-A047-A37DD42CD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72950" y="3242093"/>
            <a:ext cx="3581900" cy="2562583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86EF715D-238D-407A-8777-1FD6FD1ADB6C}"/>
              </a:ext>
            </a:extLst>
          </p:cNvPr>
          <p:cNvSpPr txBox="1">
            <a:spLocks/>
          </p:cNvSpPr>
          <p:nvPr/>
        </p:nvSpPr>
        <p:spPr>
          <a:xfrm>
            <a:off x="313074" y="2590865"/>
            <a:ext cx="6476524" cy="582458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latin typeface="Garamond" panose="02020404030301010803" pitchFamily="18" charset="0"/>
                <a:cs typeface="Arial" panose="020B0604020202020204" pitchFamily="34" charset="0"/>
              </a:rPr>
              <a:t>Quem são indica </a:t>
            </a:r>
            <a:r>
              <a:rPr lang="pt-BR" sz="2000" b="1" dirty="0">
                <a:latin typeface="Garamond" panose="02020404030301010803" pitchFamily="18" charset="0"/>
                <a:cs typeface="Arial" panose="020B0604020202020204" pitchFamily="34" charset="0"/>
              </a:rPr>
              <a:t>IDENTIDADE</a:t>
            </a:r>
            <a:endParaRPr lang="pt-BR" sz="1600" b="1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74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81A6FC-2CEB-ED37-54AF-0E27B21BB698}"/>
              </a:ext>
            </a:extLst>
          </p:cNvPr>
          <p:cNvSpPr/>
          <p:nvPr/>
        </p:nvSpPr>
        <p:spPr>
          <a:xfrm>
            <a:off x="0" y="-11206"/>
            <a:ext cx="12192000" cy="498764"/>
          </a:xfrm>
          <a:prstGeom prst="rect">
            <a:avLst/>
          </a:prstGeom>
          <a:solidFill>
            <a:srgbClr val="3C556B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9CD2DA5B-C795-A6DB-1ACC-B46B876D0C6C}"/>
              </a:ext>
            </a:extLst>
          </p:cNvPr>
          <p:cNvSpPr/>
          <p:nvPr/>
        </p:nvSpPr>
        <p:spPr>
          <a:xfrm rot="10800000">
            <a:off x="318651" y="-11207"/>
            <a:ext cx="5777348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DA180E-274F-A18B-FC50-E12FDD3DD697}"/>
              </a:ext>
            </a:extLst>
          </p:cNvPr>
          <p:cNvSpPr txBox="1"/>
          <p:nvPr/>
        </p:nvSpPr>
        <p:spPr>
          <a:xfrm>
            <a:off x="318652" y="-11208"/>
            <a:ext cx="5777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Integração dos resultados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AAD4A3F-CA0D-4CDE-BE66-4F4742BEFDDE}"/>
              </a:ext>
            </a:extLst>
          </p:cNvPr>
          <p:cNvSpPr/>
          <p:nvPr/>
        </p:nvSpPr>
        <p:spPr>
          <a:xfrm>
            <a:off x="4855000" y="3519000"/>
            <a:ext cx="3060000" cy="3060000"/>
          </a:xfrm>
          <a:prstGeom prst="ellipse">
            <a:avLst/>
          </a:prstGeom>
          <a:noFill/>
          <a:ln w="38100">
            <a:solidFill>
              <a:srgbClr val="1AA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Dados biológicos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Taxonomia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Funcionalidade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Abundância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48B2FF9-CA27-43D1-9266-D5A5A842404E}"/>
              </a:ext>
            </a:extLst>
          </p:cNvPr>
          <p:cNvSpPr/>
          <p:nvPr/>
        </p:nvSpPr>
        <p:spPr>
          <a:xfrm>
            <a:off x="1795000" y="1989000"/>
            <a:ext cx="3060000" cy="3060000"/>
          </a:xfrm>
          <a:prstGeom prst="ellipse">
            <a:avLst/>
          </a:prstGeom>
          <a:noFill/>
          <a:ln w="28575">
            <a:solidFill>
              <a:srgbClr val="425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Dados químicos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Nutrientes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Minerais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Gases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5B26026-4D78-4F72-B702-89CACFDDC8C0}"/>
              </a:ext>
            </a:extLst>
          </p:cNvPr>
          <p:cNvSpPr/>
          <p:nvPr/>
        </p:nvSpPr>
        <p:spPr>
          <a:xfrm>
            <a:off x="7915000" y="1989000"/>
            <a:ext cx="3060000" cy="3060000"/>
          </a:xfrm>
          <a:prstGeom prst="ellipse">
            <a:avLst/>
          </a:prstGeom>
          <a:noFill/>
          <a:ln w="28575">
            <a:solidFill>
              <a:srgbClr val="EA21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Dados físicos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Umidade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Permeabilidade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pt-BR" sz="1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8F82D857-54D7-475B-8ABA-53C8B6FDEEA7}"/>
              </a:ext>
            </a:extLst>
          </p:cNvPr>
          <p:cNvSpPr/>
          <p:nvPr/>
        </p:nvSpPr>
        <p:spPr>
          <a:xfrm>
            <a:off x="5635700" y="3220688"/>
            <a:ext cx="1498600" cy="4445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Estatística</a:t>
            </a:r>
          </a:p>
        </p:txBody>
      </p:sp>
    </p:spTree>
    <p:extLst>
      <p:ext uri="{BB962C8B-B14F-4D97-AF65-F5344CB8AC3E}">
        <p14:creationId xmlns:p14="http://schemas.microsoft.com/office/powerpoint/2010/main" val="160519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23 L 0.04596 0.04005 C 0.0556 0.04908 0.07005 0.05394 0.08515 0.05394 C 0.10247 0.05394 0.11614 0.04908 0.12578 0.04005 L 0.17213 0.00023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-0.04648 0.04005 C -0.05599 0.04908 -0.07057 0.05394 -0.08581 0.05394 C -0.103 0.05394 -0.11706 0.04908 -0.12656 0.04005 L -0.17279 -2.96296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46" y="2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0.00026 -0.063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81A6FC-2CEB-ED37-54AF-0E27B21BB698}"/>
              </a:ext>
            </a:extLst>
          </p:cNvPr>
          <p:cNvSpPr/>
          <p:nvPr/>
        </p:nvSpPr>
        <p:spPr>
          <a:xfrm>
            <a:off x="0" y="-11206"/>
            <a:ext cx="12192000" cy="498764"/>
          </a:xfrm>
          <a:prstGeom prst="rect">
            <a:avLst/>
          </a:prstGeom>
          <a:solidFill>
            <a:srgbClr val="3C556B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9CD2DA5B-C795-A6DB-1ACC-B46B876D0C6C}"/>
              </a:ext>
            </a:extLst>
          </p:cNvPr>
          <p:cNvSpPr/>
          <p:nvPr/>
        </p:nvSpPr>
        <p:spPr>
          <a:xfrm rot="10800000">
            <a:off x="318651" y="-11207"/>
            <a:ext cx="5777348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DA180E-274F-A18B-FC50-E12FDD3DD697}"/>
              </a:ext>
            </a:extLst>
          </p:cNvPr>
          <p:cNvSpPr txBox="1"/>
          <p:nvPr/>
        </p:nvSpPr>
        <p:spPr>
          <a:xfrm>
            <a:off x="318652" y="-11208"/>
            <a:ext cx="5777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Integração dos resultados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ACA77A5-21CA-4EA6-9E92-E553F9CE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51" y="1200719"/>
            <a:ext cx="6145301" cy="4456562"/>
          </a:xfrm>
          <a:prstGeom prst="rect">
            <a:avLst/>
          </a:prstGeom>
        </p:spPr>
      </p:pic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4B43F0BA-8BA1-4E67-9747-838D6FDC55B7}"/>
              </a:ext>
            </a:extLst>
          </p:cNvPr>
          <p:cNvSpPr txBox="1">
            <a:spLocks/>
          </p:cNvSpPr>
          <p:nvPr/>
        </p:nvSpPr>
        <p:spPr>
          <a:xfrm>
            <a:off x="253999" y="6220592"/>
            <a:ext cx="7308588" cy="498764"/>
          </a:xfrm>
          <a:prstGeom prst="rect">
            <a:avLst/>
          </a:prstGeom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7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Spore-forming Bacillus </a:t>
            </a:r>
            <a:r>
              <a:rPr lang="en-US" sz="1400" kern="0" dirty="0" err="1">
                <a:latin typeface="Garamond" panose="02020404030301010803" pitchFamily="18" charset="0"/>
                <a:cs typeface="Arial" panose="020B0604020202020204" pitchFamily="34" charset="0"/>
              </a:rPr>
              <a:t>coagulans</a:t>
            </a:r>
            <a:r>
              <a:rPr lang="en-US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 SNZ 1969 improved intestinal motility and constipation perception mediated by microbial alterations in healthy adults with mild intermittent constipation: A randomized controlled trial. (Kang </a:t>
            </a:r>
            <a:r>
              <a:rPr lang="en-US" sz="1400" i="1" kern="0" dirty="0">
                <a:latin typeface="Garamond" panose="02020404030301010803" pitchFamily="18" charset="0"/>
                <a:cs typeface="Arial" panose="020B0604020202020204" pitchFamily="34" charset="0"/>
              </a:rPr>
              <a:t>et al</a:t>
            </a:r>
            <a:r>
              <a:rPr lang="en-US" sz="1400" kern="0" dirty="0">
                <a:latin typeface="Garamond" panose="02020404030301010803" pitchFamily="18" charset="0"/>
                <a:cs typeface="Arial" panose="020B0604020202020204" pitchFamily="34" charset="0"/>
              </a:rPr>
              <a:t>., 2021)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1779539-D4DA-40EF-8828-D4B30EAC067F}"/>
              </a:ext>
            </a:extLst>
          </p:cNvPr>
          <p:cNvGrpSpPr/>
          <p:nvPr/>
        </p:nvGrpSpPr>
        <p:grpSpPr>
          <a:xfrm>
            <a:off x="7562587" y="1539362"/>
            <a:ext cx="3772426" cy="2867425"/>
            <a:chOff x="7553062" y="1920362"/>
            <a:chExt cx="3772426" cy="2867425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8A4DC691-876D-4A58-BE95-B38716914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3062" y="1920362"/>
              <a:ext cx="3772426" cy="2867425"/>
            </a:xfrm>
            <a:prstGeom prst="rect">
              <a:avLst/>
            </a:prstGeom>
          </p:spPr>
        </p:pic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979F2B10-6E1F-4044-99E0-4B0833CBC8E7}"/>
                </a:ext>
              </a:extLst>
            </p:cNvPr>
            <p:cNvSpPr/>
            <p:nvPr/>
          </p:nvSpPr>
          <p:spPr>
            <a:xfrm>
              <a:off x="7553062" y="4178011"/>
              <a:ext cx="238388" cy="498764"/>
            </a:xfrm>
            <a:prstGeom prst="rect">
              <a:avLst/>
            </a:prstGeom>
            <a:solidFill>
              <a:srgbClr val="2193E5"/>
            </a:solidFill>
            <a:ln>
              <a:solidFill>
                <a:srgbClr val="2295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018771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8734E92-6E16-281D-43E2-44C4024CDD92}"/>
              </a:ext>
            </a:extLst>
          </p:cNvPr>
          <p:cNvSpPr/>
          <p:nvPr/>
        </p:nvSpPr>
        <p:spPr>
          <a:xfrm>
            <a:off x="0" y="0"/>
            <a:ext cx="12192000" cy="63660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D637D7F-ECE5-F581-9567-DD2F361F853B}"/>
              </a:ext>
            </a:extLst>
          </p:cNvPr>
          <p:cNvSpPr txBox="1"/>
          <p:nvPr/>
        </p:nvSpPr>
        <p:spPr>
          <a:xfrm>
            <a:off x="459075" y="1644377"/>
            <a:ext cx="4831845" cy="2178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2400" dirty="0">
                <a:solidFill>
                  <a:srgbClr val="000000"/>
                </a:solidFill>
                <a:latin typeface="Garamond" panose="02020404030301010803" pitchFamily="18" charset="0"/>
              </a:rPr>
              <a:t>Interdisciplinar</a:t>
            </a:r>
          </a:p>
          <a:p>
            <a:pPr algn="just">
              <a:lnSpc>
                <a:spcPct val="114000"/>
              </a:lnSpc>
            </a:pPr>
            <a:endParaRPr lang="pt-BR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pt-BR" sz="2400" dirty="0">
                <a:solidFill>
                  <a:srgbClr val="000000"/>
                </a:solidFill>
                <a:latin typeface="Garamond" panose="02020404030301010803" pitchFamily="18" charset="0"/>
              </a:rPr>
              <a:t>Pode contribuir na melhoraria da produção de alimentos e a agricultura - soluções mais sustentáveis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B4E8D36-557D-B114-4C6A-CC930A7DDDCD}"/>
              </a:ext>
            </a:extLst>
          </p:cNvPr>
          <p:cNvSpPr txBox="1"/>
          <p:nvPr/>
        </p:nvSpPr>
        <p:spPr>
          <a:xfrm>
            <a:off x="10619232" y="6550223"/>
            <a:ext cx="15727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Berg </a:t>
            </a:r>
            <a:r>
              <a:rPr lang="pt-BR" sz="1400" b="0" i="1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et al</a:t>
            </a:r>
            <a:r>
              <a:rPr lang="pt-BR" sz="1400" b="0" i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., 2020</a:t>
            </a:r>
            <a:endParaRPr lang="pt-BR" sz="1400" dirty="0">
              <a:solidFill>
                <a:srgbClr val="000000"/>
              </a:solidFill>
            </a:endParaRPr>
          </a:p>
        </p:txBody>
      </p:sp>
      <p:sp>
        <p:nvSpPr>
          <p:cNvPr id="12" name="Fluxograma: Entrada Manual 11">
            <a:extLst>
              <a:ext uri="{FF2B5EF4-FFF2-40B4-BE49-F238E27FC236}">
                <a16:creationId xmlns:a16="http://schemas.microsoft.com/office/drawing/2014/main" id="{5403E982-6A40-E462-68FC-04B072E4C38C}"/>
              </a:ext>
            </a:extLst>
          </p:cNvPr>
          <p:cNvSpPr/>
          <p:nvPr/>
        </p:nvSpPr>
        <p:spPr>
          <a:xfrm rot="10800000">
            <a:off x="318653" y="0"/>
            <a:ext cx="3768437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54437B6-2888-6BC9-D85B-771A084966DA}"/>
              </a:ext>
            </a:extLst>
          </p:cNvPr>
          <p:cNvSpPr txBox="1"/>
          <p:nvPr/>
        </p:nvSpPr>
        <p:spPr>
          <a:xfrm>
            <a:off x="935181" y="-1"/>
            <a:ext cx="3151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Utilização</a:t>
            </a:r>
          </a:p>
        </p:txBody>
      </p:sp>
      <p:grpSp>
        <p:nvGrpSpPr>
          <p:cNvPr id="2" name="Google Shape;767;p39">
            <a:extLst>
              <a:ext uri="{FF2B5EF4-FFF2-40B4-BE49-F238E27FC236}">
                <a16:creationId xmlns:a16="http://schemas.microsoft.com/office/drawing/2014/main" id="{521EAC27-60BA-A1A4-3E78-4F811878023F}"/>
              </a:ext>
            </a:extLst>
          </p:cNvPr>
          <p:cNvGrpSpPr/>
          <p:nvPr/>
        </p:nvGrpSpPr>
        <p:grpSpPr>
          <a:xfrm>
            <a:off x="5629275" y="784375"/>
            <a:ext cx="6105525" cy="5289249"/>
            <a:chOff x="3179914" y="2889488"/>
            <a:chExt cx="422876" cy="404911"/>
          </a:xfrm>
        </p:grpSpPr>
        <p:sp>
          <p:nvSpPr>
            <p:cNvPr id="3" name="Google Shape;768;p39">
              <a:extLst>
                <a:ext uri="{FF2B5EF4-FFF2-40B4-BE49-F238E27FC236}">
                  <a16:creationId xmlns:a16="http://schemas.microsoft.com/office/drawing/2014/main" id="{D0C882A0-3483-E747-AB11-EB38E3777367}"/>
                </a:ext>
              </a:extLst>
            </p:cNvPr>
            <p:cNvSpPr/>
            <p:nvPr/>
          </p:nvSpPr>
          <p:spPr>
            <a:xfrm>
              <a:off x="3402328" y="2889749"/>
              <a:ext cx="163726" cy="157477"/>
            </a:xfrm>
            <a:custGeom>
              <a:avLst/>
              <a:gdLst/>
              <a:ahLst/>
              <a:cxnLst/>
              <a:rect l="l" t="t" r="r" b="b"/>
              <a:pathLst>
                <a:path w="7519" h="7232" extrusionOk="0">
                  <a:moveTo>
                    <a:pt x="24" y="0"/>
                  </a:moveTo>
                  <a:lnTo>
                    <a:pt x="1447" y="2583"/>
                  </a:lnTo>
                  <a:lnTo>
                    <a:pt x="1" y="5257"/>
                  </a:lnTo>
                  <a:cubicBezTo>
                    <a:pt x="1252" y="5418"/>
                    <a:pt x="2365" y="6141"/>
                    <a:pt x="2996" y="7231"/>
                  </a:cubicBezTo>
                  <a:lnTo>
                    <a:pt x="5958" y="7151"/>
                  </a:lnTo>
                  <a:lnTo>
                    <a:pt x="7518" y="4580"/>
                  </a:lnTo>
                  <a:cubicBezTo>
                    <a:pt x="5946" y="1894"/>
                    <a:pt x="3134" y="184"/>
                    <a:pt x="24" y="0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769;p39">
              <a:extLst>
                <a:ext uri="{FF2B5EF4-FFF2-40B4-BE49-F238E27FC236}">
                  <a16:creationId xmlns:a16="http://schemas.microsoft.com/office/drawing/2014/main" id="{F5480FFD-7899-1622-2A18-366B1EC229F4}"/>
                </a:ext>
              </a:extLst>
            </p:cNvPr>
            <p:cNvSpPr/>
            <p:nvPr/>
          </p:nvSpPr>
          <p:spPr>
            <a:xfrm>
              <a:off x="3467807" y="3000956"/>
              <a:ext cx="134983" cy="191707"/>
            </a:xfrm>
            <a:custGeom>
              <a:avLst/>
              <a:gdLst/>
              <a:ahLst/>
              <a:cxnLst/>
              <a:rect l="l" t="t" r="r" b="b"/>
              <a:pathLst>
                <a:path w="6199" h="8804" extrusionOk="0">
                  <a:moveTo>
                    <a:pt x="4798" y="1"/>
                  </a:moveTo>
                  <a:lnTo>
                    <a:pt x="3249" y="2549"/>
                  </a:lnTo>
                  <a:lnTo>
                    <a:pt x="242" y="2629"/>
                  </a:lnTo>
                  <a:cubicBezTo>
                    <a:pt x="724" y="3800"/>
                    <a:pt x="644" y="5131"/>
                    <a:pt x="1" y="6221"/>
                  </a:cubicBezTo>
                  <a:lnTo>
                    <a:pt x="1550" y="8746"/>
                  </a:lnTo>
                  <a:lnTo>
                    <a:pt x="4557" y="8804"/>
                  </a:lnTo>
                  <a:cubicBezTo>
                    <a:pt x="6107" y="6095"/>
                    <a:pt x="6199" y="2790"/>
                    <a:pt x="4798" y="1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70;p39">
              <a:extLst>
                <a:ext uri="{FF2B5EF4-FFF2-40B4-BE49-F238E27FC236}">
                  <a16:creationId xmlns:a16="http://schemas.microsoft.com/office/drawing/2014/main" id="{A8697DC8-5039-B0B5-A95D-3D4BAF06B20D}"/>
                </a:ext>
              </a:extLst>
            </p:cNvPr>
            <p:cNvSpPr/>
            <p:nvPr/>
          </p:nvSpPr>
          <p:spPr>
            <a:xfrm>
              <a:off x="3222637" y="2889488"/>
              <a:ext cx="198457" cy="149224"/>
            </a:xfrm>
            <a:custGeom>
              <a:avLst/>
              <a:gdLst/>
              <a:ahLst/>
              <a:cxnLst/>
              <a:rect l="l" t="t" r="r" b="b"/>
              <a:pathLst>
                <a:path w="9114" h="6853" extrusionOk="0">
                  <a:moveTo>
                    <a:pt x="7690" y="1"/>
                  </a:moveTo>
                  <a:cubicBezTo>
                    <a:pt x="4592" y="24"/>
                    <a:pt x="1711" y="1585"/>
                    <a:pt x="1" y="4156"/>
                  </a:cubicBezTo>
                  <a:lnTo>
                    <a:pt x="2904" y="4225"/>
                  </a:lnTo>
                  <a:lnTo>
                    <a:pt x="4511" y="6853"/>
                  </a:lnTo>
                  <a:cubicBezTo>
                    <a:pt x="5257" y="5854"/>
                    <a:pt x="6428" y="5258"/>
                    <a:pt x="7679" y="5235"/>
                  </a:cubicBezTo>
                  <a:lnTo>
                    <a:pt x="9114" y="2606"/>
                  </a:lnTo>
                  <a:lnTo>
                    <a:pt x="7690" y="1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71;p39">
              <a:extLst>
                <a:ext uri="{FF2B5EF4-FFF2-40B4-BE49-F238E27FC236}">
                  <a16:creationId xmlns:a16="http://schemas.microsoft.com/office/drawing/2014/main" id="{ECD433BF-05D6-6716-C506-2AB66EA9A6DE}"/>
                </a:ext>
              </a:extLst>
            </p:cNvPr>
            <p:cNvSpPr/>
            <p:nvPr/>
          </p:nvSpPr>
          <p:spPr>
            <a:xfrm>
              <a:off x="3179914" y="2991462"/>
              <a:ext cx="133960" cy="190205"/>
            </a:xfrm>
            <a:custGeom>
              <a:avLst/>
              <a:gdLst/>
              <a:ahLst/>
              <a:cxnLst/>
              <a:rect l="l" t="t" r="r" b="b"/>
              <a:pathLst>
                <a:path w="6152" h="8735" extrusionOk="0">
                  <a:moveTo>
                    <a:pt x="1641" y="1"/>
                  </a:moveTo>
                  <a:cubicBezTo>
                    <a:pt x="103" y="2686"/>
                    <a:pt x="0" y="5957"/>
                    <a:pt x="1366" y="8735"/>
                  </a:cubicBezTo>
                  <a:lnTo>
                    <a:pt x="2869" y="6244"/>
                  </a:lnTo>
                  <a:lnTo>
                    <a:pt x="5957" y="6164"/>
                  </a:lnTo>
                  <a:cubicBezTo>
                    <a:pt x="5486" y="5016"/>
                    <a:pt x="5555" y="3731"/>
                    <a:pt x="6152" y="2640"/>
                  </a:cubicBezTo>
                  <a:lnTo>
                    <a:pt x="4568" y="58"/>
                  </a:lnTo>
                  <a:lnTo>
                    <a:pt x="1641" y="1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772;p39">
              <a:extLst>
                <a:ext uri="{FF2B5EF4-FFF2-40B4-BE49-F238E27FC236}">
                  <a16:creationId xmlns:a16="http://schemas.microsoft.com/office/drawing/2014/main" id="{9CA9B892-A377-52A1-4333-A3DAD2F3A6EC}"/>
                </a:ext>
              </a:extLst>
            </p:cNvPr>
            <p:cNvSpPr/>
            <p:nvPr/>
          </p:nvSpPr>
          <p:spPr>
            <a:xfrm>
              <a:off x="3215887" y="3136661"/>
              <a:ext cx="162725" cy="157477"/>
            </a:xfrm>
            <a:custGeom>
              <a:avLst/>
              <a:gdLst/>
              <a:ahLst/>
              <a:cxnLst/>
              <a:rect l="l" t="t" r="r" b="b"/>
              <a:pathLst>
                <a:path w="7473" h="7232" extrusionOk="0">
                  <a:moveTo>
                    <a:pt x="4546" y="1"/>
                  </a:moveTo>
                  <a:lnTo>
                    <a:pt x="1516" y="81"/>
                  </a:lnTo>
                  <a:lnTo>
                    <a:pt x="1" y="2583"/>
                  </a:lnTo>
                  <a:cubicBezTo>
                    <a:pt x="1550" y="5280"/>
                    <a:pt x="4339" y="7025"/>
                    <a:pt x="7438" y="7232"/>
                  </a:cubicBezTo>
                  <a:lnTo>
                    <a:pt x="6026" y="4649"/>
                  </a:lnTo>
                  <a:lnTo>
                    <a:pt x="7472" y="1964"/>
                  </a:lnTo>
                  <a:cubicBezTo>
                    <a:pt x="6256" y="1791"/>
                    <a:pt x="5177" y="1068"/>
                    <a:pt x="4546" y="1"/>
                  </a:cubicBezTo>
                  <a:close/>
                </a:path>
              </a:pathLst>
            </a:cu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773;p39">
              <a:extLst>
                <a:ext uri="{FF2B5EF4-FFF2-40B4-BE49-F238E27FC236}">
                  <a16:creationId xmlns:a16="http://schemas.microsoft.com/office/drawing/2014/main" id="{888D69A4-08AC-B905-1160-18C8A14C1336}"/>
                </a:ext>
              </a:extLst>
            </p:cNvPr>
            <p:cNvSpPr/>
            <p:nvPr/>
          </p:nvSpPr>
          <p:spPr>
            <a:xfrm>
              <a:off x="3359605" y="3146677"/>
              <a:ext cx="200439" cy="147722"/>
            </a:xfrm>
            <a:custGeom>
              <a:avLst/>
              <a:gdLst/>
              <a:ahLst/>
              <a:cxnLst/>
              <a:rect l="l" t="t" r="r" b="b"/>
              <a:pathLst>
                <a:path w="9205" h="6784" extrusionOk="0">
                  <a:moveTo>
                    <a:pt x="4649" y="0"/>
                  </a:moveTo>
                  <a:cubicBezTo>
                    <a:pt x="3880" y="976"/>
                    <a:pt x="2697" y="1549"/>
                    <a:pt x="1446" y="1549"/>
                  </a:cubicBezTo>
                  <a:lnTo>
                    <a:pt x="1435" y="1549"/>
                  </a:lnTo>
                  <a:lnTo>
                    <a:pt x="0" y="4189"/>
                  </a:lnTo>
                  <a:lnTo>
                    <a:pt x="1435" y="6783"/>
                  </a:lnTo>
                  <a:lnTo>
                    <a:pt x="1446" y="6783"/>
                  </a:lnTo>
                  <a:cubicBezTo>
                    <a:pt x="1458" y="6783"/>
                    <a:pt x="1469" y="6783"/>
                    <a:pt x="1481" y="6783"/>
                  </a:cubicBezTo>
                  <a:cubicBezTo>
                    <a:pt x="4589" y="6783"/>
                    <a:pt x="7490" y="5224"/>
                    <a:pt x="9205" y="2628"/>
                  </a:cubicBezTo>
                  <a:lnTo>
                    <a:pt x="6221" y="2559"/>
                  </a:lnTo>
                  <a:lnTo>
                    <a:pt x="4649" y="0"/>
                  </a:ln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078722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81A6FC-2CEB-ED37-54AF-0E27B21BB698}"/>
              </a:ext>
            </a:extLst>
          </p:cNvPr>
          <p:cNvSpPr/>
          <p:nvPr/>
        </p:nvSpPr>
        <p:spPr>
          <a:xfrm>
            <a:off x="0" y="-11206"/>
            <a:ext cx="12192000" cy="498764"/>
          </a:xfrm>
          <a:prstGeom prst="rect">
            <a:avLst/>
          </a:prstGeom>
          <a:solidFill>
            <a:srgbClr val="3C556B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9CD2DA5B-C795-A6DB-1ACC-B46B876D0C6C}"/>
              </a:ext>
            </a:extLst>
          </p:cNvPr>
          <p:cNvSpPr/>
          <p:nvPr/>
        </p:nvSpPr>
        <p:spPr>
          <a:xfrm rot="10800000">
            <a:off x="318651" y="-11207"/>
            <a:ext cx="5053447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DA180E-274F-A18B-FC50-E12FDD3DD697}"/>
              </a:ext>
            </a:extLst>
          </p:cNvPr>
          <p:cNvSpPr txBox="1"/>
          <p:nvPr/>
        </p:nvSpPr>
        <p:spPr>
          <a:xfrm>
            <a:off x="318652" y="-11208"/>
            <a:ext cx="5053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Análise de correlação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17D0CCF4-D0D4-4BC2-ABB4-E4A6DFE0D89A}"/>
              </a:ext>
            </a:extLst>
          </p:cNvPr>
          <p:cNvSpPr txBox="1">
            <a:spLocks/>
          </p:cNvSpPr>
          <p:nvPr/>
        </p:nvSpPr>
        <p:spPr>
          <a:xfrm>
            <a:off x="4775199" y="6290876"/>
            <a:ext cx="7058679" cy="4039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Comparative analysis of the human saliva microbiome from different climate zones: Alaska, Germany, and Africa. </a:t>
            </a: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(Li </a:t>
            </a:r>
            <a:r>
              <a:rPr lang="pt-BR" sz="1400" i="1" dirty="0">
                <a:latin typeface="Garamond" panose="02020404030301010803" pitchFamily="18" charset="0"/>
                <a:cs typeface="Arial" panose="020B0604020202020204" pitchFamily="34" charset="0"/>
              </a:rPr>
              <a:t>et al</a:t>
            </a: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., 2014)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94628E2-81A5-4243-B3BB-AF05BE768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0" y="1392636"/>
            <a:ext cx="7058680" cy="4696241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D224A8AB-3840-4D25-98FA-5744EA3D12DF}"/>
              </a:ext>
            </a:extLst>
          </p:cNvPr>
          <p:cNvSpPr txBox="1">
            <a:spLocks/>
          </p:cNvSpPr>
          <p:nvPr/>
        </p:nvSpPr>
        <p:spPr>
          <a:xfrm>
            <a:off x="1008467" y="4214219"/>
            <a:ext cx="3385930" cy="187465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2000" b="1" dirty="0">
                <a:latin typeface="Garamond" panose="02020404030301010803" pitchFamily="18" charset="0"/>
                <a:cs typeface="Arial" panose="020B0604020202020204" pitchFamily="34" charset="0"/>
              </a:rPr>
              <a:t>Índices de Correlação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 err="1">
                <a:latin typeface="Garamond" panose="02020404030301010803" pitchFamily="18" charset="0"/>
                <a:cs typeface="Arial" panose="020B0604020202020204" pitchFamily="34" charset="0"/>
              </a:rPr>
              <a:t>Spearman</a:t>
            </a:r>
            <a:r>
              <a:rPr lang="pt-BR" sz="1600" dirty="0">
                <a:latin typeface="Garamond" panose="02020404030301010803" pitchFamily="18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Garamond" panose="02020404030301010803" pitchFamily="18" charset="0"/>
                <a:cs typeface="Arial" panose="020B0604020202020204" pitchFamily="34" charset="0"/>
              </a:rPr>
              <a:t>Pearson;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 err="1">
                <a:latin typeface="Garamond" panose="02020404030301010803" pitchFamily="18" charset="0"/>
                <a:cs typeface="Arial" panose="020B0604020202020204" pitchFamily="34" charset="0"/>
              </a:rPr>
              <a:t>SparCC</a:t>
            </a:r>
            <a:r>
              <a:rPr lang="pt-BR" sz="1600" dirty="0">
                <a:latin typeface="Garamond" panose="02020404030301010803" pitchFamily="18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 err="1">
                <a:latin typeface="Garamond" panose="02020404030301010803" pitchFamily="18" charset="0"/>
                <a:cs typeface="Arial" panose="020B0604020202020204" pitchFamily="34" charset="0"/>
              </a:rPr>
              <a:t>Conet</a:t>
            </a:r>
            <a:endParaRPr lang="pt-BR" sz="14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75F64E6-4A3A-4821-899D-FB41346FED1E}"/>
              </a:ext>
            </a:extLst>
          </p:cNvPr>
          <p:cNvGrpSpPr/>
          <p:nvPr/>
        </p:nvGrpSpPr>
        <p:grpSpPr>
          <a:xfrm>
            <a:off x="1008467" y="1559348"/>
            <a:ext cx="3385930" cy="2455457"/>
            <a:chOff x="1008467" y="2002242"/>
            <a:chExt cx="3385930" cy="2455457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6D90E635-B41D-4572-AB50-2A33F2B57A2F}"/>
                </a:ext>
              </a:extLst>
            </p:cNvPr>
            <p:cNvSpPr/>
            <p:nvPr/>
          </p:nvSpPr>
          <p:spPr>
            <a:xfrm>
              <a:off x="1008467" y="2002242"/>
              <a:ext cx="3385930" cy="245545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  <a:p>
              <a:pPr algn="ctr"/>
              <a:endParaRPr lang="pt-BR" sz="24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  <a:p>
              <a:pPr algn="ctr"/>
              <a:endParaRPr lang="pt-BR" sz="24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pt-BR" sz="2400" b="1" dirty="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p &lt; 0,05</a:t>
              </a:r>
            </a:p>
            <a:p>
              <a:pPr algn="ctr"/>
              <a:endParaRPr lang="pt-BR" sz="2400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pt-BR" sz="2400" b="1" dirty="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0 a 1</a:t>
              </a:r>
            </a:p>
          </p:txBody>
        </p:sp>
        <p:sp>
          <p:nvSpPr>
            <p:cNvPr id="11" name="Sinal de Adição 10">
              <a:extLst>
                <a:ext uri="{FF2B5EF4-FFF2-40B4-BE49-F238E27FC236}">
                  <a16:creationId xmlns:a16="http://schemas.microsoft.com/office/drawing/2014/main" id="{1491F696-2ECA-4709-BA4A-2915236F2E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36608" y="2201656"/>
              <a:ext cx="900000" cy="874648"/>
            </a:xfrm>
            <a:prstGeom prst="mathPlus">
              <a:avLst/>
            </a:prstGeom>
            <a:solidFill>
              <a:srgbClr val="EA2129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" name="Sinal de Subtração 11">
              <a:extLst>
                <a:ext uri="{FF2B5EF4-FFF2-40B4-BE49-F238E27FC236}">
                  <a16:creationId xmlns:a16="http://schemas.microsoft.com/office/drawing/2014/main" id="{19223DD2-6B5F-4015-9389-5B4D3A7FFD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17411" y="2294457"/>
              <a:ext cx="900000" cy="689046"/>
            </a:xfrm>
            <a:prstGeom prst="mathMinus">
              <a:avLst/>
            </a:prstGeom>
            <a:solidFill>
              <a:srgbClr val="1AA54F"/>
            </a:solidFill>
            <a:ln>
              <a:solidFill>
                <a:srgbClr val="1AA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593787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81A6FC-2CEB-ED37-54AF-0E27B21BB698}"/>
              </a:ext>
            </a:extLst>
          </p:cNvPr>
          <p:cNvSpPr/>
          <p:nvPr/>
        </p:nvSpPr>
        <p:spPr>
          <a:xfrm>
            <a:off x="0" y="-11206"/>
            <a:ext cx="12192000" cy="498764"/>
          </a:xfrm>
          <a:prstGeom prst="rect">
            <a:avLst/>
          </a:prstGeom>
          <a:solidFill>
            <a:srgbClr val="3C556B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9CD2DA5B-C795-A6DB-1ACC-B46B876D0C6C}"/>
              </a:ext>
            </a:extLst>
          </p:cNvPr>
          <p:cNvSpPr/>
          <p:nvPr/>
        </p:nvSpPr>
        <p:spPr>
          <a:xfrm rot="10800000">
            <a:off x="318651" y="-11207"/>
            <a:ext cx="4632765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DA180E-274F-A18B-FC50-E12FDD3DD697}"/>
              </a:ext>
            </a:extLst>
          </p:cNvPr>
          <p:cNvSpPr txBox="1"/>
          <p:nvPr/>
        </p:nvSpPr>
        <p:spPr>
          <a:xfrm>
            <a:off x="318652" y="-11208"/>
            <a:ext cx="4632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Análise de Interação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C60CD45D-4725-4B70-88B0-BE633659C1B8}"/>
              </a:ext>
            </a:extLst>
          </p:cNvPr>
          <p:cNvSpPr txBox="1">
            <a:spLocks/>
          </p:cNvSpPr>
          <p:nvPr/>
        </p:nvSpPr>
        <p:spPr>
          <a:xfrm>
            <a:off x="4394397" y="6285116"/>
            <a:ext cx="7464227" cy="4039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Garamond" panose="02020404030301010803" pitchFamily="18" charset="0"/>
                <a:cs typeface="Arial" panose="020B0604020202020204" pitchFamily="34" charset="0"/>
              </a:rPr>
              <a:t>Microbial co-occurrence network analysis of soils receiving short- and long-term applications of alkaline treated biosolids </a:t>
            </a: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(</a:t>
            </a:r>
            <a:r>
              <a:rPr lang="pt-BR" sz="1400" dirty="0" err="1">
                <a:latin typeface="Garamond" panose="02020404030301010803" pitchFamily="18" charset="0"/>
                <a:cs typeface="Arial" panose="020B0604020202020204" pitchFamily="34" charset="0"/>
              </a:rPr>
              <a:t>Price</a:t>
            </a: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pt-BR" sz="1400" i="1" dirty="0">
                <a:latin typeface="Garamond" panose="02020404030301010803" pitchFamily="18" charset="0"/>
                <a:cs typeface="Arial" panose="020B0604020202020204" pitchFamily="34" charset="0"/>
              </a:rPr>
              <a:t>et al</a:t>
            </a:r>
            <a:r>
              <a:rPr lang="pt-BR" sz="1400" dirty="0">
                <a:latin typeface="Garamond" panose="02020404030301010803" pitchFamily="18" charset="0"/>
                <a:cs typeface="Arial" panose="020B0604020202020204" pitchFamily="34" charset="0"/>
              </a:rPr>
              <a:t>., 2021)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332F511-C0FF-4DE4-9DC2-A63B5F90E7DB}"/>
              </a:ext>
            </a:extLst>
          </p:cNvPr>
          <p:cNvSpPr txBox="1">
            <a:spLocks/>
          </p:cNvSpPr>
          <p:nvPr/>
        </p:nvSpPr>
        <p:spPr>
          <a:xfrm>
            <a:off x="1008467" y="3857626"/>
            <a:ext cx="3385930" cy="2635250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sz="1800" b="1" dirty="0">
                <a:latin typeface="Garamond" panose="02020404030301010803" pitchFamily="18" charset="0"/>
                <a:cs typeface="Arial" panose="020B0604020202020204" pitchFamily="34" charset="0"/>
              </a:rPr>
              <a:t>Índices de Correlação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dirty="0" err="1">
                <a:latin typeface="Garamond" panose="02020404030301010803" pitchFamily="18" charset="0"/>
                <a:cs typeface="Arial" panose="020B0604020202020204" pitchFamily="34" charset="0"/>
              </a:rPr>
              <a:t>Spearman</a:t>
            </a:r>
            <a:r>
              <a:rPr lang="pt-BR" sz="1800" dirty="0">
                <a:latin typeface="Garamond" panose="02020404030301010803" pitchFamily="18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latin typeface="Garamond" panose="02020404030301010803" pitchFamily="18" charset="0"/>
                <a:cs typeface="Arial" panose="020B0604020202020204" pitchFamily="34" charset="0"/>
              </a:rPr>
              <a:t>Pearson;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dirty="0" err="1">
                <a:latin typeface="Garamond" panose="02020404030301010803" pitchFamily="18" charset="0"/>
                <a:cs typeface="Arial" panose="020B0604020202020204" pitchFamily="34" charset="0"/>
              </a:rPr>
              <a:t>SparCC</a:t>
            </a:r>
            <a:r>
              <a:rPr lang="pt-BR" sz="1800" dirty="0">
                <a:latin typeface="Garamond" panose="02020404030301010803" pitchFamily="18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dirty="0" err="1">
                <a:latin typeface="Garamond" panose="02020404030301010803" pitchFamily="18" charset="0"/>
                <a:cs typeface="Arial" panose="020B0604020202020204" pitchFamily="34" charset="0"/>
              </a:rPr>
              <a:t>Conet</a:t>
            </a:r>
            <a:r>
              <a:rPr lang="pt-BR" sz="1800" dirty="0">
                <a:latin typeface="Garamond" panose="02020404030301010803" pitchFamily="18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dirty="0" err="1">
                <a:latin typeface="Garamond" panose="02020404030301010803" pitchFamily="18" charset="0"/>
                <a:cs typeface="Arial" panose="020B0604020202020204" pitchFamily="34" charset="0"/>
              </a:rPr>
              <a:t>Gephi</a:t>
            </a:r>
            <a:r>
              <a:rPr lang="pt-BR" sz="1800" dirty="0">
                <a:latin typeface="Garamond" panose="02020404030301010803" pitchFamily="18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 err="1">
                <a:latin typeface="Garamond" panose="02020404030301010803" pitchFamily="18" charset="0"/>
                <a:cs typeface="Arial" panose="020B0604020202020204" pitchFamily="34" charset="0"/>
              </a:rPr>
              <a:t>Cytoscape</a:t>
            </a:r>
            <a:endParaRPr lang="pt-BR" sz="16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0724F7B-2ADA-40DF-9948-D39D5DC9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419" y="2201656"/>
            <a:ext cx="3521275" cy="291644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61BE0A4-8FB0-4143-8169-8169FB6D8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694" y="2201656"/>
            <a:ext cx="3385930" cy="2928875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0E4DA8D2-775E-4F29-8094-D47DD6D84738}"/>
              </a:ext>
            </a:extLst>
          </p:cNvPr>
          <p:cNvGrpSpPr/>
          <p:nvPr/>
        </p:nvGrpSpPr>
        <p:grpSpPr>
          <a:xfrm>
            <a:off x="1008467" y="1200854"/>
            <a:ext cx="3385930" cy="2455457"/>
            <a:chOff x="1008467" y="2002242"/>
            <a:chExt cx="3385930" cy="2455457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D282CC82-710A-4007-91F6-2AE8982ECFEC}"/>
                </a:ext>
              </a:extLst>
            </p:cNvPr>
            <p:cNvSpPr/>
            <p:nvPr/>
          </p:nvSpPr>
          <p:spPr>
            <a:xfrm>
              <a:off x="1008467" y="2002242"/>
              <a:ext cx="3385930" cy="245545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  <a:p>
              <a:pPr algn="ctr"/>
              <a:endParaRPr lang="pt-BR" sz="20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  <a:p>
              <a:pPr algn="ctr"/>
              <a:endParaRPr lang="pt-BR" sz="2000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p &lt; 0,05</a:t>
              </a:r>
            </a:p>
            <a:p>
              <a:pPr algn="ctr"/>
              <a:endParaRPr lang="pt-BR" sz="2000" b="1" dirty="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-1 a 1</a:t>
              </a:r>
            </a:p>
          </p:txBody>
        </p:sp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AD659FB3-2F18-4AC5-8D8A-C01DFBDAC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9891" y="2357440"/>
              <a:ext cx="1963082" cy="658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9795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81A6FC-2CEB-ED37-54AF-0E27B21BB698}"/>
              </a:ext>
            </a:extLst>
          </p:cNvPr>
          <p:cNvSpPr/>
          <p:nvPr/>
        </p:nvSpPr>
        <p:spPr>
          <a:xfrm>
            <a:off x="0" y="-11206"/>
            <a:ext cx="12192000" cy="498764"/>
          </a:xfrm>
          <a:prstGeom prst="rect">
            <a:avLst/>
          </a:prstGeom>
          <a:solidFill>
            <a:srgbClr val="3C556B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9CD2DA5B-C795-A6DB-1ACC-B46B876D0C6C}"/>
              </a:ext>
            </a:extLst>
          </p:cNvPr>
          <p:cNvSpPr/>
          <p:nvPr/>
        </p:nvSpPr>
        <p:spPr>
          <a:xfrm rot="10800000">
            <a:off x="318651" y="-11207"/>
            <a:ext cx="2929374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DA180E-274F-A18B-FC50-E12FDD3DD697}"/>
              </a:ext>
            </a:extLst>
          </p:cNvPr>
          <p:cNvSpPr txBox="1"/>
          <p:nvPr/>
        </p:nvSpPr>
        <p:spPr>
          <a:xfrm>
            <a:off x="318652" y="-11208"/>
            <a:ext cx="2929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Referências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631F1991-5387-4378-AA8C-570E3351E14A}"/>
              </a:ext>
            </a:extLst>
          </p:cNvPr>
          <p:cNvSpPr txBox="1">
            <a:spLocks/>
          </p:cNvSpPr>
          <p:nvPr/>
        </p:nvSpPr>
        <p:spPr>
          <a:xfrm>
            <a:off x="318650" y="917041"/>
            <a:ext cx="11530449" cy="5740934"/>
          </a:xfrm>
          <a:prstGeom prst="rect">
            <a:avLst/>
          </a:prstGeom>
          <a:solidFill>
            <a:srgbClr val="FEFCF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t-BR" sz="900" dirty="0">
                <a:latin typeface="Garamond" panose="02020404030301010803" pitchFamily="18" charset="0"/>
              </a:rPr>
              <a:t>Berg, G., </a:t>
            </a:r>
            <a:r>
              <a:rPr lang="pt-BR" sz="900" dirty="0" err="1">
                <a:latin typeface="Garamond" panose="02020404030301010803" pitchFamily="18" charset="0"/>
              </a:rPr>
              <a:t>Rybakova</a:t>
            </a:r>
            <a:r>
              <a:rPr lang="pt-BR" sz="900" dirty="0">
                <a:latin typeface="Garamond" panose="02020404030301010803" pitchFamily="18" charset="0"/>
              </a:rPr>
              <a:t>, D., Fischer, D., </a:t>
            </a:r>
            <a:r>
              <a:rPr lang="pt-BR" sz="900" dirty="0" err="1">
                <a:latin typeface="Garamond" panose="02020404030301010803" pitchFamily="18" charset="0"/>
              </a:rPr>
              <a:t>Cernava</a:t>
            </a:r>
            <a:r>
              <a:rPr lang="pt-BR" sz="900" dirty="0">
                <a:latin typeface="Garamond" panose="02020404030301010803" pitchFamily="18" charset="0"/>
              </a:rPr>
              <a:t>, T., </a:t>
            </a:r>
            <a:r>
              <a:rPr lang="pt-BR" sz="900" dirty="0" err="1">
                <a:latin typeface="Garamond" panose="02020404030301010803" pitchFamily="18" charset="0"/>
              </a:rPr>
              <a:t>Vergès</a:t>
            </a:r>
            <a:r>
              <a:rPr lang="pt-BR" sz="900" dirty="0">
                <a:latin typeface="Garamond" panose="02020404030301010803" pitchFamily="18" charset="0"/>
              </a:rPr>
              <a:t>, M. C. C., Charles, T., Chen, X., </a:t>
            </a:r>
            <a:r>
              <a:rPr lang="pt-BR" sz="900" dirty="0" err="1">
                <a:latin typeface="Garamond" panose="02020404030301010803" pitchFamily="18" charset="0"/>
              </a:rPr>
              <a:t>Cocolin</a:t>
            </a:r>
            <a:r>
              <a:rPr lang="pt-BR" sz="900" dirty="0">
                <a:latin typeface="Garamond" panose="02020404030301010803" pitchFamily="18" charset="0"/>
              </a:rPr>
              <a:t>, L., </a:t>
            </a:r>
            <a:r>
              <a:rPr lang="pt-BR" sz="900" dirty="0" err="1">
                <a:latin typeface="Garamond" panose="02020404030301010803" pitchFamily="18" charset="0"/>
              </a:rPr>
              <a:t>Eversole</a:t>
            </a:r>
            <a:r>
              <a:rPr lang="pt-BR" sz="900" dirty="0">
                <a:latin typeface="Garamond" panose="02020404030301010803" pitchFamily="18" charset="0"/>
              </a:rPr>
              <a:t>, K., </a:t>
            </a:r>
            <a:r>
              <a:rPr lang="pt-BR" sz="900" dirty="0" err="1">
                <a:latin typeface="Garamond" panose="02020404030301010803" pitchFamily="18" charset="0"/>
              </a:rPr>
              <a:t>Corral</a:t>
            </a:r>
            <a:r>
              <a:rPr lang="pt-BR" sz="900" dirty="0">
                <a:latin typeface="Garamond" panose="02020404030301010803" pitchFamily="18" charset="0"/>
              </a:rPr>
              <a:t>, G. H., </a:t>
            </a:r>
            <a:r>
              <a:rPr lang="pt-BR" sz="900" dirty="0" err="1">
                <a:latin typeface="Garamond" panose="02020404030301010803" pitchFamily="18" charset="0"/>
              </a:rPr>
              <a:t>Kazou</a:t>
            </a:r>
            <a:r>
              <a:rPr lang="pt-BR" sz="900" dirty="0">
                <a:latin typeface="Garamond" panose="02020404030301010803" pitchFamily="18" charset="0"/>
              </a:rPr>
              <a:t>, M., </a:t>
            </a:r>
            <a:r>
              <a:rPr lang="pt-BR" sz="900" dirty="0" err="1">
                <a:latin typeface="Garamond" panose="02020404030301010803" pitchFamily="18" charset="0"/>
              </a:rPr>
              <a:t>Kinkel</a:t>
            </a:r>
            <a:r>
              <a:rPr lang="pt-BR" sz="900" dirty="0">
                <a:latin typeface="Garamond" panose="02020404030301010803" pitchFamily="18" charset="0"/>
              </a:rPr>
              <a:t>, L., Lange, L., Lima, N., </a:t>
            </a:r>
            <a:r>
              <a:rPr lang="pt-BR" sz="900" dirty="0" err="1">
                <a:latin typeface="Garamond" panose="02020404030301010803" pitchFamily="18" charset="0"/>
              </a:rPr>
              <a:t>Loy</a:t>
            </a:r>
            <a:r>
              <a:rPr lang="pt-BR" sz="900" dirty="0">
                <a:latin typeface="Garamond" panose="02020404030301010803" pitchFamily="18" charset="0"/>
              </a:rPr>
              <a:t>, A., </a:t>
            </a:r>
            <a:r>
              <a:rPr lang="pt-BR" sz="900" dirty="0" err="1">
                <a:latin typeface="Garamond" panose="02020404030301010803" pitchFamily="18" charset="0"/>
              </a:rPr>
              <a:t>Macklin</a:t>
            </a:r>
            <a:r>
              <a:rPr lang="pt-BR" sz="900" dirty="0">
                <a:latin typeface="Garamond" panose="02020404030301010803" pitchFamily="18" charset="0"/>
              </a:rPr>
              <a:t>, J. A., </a:t>
            </a:r>
            <a:r>
              <a:rPr lang="pt-BR" sz="900" dirty="0" err="1">
                <a:latin typeface="Garamond" panose="02020404030301010803" pitchFamily="18" charset="0"/>
              </a:rPr>
              <a:t>Maguin</a:t>
            </a:r>
            <a:r>
              <a:rPr lang="pt-BR" sz="900" dirty="0">
                <a:latin typeface="Garamond" panose="02020404030301010803" pitchFamily="18" charset="0"/>
              </a:rPr>
              <a:t>, E., </a:t>
            </a:r>
            <a:r>
              <a:rPr lang="pt-BR" sz="900" dirty="0" err="1">
                <a:latin typeface="Garamond" panose="02020404030301010803" pitchFamily="18" charset="0"/>
              </a:rPr>
              <a:t>Mauchline</a:t>
            </a:r>
            <a:r>
              <a:rPr lang="pt-BR" sz="900" dirty="0">
                <a:latin typeface="Garamond" panose="02020404030301010803" pitchFamily="18" charset="0"/>
              </a:rPr>
              <a:t>, T., </a:t>
            </a:r>
            <a:r>
              <a:rPr lang="pt-BR" sz="900" dirty="0" err="1">
                <a:latin typeface="Garamond" panose="02020404030301010803" pitchFamily="18" charset="0"/>
              </a:rPr>
              <a:t>McClure</a:t>
            </a:r>
            <a:r>
              <a:rPr lang="pt-BR" sz="900" dirty="0">
                <a:latin typeface="Garamond" panose="02020404030301010803" pitchFamily="18" charset="0"/>
              </a:rPr>
              <a:t>, R., … </a:t>
            </a:r>
            <a:r>
              <a:rPr lang="pt-BR" sz="900" dirty="0" err="1">
                <a:latin typeface="Garamond" panose="02020404030301010803" pitchFamily="18" charset="0"/>
              </a:rPr>
              <a:t>Schloter</a:t>
            </a:r>
            <a:r>
              <a:rPr lang="pt-BR" sz="900" dirty="0">
                <a:latin typeface="Garamond" panose="02020404030301010803" pitchFamily="18" charset="0"/>
              </a:rPr>
              <a:t>, M. (2020). </a:t>
            </a:r>
            <a:r>
              <a:rPr lang="pt-BR" sz="900" dirty="0" err="1">
                <a:latin typeface="Garamond" panose="02020404030301010803" pitchFamily="18" charset="0"/>
              </a:rPr>
              <a:t>Microbiome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definition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re-visited</a:t>
            </a:r>
            <a:r>
              <a:rPr lang="pt-BR" sz="900" dirty="0">
                <a:latin typeface="Garamond" panose="02020404030301010803" pitchFamily="18" charset="0"/>
              </a:rPr>
              <a:t>: </a:t>
            </a:r>
            <a:r>
              <a:rPr lang="pt-BR" sz="900" dirty="0" err="1">
                <a:latin typeface="Garamond" panose="02020404030301010803" pitchFamily="18" charset="0"/>
              </a:rPr>
              <a:t>old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concepts</a:t>
            </a:r>
            <a:r>
              <a:rPr lang="pt-BR" sz="900" dirty="0">
                <a:latin typeface="Garamond" panose="02020404030301010803" pitchFamily="18" charset="0"/>
              </a:rPr>
              <a:t> and new </a:t>
            </a:r>
            <a:r>
              <a:rPr lang="pt-BR" sz="900" dirty="0" err="1">
                <a:latin typeface="Garamond" panose="02020404030301010803" pitchFamily="18" charset="0"/>
              </a:rPr>
              <a:t>challenges</a:t>
            </a:r>
            <a:r>
              <a:rPr lang="pt-BR" sz="900" dirty="0">
                <a:latin typeface="Garamond" panose="02020404030301010803" pitchFamily="18" charset="0"/>
              </a:rPr>
              <a:t>. In </a:t>
            </a:r>
            <a:r>
              <a:rPr lang="pt-BR" sz="900" i="1" dirty="0" err="1">
                <a:latin typeface="Garamond" panose="02020404030301010803" pitchFamily="18" charset="0"/>
              </a:rPr>
              <a:t>Microbiome</a:t>
            </a:r>
            <a:r>
              <a:rPr lang="pt-BR" sz="900" dirty="0">
                <a:latin typeface="Garamond" panose="02020404030301010803" pitchFamily="18" charset="0"/>
              </a:rPr>
              <a:t> (Vol. 8, </a:t>
            </a:r>
            <a:r>
              <a:rPr lang="pt-BR" sz="900" dirty="0" err="1">
                <a:latin typeface="Garamond" panose="02020404030301010803" pitchFamily="18" charset="0"/>
              </a:rPr>
              <a:t>Issue</a:t>
            </a:r>
            <a:r>
              <a:rPr lang="pt-BR" sz="900" dirty="0">
                <a:latin typeface="Garamond" panose="02020404030301010803" pitchFamily="18" charset="0"/>
              </a:rPr>
              <a:t> 1). </a:t>
            </a:r>
            <a:r>
              <a:rPr lang="pt-BR" sz="900" dirty="0" err="1">
                <a:latin typeface="Garamond" panose="02020404030301010803" pitchFamily="18" charset="0"/>
              </a:rPr>
              <a:t>BioMed</a:t>
            </a:r>
            <a:r>
              <a:rPr lang="pt-BR" sz="900" dirty="0">
                <a:latin typeface="Garamond" panose="02020404030301010803" pitchFamily="18" charset="0"/>
              </a:rPr>
              <a:t> Central </a:t>
            </a:r>
            <a:r>
              <a:rPr lang="pt-BR" sz="900" dirty="0" err="1">
                <a:latin typeface="Garamond" panose="02020404030301010803" pitchFamily="18" charset="0"/>
              </a:rPr>
              <a:t>Ltd</a:t>
            </a:r>
            <a:r>
              <a:rPr lang="pt-BR" sz="900" dirty="0">
                <a:latin typeface="Garamond" panose="02020404030301010803" pitchFamily="18" charset="0"/>
              </a:rPr>
              <a:t>. </a:t>
            </a:r>
            <a:r>
              <a:rPr lang="pt-BR" sz="900" dirty="0">
                <a:latin typeface="Garamond" panose="02020404030301010803" pitchFamily="18" charset="0"/>
                <a:hlinkClick r:id="rId2"/>
              </a:rPr>
              <a:t>https://doi.org/10.1186/s40168-020-00875-0</a:t>
            </a:r>
            <a:r>
              <a:rPr lang="pt-BR" sz="900" dirty="0">
                <a:latin typeface="Garamond" panose="02020404030301010803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pt-BR" sz="900" dirty="0">
              <a:latin typeface="Garamond" panose="02020404030301010803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900" dirty="0" err="1">
                <a:latin typeface="Garamond" panose="02020404030301010803" pitchFamily="18" charset="0"/>
              </a:rPr>
              <a:t>Bergamaschi</a:t>
            </a:r>
            <a:r>
              <a:rPr lang="pt-BR" sz="900" dirty="0">
                <a:latin typeface="Garamond" panose="02020404030301010803" pitchFamily="18" charset="0"/>
              </a:rPr>
              <a:t>, M., </a:t>
            </a:r>
            <a:r>
              <a:rPr lang="pt-BR" sz="900" dirty="0" err="1">
                <a:latin typeface="Garamond" panose="02020404030301010803" pitchFamily="18" charset="0"/>
              </a:rPr>
              <a:t>Tiezzi</a:t>
            </a:r>
            <a:r>
              <a:rPr lang="pt-BR" sz="900" dirty="0">
                <a:latin typeface="Garamond" panose="02020404030301010803" pitchFamily="18" charset="0"/>
              </a:rPr>
              <a:t>, F., Howard, J., Huang, Y. J., Gray, K. A., </a:t>
            </a:r>
            <a:r>
              <a:rPr lang="pt-BR" sz="900" dirty="0" err="1">
                <a:latin typeface="Garamond" panose="02020404030301010803" pitchFamily="18" charset="0"/>
              </a:rPr>
              <a:t>Schillebeeckx</a:t>
            </a:r>
            <a:r>
              <a:rPr lang="pt-BR" sz="900" dirty="0">
                <a:latin typeface="Garamond" panose="02020404030301010803" pitchFamily="18" charset="0"/>
              </a:rPr>
              <a:t>, C., </a:t>
            </a:r>
            <a:r>
              <a:rPr lang="pt-BR" sz="900" dirty="0" err="1">
                <a:latin typeface="Garamond" panose="02020404030301010803" pitchFamily="18" charset="0"/>
              </a:rPr>
              <a:t>McNulty</a:t>
            </a:r>
            <a:r>
              <a:rPr lang="pt-BR" sz="900" dirty="0">
                <a:latin typeface="Garamond" panose="02020404030301010803" pitchFamily="18" charset="0"/>
              </a:rPr>
              <a:t>, N. P., &amp; </a:t>
            </a:r>
            <a:r>
              <a:rPr lang="pt-BR" sz="900" dirty="0" err="1">
                <a:latin typeface="Garamond" panose="02020404030301010803" pitchFamily="18" charset="0"/>
              </a:rPr>
              <a:t>Maltecca</a:t>
            </a:r>
            <a:r>
              <a:rPr lang="pt-BR" sz="900" dirty="0">
                <a:latin typeface="Garamond" panose="02020404030301010803" pitchFamily="18" charset="0"/>
              </a:rPr>
              <a:t>, C. (2020). </a:t>
            </a:r>
            <a:r>
              <a:rPr lang="pt-BR" sz="900" dirty="0" err="1">
                <a:latin typeface="Garamond" panose="02020404030301010803" pitchFamily="18" charset="0"/>
              </a:rPr>
              <a:t>Gut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microbiome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composition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differences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among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breeds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impact</a:t>
            </a:r>
            <a:r>
              <a:rPr lang="pt-BR" sz="900" dirty="0">
                <a:latin typeface="Garamond" panose="02020404030301010803" pitchFamily="18" charset="0"/>
              </a:rPr>
              <a:t> feed </a:t>
            </a:r>
            <a:r>
              <a:rPr lang="pt-BR" sz="900" dirty="0" err="1">
                <a:latin typeface="Garamond" panose="02020404030301010803" pitchFamily="18" charset="0"/>
              </a:rPr>
              <a:t>efficiency</a:t>
            </a:r>
            <a:r>
              <a:rPr lang="pt-BR" sz="900" dirty="0">
                <a:latin typeface="Garamond" panose="02020404030301010803" pitchFamily="18" charset="0"/>
              </a:rPr>
              <a:t> in </a:t>
            </a:r>
            <a:r>
              <a:rPr lang="pt-BR" sz="900" dirty="0" err="1">
                <a:latin typeface="Garamond" panose="02020404030301010803" pitchFamily="18" charset="0"/>
              </a:rPr>
              <a:t>swine</a:t>
            </a:r>
            <a:r>
              <a:rPr lang="pt-BR" sz="900" dirty="0">
                <a:latin typeface="Garamond" panose="02020404030301010803" pitchFamily="18" charset="0"/>
              </a:rPr>
              <a:t>. </a:t>
            </a:r>
            <a:r>
              <a:rPr lang="pt-BR" sz="900" i="1" dirty="0" err="1">
                <a:latin typeface="Garamond" panose="02020404030301010803" pitchFamily="18" charset="0"/>
              </a:rPr>
              <a:t>Microbiome</a:t>
            </a:r>
            <a:r>
              <a:rPr lang="pt-BR" sz="900" dirty="0">
                <a:latin typeface="Garamond" panose="02020404030301010803" pitchFamily="18" charset="0"/>
              </a:rPr>
              <a:t>, </a:t>
            </a:r>
            <a:r>
              <a:rPr lang="pt-BR" sz="900" i="1" dirty="0">
                <a:latin typeface="Garamond" panose="02020404030301010803" pitchFamily="18" charset="0"/>
              </a:rPr>
              <a:t>8</a:t>
            </a:r>
            <a:r>
              <a:rPr lang="pt-BR" sz="900" dirty="0">
                <a:latin typeface="Garamond" panose="02020404030301010803" pitchFamily="18" charset="0"/>
              </a:rPr>
              <a:t>(1). https://doi.org/10.1186/s40168-020-00888-9.</a:t>
            </a:r>
          </a:p>
          <a:p>
            <a:pPr>
              <a:lnSpc>
                <a:spcPct val="120000"/>
              </a:lnSpc>
            </a:pPr>
            <a:endParaRPr lang="pt-BR" sz="900" dirty="0">
              <a:latin typeface="Garamond" panose="02020404030301010803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900" dirty="0" err="1">
                <a:latin typeface="Garamond" panose="02020404030301010803" pitchFamily="18" charset="0"/>
              </a:rPr>
              <a:t>Ciuffreda</a:t>
            </a:r>
            <a:r>
              <a:rPr lang="pt-BR" sz="900" dirty="0">
                <a:latin typeface="Garamond" panose="02020404030301010803" pitchFamily="18" charset="0"/>
              </a:rPr>
              <a:t>, L., Rodríguez-Pérez, H., &amp; Flores, C. (2021). </a:t>
            </a:r>
            <a:r>
              <a:rPr lang="pt-BR" sz="900" dirty="0" err="1">
                <a:latin typeface="Garamond" panose="02020404030301010803" pitchFamily="18" charset="0"/>
              </a:rPr>
              <a:t>Nanopore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sequencing</a:t>
            </a:r>
            <a:r>
              <a:rPr lang="pt-BR" sz="900" dirty="0">
                <a:latin typeface="Garamond" panose="02020404030301010803" pitchFamily="18" charset="0"/>
              </a:rPr>
              <a:t> and its </a:t>
            </a:r>
            <a:r>
              <a:rPr lang="pt-BR" sz="900" dirty="0" err="1">
                <a:latin typeface="Garamond" panose="02020404030301010803" pitchFamily="18" charset="0"/>
              </a:rPr>
              <a:t>application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to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the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study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of</a:t>
            </a:r>
            <a:r>
              <a:rPr lang="pt-BR" sz="900" dirty="0">
                <a:latin typeface="Garamond" panose="02020404030301010803" pitchFamily="18" charset="0"/>
              </a:rPr>
              <a:t> microbial </a:t>
            </a:r>
            <a:r>
              <a:rPr lang="pt-BR" sz="900" dirty="0" err="1">
                <a:latin typeface="Garamond" panose="02020404030301010803" pitchFamily="18" charset="0"/>
              </a:rPr>
              <a:t>communities</a:t>
            </a:r>
            <a:r>
              <a:rPr lang="pt-BR" sz="900" dirty="0">
                <a:latin typeface="Garamond" panose="02020404030301010803" pitchFamily="18" charset="0"/>
              </a:rPr>
              <a:t>. In </a:t>
            </a:r>
            <a:r>
              <a:rPr lang="pt-BR" sz="900" i="1" dirty="0" err="1">
                <a:latin typeface="Garamond" panose="02020404030301010803" pitchFamily="18" charset="0"/>
              </a:rPr>
              <a:t>Computational</a:t>
            </a:r>
            <a:r>
              <a:rPr lang="pt-BR" sz="900" i="1" dirty="0">
                <a:latin typeface="Garamond" panose="02020404030301010803" pitchFamily="18" charset="0"/>
              </a:rPr>
              <a:t> and </a:t>
            </a:r>
            <a:r>
              <a:rPr lang="pt-BR" sz="900" i="1" dirty="0" err="1">
                <a:latin typeface="Garamond" panose="02020404030301010803" pitchFamily="18" charset="0"/>
              </a:rPr>
              <a:t>Structural</a:t>
            </a:r>
            <a:r>
              <a:rPr lang="pt-BR" sz="900" i="1" dirty="0">
                <a:latin typeface="Garamond" panose="02020404030301010803" pitchFamily="18" charset="0"/>
              </a:rPr>
              <a:t> </a:t>
            </a:r>
            <a:r>
              <a:rPr lang="pt-BR" sz="900" i="1" dirty="0" err="1">
                <a:latin typeface="Garamond" panose="02020404030301010803" pitchFamily="18" charset="0"/>
              </a:rPr>
              <a:t>Biotechnology</a:t>
            </a:r>
            <a:r>
              <a:rPr lang="pt-BR" sz="900" i="1" dirty="0">
                <a:latin typeface="Garamond" panose="02020404030301010803" pitchFamily="18" charset="0"/>
              </a:rPr>
              <a:t> </a:t>
            </a:r>
            <a:r>
              <a:rPr lang="pt-BR" sz="900" i="1" dirty="0" err="1">
                <a:latin typeface="Garamond" panose="02020404030301010803" pitchFamily="18" charset="0"/>
              </a:rPr>
              <a:t>Journal</a:t>
            </a:r>
            <a:r>
              <a:rPr lang="pt-BR" sz="900" dirty="0">
                <a:latin typeface="Garamond" panose="02020404030301010803" pitchFamily="18" charset="0"/>
              </a:rPr>
              <a:t> (Vol. 19, pp. 1497–1511). Elsevier B.V. </a:t>
            </a:r>
            <a:r>
              <a:rPr lang="pt-BR" sz="900" dirty="0">
                <a:latin typeface="Garamond" panose="02020404030301010803" pitchFamily="18" charset="0"/>
                <a:hlinkClick r:id="rId3"/>
              </a:rPr>
              <a:t>https://doi.org/10.1016/j.csbj.2021.02.020</a:t>
            </a:r>
            <a:r>
              <a:rPr lang="pt-BR" sz="900" dirty="0">
                <a:latin typeface="Garamond" panose="02020404030301010803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pt-BR" sz="900" dirty="0">
              <a:latin typeface="Garamond" panose="02020404030301010803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900" dirty="0">
                <a:latin typeface="Garamond" panose="02020404030301010803" pitchFamily="18" charset="0"/>
              </a:rPr>
              <a:t>Duque, A. L. R. F., Monteiro, M., Adorno, M. A. T., Sakamoto, I. K., &amp; </a:t>
            </a:r>
            <a:r>
              <a:rPr lang="pt-BR" sz="900" dirty="0" err="1">
                <a:latin typeface="Garamond" panose="02020404030301010803" pitchFamily="18" charset="0"/>
              </a:rPr>
              <a:t>Sivieri</a:t>
            </a:r>
            <a:r>
              <a:rPr lang="pt-BR" sz="900" dirty="0">
                <a:latin typeface="Garamond" panose="02020404030301010803" pitchFamily="18" charset="0"/>
              </a:rPr>
              <a:t>, K. (2016). </a:t>
            </a:r>
            <a:r>
              <a:rPr lang="pt-BR" sz="900" dirty="0" err="1">
                <a:latin typeface="Garamond" panose="02020404030301010803" pitchFamily="18" charset="0"/>
              </a:rPr>
              <a:t>An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exploratory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study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on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the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influence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of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orange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juice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on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gut</a:t>
            </a:r>
            <a:r>
              <a:rPr lang="pt-BR" sz="900" dirty="0">
                <a:latin typeface="Garamond" panose="02020404030301010803" pitchFamily="18" charset="0"/>
              </a:rPr>
              <a:t> microbiota </a:t>
            </a:r>
            <a:r>
              <a:rPr lang="pt-BR" sz="900" dirty="0" err="1">
                <a:latin typeface="Garamond" panose="02020404030301010803" pitchFamily="18" charset="0"/>
              </a:rPr>
              <a:t>using</a:t>
            </a:r>
            <a:r>
              <a:rPr lang="pt-BR" sz="900" dirty="0">
                <a:latin typeface="Garamond" panose="02020404030301010803" pitchFamily="18" charset="0"/>
              </a:rPr>
              <a:t> a </a:t>
            </a:r>
            <a:r>
              <a:rPr lang="pt-BR" sz="900" dirty="0" err="1">
                <a:latin typeface="Garamond" panose="02020404030301010803" pitchFamily="18" charset="0"/>
              </a:rPr>
              <a:t>dynamic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colonic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model</a:t>
            </a:r>
            <a:r>
              <a:rPr lang="pt-BR" sz="900" dirty="0">
                <a:latin typeface="Garamond" panose="02020404030301010803" pitchFamily="18" charset="0"/>
              </a:rPr>
              <a:t>. </a:t>
            </a:r>
            <a:r>
              <a:rPr lang="pt-BR" sz="900" i="1" dirty="0">
                <a:latin typeface="Garamond" panose="02020404030301010803" pitchFamily="18" charset="0"/>
              </a:rPr>
              <a:t>Food </a:t>
            </a:r>
            <a:r>
              <a:rPr lang="pt-BR" sz="900" i="1" dirty="0" err="1">
                <a:latin typeface="Garamond" panose="02020404030301010803" pitchFamily="18" charset="0"/>
              </a:rPr>
              <a:t>Research</a:t>
            </a:r>
            <a:r>
              <a:rPr lang="pt-BR" sz="900" i="1" dirty="0">
                <a:latin typeface="Garamond" panose="02020404030301010803" pitchFamily="18" charset="0"/>
              </a:rPr>
              <a:t> </a:t>
            </a:r>
            <a:r>
              <a:rPr lang="pt-BR" sz="900" i="1" dirty="0" err="1">
                <a:latin typeface="Garamond" panose="02020404030301010803" pitchFamily="18" charset="0"/>
              </a:rPr>
              <a:t>International</a:t>
            </a:r>
            <a:r>
              <a:rPr lang="pt-BR" sz="900" dirty="0">
                <a:latin typeface="Garamond" panose="02020404030301010803" pitchFamily="18" charset="0"/>
              </a:rPr>
              <a:t>, </a:t>
            </a:r>
            <a:r>
              <a:rPr lang="pt-BR" sz="900" i="1" dirty="0">
                <a:latin typeface="Garamond" panose="02020404030301010803" pitchFamily="18" charset="0"/>
              </a:rPr>
              <a:t>84</a:t>
            </a:r>
            <a:r>
              <a:rPr lang="pt-BR" sz="900" dirty="0">
                <a:latin typeface="Garamond" panose="02020404030301010803" pitchFamily="18" charset="0"/>
              </a:rPr>
              <a:t>, 160–169. https://doi.org/10.1016/j.foodres.2016.03.028.</a:t>
            </a:r>
          </a:p>
          <a:p>
            <a:pPr>
              <a:lnSpc>
                <a:spcPct val="120000"/>
              </a:lnSpc>
            </a:pPr>
            <a:endParaRPr lang="pt-BR" sz="900" dirty="0">
              <a:latin typeface="Garamond" panose="02020404030301010803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900" dirty="0" err="1">
                <a:latin typeface="Garamond" panose="02020404030301010803" pitchFamily="18" charset="0"/>
              </a:rPr>
              <a:t>Kang</a:t>
            </a:r>
            <a:r>
              <a:rPr lang="pt-BR" sz="900" dirty="0">
                <a:latin typeface="Garamond" panose="02020404030301010803" pitchFamily="18" charset="0"/>
              </a:rPr>
              <a:t>, S., Park, M. Y., Brooks, I., Lee, J., Kim, S. H., Kim, J. Y., Oh, B., Kim, J. W., &amp; </a:t>
            </a:r>
            <a:r>
              <a:rPr lang="pt-BR" sz="900" dirty="0" err="1">
                <a:latin typeface="Garamond" panose="02020404030301010803" pitchFamily="18" charset="0"/>
              </a:rPr>
              <a:t>Kwon</a:t>
            </a:r>
            <a:r>
              <a:rPr lang="pt-BR" sz="900" dirty="0">
                <a:latin typeface="Garamond" panose="02020404030301010803" pitchFamily="18" charset="0"/>
              </a:rPr>
              <a:t>, O. (2021). </a:t>
            </a:r>
            <a:r>
              <a:rPr lang="pt-BR" sz="900" dirty="0" err="1">
                <a:latin typeface="Garamond" panose="02020404030301010803" pitchFamily="18" charset="0"/>
              </a:rPr>
              <a:t>Spore-forming</a:t>
            </a:r>
            <a:r>
              <a:rPr lang="pt-BR" sz="900" dirty="0">
                <a:latin typeface="Garamond" panose="02020404030301010803" pitchFamily="18" charset="0"/>
              </a:rPr>
              <a:t> Bacillus </a:t>
            </a:r>
            <a:r>
              <a:rPr lang="pt-BR" sz="900" dirty="0" err="1">
                <a:latin typeface="Garamond" panose="02020404030301010803" pitchFamily="18" charset="0"/>
              </a:rPr>
              <a:t>coagulans</a:t>
            </a:r>
            <a:r>
              <a:rPr lang="pt-BR" sz="900" dirty="0">
                <a:latin typeface="Garamond" panose="02020404030301010803" pitchFamily="18" charset="0"/>
              </a:rPr>
              <a:t> SNZ 1969 </a:t>
            </a:r>
            <a:r>
              <a:rPr lang="pt-BR" sz="900" dirty="0" err="1">
                <a:latin typeface="Garamond" panose="02020404030301010803" pitchFamily="18" charset="0"/>
              </a:rPr>
              <a:t>improved</a:t>
            </a:r>
            <a:r>
              <a:rPr lang="pt-BR" sz="900" dirty="0">
                <a:latin typeface="Garamond" panose="02020404030301010803" pitchFamily="18" charset="0"/>
              </a:rPr>
              <a:t> intestinal </a:t>
            </a:r>
            <a:r>
              <a:rPr lang="pt-BR" sz="900" dirty="0" err="1">
                <a:latin typeface="Garamond" panose="02020404030301010803" pitchFamily="18" charset="0"/>
              </a:rPr>
              <a:t>motility</a:t>
            </a:r>
            <a:r>
              <a:rPr lang="pt-BR" sz="900" dirty="0">
                <a:latin typeface="Garamond" panose="02020404030301010803" pitchFamily="18" charset="0"/>
              </a:rPr>
              <a:t> and </a:t>
            </a:r>
            <a:r>
              <a:rPr lang="pt-BR" sz="900" dirty="0" err="1">
                <a:latin typeface="Garamond" panose="02020404030301010803" pitchFamily="18" charset="0"/>
              </a:rPr>
              <a:t>constipation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perception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mediated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by</a:t>
            </a:r>
            <a:r>
              <a:rPr lang="pt-BR" sz="900" dirty="0">
                <a:latin typeface="Garamond" panose="02020404030301010803" pitchFamily="18" charset="0"/>
              </a:rPr>
              <a:t> microbial </a:t>
            </a:r>
            <a:r>
              <a:rPr lang="pt-BR" sz="900" dirty="0" err="1">
                <a:latin typeface="Garamond" panose="02020404030301010803" pitchFamily="18" charset="0"/>
              </a:rPr>
              <a:t>alterations</a:t>
            </a:r>
            <a:r>
              <a:rPr lang="pt-BR" sz="900" dirty="0">
                <a:latin typeface="Garamond" panose="02020404030301010803" pitchFamily="18" charset="0"/>
              </a:rPr>
              <a:t> in </a:t>
            </a:r>
            <a:r>
              <a:rPr lang="pt-BR" sz="900" dirty="0" err="1">
                <a:latin typeface="Garamond" panose="02020404030301010803" pitchFamily="18" charset="0"/>
              </a:rPr>
              <a:t>healthy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adults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with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mild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intermittent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constipation</a:t>
            </a:r>
            <a:r>
              <a:rPr lang="pt-BR" sz="900" dirty="0">
                <a:latin typeface="Garamond" panose="02020404030301010803" pitchFamily="18" charset="0"/>
              </a:rPr>
              <a:t>: A </a:t>
            </a:r>
            <a:r>
              <a:rPr lang="pt-BR" sz="900" dirty="0" err="1">
                <a:latin typeface="Garamond" panose="02020404030301010803" pitchFamily="18" charset="0"/>
              </a:rPr>
              <a:t>randomized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controlled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trial</a:t>
            </a:r>
            <a:r>
              <a:rPr lang="pt-BR" sz="900" dirty="0">
                <a:latin typeface="Garamond" panose="02020404030301010803" pitchFamily="18" charset="0"/>
              </a:rPr>
              <a:t>. </a:t>
            </a:r>
            <a:r>
              <a:rPr lang="pt-BR" sz="900" i="1" dirty="0">
                <a:latin typeface="Garamond" panose="02020404030301010803" pitchFamily="18" charset="0"/>
              </a:rPr>
              <a:t>Food </a:t>
            </a:r>
            <a:r>
              <a:rPr lang="pt-BR" sz="900" i="1" dirty="0" err="1">
                <a:latin typeface="Garamond" panose="02020404030301010803" pitchFamily="18" charset="0"/>
              </a:rPr>
              <a:t>Research</a:t>
            </a:r>
            <a:r>
              <a:rPr lang="pt-BR" sz="900" i="1" dirty="0">
                <a:latin typeface="Garamond" panose="02020404030301010803" pitchFamily="18" charset="0"/>
              </a:rPr>
              <a:t> </a:t>
            </a:r>
            <a:r>
              <a:rPr lang="pt-BR" sz="900" i="1" dirty="0" err="1">
                <a:latin typeface="Garamond" panose="02020404030301010803" pitchFamily="18" charset="0"/>
              </a:rPr>
              <a:t>International</a:t>
            </a:r>
            <a:r>
              <a:rPr lang="pt-BR" sz="900" dirty="0">
                <a:latin typeface="Garamond" panose="02020404030301010803" pitchFamily="18" charset="0"/>
              </a:rPr>
              <a:t>, </a:t>
            </a:r>
            <a:r>
              <a:rPr lang="pt-BR" sz="900" i="1" dirty="0">
                <a:latin typeface="Garamond" panose="02020404030301010803" pitchFamily="18" charset="0"/>
              </a:rPr>
              <a:t>146</a:t>
            </a:r>
            <a:r>
              <a:rPr lang="pt-BR" sz="900" dirty="0">
                <a:latin typeface="Garamond" panose="02020404030301010803" pitchFamily="18" charset="0"/>
              </a:rPr>
              <a:t>. https://doi.org/10.1016/j.foodres.2021.110428</a:t>
            </a:r>
          </a:p>
          <a:p>
            <a:pPr>
              <a:lnSpc>
                <a:spcPct val="120000"/>
              </a:lnSpc>
            </a:pPr>
            <a:endParaRPr lang="pt-BR" sz="900" dirty="0">
              <a:latin typeface="Garamond" panose="02020404030301010803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900" dirty="0">
                <a:latin typeface="Garamond" panose="02020404030301010803" pitchFamily="18" charset="0"/>
              </a:rPr>
              <a:t>Lederberg, J., &amp; </a:t>
            </a:r>
            <a:r>
              <a:rPr lang="pt-BR" sz="900" dirty="0" err="1">
                <a:latin typeface="Garamond" panose="02020404030301010803" pitchFamily="18" charset="0"/>
              </a:rPr>
              <a:t>Mccray</a:t>
            </a:r>
            <a:r>
              <a:rPr lang="pt-BR" sz="900" dirty="0">
                <a:latin typeface="Garamond" panose="02020404030301010803" pitchFamily="18" charset="0"/>
              </a:rPr>
              <a:t>, A. T. (</a:t>
            </a:r>
            <a:r>
              <a:rPr lang="pt-BR" sz="900" dirty="0" err="1">
                <a:latin typeface="Garamond" panose="02020404030301010803" pitchFamily="18" charset="0"/>
              </a:rPr>
              <a:t>n.d</a:t>
            </a:r>
            <a:r>
              <a:rPr lang="pt-BR" sz="900" dirty="0">
                <a:latin typeface="Garamond" panose="02020404030301010803" pitchFamily="18" charset="0"/>
              </a:rPr>
              <a:t>.). </a:t>
            </a:r>
            <a:r>
              <a:rPr lang="pt-BR" sz="900" i="1" dirty="0">
                <a:latin typeface="Garamond" panose="02020404030301010803" pitchFamily="18" charset="0"/>
              </a:rPr>
              <a:t>’</a:t>
            </a:r>
            <a:r>
              <a:rPr lang="pt-BR" sz="900" i="1" dirty="0" err="1">
                <a:latin typeface="Garamond" panose="02020404030301010803" pitchFamily="18" charset="0"/>
              </a:rPr>
              <a:t>Ome</a:t>
            </a:r>
            <a:r>
              <a:rPr lang="pt-BR" sz="900" i="1" dirty="0">
                <a:latin typeface="Garamond" panose="02020404030301010803" pitchFamily="18" charset="0"/>
              </a:rPr>
              <a:t> </a:t>
            </a:r>
            <a:r>
              <a:rPr lang="pt-BR" sz="900" i="1" dirty="0" err="1">
                <a:latin typeface="Garamond" panose="02020404030301010803" pitchFamily="18" charset="0"/>
              </a:rPr>
              <a:t>Sweet</a:t>
            </a:r>
            <a:r>
              <a:rPr lang="pt-BR" sz="900" i="1" dirty="0">
                <a:latin typeface="Garamond" panose="02020404030301010803" pitchFamily="18" charset="0"/>
              </a:rPr>
              <a:t> ’</a:t>
            </a:r>
            <a:r>
              <a:rPr lang="pt-BR" sz="900" i="1" dirty="0" err="1">
                <a:latin typeface="Garamond" panose="02020404030301010803" pitchFamily="18" charset="0"/>
              </a:rPr>
              <a:t>Omis-A</a:t>
            </a:r>
            <a:r>
              <a:rPr lang="pt-BR" sz="900" i="1" dirty="0">
                <a:latin typeface="Garamond" panose="02020404030301010803" pitchFamily="18" charset="0"/>
              </a:rPr>
              <a:t> </a:t>
            </a:r>
            <a:r>
              <a:rPr lang="pt-BR" sz="900" i="1" dirty="0" err="1">
                <a:latin typeface="Garamond" panose="02020404030301010803" pitchFamily="18" charset="0"/>
              </a:rPr>
              <a:t>Genealogical</a:t>
            </a:r>
            <a:r>
              <a:rPr lang="pt-BR" sz="900" i="1" dirty="0">
                <a:latin typeface="Garamond" panose="02020404030301010803" pitchFamily="18" charset="0"/>
              </a:rPr>
              <a:t> </a:t>
            </a:r>
            <a:r>
              <a:rPr lang="pt-BR" sz="900" i="1" dirty="0" err="1">
                <a:latin typeface="Garamond" panose="02020404030301010803" pitchFamily="18" charset="0"/>
              </a:rPr>
              <a:t>Treasury</a:t>
            </a:r>
            <a:r>
              <a:rPr lang="pt-BR" sz="900" i="1" dirty="0">
                <a:latin typeface="Garamond" panose="02020404030301010803" pitchFamily="18" charset="0"/>
              </a:rPr>
              <a:t> </a:t>
            </a:r>
            <a:r>
              <a:rPr lang="pt-BR" sz="900" i="1" dirty="0" err="1">
                <a:latin typeface="Garamond" panose="02020404030301010803" pitchFamily="18" charset="0"/>
              </a:rPr>
              <a:t>of</a:t>
            </a:r>
            <a:r>
              <a:rPr lang="pt-BR" sz="900" i="1" dirty="0">
                <a:latin typeface="Garamond" panose="02020404030301010803" pitchFamily="18" charset="0"/>
              </a:rPr>
              <a:t> </a:t>
            </a:r>
            <a:r>
              <a:rPr lang="pt-BR" sz="900" i="1" dirty="0" err="1">
                <a:latin typeface="Garamond" panose="02020404030301010803" pitchFamily="18" charset="0"/>
              </a:rPr>
              <a:t>Words</a:t>
            </a:r>
            <a:r>
              <a:rPr lang="pt-BR" sz="900" dirty="0">
                <a:latin typeface="Garamond" panose="02020404030301010803" pitchFamily="18" charset="0"/>
              </a:rPr>
              <a:t>. www.-ics.com</a:t>
            </a:r>
          </a:p>
          <a:p>
            <a:pPr>
              <a:lnSpc>
                <a:spcPct val="120000"/>
              </a:lnSpc>
            </a:pPr>
            <a:endParaRPr lang="pt-BR" sz="900" dirty="0">
              <a:latin typeface="Garamond" panose="02020404030301010803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900" dirty="0">
                <a:latin typeface="Garamond" panose="02020404030301010803" pitchFamily="18" charset="0"/>
              </a:rPr>
              <a:t>Li, J., </a:t>
            </a:r>
            <a:r>
              <a:rPr lang="pt-BR" sz="900" dirty="0" err="1">
                <a:latin typeface="Garamond" panose="02020404030301010803" pitchFamily="18" charset="0"/>
              </a:rPr>
              <a:t>Quinque</a:t>
            </a:r>
            <a:r>
              <a:rPr lang="pt-BR" sz="900" dirty="0">
                <a:latin typeface="Garamond" panose="02020404030301010803" pitchFamily="18" charset="0"/>
              </a:rPr>
              <a:t>, D., </a:t>
            </a:r>
            <a:r>
              <a:rPr lang="pt-BR" sz="900" dirty="0" err="1">
                <a:latin typeface="Garamond" panose="02020404030301010803" pitchFamily="18" charset="0"/>
              </a:rPr>
              <a:t>Horz</a:t>
            </a:r>
            <a:r>
              <a:rPr lang="pt-BR" sz="900" dirty="0">
                <a:latin typeface="Garamond" panose="02020404030301010803" pitchFamily="18" charset="0"/>
              </a:rPr>
              <a:t>, H.-P., Li, M., </a:t>
            </a:r>
            <a:r>
              <a:rPr lang="pt-BR" sz="900" dirty="0" err="1">
                <a:latin typeface="Garamond" panose="02020404030301010803" pitchFamily="18" charset="0"/>
              </a:rPr>
              <a:t>Rzhetskaya</a:t>
            </a:r>
            <a:r>
              <a:rPr lang="pt-BR" sz="900" dirty="0">
                <a:latin typeface="Garamond" panose="02020404030301010803" pitchFamily="18" charset="0"/>
              </a:rPr>
              <a:t>, M., </a:t>
            </a:r>
            <a:r>
              <a:rPr lang="pt-BR" sz="900" dirty="0" err="1">
                <a:latin typeface="Garamond" panose="02020404030301010803" pitchFamily="18" charset="0"/>
              </a:rPr>
              <a:t>Raff</a:t>
            </a:r>
            <a:r>
              <a:rPr lang="pt-BR" sz="900" dirty="0">
                <a:latin typeface="Garamond" panose="02020404030301010803" pitchFamily="18" charset="0"/>
              </a:rPr>
              <a:t>, J. A., Hayes, M. G., &amp; </a:t>
            </a:r>
            <a:r>
              <a:rPr lang="pt-BR" sz="900" dirty="0" err="1">
                <a:latin typeface="Garamond" panose="02020404030301010803" pitchFamily="18" charset="0"/>
              </a:rPr>
              <a:t>Stoneking</a:t>
            </a:r>
            <a:r>
              <a:rPr lang="pt-BR" sz="900" dirty="0">
                <a:latin typeface="Garamond" panose="02020404030301010803" pitchFamily="18" charset="0"/>
              </a:rPr>
              <a:t>, M. (2014). </a:t>
            </a:r>
            <a:r>
              <a:rPr lang="pt-BR" sz="900" dirty="0" err="1">
                <a:latin typeface="Garamond" panose="02020404030301010803" pitchFamily="18" charset="0"/>
              </a:rPr>
              <a:t>Comparative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analysis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of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the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human</a:t>
            </a:r>
            <a:r>
              <a:rPr lang="pt-BR" sz="900" dirty="0">
                <a:latin typeface="Garamond" panose="02020404030301010803" pitchFamily="18" charset="0"/>
              </a:rPr>
              <a:t> saliva </a:t>
            </a:r>
            <a:r>
              <a:rPr lang="pt-BR" sz="900" dirty="0" err="1">
                <a:latin typeface="Garamond" panose="02020404030301010803" pitchFamily="18" charset="0"/>
              </a:rPr>
              <a:t>microbiome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from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different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climate</a:t>
            </a:r>
            <a:r>
              <a:rPr lang="pt-BR" sz="900" dirty="0">
                <a:latin typeface="Garamond" panose="02020404030301010803" pitchFamily="18" charset="0"/>
              </a:rPr>
              <a:t> zones: Alaska, </a:t>
            </a:r>
            <a:r>
              <a:rPr lang="pt-BR" sz="900" dirty="0" err="1">
                <a:latin typeface="Garamond" panose="02020404030301010803" pitchFamily="18" charset="0"/>
              </a:rPr>
              <a:t>Germany</a:t>
            </a:r>
            <a:r>
              <a:rPr lang="pt-BR" sz="900" dirty="0">
                <a:latin typeface="Garamond" panose="02020404030301010803" pitchFamily="18" charset="0"/>
              </a:rPr>
              <a:t>, and </a:t>
            </a:r>
            <a:r>
              <a:rPr lang="pt-BR" sz="900" dirty="0" err="1">
                <a:latin typeface="Garamond" panose="02020404030301010803" pitchFamily="18" charset="0"/>
              </a:rPr>
              <a:t>Africa</a:t>
            </a:r>
            <a:r>
              <a:rPr lang="pt-BR" sz="900" dirty="0">
                <a:latin typeface="Garamond" panose="02020404030301010803" pitchFamily="18" charset="0"/>
              </a:rPr>
              <a:t>. </a:t>
            </a:r>
            <a:r>
              <a:rPr lang="pt-BR" sz="900" i="1" dirty="0">
                <a:latin typeface="Garamond" panose="02020404030301010803" pitchFamily="18" charset="0"/>
              </a:rPr>
              <a:t>BMC </a:t>
            </a:r>
            <a:r>
              <a:rPr lang="pt-BR" sz="900" i="1" dirty="0" err="1">
                <a:latin typeface="Garamond" panose="02020404030301010803" pitchFamily="18" charset="0"/>
              </a:rPr>
              <a:t>Microbiology</a:t>
            </a:r>
            <a:r>
              <a:rPr lang="pt-BR" sz="900" dirty="0">
                <a:latin typeface="Garamond" panose="02020404030301010803" pitchFamily="18" charset="0"/>
              </a:rPr>
              <a:t>, </a:t>
            </a:r>
            <a:r>
              <a:rPr lang="pt-BR" sz="900" i="1" dirty="0">
                <a:latin typeface="Garamond" panose="02020404030301010803" pitchFamily="18" charset="0"/>
              </a:rPr>
              <a:t>14</a:t>
            </a:r>
            <a:r>
              <a:rPr lang="pt-BR" sz="900" dirty="0">
                <a:latin typeface="Garamond" panose="02020404030301010803" pitchFamily="18" charset="0"/>
              </a:rPr>
              <a:t>(316), 1–13.</a:t>
            </a:r>
          </a:p>
          <a:p>
            <a:pPr>
              <a:lnSpc>
                <a:spcPct val="120000"/>
              </a:lnSpc>
            </a:pPr>
            <a:endParaRPr lang="pt-BR" sz="900" dirty="0">
              <a:latin typeface="Garamond" panose="02020404030301010803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900" dirty="0">
                <a:latin typeface="Garamond" panose="02020404030301010803" pitchFamily="18" charset="0"/>
              </a:rPr>
              <a:t>Liu, Y. X., </a:t>
            </a:r>
            <a:r>
              <a:rPr lang="pt-BR" sz="900" dirty="0" err="1">
                <a:latin typeface="Garamond" panose="02020404030301010803" pitchFamily="18" charset="0"/>
              </a:rPr>
              <a:t>Qin</a:t>
            </a:r>
            <a:r>
              <a:rPr lang="pt-BR" sz="900" dirty="0">
                <a:latin typeface="Garamond" panose="02020404030301010803" pitchFamily="18" charset="0"/>
              </a:rPr>
              <a:t>, Y., Chen, T., Lu, M., </a:t>
            </a:r>
            <a:r>
              <a:rPr lang="pt-BR" sz="900" dirty="0" err="1">
                <a:latin typeface="Garamond" panose="02020404030301010803" pitchFamily="18" charset="0"/>
              </a:rPr>
              <a:t>Qian</a:t>
            </a:r>
            <a:r>
              <a:rPr lang="pt-BR" sz="900" dirty="0">
                <a:latin typeface="Garamond" panose="02020404030301010803" pitchFamily="18" charset="0"/>
              </a:rPr>
              <a:t>, X., </a:t>
            </a:r>
            <a:r>
              <a:rPr lang="pt-BR" sz="900" dirty="0" err="1">
                <a:latin typeface="Garamond" panose="02020404030301010803" pitchFamily="18" charset="0"/>
              </a:rPr>
              <a:t>Guo</a:t>
            </a:r>
            <a:r>
              <a:rPr lang="pt-BR" sz="900" dirty="0">
                <a:latin typeface="Garamond" panose="02020404030301010803" pitchFamily="18" charset="0"/>
              </a:rPr>
              <a:t>, X., &amp; </a:t>
            </a:r>
            <a:r>
              <a:rPr lang="pt-BR" sz="900" dirty="0" err="1">
                <a:latin typeface="Garamond" panose="02020404030301010803" pitchFamily="18" charset="0"/>
              </a:rPr>
              <a:t>Bai</a:t>
            </a:r>
            <a:r>
              <a:rPr lang="pt-BR" sz="900" dirty="0">
                <a:latin typeface="Garamond" panose="02020404030301010803" pitchFamily="18" charset="0"/>
              </a:rPr>
              <a:t>, Y. (2021a). A </a:t>
            </a:r>
            <a:r>
              <a:rPr lang="pt-BR" sz="900" dirty="0" err="1">
                <a:latin typeface="Garamond" panose="02020404030301010803" pitchFamily="18" charset="0"/>
              </a:rPr>
              <a:t>practical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guide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to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amplicon</a:t>
            </a:r>
            <a:r>
              <a:rPr lang="pt-BR" sz="900" dirty="0">
                <a:latin typeface="Garamond" panose="02020404030301010803" pitchFamily="18" charset="0"/>
              </a:rPr>
              <a:t> and </a:t>
            </a:r>
            <a:r>
              <a:rPr lang="pt-BR" sz="900" dirty="0" err="1">
                <a:latin typeface="Garamond" panose="02020404030301010803" pitchFamily="18" charset="0"/>
              </a:rPr>
              <a:t>metagenomic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analysis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of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microbiome</a:t>
            </a:r>
            <a:r>
              <a:rPr lang="pt-BR" sz="900" dirty="0">
                <a:latin typeface="Garamond" panose="02020404030301010803" pitchFamily="18" charset="0"/>
              </a:rPr>
              <a:t> data. In </a:t>
            </a:r>
            <a:r>
              <a:rPr lang="pt-BR" sz="900" i="1" dirty="0" err="1">
                <a:latin typeface="Garamond" panose="02020404030301010803" pitchFamily="18" charset="0"/>
              </a:rPr>
              <a:t>Protein</a:t>
            </a:r>
            <a:r>
              <a:rPr lang="pt-BR" sz="900" i="1" dirty="0">
                <a:latin typeface="Garamond" panose="02020404030301010803" pitchFamily="18" charset="0"/>
              </a:rPr>
              <a:t> and </a:t>
            </a:r>
            <a:r>
              <a:rPr lang="pt-BR" sz="900" i="1" dirty="0" err="1">
                <a:latin typeface="Garamond" panose="02020404030301010803" pitchFamily="18" charset="0"/>
              </a:rPr>
              <a:t>Cell</a:t>
            </a:r>
            <a:r>
              <a:rPr lang="pt-BR" sz="900" dirty="0">
                <a:latin typeface="Garamond" panose="02020404030301010803" pitchFamily="18" charset="0"/>
              </a:rPr>
              <a:t> (Vol. 12, </a:t>
            </a:r>
            <a:r>
              <a:rPr lang="pt-BR" sz="900" dirty="0" err="1">
                <a:latin typeface="Garamond" panose="02020404030301010803" pitchFamily="18" charset="0"/>
              </a:rPr>
              <a:t>Issue</a:t>
            </a:r>
            <a:r>
              <a:rPr lang="pt-BR" sz="900" dirty="0">
                <a:latin typeface="Garamond" panose="02020404030301010803" pitchFamily="18" charset="0"/>
              </a:rPr>
              <a:t> 5, pp. 315–330). </a:t>
            </a:r>
            <a:r>
              <a:rPr lang="pt-BR" sz="900" dirty="0" err="1">
                <a:latin typeface="Garamond" panose="02020404030301010803" pitchFamily="18" charset="0"/>
              </a:rPr>
              <a:t>Higher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Education</a:t>
            </a:r>
            <a:r>
              <a:rPr lang="pt-BR" sz="900" dirty="0">
                <a:latin typeface="Garamond" panose="02020404030301010803" pitchFamily="18" charset="0"/>
              </a:rPr>
              <a:t> Press </a:t>
            </a:r>
            <a:r>
              <a:rPr lang="pt-BR" sz="900" dirty="0" err="1">
                <a:latin typeface="Garamond" panose="02020404030301010803" pitchFamily="18" charset="0"/>
              </a:rPr>
              <a:t>Limited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Company</a:t>
            </a:r>
            <a:r>
              <a:rPr lang="pt-BR" sz="900" dirty="0">
                <a:latin typeface="Garamond" panose="02020404030301010803" pitchFamily="18" charset="0"/>
              </a:rPr>
              <a:t>. https://doi.org/10.1007/s13238-020-00724-8</a:t>
            </a:r>
          </a:p>
          <a:p>
            <a:pPr>
              <a:lnSpc>
                <a:spcPct val="120000"/>
              </a:lnSpc>
            </a:pPr>
            <a:endParaRPr lang="pt-BR" sz="900" dirty="0">
              <a:latin typeface="Garamond" panose="02020404030301010803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900" dirty="0" err="1">
                <a:latin typeface="Garamond" panose="02020404030301010803" pitchFamily="18" charset="0"/>
              </a:rPr>
              <a:t>Minervini</a:t>
            </a:r>
            <a:r>
              <a:rPr lang="pt-BR" sz="900" dirty="0">
                <a:latin typeface="Garamond" panose="02020404030301010803" pitchFamily="18" charset="0"/>
              </a:rPr>
              <a:t>, F., </a:t>
            </a:r>
            <a:r>
              <a:rPr lang="pt-BR" sz="900" dirty="0" err="1">
                <a:latin typeface="Garamond" panose="02020404030301010803" pitchFamily="18" charset="0"/>
              </a:rPr>
              <a:t>Lattanzi</a:t>
            </a:r>
            <a:r>
              <a:rPr lang="pt-BR" sz="900" dirty="0">
                <a:latin typeface="Garamond" panose="02020404030301010803" pitchFamily="18" charset="0"/>
              </a:rPr>
              <a:t>, A., De Angelis, M., </a:t>
            </a:r>
            <a:r>
              <a:rPr lang="pt-BR" sz="900" dirty="0" err="1">
                <a:latin typeface="Garamond" panose="02020404030301010803" pitchFamily="18" charset="0"/>
              </a:rPr>
              <a:t>Celano</a:t>
            </a:r>
            <a:r>
              <a:rPr lang="pt-BR" sz="900" dirty="0">
                <a:latin typeface="Garamond" panose="02020404030301010803" pitchFamily="18" charset="0"/>
              </a:rPr>
              <a:t>, G., &amp; </a:t>
            </a:r>
            <a:r>
              <a:rPr lang="pt-BR" sz="900" dirty="0" err="1">
                <a:latin typeface="Garamond" panose="02020404030301010803" pitchFamily="18" charset="0"/>
              </a:rPr>
              <a:t>Gobbetti</a:t>
            </a:r>
            <a:r>
              <a:rPr lang="pt-BR" sz="900" dirty="0">
                <a:latin typeface="Garamond" panose="02020404030301010803" pitchFamily="18" charset="0"/>
              </a:rPr>
              <a:t>, M. (2015). </a:t>
            </a:r>
            <a:r>
              <a:rPr lang="pt-BR" sz="900" dirty="0" err="1">
                <a:latin typeface="Garamond" panose="02020404030301010803" pitchFamily="18" charset="0"/>
              </a:rPr>
              <a:t>House</a:t>
            </a:r>
            <a:r>
              <a:rPr lang="pt-BR" sz="900" dirty="0">
                <a:latin typeface="Garamond" panose="02020404030301010803" pitchFamily="18" charset="0"/>
              </a:rPr>
              <a:t> microbiotas as </a:t>
            </a:r>
            <a:r>
              <a:rPr lang="pt-BR" sz="900" dirty="0" err="1">
                <a:latin typeface="Garamond" panose="02020404030301010803" pitchFamily="18" charset="0"/>
              </a:rPr>
              <a:t>sources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of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lactic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acid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bacteria</a:t>
            </a:r>
            <a:r>
              <a:rPr lang="pt-BR" sz="900" dirty="0">
                <a:latin typeface="Garamond" panose="02020404030301010803" pitchFamily="18" charset="0"/>
              </a:rPr>
              <a:t> and </a:t>
            </a:r>
            <a:r>
              <a:rPr lang="pt-BR" sz="900" dirty="0" err="1">
                <a:latin typeface="Garamond" panose="02020404030301010803" pitchFamily="18" charset="0"/>
              </a:rPr>
              <a:t>yeasts</a:t>
            </a:r>
            <a:r>
              <a:rPr lang="pt-BR" sz="900" dirty="0">
                <a:latin typeface="Garamond" panose="02020404030301010803" pitchFamily="18" charset="0"/>
              </a:rPr>
              <a:t> in </a:t>
            </a:r>
            <a:r>
              <a:rPr lang="pt-BR" sz="900" dirty="0" err="1">
                <a:latin typeface="Garamond" panose="02020404030301010803" pitchFamily="18" charset="0"/>
              </a:rPr>
              <a:t>traditional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Italian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sourdoughs</a:t>
            </a:r>
            <a:r>
              <a:rPr lang="pt-BR" sz="900" dirty="0">
                <a:latin typeface="Garamond" panose="02020404030301010803" pitchFamily="18" charset="0"/>
              </a:rPr>
              <a:t>. </a:t>
            </a:r>
            <a:r>
              <a:rPr lang="pt-BR" sz="900" i="1" dirty="0">
                <a:latin typeface="Garamond" panose="02020404030301010803" pitchFamily="18" charset="0"/>
              </a:rPr>
              <a:t>Food </a:t>
            </a:r>
            <a:r>
              <a:rPr lang="pt-BR" sz="900" i="1" dirty="0" err="1">
                <a:latin typeface="Garamond" panose="02020404030301010803" pitchFamily="18" charset="0"/>
              </a:rPr>
              <a:t>Microbiology</a:t>
            </a:r>
            <a:r>
              <a:rPr lang="pt-BR" sz="900" dirty="0">
                <a:latin typeface="Garamond" panose="02020404030301010803" pitchFamily="18" charset="0"/>
              </a:rPr>
              <a:t>, </a:t>
            </a:r>
            <a:r>
              <a:rPr lang="pt-BR" sz="900" i="1" dirty="0">
                <a:latin typeface="Garamond" panose="02020404030301010803" pitchFamily="18" charset="0"/>
              </a:rPr>
              <a:t>52</a:t>
            </a:r>
            <a:r>
              <a:rPr lang="pt-BR" sz="900" dirty="0">
                <a:latin typeface="Garamond" panose="02020404030301010803" pitchFamily="18" charset="0"/>
              </a:rPr>
              <a:t>, 66–76. https://doi.org/10.1016/j.fm.2015.06.009</a:t>
            </a:r>
          </a:p>
          <a:p>
            <a:pPr>
              <a:lnSpc>
                <a:spcPct val="120000"/>
              </a:lnSpc>
            </a:pPr>
            <a:endParaRPr lang="pt-BR" sz="900" dirty="0">
              <a:latin typeface="Garamond" panose="02020404030301010803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900" dirty="0">
                <a:latin typeface="Garamond" panose="02020404030301010803" pitchFamily="18" charset="0"/>
              </a:rPr>
              <a:t>Pérez-</a:t>
            </a:r>
            <a:r>
              <a:rPr lang="pt-BR" sz="900" dirty="0" err="1">
                <a:latin typeface="Garamond" panose="02020404030301010803" pitchFamily="18" charset="0"/>
              </a:rPr>
              <a:t>Cobas</a:t>
            </a:r>
            <a:r>
              <a:rPr lang="pt-BR" sz="900" dirty="0">
                <a:latin typeface="Garamond" panose="02020404030301010803" pitchFamily="18" charset="0"/>
              </a:rPr>
              <a:t>, A. E., Gomez-</a:t>
            </a:r>
            <a:r>
              <a:rPr lang="pt-BR" sz="900" dirty="0" err="1">
                <a:latin typeface="Garamond" panose="02020404030301010803" pitchFamily="18" charset="0"/>
              </a:rPr>
              <a:t>Valero</a:t>
            </a:r>
            <a:r>
              <a:rPr lang="pt-BR" sz="900" dirty="0">
                <a:latin typeface="Garamond" panose="02020404030301010803" pitchFamily="18" charset="0"/>
              </a:rPr>
              <a:t>, L., &amp; </a:t>
            </a:r>
            <a:r>
              <a:rPr lang="pt-BR" sz="900" dirty="0" err="1">
                <a:latin typeface="Garamond" panose="02020404030301010803" pitchFamily="18" charset="0"/>
              </a:rPr>
              <a:t>Buchrieser</a:t>
            </a:r>
            <a:r>
              <a:rPr lang="pt-BR" sz="900" dirty="0">
                <a:latin typeface="Garamond" panose="02020404030301010803" pitchFamily="18" charset="0"/>
              </a:rPr>
              <a:t>, C. (2020). </a:t>
            </a:r>
            <a:r>
              <a:rPr lang="pt-BR" sz="900" dirty="0" err="1">
                <a:latin typeface="Garamond" panose="02020404030301010803" pitchFamily="18" charset="0"/>
              </a:rPr>
              <a:t>Metagenomic</a:t>
            </a:r>
            <a:r>
              <a:rPr lang="pt-BR" sz="900" dirty="0">
                <a:latin typeface="Garamond" panose="02020404030301010803" pitchFamily="18" charset="0"/>
              </a:rPr>
              <a:t> approaches in microbial </a:t>
            </a:r>
            <a:r>
              <a:rPr lang="pt-BR" sz="900" dirty="0" err="1">
                <a:latin typeface="Garamond" panose="02020404030301010803" pitchFamily="18" charset="0"/>
              </a:rPr>
              <a:t>ecology</a:t>
            </a:r>
            <a:r>
              <a:rPr lang="pt-BR" sz="900" dirty="0">
                <a:latin typeface="Garamond" panose="02020404030301010803" pitchFamily="18" charset="0"/>
              </a:rPr>
              <a:t>: </a:t>
            </a:r>
            <a:r>
              <a:rPr lang="pt-BR" sz="900" dirty="0" err="1">
                <a:latin typeface="Garamond" panose="02020404030301010803" pitchFamily="18" charset="0"/>
              </a:rPr>
              <a:t>An</a:t>
            </a:r>
            <a:r>
              <a:rPr lang="pt-BR" sz="900" dirty="0">
                <a:latin typeface="Garamond" panose="02020404030301010803" pitchFamily="18" charset="0"/>
              </a:rPr>
              <a:t> update </a:t>
            </a:r>
            <a:r>
              <a:rPr lang="pt-BR" sz="900" dirty="0" err="1">
                <a:latin typeface="Garamond" panose="02020404030301010803" pitchFamily="18" charset="0"/>
              </a:rPr>
              <a:t>on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whole-genome</a:t>
            </a:r>
            <a:r>
              <a:rPr lang="pt-BR" sz="900" dirty="0">
                <a:latin typeface="Garamond" panose="02020404030301010803" pitchFamily="18" charset="0"/>
              </a:rPr>
              <a:t> and </a:t>
            </a:r>
            <a:r>
              <a:rPr lang="pt-BR" sz="900" dirty="0" err="1">
                <a:latin typeface="Garamond" panose="02020404030301010803" pitchFamily="18" charset="0"/>
              </a:rPr>
              <a:t>marker</a:t>
            </a:r>
            <a:r>
              <a:rPr lang="pt-BR" sz="900" dirty="0">
                <a:latin typeface="Garamond" panose="02020404030301010803" pitchFamily="18" charset="0"/>
              </a:rPr>
              <a:t> gene </a:t>
            </a:r>
            <a:r>
              <a:rPr lang="pt-BR" sz="900" dirty="0" err="1">
                <a:latin typeface="Garamond" panose="02020404030301010803" pitchFamily="18" charset="0"/>
              </a:rPr>
              <a:t>sequencing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analyses</a:t>
            </a:r>
            <a:r>
              <a:rPr lang="pt-BR" sz="900" dirty="0">
                <a:latin typeface="Garamond" panose="02020404030301010803" pitchFamily="18" charset="0"/>
              </a:rPr>
              <a:t>. </a:t>
            </a:r>
            <a:r>
              <a:rPr lang="pt-BR" sz="900" i="1" dirty="0">
                <a:latin typeface="Garamond" panose="02020404030301010803" pitchFamily="18" charset="0"/>
              </a:rPr>
              <a:t>Microbial </a:t>
            </a:r>
            <a:r>
              <a:rPr lang="pt-BR" sz="900" i="1" dirty="0" err="1">
                <a:latin typeface="Garamond" panose="02020404030301010803" pitchFamily="18" charset="0"/>
              </a:rPr>
              <a:t>Genomics</a:t>
            </a:r>
            <a:r>
              <a:rPr lang="pt-BR" sz="900" dirty="0">
                <a:latin typeface="Garamond" panose="02020404030301010803" pitchFamily="18" charset="0"/>
              </a:rPr>
              <a:t>, </a:t>
            </a:r>
            <a:r>
              <a:rPr lang="pt-BR" sz="900" i="1" dirty="0">
                <a:latin typeface="Garamond" panose="02020404030301010803" pitchFamily="18" charset="0"/>
              </a:rPr>
              <a:t>6</a:t>
            </a:r>
            <a:r>
              <a:rPr lang="pt-BR" sz="900" dirty="0">
                <a:latin typeface="Garamond" panose="02020404030301010803" pitchFamily="18" charset="0"/>
              </a:rPr>
              <a:t>(8), 1–22. https://doi.org/10.1099/mgen.0.000409</a:t>
            </a:r>
          </a:p>
          <a:p>
            <a:pPr>
              <a:lnSpc>
                <a:spcPct val="120000"/>
              </a:lnSpc>
            </a:pPr>
            <a:endParaRPr lang="pt-BR" sz="900" dirty="0">
              <a:latin typeface="Garamond" panose="02020404030301010803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900" dirty="0" err="1">
                <a:latin typeface="Garamond" panose="02020404030301010803" pitchFamily="18" charset="0"/>
              </a:rPr>
              <a:t>Price</a:t>
            </a:r>
            <a:r>
              <a:rPr lang="pt-BR" sz="900" dirty="0">
                <a:latin typeface="Garamond" panose="02020404030301010803" pitchFamily="18" charset="0"/>
              </a:rPr>
              <a:t>, G. W., </a:t>
            </a:r>
            <a:r>
              <a:rPr lang="pt-BR" sz="900" dirty="0" err="1">
                <a:latin typeface="Garamond" panose="02020404030301010803" pitchFamily="18" charset="0"/>
              </a:rPr>
              <a:t>Langille</a:t>
            </a:r>
            <a:r>
              <a:rPr lang="pt-BR" sz="900" dirty="0">
                <a:latin typeface="Garamond" panose="02020404030301010803" pitchFamily="18" charset="0"/>
              </a:rPr>
              <a:t>, M. G. I., &amp; </a:t>
            </a:r>
            <a:r>
              <a:rPr lang="pt-BR" sz="900" dirty="0" err="1">
                <a:latin typeface="Garamond" panose="02020404030301010803" pitchFamily="18" charset="0"/>
              </a:rPr>
              <a:t>Yurgel</a:t>
            </a:r>
            <a:r>
              <a:rPr lang="pt-BR" sz="900" dirty="0">
                <a:latin typeface="Garamond" panose="02020404030301010803" pitchFamily="18" charset="0"/>
              </a:rPr>
              <a:t>, S. N. (2021). Microbial </a:t>
            </a:r>
            <a:r>
              <a:rPr lang="pt-BR" sz="900" dirty="0" err="1">
                <a:latin typeface="Garamond" panose="02020404030301010803" pitchFamily="18" charset="0"/>
              </a:rPr>
              <a:t>co-occurrence</a:t>
            </a:r>
            <a:r>
              <a:rPr lang="pt-BR" sz="900" dirty="0">
                <a:latin typeface="Garamond" panose="02020404030301010803" pitchFamily="18" charset="0"/>
              </a:rPr>
              <a:t> network </a:t>
            </a:r>
            <a:r>
              <a:rPr lang="pt-BR" sz="900" dirty="0" err="1">
                <a:latin typeface="Garamond" panose="02020404030301010803" pitchFamily="18" charset="0"/>
              </a:rPr>
              <a:t>analysis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of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soils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receiving</a:t>
            </a:r>
            <a:r>
              <a:rPr lang="pt-BR" sz="900" dirty="0">
                <a:latin typeface="Garamond" panose="02020404030301010803" pitchFamily="18" charset="0"/>
              </a:rPr>
              <a:t> short- and </a:t>
            </a:r>
            <a:r>
              <a:rPr lang="pt-BR" sz="900" dirty="0" err="1">
                <a:latin typeface="Garamond" panose="02020404030301010803" pitchFamily="18" charset="0"/>
              </a:rPr>
              <a:t>long-term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applications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of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alkaline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treated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biosolids</a:t>
            </a:r>
            <a:r>
              <a:rPr lang="pt-BR" sz="900" dirty="0">
                <a:latin typeface="Garamond" panose="02020404030301010803" pitchFamily="18" charset="0"/>
              </a:rPr>
              <a:t>. </a:t>
            </a:r>
            <a:r>
              <a:rPr lang="pt-BR" sz="900" i="1" dirty="0">
                <a:latin typeface="Garamond" panose="02020404030301010803" pitchFamily="18" charset="0"/>
              </a:rPr>
              <a:t>Science </a:t>
            </a:r>
            <a:r>
              <a:rPr lang="pt-BR" sz="900" i="1" dirty="0" err="1">
                <a:latin typeface="Garamond" panose="02020404030301010803" pitchFamily="18" charset="0"/>
              </a:rPr>
              <a:t>of</a:t>
            </a:r>
            <a:r>
              <a:rPr lang="pt-BR" sz="900" i="1" dirty="0">
                <a:latin typeface="Garamond" panose="02020404030301010803" pitchFamily="18" charset="0"/>
              </a:rPr>
              <a:t> </a:t>
            </a:r>
            <a:r>
              <a:rPr lang="pt-BR" sz="900" i="1" dirty="0" err="1">
                <a:latin typeface="Garamond" panose="02020404030301010803" pitchFamily="18" charset="0"/>
              </a:rPr>
              <a:t>the</a:t>
            </a:r>
            <a:r>
              <a:rPr lang="pt-BR" sz="900" i="1" dirty="0">
                <a:latin typeface="Garamond" panose="02020404030301010803" pitchFamily="18" charset="0"/>
              </a:rPr>
              <a:t> Total </a:t>
            </a:r>
            <a:r>
              <a:rPr lang="pt-BR" sz="900" i="1" dirty="0" err="1">
                <a:latin typeface="Garamond" panose="02020404030301010803" pitchFamily="18" charset="0"/>
              </a:rPr>
              <a:t>Environment</a:t>
            </a:r>
            <a:r>
              <a:rPr lang="pt-BR" sz="900" dirty="0">
                <a:latin typeface="Garamond" panose="02020404030301010803" pitchFamily="18" charset="0"/>
              </a:rPr>
              <a:t>, </a:t>
            </a:r>
            <a:r>
              <a:rPr lang="pt-BR" sz="900" i="1" dirty="0">
                <a:latin typeface="Garamond" panose="02020404030301010803" pitchFamily="18" charset="0"/>
              </a:rPr>
              <a:t>751</a:t>
            </a:r>
            <a:r>
              <a:rPr lang="pt-BR" sz="900" dirty="0">
                <a:latin typeface="Garamond" panose="02020404030301010803" pitchFamily="18" charset="0"/>
              </a:rPr>
              <a:t>. https://doi.org/10.1016/j.scitotenv.2020.141687</a:t>
            </a:r>
          </a:p>
          <a:p>
            <a:pPr>
              <a:lnSpc>
                <a:spcPct val="120000"/>
              </a:lnSpc>
            </a:pPr>
            <a:endParaRPr lang="pt-BR" sz="900" dirty="0">
              <a:latin typeface="Garamond" panose="02020404030301010803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900" dirty="0">
                <a:latin typeface="Garamond" panose="02020404030301010803" pitchFamily="18" charset="0"/>
              </a:rPr>
              <a:t>Reese, A. T., &amp; </a:t>
            </a:r>
            <a:r>
              <a:rPr lang="pt-BR" sz="900" dirty="0" err="1">
                <a:latin typeface="Garamond" panose="02020404030301010803" pitchFamily="18" charset="0"/>
              </a:rPr>
              <a:t>Dunn</a:t>
            </a:r>
            <a:r>
              <a:rPr lang="pt-BR" sz="900" dirty="0">
                <a:latin typeface="Garamond" panose="02020404030301010803" pitchFamily="18" charset="0"/>
              </a:rPr>
              <a:t>, R. R. (2018). Drivers </a:t>
            </a:r>
            <a:r>
              <a:rPr lang="pt-BR" sz="900" dirty="0" err="1">
                <a:latin typeface="Garamond" panose="02020404030301010803" pitchFamily="18" charset="0"/>
              </a:rPr>
              <a:t>of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microbiome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biodiversity</a:t>
            </a:r>
            <a:r>
              <a:rPr lang="pt-BR" sz="900" dirty="0">
                <a:latin typeface="Garamond" panose="02020404030301010803" pitchFamily="18" charset="0"/>
              </a:rPr>
              <a:t>: A review </a:t>
            </a:r>
            <a:r>
              <a:rPr lang="pt-BR" sz="900" dirty="0" err="1">
                <a:latin typeface="Garamond" panose="02020404030301010803" pitchFamily="18" charset="0"/>
              </a:rPr>
              <a:t>of</a:t>
            </a:r>
            <a:r>
              <a:rPr lang="pt-BR" sz="900" dirty="0">
                <a:latin typeface="Garamond" panose="02020404030301010803" pitchFamily="18" charset="0"/>
              </a:rPr>
              <a:t> general </a:t>
            </a:r>
            <a:r>
              <a:rPr lang="pt-BR" sz="900" dirty="0" err="1">
                <a:latin typeface="Garamond" panose="02020404030301010803" pitchFamily="18" charset="0"/>
              </a:rPr>
              <a:t>rules</a:t>
            </a:r>
            <a:r>
              <a:rPr lang="pt-BR" sz="900" dirty="0">
                <a:latin typeface="Garamond" panose="02020404030301010803" pitchFamily="18" charset="0"/>
              </a:rPr>
              <a:t>, </a:t>
            </a:r>
            <a:r>
              <a:rPr lang="pt-BR" sz="900" dirty="0" err="1">
                <a:latin typeface="Garamond" panose="02020404030301010803" pitchFamily="18" charset="0"/>
              </a:rPr>
              <a:t>feces</a:t>
            </a:r>
            <a:r>
              <a:rPr lang="pt-BR" sz="900" dirty="0">
                <a:latin typeface="Garamond" panose="02020404030301010803" pitchFamily="18" charset="0"/>
              </a:rPr>
              <a:t>, and </a:t>
            </a:r>
            <a:r>
              <a:rPr lang="pt-BR" sz="900" dirty="0" err="1">
                <a:latin typeface="Garamond" panose="02020404030301010803" pitchFamily="18" charset="0"/>
              </a:rPr>
              <a:t>ignorance</a:t>
            </a:r>
            <a:r>
              <a:rPr lang="pt-BR" sz="900" dirty="0">
                <a:latin typeface="Garamond" panose="02020404030301010803" pitchFamily="18" charset="0"/>
              </a:rPr>
              <a:t>. </a:t>
            </a:r>
            <a:r>
              <a:rPr lang="pt-BR" sz="900" i="1" dirty="0" err="1">
                <a:latin typeface="Garamond" panose="02020404030301010803" pitchFamily="18" charset="0"/>
              </a:rPr>
              <a:t>MBio</a:t>
            </a:r>
            <a:r>
              <a:rPr lang="pt-BR" sz="900" dirty="0">
                <a:latin typeface="Garamond" panose="02020404030301010803" pitchFamily="18" charset="0"/>
              </a:rPr>
              <a:t>, </a:t>
            </a:r>
            <a:r>
              <a:rPr lang="pt-BR" sz="900" i="1" dirty="0">
                <a:latin typeface="Garamond" panose="02020404030301010803" pitchFamily="18" charset="0"/>
              </a:rPr>
              <a:t>9</a:t>
            </a:r>
            <a:r>
              <a:rPr lang="pt-BR" sz="900" dirty="0">
                <a:latin typeface="Garamond" panose="02020404030301010803" pitchFamily="18" charset="0"/>
              </a:rPr>
              <a:t>(4). https://doi.org/10.1128/mBio.01294-18</a:t>
            </a:r>
          </a:p>
          <a:p>
            <a:pPr>
              <a:lnSpc>
                <a:spcPct val="120000"/>
              </a:lnSpc>
            </a:pPr>
            <a:endParaRPr lang="pt-BR" sz="900" dirty="0">
              <a:latin typeface="Garamond" panose="02020404030301010803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900" dirty="0" err="1">
                <a:latin typeface="Garamond" panose="02020404030301010803" pitchFamily="18" charset="0"/>
              </a:rPr>
              <a:t>Rothberg</a:t>
            </a:r>
            <a:r>
              <a:rPr lang="pt-BR" sz="900" dirty="0">
                <a:latin typeface="Garamond" panose="02020404030301010803" pitchFamily="18" charset="0"/>
              </a:rPr>
              <a:t>, J. M., </a:t>
            </a:r>
            <a:r>
              <a:rPr lang="pt-BR" sz="900" dirty="0" err="1">
                <a:latin typeface="Garamond" panose="02020404030301010803" pitchFamily="18" charset="0"/>
              </a:rPr>
              <a:t>Hinz</a:t>
            </a:r>
            <a:r>
              <a:rPr lang="pt-BR" sz="900" dirty="0">
                <a:latin typeface="Garamond" panose="02020404030301010803" pitchFamily="18" charset="0"/>
              </a:rPr>
              <a:t>, W., </a:t>
            </a:r>
            <a:r>
              <a:rPr lang="pt-BR" sz="900" dirty="0" err="1">
                <a:latin typeface="Garamond" panose="02020404030301010803" pitchFamily="18" charset="0"/>
              </a:rPr>
              <a:t>Rearick</a:t>
            </a:r>
            <a:r>
              <a:rPr lang="pt-BR" sz="900" dirty="0">
                <a:latin typeface="Garamond" panose="02020404030301010803" pitchFamily="18" charset="0"/>
              </a:rPr>
              <a:t>, T. M., Schultz, J., </a:t>
            </a:r>
            <a:r>
              <a:rPr lang="pt-BR" sz="900" dirty="0" err="1">
                <a:latin typeface="Garamond" panose="02020404030301010803" pitchFamily="18" charset="0"/>
              </a:rPr>
              <a:t>Mileski</a:t>
            </a:r>
            <a:r>
              <a:rPr lang="pt-BR" sz="900" dirty="0">
                <a:latin typeface="Garamond" panose="02020404030301010803" pitchFamily="18" charset="0"/>
              </a:rPr>
              <a:t>, W., </a:t>
            </a:r>
            <a:r>
              <a:rPr lang="pt-BR" sz="900" dirty="0" err="1">
                <a:latin typeface="Garamond" panose="02020404030301010803" pitchFamily="18" charset="0"/>
              </a:rPr>
              <a:t>Davey</a:t>
            </a:r>
            <a:r>
              <a:rPr lang="pt-BR" sz="900" dirty="0">
                <a:latin typeface="Garamond" panose="02020404030301010803" pitchFamily="18" charset="0"/>
              </a:rPr>
              <a:t>, M., </a:t>
            </a:r>
            <a:r>
              <a:rPr lang="pt-BR" sz="900" dirty="0" err="1">
                <a:latin typeface="Garamond" panose="02020404030301010803" pitchFamily="18" charset="0"/>
              </a:rPr>
              <a:t>Leamon</a:t>
            </a:r>
            <a:r>
              <a:rPr lang="pt-BR" sz="900" dirty="0">
                <a:latin typeface="Garamond" panose="02020404030301010803" pitchFamily="18" charset="0"/>
              </a:rPr>
              <a:t>, J. H., Johnson, K., </a:t>
            </a:r>
            <a:r>
              <a:rPr lang="pt-BR" sz="900" dirty="0" err="1">
                <a:latin typeface="Garamond" panose="02020404030301010803" pitchFamily="18" charset="0"/>
              </a:rPr>
              <a:t>Milgrew</a:t>
            </a:r>
            <a:r>
              <a:rPr lang="pt-BR" sz="900" dirty="0">
                <a:latin typeface="Garamond" panose="02020404030301010803" pitchFamily="18" charset="0"/>
              </a:rPr>
              <a:t>, M. J., Edwards, M., </a:t>
            </a:r>
            <a:r>
              <a:rPr lang="pt-BR" sz="900" dirty="0" err="1">
                <a:latin typeface="Garamond" panose="02020404030301010803" pitchFamily="18" charset="0"/>
              </a:rPr>
              <a:t>Hoon</a:t>
            </a:r>
            <a:r>
              <a:rPr lang="pt-BR" sz="900" dirty="0">
                <a:latin typeface="Garamond" panose="02020404030301010803" pitchFamily="18" charset="0"/>
              </a:rPr>
              <a:t>, J., </a:t>
            </a:r>
            <a:r>
              <a:rPr lang="pt-BR" sz="900" dirty="0" err="1">
                <a:latin typeface="Garamond" panose="02020404030301010803" pitchFamily="18" charset="0"/>
              </a:rPr>
              <a:t>Simons</a:t>
            </a:r>
            <a:r>
              <a:rPr lang="pt-BR" sz="900" dirty="0">
                <a:latin typeface="Garamond" panose="02020404030301010803" pitchFamily="18" charset="0"/>
              </a:rPr>
              <a:t>, J. F., </a:t>
            </a:r>
            <a:r>
              <a:rPr lang="pt-BR" sz="900" dirty="0" err="1">
                <a:latin typeface="Garamond" panose="02020404030301010803" pitchFamily="18" charset="0"/>
              </a:rPr>
              <a:t>Marran</a:t>
            </a:r>
            <a:r>
              <a:rPr lang="pt-BR" sz="900" dirty="0">
                <a:latin typeface="Garamond" panose="02020404030301010803" pitchFamily="18" charset="0"/>
              </a:rPr>
              <a:t>, D., Myers, J. W., Davidson, J. F., </a:t>
            </a:r>
            <a:r>
              <a:rPr lang="pt-BR" sz="900" dirty="0" err="1">
                <a:latin typeface="Garamond" panose="02020404030301010803" pitchFamily="18" charset="0"/>
              </a:rPr>
              <a:t>Branting</a:t>
            </a:r>
            <a:r>
              <a:rPr lang="pt-BR" sz="900" dirty="0">
                <a:latin typeface="Garamond" panose="02020404030301010803" pitchFamily="18" charset="0"/>
              </a:rPr>
              <a:t>, A., </a:t>
            </a:r>
            <a:r>
              <a:rPr lang="pt-BR" sz="900" dirty="0" err="1">
                <a:latin typeface="Garamond" panose="02020404030301010803" pitchFamily="18" charset="0"/>
              </a:rPr>
              <a:t>Nobile</a:t>
            </a:r>
            <a:r>
              <a:rPr lang="pt-BR" sz="900" dirty="0">
                <a:latin typeface="Garamond" panose="02020404030301010803" pitchFamily="18" charset="0"/>
              </a:rPr>
              <a:t>, J. R., </a:t>
            </a:r>
            <a:r>
              <a:rPr lang="pt-BR" sz="900" dirty="0" err="1">
                <a:latin typeface="Garamond" panose="02020404030301010803" pitchFamily="18" charset="0"/>
              </a:rPr>
              <a:t>Puc</a:t>
            </a:r>
            <a:r>
              <a:rPr lang="pt-BR" sz="900" dirty="0">
                <a:latin typeface="Garamond" panose="02020404030301010803" pitchFamily="18" charset="0"/>
              </a:rPr>
              <a:t>, B. P., Light, D., … </a:t>
            </a:r>
          </a:p>
          <a:p>
            <a:pPr>
              <a:lnSpc>
                <a:spcPct val="120000"/>
              </a:lnSpc>
            </a:pPr>
            <a:endParaRPr lang="pt-BR" sz="900" dirty="0">
              <a:latin typeface="Garamond" panose="02020404030301010803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900" dirty="0" err="1">
                <a:latin typeface="Garamond" panose="02020404030301010803" pitchFamily="18" charset="0"/>
              </a:rPr>
              <a:t>Trego</a:t>
            </a:r>
            <a:r>
              <a:rPr lang="pt-BR" sz="900" dirty="0">
                <a:latin typeface="Garamond" panose="02020404030301010803" pitchFamily="18" charset="0"/>
              </a:rPr>
              <a:t>, A., Keating, C., </a:t>
            </a:r>
            <a:r>
              <a:rPr lang="pt-BR" sz="900" dirty="0" err="1">
                <a:latin typeface="Garamond" panose="02020404030301010803" pitchFamily="18" charset="0"/>
              </a:rPr>
              <a:t>Nzeteu</a:t>
            </a:r>
            <a:r>
              <a:rPr lang="pt-BR" sz="900" dirty="0">
                <a:latin typeface="Garamond" panose="02020404030301010803" pitchFamily="18" charset="0"/>
              </a:rPr>
              <a:t>, C., Graham, A., </a:t>
            </a:r>
            <a:r>
              <a:rPr lang="pt-BR" sz="900" dirty="0" err="1">
                <a:latin typeface="Garamond" panose="02020404030301010803" pitchFamily="18" charset="0"/>
              </a:rPr>
              <a:t>O’Flaherty</a:t>
            </a:r>
            <a:r>
              <a:rPr lang="pt-BR" sz="900" dirty="0">
                <a:latin typeface="Garamond" panose="02020404030301010803" pitchFamily="18" charset="0"/>
              </a:rPr>
              <a:t>, V., &amp; </a:t>
            </a:r>
            <a:r>
              <a:rPr lang="pt-BR" sz="900" dirty="0" err="1">
                <a:latin typeface="Garamond" panose="02020404030301010803" pitchFamily="18" charset="0"/>
              </a:rPr>
              <a:t>Ijaz</a:t>
            </a:r>
            <a:r>
              <a:rPr lang="pt-BR" sz="900" dirty="0">
                <a:latin typeface="Garamond" panose="02020404030301010803" pitchFamily="18" charset="0"/>
              </a:rPr>
              <a:t>, U. Z. (2022). </a:t>
            </a:r>
            <a:r>
              <a:rPr lang="pt-BR" sz="900" dirty="0" err="1">
                <a:latin typeface="Garamond" panose="02020404030301010803" pitchFamily="18" charset="0"/>
              </a:rPr>
              <a:t>Beyond</a:t>
            </a:r>
            <a:r>
              <a:rPr lang="pt-BR" sz="900" dirty="0">
                <a:latin typeface="Garamond" panose="02020404030301010803" pitchFamily="18" charset="0"/>
              </a:rPr>
              <a:t> Basic </a:t>
            </a:r>
            <a:r>
              <a:rPr lang="pt-BR" sz="900" dirty="0" err="1">
                <a:latin typeface="Garamond" panose="02020404030301010803" pitchFamily="18" charset="0"/>
              </a:rPr>
              <a:t>Diversity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Estimates</a:t>
            </a:r>
            <a:r>
              <a:rPr lang="pt-BR" sz="900" dirty="0">
                <a:latin typeface="Garamond" panose="02020404030301010803" pitchFamily="18" charset="0"/>
              </a:rPr>
              <a:t>—</a:t>
            </a:r>
            <a:r>
              <a:rPr lang="pt-BR" sz="900" dirty="0" err="1">
                <a:latin typeface="Garamond" panose="02020404030301010803" pitchFamily="18" charset="0"/>
              </a:rPr>
              <a:t>Analytical</a:t>
            </a:r>
            <a:r>
              <a:rPr lang="pt-BR" sz="900" dirty="0">
                <a:latin typeface="Garamond" panose="02020404030301010803" pitchFamily="18" charset="0"/>
              </a:rPr>
              <a:t> Tools for </a:t>
            </a:r>
            <a:r>
              <a:rPr lang="pt-BR" sz="900" dirty="0" err="1">
                <a:latin typeface="Garamond" panose="02020404030301010803" pitchFamily="18" charset="0"/>
              </a:rPr>
              <a:t>Mechanistic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Interpretations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of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Amplicon</a:t>
            </a:r>
            <a:r>
              <a:rPr lang="pt-BR" sz="900" dirty="0">
                <a:latin typeface="Garamond" panose="02020404030301010803" pitchFamily="18" charset="0"/>
              </a:rPr>
              <a:t> </a:t>
            </a:r>
            <a:r>
              <a:rPr lang="pt-BR" sz="900" dirty="0" err="1">
                <a:latin typeface="Garamond" panose="02020404030301010803" pitchFamily="18" charset="0"/>
              </a:rPr>
              <a:t>Sequencing</a:t>
            </a:r>
            <a:r>
              <a:rPr lang="pt-BR" sz="900" dirty="0">
                <a:latin typeface="Garamond" panose="02020404030301010803" pitchFamily="18" charset="0"/>
              </a:rPr>
              <a:t> Data. In </a:t>
            </a:r>
            <a:r>
              <a:rPr lang="pt-BR" sz="900" i="1" dirty="0" err="1">
                <a:latin typeface="Garamond" panose="02020404030301010803" pitchFamily="18" charset="0"/>
              </a:rPr>
              <a:t>Microorganisms</a:t>
            </a:r>
            <a:r>
              <a:rPr lang="pt-BR" sz="900" dirty="0">
                <a:latin typeface="Garamond" panose="02020404030301010803" pitchFamily="18" charset="0"/>
              </a:rPr>
              <a:t> (Vol. 10, </a:t>
            </a:r>
            <a:r>
              <a:rPr lang="pt-BR" sz="900" dirty="0" err="1">
                <a:latin typeface="Garamond" panose="02020404030301010803" pitchFamily="18" charset="0"/>
              </a:rPr>
              <a:t>Issue</a:t>
            </a:r>
            <a:r>
              <a:rPr lang="pt-BR" sz="900" dirty="0">
                <a:latin typeface="Garamond" panose="02020404030301010803" pitchFamily="18" charset="0"/>
              </a:rPr>
              <a:t> 10). MDPI. https://doi.org/10.3390/microorganisms10101961.</a:t>
            </a:r>
          </a:p>
        </p:txBody>
      </p:sp>
    </p:spTree>
    <p:extLst>
      <p:ext uri="{BB962C8B-B14F-4D97-AF65-F5344CB8AC3E}">
        <p14:creationId xmlns:p14="http://schemas.microsoft.com/office/powerpoint/2010/main" val="1847104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81A6FC-2CEB-ED37-54AF-0E27B21BB698}"/>
              </a:ext>
            </a:extLst>
          </p:cNvPr>
          <p:cNvSpPr/>
          <p:nvPr/>
        </p:nvSpPr>
        <p:spPr>
          <a:xfrm>
            <a:off x="0" y="-11206"/>
            <a:ext cx="12192000" cy="498764"/>
          </a:xfrm>
          <a:prstGeom prst="rect">
            <a:avLst/>
          </a:prstGeom>
          <a:solidFill>
            <a:srgbClr val="3C556B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5" name="Fluxograma: Entrada Manual 4">
            <a:extLst>
              <a:ext uri="{FF2B5EF4-FFF2-40B4-BE49-F238E27FC236}">
                <a16:creationId xmlns:a16="http://schemas.microsoft.com/office/drawing/2014/main" id="{9CD2DA5B-C795-A6DB-1ACC-B46B876D0C6C}"/>
              </a:ext>
            </a:extLst>
          </p:cNvPr>
          <p:cNvSpPr/>
          <p:nvPr/>
        </p:nvSpPr>
        <p:spPr>
          <a:xfrm rot="10800000">
            <a:off x="318652" y="-11207"/>
            <a:ext cx="4216025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DA180E-274F-A18B-FC50-E12FDD3DD697}"/>
              </a:ext>
            </a:extLst>
          </p:cNvPr>
          <p:cNvSpPr txBox="1"/>
          <p:nvPr/>
        </p:nvSpPr>
        <p:spPr>
          <a:xfrm>
            <a:off x="3940628" y="2875001"/>
            <a:ext cx="4310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atin typeface="Garamond" panose="02020404030301010803" pitchFamily="18" charset="0"/>
                <a:cs typeface="Times New Roman" panose="02020603050405020304" pitchFamily="18" charset="0"/>
              </a:rPr>
              <a:t>Obrigado!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2134ECC-3CFA-4481-AF2A-508C5D6FBD20}"/>
              </a:ext>
            </a:extLst>
          </p:cNvPr>
          <p:cNvSpPr txBox="1"/>
          <p:nvPr/>
        </p:nvSpPr>
        <p:spPr>
          <a:xfrm>
            <a:off x="3705226" y="5940959"/>
            <a:ext cx="8203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>
                <a:latin typeface="Garamond" panose="02020404030301010803" pitchFamily="18" charset="0"/>
                <a:cs typeface="Times New Roman" panose="02020603050405020304" pitchFamily="18" charset="0"/>
              </a:rPr>
              <a:t>thiago.sugizaki.santos@usp.br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D322892-51F2-4ACC-AFB3-5A3D1253560B}"/>
              </a:ext>
            </a:extLst>
          </p:cNvPr>
          <p:cNvSpPr txBox="1"/>
          <p:nvPr/>
        </p:nvSpPr>
        <p:spPr>
          <a:xfrm>
            <a:off x="3705226" y="5540849"/>
            <a:ext cx="8203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>
                <a:latin typeface="Garamond" panose="02020404030301010803" pitchFamily="18" charset="0"/>
                <a:cs typeface="Times New Roman" panose="02020603050405020304" pitchFamily="18" charset="0"/>
              </a:rPr>
              <a:t>dias.gabriel@usp.br </a:t>
            </a:r>
          </a:p>
        </p:txBody>
      </p:sp>
    </p:spTree>
    <p:extLst>
      <p:ext uri="{BB962C8B-B14F-4D97-AF65-F5344CB8AC3E}">
        <p14:creationId xmlns:p14="http://schemas.microsoft.com/office/powerpoint/2010/main" val="1295029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6AE598A-6C7F-FFB4-8B99-7AA0716A8DC1}"/>
              </a:ext>
            </a:extLst>
          </p:cNvPr>
          <p:cNvSpPr/>
          <p:nvPr/>
        </p:nvSpPr>
        <p:spPr>
          <a:xfrm>
            <a:off x="0" y="0"/>
            <a:ext cx="12192000" cy="63660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34771FF3-6DED-4CD2-FFD2-C55D8C3D5655}"/>
              </a:ext>
            </a:extLst>
          </p:cNvPr>
          <p:cNvGrpSpPr/>
          <p:nvPr/>
        </p:nvGrpSpPr>
        <p:grpSpPr>
          <a:xfrm>
            <a:off x="861524" y="1045839"/>
            <a:ext cx="10468947" cy="1511559"/>
            <a:chOff x="861526" y="1001815"/>
            <a:chExt cx="10468947" cy="1511559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8C162C86-6749-EFE4-AC3C-9DB63D7770BF}"/>
                </a:ext>
              </a:extLst>
            </p:cNvPr>
            <p:cNvSpPr/>
            <p:nvPr/>
          </p:nvSpPr>
          <p:spPr>
            <a:xfrm>
              <a:off x="861526" y="1001815"/>
              <a:ext cx="10468947" cy="1511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CA78EDE2-EABD-A073-459C-92BFD22F2996}"/>
                </a:ext>
              </a:extLst>
            </p:cNvPr>
            <p:cNvSpPr txBox="1"/>
            <p:nvPr/>
          </p:nvSpPr>
          <p:spPr>
            <a:xfrm>
              <a:off x="1057774" y="1166571"/>
              <a:ext cx="10076449" cy="105278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pt-BR" sz="2800" b="1" dirty="0">
                  <a:solidFill>
                    <a:srgbClr val="000000"/>
                  </a:solidFill>
                  <a:latin typeface="Garamond" panose="02020404030301010803" pitchFamily="18" charset="0"/>
                </a:rPr>
                <a:t>U</a:t>
              </a:r>
              <a:r>
                <a:rPr lang="pt-BR" sz="2800" b="1" i="0" dirty="0">
                  <a:solidFill>
                    <a:srgbClr val="000000"/>
                  </a:solidFill>
                  <a:effectLst/>
                  <a:latin typeface="Garamond" panose="02020404030301010803" pitchFamily="18" charset="0"/>
                </a:rPr>
                <a:t>ma comunidade de microrganismos comensais, simbióticos e patogênicos dentro de um espaço corporal ou outro ambiente</a:t>
              </a:r>
              <a:endParaRPr lang="pt-BR" sz="2800" b="1" dirty="0">
                <a:solidFill>
                  <a:srgbClr val="000000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4532B847-15D9-E1CB-1CF1-A77210E16DD2}"/>
              </a:ext>
            </a:extLst>
          </p:cNvPr>
          <p:cNvSpPr txBox="1"/>
          <p:nvPr/>
        </p:nvSpPr>
        <p:spPr>
          <a:xfrm>
            <a:off x="8733453" y="6519446"/>
            <a:ext cx="35857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Berg </a:t>
            </a:r>
            <a:r>
              <a:rPr lang="pt-BR" sz="1400" b="0" i="1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et al</a:t>
            </a:r>
            <a:r>
              <a:rPr lang="pt-BR" sz="1400" b="0" i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., 2020; Lederberg</a:t>
            </a:r>
            <a:r>
              <a:rPr lang="pt-BR" sz="1400" dirty="0">
                <a:solidFill>
                  <a:srgbClr val="000000"/>
                </a:solidFill>
                <a:latin typeface="Garamond" panose="02020404030301010803" pitchFamily="18" charset="0"/>
              </a:rPr>
              <a:t>; </a:t>
            </a:r>
            <a:r>
              <a:rPr lang="pt-BR" sz="1400" b="0" i="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McCray</a:t>
            </a:r>
            <a:r>
              <a:rPr lang="pt-BR" sz="1400" b="0" i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, 2001</a:t>
            </a:r>
            <a:endParaRPr lang="pt-BR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D161CCF-5124-F475-D921-E0F916F3E8BA}"/>
              </a:ext>
            </a:extLst>
          </p:cNvPr>
          <p:cNvSpPr txBox="1"/>
          <p:nvPr/>
        </p:nvSpPr>
        <p:spPr>
          <a:xfrm>
            <a:off x="782782" y="2827745"/>
            <a:ext cx="29787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0" i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...que ocupa um habitat razoavelmente bem definido e que possui propriedades físico-químicas distintas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2E8D1F6-886C-F39B-1827-2CDA5A613D03}"/>
              </a:ext>
            </a:extLst>
          </p:cNvPr>
          <p:cNvSpPr txBox="1"/>
          <p:nvPr/>
        </p:nvSpPr>
        <p:spPr>
          <a:xfrm>
            <a:off x="8430423" y="2827745"/>
            <a:ext cx="33638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  <a:latin typeface="Garamond" panose="02020404030301010803" pitchFamily="18" charset="0"/>
              </a:rPr>
              <a:t>...abrange o seu “teatro de atividade”, o que resulta na formação de nichos ecológicos específicos. 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1935E96-92E8-4BFA-07CE-C6077E089291}"/>
              </a:ext>
            </a:extLst>
          </p:cNvPr>
          <p:cNvSpPr txBox="1"/>
          <p:nvPr/>
        </p:nvSpPr>
        <p:spPr>
          <a:xfrm>
            <a:off x="3928183" y="4918073"/>
            <a:ext cx="4335626" cy="175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2400" b="0" i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...integrado em </a:t>
            </a:r>
            <a:r>
              <a:rPr lang="pt-BR" sz="2400" b="0" i="0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macroecossistemas</a:t>
            </a:r>
            <a:r>
              <a:rPr lang="pt-BR" sz="2400" b="0" i="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, incluindo hospedeiros eucarióticos - crucial para o seu funcionamento e saúde</a:t>
            </a:r>
            <a:endParaRPr lang="pt-BR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Fluxograma: Entrada Manual 17">
            <a:extLst>
              <a:ext uri="{FF2B5EF4-FFF2-40B4-BE49-F238E27FC236}">
                <a16:creationId xmlns:a16="http://schemas.microsoft.com/office/drawing/2014/main" id="{9F95F1A7-EDA3-B5D6-8172-47FEAEB734D1}"/>
              </a:ext>
            </a:extLst>
          </p:cNvPr>
          <p:cNvSpPr/>
          <p:nvPr/>
        </p:nvSpPr>
        <p:spPr>
          <a:xfrm rot="10800000">
            <a:off x="318653" y="0"/>
            <a:ext cx="3768437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C927644-E64C-07CF-A21B-94652CCC0983}"/>
              </a:ext>
            </a:extLst>
          </p:cNvPr>
          <p:cNvSpPr txBox="1"/>
          <p:nvPr/>
        </p:nvSpPr>
        <p:spPr>
          <a:xfrm>
            <a:off x="1057772" y="1592"/>
            <a:ext cx="2135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Conceito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F79EB84-C120-8D65-1053-EEDA4A915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5"/>
          <a:stretch/>
        </p:blipFill>
        <p:spPr>
          <a:xfrm>
            <a:off x="183289" y="4766737"/>
            <a:ext cx="3884481" cy="208967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D92A9C8-E1DA-5526-7D9A-FCA513F15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099" y="4512305"/>
            <a:ext cx="3291460" cy="189324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4D1EB7A-0EFA-F999-102D-B960DF99F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39" y="2798469"/>
            <a:ext cx="32004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6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AEEEF1C-F04C-0309-6EEC-E308E06B865C}"/>
              </a:ext>
            </a:extLst>
          </p:cNvPr>
          <p:cNvSpPr/>
          <p:nvPr/>
        </p:nvSpPr>
        <p:spPr>
          <a:xfrm>
            <a:off x="0" y="0"/>
            <a:ext cx="12192000" cy="63660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5A1C0F1-9D0F-035A-9938-B142AAB09EE6}"/>
              </a:ext>
            </a:extLst>
          </p:cNvPr>
          <p:cNvSpPr txBox="1"/>
          <p:nvPr/>
        </p:nvSpPr>
        <p:spPr>
          <a:xfrm>
            <a:off x="10503033" y="6519446"/>
            <a:ext cx="16889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0000"/>
                </a:solidFill>
                <a:latin typeface="Garamond" panose="02020404030301010803" pitchFamily="18" charset="0"/>
              </a:rPr>
              <a:t>Reese; Dunn, 2018</a:t>
            </a: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5707B29E-8C82-84BC-3B37-D99229F34D28}"/>
              </a:ext>
            </a:extLst>
          </p:cNvPr>
          <p:cNvGrpSpPr/>
          <p:nvPr/>
        </p:nvGrpSpPr>
        <p:grpSpPr>
          <a:xfrm>
            <a:off x="3919138" y="2022186"/>
            <a:ext cx="4489749" cy="1336520"/>
            <a:chOff x="6603897" y="1383129"/>
            <a:chExt cx="5330958" cy="1336520"/>
          </a:xfrm>
          <a:solidFill>
            <a:schemeClr val="bg2">
              <a:lumMod val="40000"/>
              <a:lumOff val="60000"/>
            </a:schemeClr>
          </a:solidFill>
        </p:grpSpPr>
        <p:sp>
          <p:nvSpPr>
            <p:cNvPr id="39" name="Retângulo: Cantos Arredondados 38">
              <a:extLst>
                <a:ext uri="{FF2B5EF4-FFF2-40B4-BE49-F238E27FC236}">
                  <a16:creationId xmlns:a16="http://schemas.microsoft.com/office/drawing/2014/main" id="{7A62F858-FD6A-369F-9620-45C643B6740F}"/>
                </a:ext>
              </a:extLst>
            </p:cNvPr>
            <p:cNvSpPr/>
            <p:nvPr/>
          </p:nvSpPr>
          <p:spPr>
            <a:xfrm>
              <a:off x="6603897" y="1383129"/>
              <a:ext cx="5330957" cy="1336520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CF8E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197DE74F-BF37-1F27-81E4-BECE9A2113D0}"/>
                </a:ext>
              </a:extLst>
            </p:cNvPr>
            <p:cNvSpPr txBox="1"/>
            <p:nvPr/>
          </p:nvSpPr>
          <p:spPr>
            <a:xfrm>
              <a:off x="6603898" y="1383129"/>
              <a:ext cx="5330957" cy="13365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pt-BR" sz="2400" dirty="0">
                  <a:solidFill>
                    <a:srgbClr val="000000"/>
                  </a:solidFill>
                  <a:latin typeface="Garamond" panose="02020404030301010803" pitchFamily="18" charset="0"/>
                </a:rPr>
                <a:t>A diversidade deve ser contextualizada e relativizada dentro do ecossistema de interesse</a:t>
              </a:r>
            </a:p>
          </p:txBody>
        </p:sp>
      </p:grpSp>
      <p:sp>
        <p:nvSpPr>
          <p:cNvPr id="42" name="Fluxograma: Entrada Manual 41">
            <a:extLst>
              <a:ext uri="{FF2B5EF4-FFF2-40B4-BE49-F238E27FC236}">
                <a16:creationId xmlns:a16="http://schemas.microsoft.com/office/drawing/2014/main" id="{1947C96C-088A-7F93-6744-A1EDFED941C0}"/>
              </a:ext>
            </a:extLst>
          </p:cNvPr>
          <p:cNvSpPr/>
          <p:nvPr/>
        </p:nvSpPr>
        <p:spPr>
          <a:xfrm rot="10800000">
            <a:off x="318653" y="0"/>
            <a:ext cx="3768437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0A0E673F-C24E-167D-7916-FC9FF7243538}"/>
              </a:ext>
            </a:extLst>
          </p:cNvPr>
          <p:cNvSpPr txBox="1"/>
          <p:nvPr/>
        </p:nvSpPr>
        <p:spPr>
          <a:xfrm>
            <a:off x="767230" y="5620"/>
            <a:ext cx="3151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Diversidade</a:t>
            </a: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C7041F79-A1BF-2347-38E3-6A46889B5BB5}"/>
              </a:ext>
            </a:extLst>
          </p:cNvPr>
          <p:cNvGrpSpPr/>
          <p:nvPr/>
        </p:nvGrpSpPr>
        <p:grpSpPr>
          <a:xfrm>
            <a:off x="464358" y="3247324"/>
            <a:ext cx="3040845" cy="928248"/>
            <a:chOff x="551440" y="1295011"/>
            <a:chExt cx="3040845" cy="928248"/>
          </a:xfrm>
          <a:solidFill>
            <a:schemeClr val="bg2">
              <a:lumMod val="40000"/>
              <a:lumOff val="60000"/>
            </a:schemeClr>
          </a:solidFill>
        </p:grpSpPr>
        <p:sp>
          <p:nvSpPr>
            <p:cNvPr id="45" name="Retângulo: Cantos Arredondados 44">
              <a:extLst>
                <a:ext uri="{FF2B5EF4-FFF2-40B4-BE49-F238E27FC236}">
                  <a16:creationId xmlns:a16="http://schemas.microsoft.com/office/drawing/2014/main" id="{36E7350A-90E3-6BD7-8F8D-A5D6536E9124}"/>
                </a:ext>
              </a:extLst>
            </p:cNvPr>
            <p:cNvSpPr/>
            <p:nvPr/>
          </p:nvSpPr>
          <p:spPr>
            <a:xfrm>
              <a:off x="551440" y="1295011"/>
              <a:ext cx="3040845" cy="928248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CF8E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8D51246B-EE13-9664-DD67-01ECE2C2B73F}"/>
                </a:ext>
              </a:extLst>
            </p:cNvPr>
            <p:cNvSpPr txBox="1"/>
            <p:nvPr/>
          </p:nvSpPr>
          <p:spPr>
            <a:xfrm>
              <a:off x="551440" y="1357728"/>
              <a:ext cx="304084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pt-BR" sz="2400" dirty="0">
                  <a:solidFill>
                    <a:srgbClr val="000000"/>
                  </a:solidFill>
                  <a:latin typeface="Garamond" panose="02020404030301010803" pitchFamily="18" charset="0"/>
                </a:rPr>
                <a:t>Indicador do estado do ecossistema </a:t>
              </a:r>
            </a:p>
          </p:txBody>
        </p:sp>
      </p:grpSp>
      <p:sp>
        <p:nvSpPr>
          <p:cNvPr id="49" name="Fluxograma: Entrada Manual 48">
            <a:extLst>
              <a:ext uri="{FF2B5EF4-FFF2-40B4-BE49-F238E27FC236}">
                <a16:creationId xmlns:a16="http://schemas.microsoft.com/office/drawing/2014/main" id="{BF455D15-5EE8-8E16-923D-CDD33AD56DBB}"/>
              </a:ext>
            </a:extLst>
          </p:cNvPr>
          <p:cNvSpPr/>
          <p:nvPr/>
        </p:nvSpPr>
        <p:spPr>
          <a:xfrm rot="10800000">
            <a:off x="318653" y="-11207"/>
            <a:ext cx="3768437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5E4D4246-D8D2-B4F0-6C7B-19EECB5960FA}"/>
              </a:ext>
            </a:extLst>
          </p:cNvPr>
          <p:cNvSpPr txBox="1"/>
          <p:nvPr/>
        </p:nvSpPr>
        <p:spPr>
          <a:xfrm>
            <a:off x="767229" y="42797"/>
            <a:ext cx="3151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Diversidade</a:t>
            </a:r>
          </a:p>
        </p:txBody>
      </p:sp>
      <p:grpSp>
        <p:nvGrpSpPr>
          <p:cNvPr id="8" name="Google Shape;7759;p43">
            <a:extLst>
              <a:ext uri="{FF2B5EF4-FFF2-40B4-BE49-F238E27FC236}">
                <a16:creationId xmlns:a16="http://schemas.microsoft.com/office/drawing/2014/main" id="{B2056534-69D8-11AE-8C51-3EEABB5D74FB}"/>
              </a:ext>
            </a:extLst>
          </p:cNvPr>
          <p:cNvGrpSpPr/>
          <p:nvPr/>
        </p:nvGrpSpPr>
        <p:grpSpPr>
          <a:xfrm>
            <a:off x="2508631" y="3367710"/>
            <a:ext cx="7083344" cy="3496442"/>
            <a:chOff x="2413923" y="3711366"/>
            <a:chExt cx="1324599" cy="703260"/>
          </a:xfrm>
          <a:solidFill>
            <a:srgbClr val="7D1B13"/>
          </a:solidFill>
        </p:grpSpPr>
        <p:grpSp>
          <p:nvGrpSpPr>
            <p:cNvPr id="9" name="Google Shape;7760;p43">
              <a:extLst>
                <a:ext uri="{FF2B5EF4-FFF2-40B4-BE49-F238E27FC236}">
                  <a16:creationId xmlns:a16="http://schemas.microsoft.com/office/drawing/2014/main" id="{E51FFB45-5FE2-CD35-ACFC-EF99ADE2716A}"/>
                </a:ext>
              </a:extLst>
            </p:cNvPr>
            <p:cNvGrpSpPr/>
            <p:nvPr/>
          </p:nvGrpSpPr>
          <p:grpSpPr>
            <a:xfrm>
              <a:off x="2413923" y="3711366"/>
              <a:ext cx="1324599" cy="703260"/>
              <a:chOff x="2413923" y="3711366"/>
              <a:chExt cx="1324599" cy="703260"/>
            </a:xfrm>
            <a:grpFill/>
          </p:grpSpPr>
          <p:sp>
            <p:nvSpPr>
              <p:cNvPr id="13" name="Google Shape;7761;p43">
                <a:extLst>
                  <a:ext uri="{FF2B5EF4-FFF2-40B4-BE49-F238E27FC236}">
                    <a16:creationId xmlns:a16="http://schemas.microsoft.com/office/drawing/2014/main" id="{5D376325-23F3-C59A-A53B-165F9C4BBC83}"/>
                  </a:ext>
                </a:extLst>
              </p:cNvPr>
              <p:cNvSpPr/>
              <p:nvPr/>
            </p:nvSpPr>
            <p:spPr>
              <a:xfrm>
                <a:off x="2484774" y="3827200"/>
                <a:ext cx="1231201" cy="587426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grpFill/>
              <a:ln>
                <a:solidFill>
                  <a:srgbClr val="7D1B13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4" name="Google Shape;7762;p43">
                <a:extLst>
                  <a:ext uri="{FF2B5EF4-FFF2-40B4-BE49-F238E27FC236}">
                    <a16:creationId xmlns:a16="http://schemas.microsoft.com/office/drawing/2014/main" id="{4B679875-B13E-BC72-DEAE-678B5571C7D3}"/>
                  </a:ext>
                </a:extLst>
              </p:cNvPr>
              <p:cNvGrpSpPr/>
              <p:nvPr/>
            </p:nvGrpSpPr>
            <p:grpSpPr>
              <a:xfrm>
                <a:off x="2600284" y="3808654"/>
                <a:ext cx="234506" cy="138009"/>
                <a:chOff x="2600284" y="3808654"/>
                <a:chExt cx="234506" cy="138009"/>
              </a:xfrm>
              <a:grpFill/>
            </p:grpSpPr>
            <p:sp>
              <p:nvSpPr>
                <p:cNvPr id="27" name="Google Shape;7763;p43">
                  <a:extLst>
                    <a:ext uri="{FF2B5EF4-FFF2-40B4-BE49-F238E27FC236}">
                      <a16:creationId xmlns:a16="http://schemas.microsoft.com/office/drawing/2014/main" id="{43B922A3-4E59-C6FD-61D7-FD23AE42866A}"/>
                    </a:ext>
                  </a:extLst>
                </p:cNvPr>
                <p:cNvSpPr/>
                <p:nvPr/>
              </p:nvSpPr>
              <p:spPr>
                <a:xfrm>
                  <a:off x="2767890" y="3879764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rgbClr val="7D1B13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8" name="Google Shape;7764;p43">
                  <a:extLst>
                    <a:ext uri="{FF2B5EF4-FFF2-40B4-BE49-F238E27FC236}">
                      <a16:creationId xmlns:a16="http://schemas.microsoft.com/office/drawing/2014/main" id="{104DAEAE-5E17-DC0E-5279-9FCB40D8ED3E}"/>
                    </a:ext>
                  </a:extLst>
                </p:cNvPr>
                <p:cNvCxnSpPr/>
                <p:nvPr/>
              </p:nvCxnSpPr>
              <p:spPr>
                <a:xfrm rot="10800000">
                  <a:off x="2600284" y="3808654"/>
                  <a:ext cx="201000" cy="723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rgbClr val="7D1B1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5" name="Google Shape;7765;p43">
                <a:extLst>
                  <a:ext uri="{FF2B5EF4-FFF2-40B4-BE49-F238E27FC236}">
                    <a16:creationId xmlns:a16="http://schemas.microsoft.com/office/drawing/2014/main" id="{16A4743A-E8E8-269C-F9B5-807B6D9AD20E}"/>
                  </a:ext>
                </a:extLst>
              </p:cNvPr>
              <p:cNvGrpSpPr/>
              <p:nvPr/>
            </p:nvGrpSpPr>
            <p:grpSpPr>
              <a:xfrm>
                <a:off x="3359659" y="3805664"/>
                <a:ext cx="232294" cy="141000"/>
                <a:chOff x="3359659" y="3805664"/>
                <a:chExt cx="232294" cy="141000"/>
              </a:xfrm>
              <a:grpFill/>
            </p:grpSpPr>
            <p:sp>
              <p:nvSpPr>
                <p:cNvPr id="25" name="Google Shape;7766;p43">
                  <a:extLst>
                    <a:ext uri="{FF2B5EF4-FFF2-40B4-BE49-F238E27FC236}">
                      <a16:creationId xmlns:a16="http://schemas.microsoft.com/office/drawing/2014/main" id="{0DA9DC00-F5AF-9E58-62FE-2EE2149F8685}"/>
                    </a:ext>
                  </a:extLst>
                </p:cNvPr>
                <p:cNvSpPr/>
                <p:nvPr/>
              </p:nvSpPr>
              <p:spPr>
                <a:xfrm>
                  <a:off x="3359659" y="3879764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rgbClr val="7D1B13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6" name="Google Shape;7767;p43">
                  <a:extLst>
                    <a:ext uri="{FF2B5EF4-FFF2-40B4-BE49-F238E27FC236}">
                      <a16:creationId xmlns:a16="http://schemas.microsoft.com/office/drawing/2014/main" id="{5C6A08F2-B05D-8621-2025-1E4E37449CA3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393053" y="3805664"/>
                  <a:ext cx="198900" cy="780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rgbClr val="7D1B1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" name="Google Shape;7768;p43">
                <a:extLst>
                  <a:ext uri="{FF2B5EF4-FFF2-40B4-BE49-F238E27FC236}">
                    <a16:creationId xmlns:a16="http://schemas.microsoft.com/office/drawing/2014/main" id="{33118385-D73F-9463-DE06-226066D2EDBD}"/>
                  </a:ext>
                </a:extLst>
              </p:cNvPr>
              <p:cNvGrpSpPr/>
              <p:nvPr/>
            </p:nvGrpSpPr>
            <p:grpSpPr>
              <a:xfrm>
                <a:off x="3067316" y="3711366"/>
                <a:ext cx="66900" cy="166809"/>
                <a:chOff x="3067316" y="3711366"/>
                <a:chExt cx="66900" cy="166809"/>
              </a:xfrm>
              <a:grpFill/>
            </p:grpSpPr>
            <p:sp>
              <p:nvSpPr>
                <p:cNvPr id="23" name="Google Shape;7769;p43">
                  <a:extLst>
                    <a:ext uri="{FF2B5EF4-FFF2-40B4-BE49-F238E27FC236}">
                      <a16:creationId xmlns:a16="http://schemas.microsoft.com/office/drawing/2014/main" id="{4A5C2418-9316-EED8-A425-469AADC86F17}"/>
                    </a:ext>
                  </a:extLst>
                </p:cNvPr>
                <p:cNvSpPr/>
                <p:nvPr/>
              </p:nvSpPr>
              <p:spPr>
                <a:xfrm>
                  <a:off x="3067316" y="3811276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rgbClr val="7D1B13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4" name="Google Shape;7770;p43">
                  <a:extLst>
                    <a:ext uri="{FF2B5EF4-FFF2-40B4-BE49-F238E27FC236}">
                      <a16:creationId xmlns:a16="http://schemas.microsoft.com/office/drawing/2014/main" id="{AFE32447-BEE9-4344-EEAB-72E7643A3E81}"/>
                    </a:ext>
                  </a:extLst>
                </p:cNvPr>
                <p:cNvCxnSpPr/>
                <p:nvPr/>
              </p:nvCxnSpPr>
              <p:spPr>
                <a:xfrm rot="-5400000">
                  <a:off x="3050460" y="3761616"/>
                  <a:ext cx="101100" cy="6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rgbClr val="7D1B1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7" name="Google Shape;7771;p43">
                <a:extLst>
                  <a:ext uri="{FF2B5EF4-FFF2-40B4-BE49-F238E27FC236}">
                    <a16:creationId xmlns:a16="http://schemas.microsoft.com/office/drawing/2014/main" id="{219AC420-1AEE-EF9A-739E-324F397318AF}"/>
                  </a:ext>
                </a:extLst>
              </p:cNvPr>
              <p:cNvGrpSpPr/>
              <p:nvPr/>
            </p:nvGrpSpPr>
            <p:grpSpPr>
              <a:xfrm>
                <a:off x="2413923" y="4058666"/>
                <a:ext cx="224119" cy="66900"/>
                <a:chOff x="2413923" y="4058666"/>
                <a:chExt cx="224119" cy="66900"/>
              </a:xfrm>
              <a:grpFill/>
            </p:grpSpPr>
            <p:sp>
              <p:nvSpPr>
                <p:cNvPr id="21" name="Google Shape;7772;p43">
                  <a:extLst>
                    <a:ext uri="{FF2B5EF4-FFF2-40B4-BE49-F238E27FC236}">
                      <a16:creationId xmlns:a16="http://schemas.microsoft.com/office/drawing/2014/main" id="{ACE33137-FE8B-64F3-E271-08CAB35D1E54}"/>
                    </a:ext>
                  </a:extLst>
                </p:cNvPr>
                <p:cNvSpPr/>
                <p:nvPr/>
              </p:nvSpPr>
              <p:spPr>
                <a:xfrm>
                  <a:off x="2571142" y="4058666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rgbClr val="7D1B13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2" name="Google Shape;7773;p43">
                  <a:extLst>
                    <a:ext uri="{FF2B5EF4-FFF2-40B4-BE49-F238E27FC236}">
                      <a16:creationId xmlns:a16="http://schemas.microsoft.com/office/drawing/2014/main" id="{B5C42D3D-40FF-160E-902A-7B01066E315A}"/>
                    </a:ext>
                  </a:extLst>
                </p:cNvPr>
                <p:cNvCxnSpPr/>
                <p:nvPr/>
              </p:nvCxnSpPr>
              <p:spPr>
                <a:xfrm flipH="1">
                  <a:off x="2413923" y="4092060"/>
                  <a:ext cx="159600" cy="600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rgbClr val="7D1B1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8" name="Google Shape;7774;p43">
                <a:extLst>
                  <a:ext uri="{FF2B5EF4-FFF2-40B4-BE49-F238E27FC236}">
                    <a16:creationId xmlns:a16="http://schemas.microsoft.com/office/drawing/2014/main" id="{AF7CC74C-EAE9-574A-AE81-4DCDDAAA5C07}"/>
                  </a:ext>
                </a:extLst>
              </p:cNvPr>
              <p:cNvGrpSpPr/>
              <p:nvPr/>
            </p:nvGrpSpPr>
            <p:grpSpPr>
              <a:xfrm>
                <a:off x="3564643" y="4058666"/>
                <a:ext cx="173879" cy="66900"/>
                <a:chOff x="3564643" y="4058666"/>
                <a:chExt cx="173879" cy="66900"/>
              </a:xfrm>
              <a:grpFill/>
            </p:grpSpPr>
            <p:sp>
              <p:nvSpPr>
                <p:cNvPr id="19" name="Google Shape;7775;p43">
                  <a:extLst>
                    <a:ext uri="{FF2B5EF4-FFF2-40B4-BE49-F238E27FC236}">
                      <a16:creationId xmlns:a16="http://schemas.microsoft.com/office/drawing/2014/main" id="{2136DE41-AFF2-A6EC-6C6F-0E886DC169C5}"/>
                    </a:ext>
                  </a:extLst>
                </p:cNvPr>
                <p:cNvSpPr/>
                <p:nvPr/>
              </p:nvSpPr>
              <p:spPr>
                <a:xfrm>
                  <a:off x="3564643" y="4058666"/>
                  <a:ext cx="66900" cy="66900"/>
                </a:xfrm>
                <a:prstGeom prst="ellipse">
                  <a:avLst/>
                </a:prstGeom>
                <a:grpFill/>
                <a:ln>
                  <a:solidFill>
                    <a:srgbClr val="7D1B13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" name="Google Shape;7776;p43">
                  <a:extLst>
                    <a:ext uri="{FF2B5EF4-FFF2-40B4-BE49-F238E27FC236}">
                      <a16:creationId xmlns:a16="http://schemas.microsoft.com/office/drawing/2014/main" id="{40A110DB-CAE3-9507-8F7F-299BB155FF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30240" y="4092060"/>
                  <a:ext cx="108282" cy="2006"/>
                </a:xfrm>
                <a:prstGeom prst="bentConnector3">
                  <a:avLst>
                    <a:gd name="adj1" fmla="val 50000"/>
                  </a:avLst>
                </a:prstGeom>
                <a:grpFill/>
                <a:ln w="19050" cap="flat" cmpd="sng">
                  <a:solidFill>
                    <a:srgbClr val="7D1B1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0" name="Google Shape;7777;p43">
              <a:extLst>
                <a:ext uri="{FF2B5EF4-FFF2-40B4-BE49-F238E27FC236}">
                  <a16:creationId xmlns:a16="http://schemas.microsoft.com/office/drawing/2014/main" id="{3D545285-CE39-430E-AC72-2BA187071FF8}"/>
                </a:ext>
              </a:extLst>
            </p:cNvPr>
            <p:cNvGrpSpPr/>
            <p:nvPr/>
          </p:nvGrpSpPr>
          <p:grpSpPr>
            <a:xfrm>
              <a:off x="2633353" y="3965763"/>
              <a:ext cx="933975" cy="445687"/>
              <a:chOff x="2633353" y="3965763"/>
              <a:chExt cx="933975" cy="445687"/>
            </a:xfrm>
            <a:grpFill/>
          </p:grpSpPr>
          <p:sp>
            <p:nvSpPr>
              <p:cNvPr id="11" name="Google Shape;7778;p43">
                <a:extLst>
                  <a:ext uri="{FF2B5EF4-FFF2-40B4-BE49-F238E27FC236}">
                    <a16:creationId xmlns:a16="http://schemas.microsoft.com/office/drawing/2014/main" id="{D35F973C-F735-A242-3A62-0ABF1D7678FC}"/>
                  </a:ext>
                </a:extLst>
              </p:cNvPr>
              <p:cNvSpPr/>
              <p:nvPr/>
            </p:nvSpPr>
            <p:spPr>
              <a:xfrm>
                <a:off x="2633353" y="3965763"/>
                <a:ext cx="933975" cy="445687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grpFill/>
              <a:ln>
                <a:solidFill>
                  <a:srgbClr val="7D1B13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779;p43">
                <a:extLst>
                  <a:ext uri="{FF2B5EF4-FFF2-40B4-BE49-F238E27FC236}">
                    <a16:creationId xmlns:a16="http://schemas.microsoft.com/office/drawing/2014/main" id="{E6FD124C-06C2-C338-B7F4-DADC29198500}"/>
                  </a:ext>
                </a:extLst>
              </p:cNvPr>
              <p:cNvSpPr/>
              <p:nvPr/>
            </p:nvSpPr>
            <p:spPr>
              <a:xfrm>
                <a:off x="2702006" y="4030399"/>
                <a:ext cx="798496" cy="381051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grpFill/>
              <a:ln>
                <a:solidFill>
                  <a:srgbClr val="7D1B13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07164188-E199-3AF2-6044-0E682CBD707D}"/>
              </a:ext>
            </a:extLst>
          </p:cNvPr>
          <p:cNvGrpSpPr/>
          <p:nvPr/>
        </p:nvGrpSpPr>
        <p:grpSpPr>
          <a:xfrm>
            <a:off x="187515" y="4602844"/>
            <a:ext cx="2330337" cy="1315171"/>
            <a:chOff x="68790" y="4746294"/>
            <a:chExt cx="2330337" cy="1315171"/>
          </a:xfrm>
          <a:solidFill>
            <a:schemeClr val="bg2">
              <a:lumMod val="40000"/>
              <a:lumOff val="60000"/>
            </a:schemeClr>
          </a:solidFill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D17C539A-8008-0237-2A50-15DC6388F897}"/>
                </a:ext>
              </a:extLst>
            </p:cNvPr>
            <p:cNvSpPr/>
            <p:nvPr/>
          </p:nvSpPr>
          <p:spPr>
            <a:xfrm>
              <a:off x="68790" y="4746294"/>
              <a:ext cx="2330337" cy="1315171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CF8E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0728E6C5-5AD2-13D5-1F0D-D11E70CF3B11}"/>
                </a:ext>
              </a:extLst>
            </p:cNvPr>
            <p:cNvSpPr txBox="1"/>
            <p:nvPr/>
          </p:nvSpPr>
          <p:spPr>
            <a:xfrm>
              <a:off x="179684" y="4804021"/>
              <a:ext cx="2139508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pt-BR" sz="2400" dirty="0">
                  <a:solidFill>
                    <a:srgbClr val="000000"/>
                  </a:solidFill>
                  <a:latin typeface="Garamond" panose="02020404030301010803" pitchFamily="18" charset="0"/>
                </a:rPr>
                <a:t>funcionamento e estabilidade do ecossistema 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3257DA34-DE29-6A0D-AC09-A295FCA7237C}"/>
              </a:ext>
            </a:extLst>
          </p:cNvPr>
          <p:cNvGrpSpPr/>
          <p:nvPr/>
        </p:nvGrpSpPr>
        <p:grpSpPr>
          <a:xfrm>
            <a:off x="9471040" y="4537556"/>
            <a:ext cx="2581788" cy="1558444"/>
            <a:chOff x="49918" y="4746294"/>
            <a:chExt cx="2349209" cy="1558444"/>
          </a:xfrm>
          <a:solidFill>
            <a:schemeClr val="bg2">
              <a:lumMod val="40000"/>
              <a:lumOff val="60000"/>
            </a:schemeClr>
          </a:solidFill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66351645-CFAB-1598-7653-0C1D51B54D7C}"/>
                </a:ext>
              </a:extLst>
            </p:cNvPr>
            <p:cNvSpPr/>
            <p:nvPr/>
          </p:nvSpPr>
          <p:spPr>
            <a:xfrm>
              <a:off x="49918" y="4746294"/>
              <a:ext cx="2349209" cy="1558444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CF8E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F908FABC-40BA-4530-6E33-767A9B39458F}"/>
                </a:ext>
              </a:extLst>
            </p:cNvPr>
            <p:cNvSpPr txBox="1"/>
            <p:nvPr/>
          </p:nvSpPr>
          <p:spPr>
            <a:xfrm>
              <a:off x="49918" y="4891161"/>
              <a:ext cx="230522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pt-BR" sz="2400" dirty="0">
                  <a:solidFill>
                    <a:srgbClr val="000000"/>
                  </a:solidFill>
                  <a:latin typeface="Garamond" panose="02020404030301010803" pitchFamily="18" charset="0"/>
                </a:rPr>
                <a:t>Recursos, a área disponível, condições extremas</a:t>
              </a:r>
            </a:p>
          </p:txBody>
        </p:sp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7657C228-0B6F-270D-FA8E-44DC424FC011}"/>
              </a:ext>
            </a:extLst>
          </p:cNvPr>
          <p:cNvGrpSpPr/>
          <p:nvPr/>
        </p:nvGrpSpPr>
        <p:grpSpPr>
          <a:xfrm>
            <a:off x="8808192" y="2943807"/>
            <a:ext cx="2307791" cy="1315171"/>
            <a:chOff x="9483849" y="2889774"/>
            <a:chExt cx="2307791" cy="1315171"/>
          </a:xfrm>
          <a:solidFill>
            <a:schemeClr val="bg2">
              <a:lumMod val="40000"/>
              <a:lumOff val="60000"/>
            </a:schemeClr>
          </a:solidFill>
        </p:grpSpPr>
        <p:sp>
          <p:nvSpPr>
            <p:cNvPr id="54" name="Retângulo: Cantos Arredondados 53">
              <a:extLst>
                <a:ext uri="{FF2B5EF4-FFF2-40B4-BE49-F238E27FC236}">
                  <a16:creationId xmlns:a16="http://schemas.microsoft.com/office/drawing/2014/main" id="{65A4CB22-6676-DF11-8087-549A0A52CB50}"/>
                </a:ext>
              </a:extLst>
            </p:cNvPr>
            <p:cNvSpPr/>
            <p:nvPr/>
          </p:nvSpPr>
          <p:spPr>
            <a:xfrm>
              <a:off x="9483849" y="2889774"/>
              <a:ext cx="2307791" cy="1315171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CF8E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DCB8B50B-D1AD-5A48-A91A-45A0FDDE8458}"/>
                </a:ext>
              </a:extLst>
            </p:cNvPr>
            <p:cNvSpPr txBox="1"/>
            <p:nvPr/>
          </p:nvSpPr>
          <p:spPr>
            <a:xfrm>
              <a:off x="9590434" y="2982134"/>
              <a:ext cx="2159085" cy="10539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3925"/>
                </a:lnSpc>
              </a:pPr>
              <a:r>
                <a:rPr lang="en-US" sz="2400" dirty="0" err="1">
                  <a:solidFill>
                    <a:srgbClr val="000000"/>
                  </a:solidFill>
                  <a:latin typeface="Garamond" panose="02020404030301010803" pitchFamily="18" charset="0"/>
                </a:rPr>
                <a:t>Influenciada</a:t>
              </a:r>
              <a:r>
                <a:rPr lang="en-US" sz="2400" dirty="0">
                  <a:solidFill>
                    <a:srgbClr val="000000"/>
                  </a:solidFill>
                  <a:latin typeface="Garamond" panose="02020404030301010803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Garamond" panose="02020404030301010803" pitchFamily="18" charset="0"/>
                </a:rPr>
                <a:t>por</a:t>
              </a:r>
              <a:r>
                <a:rPr lang="en-US" sz="2400" dirty="0">
                  <a:solidFill>
                    <a:srgbClr val="000000"/>
                  </a:solidFill>
                  <a:latin typeface="Garamond" panose="02020404030301010803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Garamond" panose="02020404030301010803" pitchFamily="18" charset="0"/>
                </a:rPr>
                <a:t>diversos</a:t>
              </a:r>
              <a:r>
                <a:rPr lang="en-US" sz="2400" dirty="0">
                  <a:solidFill>
                    <a:srgbClr val="000000"/>
                  </a:solidFill>
                  <a:latin typeface="Garamond" panose="02020404030301010803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Garamond" panose="02020404030301010803" pitchFamily="18" charset="0"/>
                </a:rPr>
                <a:t>fatores</a:t>
              </a:r>
              <a:endParaRPr lang="en-US" sz="2400" dirty="0">
                <a:solidFill>
                  <a:srgbClr val="000000"/>
                </a:solidFill>
                <a:latin typeface="Garamond" panose="02020404030301010803" pitchFamily="18" charset="0"/>
              </a:endParaRPr>
            </a:p>
          </p:txBody>
        </p:sp>
      </p:grpSp>
      <p:pic>
        <p:nvPicPr>
          <p:cNvPr id="51" name="Imagem 50">
            <a:extLst>
              <a:ext uri="{FF2B5EF4-FFF2-40B4-BE49-F238E27FC236}">
                <a16:creationId xmlns:a16="http://schemas.microsoft.com/office/drawing/2014/main" id="{356DDAC9-5B9C-7943-9D56-42E9BD1C62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2677"/>
          <a:stretch>
            <a:fillRect/>
          </a:stretch>
        </p:blipFill>
        <p:spPr>
          <a:xfrm>
            <a:off x="4192923" y="5094404"/>
            <a:ext cx="3976652" cy="1773571"/>
          </a:xfrm>
          <a:custGeom>
            <a:avLst/>
            <a:gdLst>
              <a:gd name="connsiteX0" fmla="*/ 1988326 w 3976652"/>
              <a:gd name="connsiteY0" fmla="*/ 0 h 1773571"/>
              <a:gd name="connsiteX1" fmla="*/ 3976652 w 3976652"/>
              <a:gd name="connsiteY1" fmla="*/ 1546994 h 1773571"/>
              <a:gd name="connsiteX2" fmla="*/ 3966386 w 3976652"/>
              <a:gd name="connsiteY2" fmla="*/ 1705165 h 1773571"/>
              <a:gd name="connsiteX3" fmla="*/ 3952968 w 3976652"/>
              <a:gd name="connsiteY3" fmla="*/ 1773571 h 1773571"/>
              <a:gd name="connsiteX4" fmla="*/ 23685 w 3976652"/>
              <a:gd name="connsiteY4" fmla="*/ 1773571 h 1773571"/>
              <a:gd name="connsiteX5" fmla="*/ 10266 w 3976652"/>
              <a:gd name="connsiteY5" fmla="*/ 1705165 h 1773571"/>
              <a:gd name="connsiteX6" fmla="*/ 0 w 3976652"/>
              <a:gd name="connsiteY6" fmla="*/ 1546994 h 1773571"/>
              <a:gd name="connsiteX7" fmla="*/ 1988326 w 3976652"/>
              <a:gd name="connsiteY7" fmla="*/ 0 h 1773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6652" h="1773571">
                <a:moveTo>
                  <a:pt x="1988326" y="0"/>
                </a:moveTo>
                <a:cubicBezTo>
                  <a:pt x="3086448" y="0"/>
                  <a:pt x="3976652" y="692613"/>
                  <a:pt x="3976652" y="1546994"/>
                </a:cubicBezTo>
                <a:cubicBezTo>
                  <a:pt x="3976652" y="1600393"/>
                  <a:pt x="3973175" y="1653160"/>
                  <a:pt x="3966386" y="1705165"/>
                </a:cubicBezTo>
                <a:lnTo>
                  <a:pt x="3952968" y="1773571"/>
                </a:lnTo>
                <a:lnTo>
                  <a:pt x="23685" y="1773571"/>
                </a:lnTo>
                <a:lnTo>
                  <a:pt x="10266" y="1705165"/>
                </a:lnTo>
                <a:cubicBezTo>
                  <a:pt x="3478" y="1653160"/>
                  <a:pt x="0" y="1600393"/>
                  <a:pt x="0" y="1546994"/>
                </a:cubicBezTo>
                <a:cubicBezTo>
                  <a:pt x="0" y="692613"/>
                  <a:pt x="890204" y="0"/>
                  <a:pt x="198832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4343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a 2">
            <a:extLst>
              <a:ext uri="{FF2B5EF4-FFF2-40B4-BE49-F238E27FC236}">
                <a16:creationId xmlns:a16="http://schemas.microsoft.com/office/drawing/2014/main" id="{83D07A65-37B4-F870-8BF5-AB3C786D1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"/>
          <a:stretch/>
        </p:blipFill>
        <p:spPr bwMode="auto">
          <a:xfrm>
            <a:off x="1" y="-93306"/>
            <a:ext cx="12191999" cy="695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488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667990-A328-0B4C-3741-4B8C1D9DB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9C9F50F-830D-08B9-8FF4-4614AD8671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678" y="544008"/>
            <a:ext cx="12193678" cy="503764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9A9C04E-93F3-4158-991C-A454D44018EC}"/>
              </a:ext>
            </a:extLst>
          </p:cNvPr>
          <p:cNvSpPr txBox="1"/>
          <p:nvPr/>
        </p:nvSpPr>
        <p:spPr>
          <a:xfrm>
            <a:off x="8721660" y="6480425"/>
            <a:ext cx="3429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solidFill>
                  <a:srgbClr val="000000"/>
                </a:solidFill>
                <a:latin typeface="Garamond" panose="02020404030301010803" pitchFamily="18" charset="0"/>
              </a:rPr>
              <a:t>Berg </a:t>
            </a:r>
            <a:r>
              <a:rPr lang="pt-BR" sz="1400" i="1" dirty="0">
                <a:solidFill>
                  <a:srgbClr val="000000"/>
                </a:solidFill>
                <a:latin typeface="Garamond" panose="02020404030301010803" pitchFamily="18" charset="0"/>
              </a:rPr>
              <a:t>et al</a:t>
            </a:r>
            <a:r>
              <a:rPr lang="pt-BR" sz="1400" dirty="0">
                <a:solidFill>
                  <a:srgbClr val="000000"/>
                </a:solidFill>
                <a:latin typeface="Garamond" panose="02020404030301010803" pitchFamily="18" charset="0"/>
              </a:rPr>
              <a:t>., 2020</a:t>
            </a:r>
          </a:p>
        </p:txBody>
      </p:sp>
    </p:spTree>
    <p:extLst>
      <p:ext uri="{BB962C8B-B14F-4D97-AF65-F5344CB8AC3E}">
        <p14:creationId xmlns:p14="http://schemas.microsoft.com/office/powerpoint/2010/main" val="958928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C118BD6-4B4E-3709-5146-CD7B580290C1}"/>
              </a:ext>
            </a:extLst>
          </p:cNvPr>
          <p:cNvSpPr/>
          <p:nvPr/>
        </p:nvSpPr>
        <p:spPr>
          <a:xfrm>
            <a:off x="0" y="0"/>
            <a:ext cx="12192000" cy="63660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8A333F5-0DD0-83E5-29ED-F6A21B2BE6A8}"/>
              </a:ext>
            </a:extLst>
          </p:cNvPr>
          <p:cNvSpPr txBox="1"/>
          <p:nvPr/>
        </p:nvSpPr>
        <p:spPr>
          <a:xfrm>
            <a:off x="7774947" y="4225470"/>
            <a:ext cx="1778745" cy="1336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pt-BR" sz="2400" dirty="0">
                <a:solidFill>
                  <a:srgbClr val="000000"/>
                </a:solidFill>
                <a:latin typeface="Garamond" panose="02020404030301010803" pitchFamily="18" charset="0"/>
              </a:rPr>
              <a:t>- 16s </a:t>
            </a:r>
            <a:r>
              <a:rPr lang="pt-BR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rRNA</a:t>
            </a:r>
            <a:endParaRPr lang="pt-BR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lnSpc>
                <a:spcPct val="114000"/>
              </a:lnSpc>
            </a:pPr>
            <a:r>
              <a:rPr lang="pt-BR" sz="2400" dirty="0">
                <a:solidFill>
                  <a:srgbClr val="000000"/>
                </a:solidFill>
                <a:latin typeface="Garamond" panose="02020404030301010803" pitchFamily="18" charset="0"/>
              </a:rPr>
              <a:t>- 18s </a:t>
            </a:r>
            <a:r>
              <a:rPr lang="pt-BR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rRNA</a:t>
            </a:r>
            <a:endParaRPr lang="pt-BR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lnSpc>
                <a:spcPct val="114000"/>
              </a:lnSpc>
            </a:pPr>
            <a:r>
              <a:rPr lang="pt-BR" sz="2400" dirty="0">
                <a:solidFill>
                  <a:srgbClr val="000000"/>
                </a:solidFill>
                <a:latin typeface="Garamond" panose="02020404030301010803" pitchFamily="18" charset="0"/>
              </a:rPr>
              <a:t>- ITS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AF87B07-2618-9810-82E7-243276B9A458}"/>
              </a:ext>
            </a:extLst>
          </p:cNvPr>
          <p:cNvGrpSpPr/>
          <p:nvPr/>
        </p:nvGrpSpPr>
        <p:grpSpPr>
          <a:xfrm>
            <a:off x="482344" y="1769267"/>
            <a:ext cx="5546204" cy="3337845"/>
            <a:chOff x="378735" y="1328922"/>
            <a:chExt cx="5546204" cy="3058382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92BF6C11-0DF9-3B63-0377-779B8520AC78}"/>
                </a:ext>
              </a:extLst>
            </p:cNvPr>
            <p:cNvSpPr/>
            <p:nvPr/>
          </p:nvSpPr>
          <p:spPr>
            <a:xfrm>
              <a:off x="378735" y="1328922"/>
              <a:ext cx="5546204" cy="3058382"/>
            </a:xfrm>
            <a:prstGeom prst="roundRect">
              <a:avLst/>
            </a:prstGeom>
            <a:solidFill>
              <a:srgbClr val="FCF8EB">
                <a:lumMod val="90000"/>
              </a:srgbClr>
            </a:solidFill>
            <a:ln w="25400" cap="flat" cmpd="sng" algn="ctr">
              <a:solidFill>
                <a:srgbClr val="FCF8EB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CF8E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A8E4C228-370D-0958-190C-6464FD649A54}"/>
                </a:ext>
              </a:extLst>
            </p:cNvPr>
            <p:cNvSpPr txBox="1"/>
            <p:nvPr/>
          </p:nvSpPr>
          <p:spPr>
            <a:xfrm>
              <a:off x="467244" y="1467990"/>
              <a:ext cx="5369185" cy="2767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pt-BR" sz="2400" dirty="0">
                  <a:solidFill>
                    <a:srgbClr val="000000"/>
                  </a:solidFill>
                  <a:latin typeface="Garamond" panose="02020404030301010803" pitchFamily="18" charset="0"/>
                </a:rPr>
                <a:t>Avanços científicos e tecnológicos revolucionaram as abordagens tradicionais. Avanços recentes em procedimentos como extração de DNA e sequenciamento de nova geração permitem a análise comparativa de toda a diversidade microbiana</a:t>
              </a:r>
            </a:p>
          </p:txBody>
        </p:sp>
      </p:grpSp>
      <p:sp>
        <p:nvSpPr>
          <p:cNvPr id="9" name="Fluxograma: Entrada Manual 8">
            <a:extLst>
              <a:ext uri="{FF2B5EF4-FFF2-40B4-BE49-F238E27FC236}">
                <a16:creationId xmlns:a16="http://schemas.microsoft.com/office/drawing/2014/main" id="{F1738882-91A6-96DA-4C21-CF19E84D0B7B}"/>
              </a:ext>
            </a:extLst>
          </p:cNvPr>
          <p:cNvSpPr/>
          <p:nvPr/>
        </p:nvSpPr>
        <p:spPr>
          <a:xfrm rot="10800000">
            <a:off x="318653" y="-11207"/>
            <a:ext cx="3768437" cy="928246"/>
          </a:xfrm>
          <a:prstGeom prst="flowChartManualInput">
            <a:avLst/>
          </a:prstGeom>
          <a:solidFill>
            <a:srgbClr val="7D1B13"/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C27BD63-CE6D-65F5-0935-48345F4776E5}"/>
              </a:ext>
            </a:extLst>
          </p:cNvPr>
          <p:cNvSpPr txBox="1"/>
          <p:nvPr/>
        </p:nvSpPr>
        <p:spPr>
          <a:xfrm>
            <a:off x="1095083" y="35914"/>
            <a:ext cx="1966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prstClr val="white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Estudos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CCAF486-8C8E-F470-617A-A8CC2CF203AC}"/>
              </a:ext>
            </a:extLst>
          </p:cNvPr>
          <p:cNvGrpSpPr/>
          <p:nvPr/>
        </p:nvGrpSpPr>
        <p:grpSpPr>
          <a:xfrm>
            <a:off x="7557796" y="1170302"/>
            <a:ext cx="2603241" cy="629816"/>
            <a:chOff x="6512767" y="3429000"/>
            <a:chExt cx="2575249" cy="629816"/>
          </a:xfrm>
          <a:solidFill>
            <a:schemeClr val="bg2">
              <a:lumMod val="40000"/>
              <a:lumOff val="60000"/>
            </a:schemeClr>
          </a:solidFill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D602ACF3-6CE1-6208-257D-84363A11C703}"/>
                </a:ext>
              </a:extLst>
            </p:cNvPr>
            <p:cNvSpPr/>
            <p:nvPr/>
          </p:nvSpPr>
          <p:spPr>
            <a:xfrm>
              <a:off x="6512767" y="3429000"/>
              <a:ext cx="2575249" cy="6298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F643DC48-9952-71E2-7981-AEB7BD503190}"/>
                </a:ext>
              </a:extLst>
            </p:cNvPr>
            <p:cNvSpPr txBox="1"/>
            <p:nvPr/>
          </p:nvSpPr>
          <p:spPr>
            <a:xfrm>
              <a:off x="6590522" y="3501402"/>
              <a:ext cx="2497494" cy="46166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solidFill>
                    <a:srgbClr val="000000"/>
                  </a:solidFill>
                  <a:latin typeface="Garamond" panose="02020404030301010803" pitchFamily="18" charset="0"/>
                </a:rPr>
                <a:t>PLATAFORMAS</a:t>
              </a: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2C5CAAE-5534-3B4F-7F51-115954ABAB28}"/>
              </a:ext>
            </a:extLst>
          </p:cNvPr>
          <p:cNvSpPr txBox="1"/>
          <p:nvPr/>
        </p:nvSpPr>
        <p:spPr>
          <a:xfrm>
            <a:off x="7774947" y="1862897"/>
            <a:ext cx="2386090" cy="1336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pt-BR" sz="2400" dirty="0">
                <a:solidFill>
                  <a:srgbClr val="000000"/>
                </a:solidFill>
                <a:latin typeface="Garamond" panose="02020404030301010803" pitchFamily="18" charset="0"/>
              </a:rPr>
              <a:t>- </a:t>
            </a:r>
            <a:r>
              <a:rPr lang="pt-BR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Illumina</a:t>
            </a:r>
            <a:r>
              <a:rPr lang="pt-BR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pt-BR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MiSeq</a:t>
            </a:r>
            <a:r>
              <a:rPr lang="pt-BR" sz="2400" dirty="0">
                <a:solidFill>
                  <a:srgbClr val="000000"/>
                </a:solidFill>
                <a:latin typeface="Garamond" panose="02020404030301010803" pitchFamily="18" charset="0"/>
              </a:rPr>
              <a:t>; </a:t>
            </a:r>
          </a:p>
          <a:p>
            <a:pPr>
              <a:lnSpc>
                <a:spcPct val="114000"/>
              </a:lnSpc>
            </a:pPr>
            <a:r>
              <a:rPr lang="pt-BR" sz="2400" dirty="0">
                <a:solidFill>
                  <a:srgbClr val="000000"/>
                </a:solidFill>
                <a:latin typeface="Garamond" panose="02020404030301010803" pitchFamily="18" charset="0"/>
              </a:rPr>
              <a:t>- Ion Torrent; </a:t>
            </a:r>
          </a:p>
          <a:p>
            <a:pPr>
              <a:lnSpc>
                <a:spcPct val="114000"/>
              </a:lnSpc>
            </a:pPr>
            <a:r>
              <a:rPr lang="pt-BR" sz="2400" dirty="0">
                <a:solidFill>
                  <a:srgbClr val="000000"/>
                </a:solidFill>
                <a:latin typeface="Garamond" panose="02020404030301010803" pitchFamily="18" charset="0"/>
              </a:rPr>
              <a:t>- </a:t>
            </a:r>
            <a:r>
              <a:rPr lang="pt-BR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Nanopore</a:t>
            </a:r>
            <a:endParaRPr lang="pt-BR" sz="2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249A224C-AFA7-DC60-7971-539EC4B844C5}"/>
              </a:ext>
            </a:extLst>
          </p:cNvPr>
          <p:cNvGrpSpPr/>
          <p:nvPr/>
        </p:nvGrpSpPr>
        <p:grpSpPr>
          <a:xfrm>
            <a:off x="7078963" y="3429000"/>
            <a:ext cx="3860645" cy="629816"/>
            <a:chOff x="6512767" y="3429000"/>
            <a:chExt cx="4182336" cy="629816"/>
          </a:xfrm>
          <a:solidFill>
            <a:schemeClr val="bg2">
              <a:lumMod val="40000"/>
              <a:lumOff val="60000"/>
            </a:schemeClr>
          </a:solidFill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D8EED492-B118-4627-6527-838B32355A8A}"/>
                </a:ext>
              </a:extLst>
            </p:cNvPr>
            <p:cNvSpPr/>
            <p:nvPr/>
          </p:nvSpPr>
          <p:spPr>
            <a:xfrm>
              <a:off x="6512767" y="3429000"/>
              <a:ext cx="4182335" cy="6298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1F51D640-FB17-89CF-A6E0-1CB70F8DA418}"/>
                </a:ext>
              </a:extLst>
            </p:cNvPr>
            <p:cNvSpPr txBox="1"/>
            <p:nvPr/>
          </p:nvSpPr>
          <p:spPr>
            <a:xfrm>
              <a:off x="6603806" y="3513075"/>
              <a:ext cx="4091297" cy="46166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solidFill>
                    <a:srgbClr val="000000"/>
                  </a:solidFill>
                  <a:latin typeface="Garamond" panose="02020404030301010803" pitchFamily="18" charset="0"/>
                </a:rPr>
                <a:t>GENES MARCADORES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5031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A4EEC0-6C7C-DF3C-F240-AC657D9B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6758B6D-E104-E725-9759-A45F7B6E6C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02" y="232034"/>
            <a:ext cx="12146195" cy="626084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CF3D12D-6635-4618-B028-826243FA2238}"/>
              </a:ext>
            </a:extLst>
          </p:cNvPr>
          <p:cNvSpPr txBox="1"/>
          <p:nvPr/>
        </p:nvSpPr>
        <p:spPr>
          <a:xfrm>
            <a:off x="8721660" y="6480425"/>
            <a:ext cx="3429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solidFill>
                  <a:srgbClr val="000000"/>
                </a:solidFill>
                <a:latin typeface="Garamond" panose="02020404030301010803" pitchFamily="18" charset="0"/>
              </a:rPr>
              <a:t>Liu </a:t>
            </a:r>
            <a:r>
              <a:rPr lang="pt-BR" sz="1400" i="1" dirty="0">
                <a:solidFill>
                  <a:srgbClr val="000000"/>
                </a:solidFill>
                <a:latin typeface="Garamond" panose="02020404030301010803" pitchFamily="18" charset="0"/>
              </a:rPr>
              <a:t>et al</a:t>
            </a:r>
            <a:r>
              <a:rPr lang="pt-BR" sz="1400" dirty="0">
                <a:solidFill>
                  <a:srgbClr val="000000"/>
                </a:solidFill>
                <a:latin typeface="Garamond" panose="02020404030301010803" pitchFamily="18" charset="0"/>
              </a:rPr>
              <a:t>., 2020</a:t>
            </a:r>
          </a:p>
        </p:txBody>
      </p:sp>
    </p:spTree>
    <p:extLst>
      <p:ext uri="{BB962C8B-B14F-4D97-AF65-F5344CB8AC3E}">
        <p14:creationId xmlns:p14="http://schemas.microsoft.com/office/powerpoint/2010/main" val="2866105975"/>
      </p:ext>
    </p:extLst>
  </p:cSld>
  <p:clrMapOvr>
    <a:masterClrMapping/>
  </p:clrMapOvr>
</p:sld>
</file>

<file path=ppt/theme/theme1.xml><?xml version="1.0" encoding="utf-8"?>
<a:theme xmlns:a="http://schemas.openxmlformats.org/drawingml/2006/main" name="How to organize a text? by Slidesgo">
  <a:themeElements>
    <a:clrScheme name="Simple Light">
      <a:dk1>
        <a:srgbClr val="424963"/>
      </a:dk1>
      <a:lt1>
        <a:srgbClr val="FCF8EB"/>
      </a:lt1>
      <a:dk2>
        <a:srgbClr val="8FA9C0"/>
      </a:dk2>
      <a:lt2>
        <a:srgbClr val="AFC596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249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3354</TotalTime>
  <Words>2132</Words>
  <Application>Microsoft Office PowerPoint</Application>
  <PresentationFormat>Widescreen</PresentationFormat>
  <Paragraphs>243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0" baseType="lpstr">
      <vt:lpstr>Archivo</vt:lpstr>
      <vt:lpstr>Arial</vt:lpstr>
      <vt:lpstr>Bebas Neue</vt:lpstr>
      <vt:lpstr>Calibri</vt:lpstr>
      <vt:lpstr>Garamond</vt:lpstr>
      <vt:lpstr>Quicksand</vt:lpstr>
      <vt:lpstr>How to organize a text? by Slidesgo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Unidade Taxonômica Operacional (OTU)</vt:lpstr>
      <vt:lpstr>Variantes de Sequência de Amplicon (ASV)</vt:lpstr>
      <vt:lpstr>Softwares  e Ferramentas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Dias</dc:creator>
  <cp:lastModifiedBy>Thiago Sugizaki dos Santos</cp:lastModifiedBy>
  <cp:revision>12</cp:revision>
  <dcterms:created xsi:type="dcterms:W3CDTF">2023-11-10T23:58:18Z</dcterms:created>
  <dcterms:modified xsi:type="dcterms:W3CDTF">2023-11-13T21:42:53Z</dcterms:modified>
</cp:coreProperties>
</file>