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  <p:sldMasterId id="2147483660" r:id="rId3"/>
  </p:sldMasterIdLst>
  <p:notesMasterIdLst>
    <p:notesMasterId r:id="rId40"/>
  </p:notesMasterIdLst>
  <p:sldIdLst>
    <p:sldId id="256" r:id="rId4"/>
    <p:sldId id="1066" r:id="rId5"/>
    <p:sldId id="1064" r:id="rId6"/>
    <p:sldId id="1080" r:id="rId7"/>
    <p:sldId id="1031" r:id="rId8"/>
    <p:sldId id="1063" r:id="rId9"/>
    <p:sldId id="1081" r:id="rId10"/>
    <p:sldId id="1067" r:id="rId11"/>
    <p:sldId id="1065" r:id="rId12"/>
    <p:sldId id="1068" r:id="rId13"/>
    <p:sldId id="1096" r:id="rId14"/>
    <p:sldId id="1082" r:id="rId15"/>
    <p:sldId id="1084" r:id="rId16"/>
    <p:sldId id="1094" r:id="rId17"/>
    <p:sldId id="1083" r:id="rId18"/>
    <p:sldId id="1030" r:id="rId19"/>
    <p:sldId id="1069" r:id="rId20"/>
    <p:sldId id="1076" r:id="rId21"/>
    <p:sldId id="1077" r:id="rId22"/>
    <p:sldId id="1095" r:id="rId23"/>
    <p:sldId id="1078" r:id="rId24"/>
    <p:sldId id="1079" r:id="rId25"/>
    <p:sldId id="1088" r:id="rId26"/>
    <p:sldId id="1085" r:id="rId27"/>
    <p:sldId id="1087" r:id="rId28"/>
    <p:sldId id="1086" r:id="rId29"/>
    <p:sldId id="1089" r:id="rId30"/>
    <p:sldId id="1090" r:id="rId31"/>
    <p:sldId id="1093" r:id="rId32"/>
    <p:sldId id="1098" r:id="rId33"/>
    <p:sldId id="1097" r:id="rId34"/>
    <p:sldId id="1092" r:id="rId35"/>
    <p:sldId id="1099" r:id="rId36"/>
    <p:sldId id="1091" r:id="rId37"/>
    <p:sldId id="1101" r:id="rId38"/>
    <p:sldId id="1100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1"/>
    <p:restoredTop sz="94340"/>
  </p:normalViewPr>
  <p:slideViewPr>
    <p:cSldViewPr snapToGrid="0" snapToObjects="1">
      <p:cViewPr varScale="1">
        <p:scale>
          <a:sx n="103" d="100"/>
          <a:sy n="103" d="100"/>
        </p:scale>
        <p:origin x="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8B9D7-7ADB-9245-A5AC-D596B3BA69B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A742E-02A7-684E-91C2-C07A0239F16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11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A742E-02A7-684E-91C2-C07A0239F1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42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A742E-02A7-684E-91C2-C07A0239F1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45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A742E-02A7-684E-91C2-C07A0239F1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67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A742E-02A7-684E-91C2-C07A0239F1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29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A742E-02A7-684E-91C2-C07A0239F1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A742E-02A7-684E-91C2-C07A0239F1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3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A742E-02A7-684E-91C2-C07A0239F1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55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A742E-02A7-684E-91C2-C07A0239F1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45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A742E-02A7-684E-91C2-C07A0239F1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62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A742E-02A7-684E-91C2-C07A0239F1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98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A742E-02A7-684E-91C2-C07A0239F1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50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A742E-02A7-684E-91C2-C07A0239F1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42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A742E-02A7-684E-91C2-C07A0239F1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6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A742E-02A7-684E-91C2-C07A0239F1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94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53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067E90-9F31-504E-BB7C-4F3112BB9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141BB5-21B5-934B-BA99-561A4CAF1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9A85BA-F908-2849-9C53-DEEE50B60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678AC-B553-8B4F-9FEA-86AC3204552D}" type="datetime1">
              <a:rPr lang="pt-BR" smtClean="0"/>
              <a:t>02/11/2020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363F98-2684-484E-917E-3059AE11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Izabel</a:t>
            </a:r>
            <a:r>
              <a:rPr lang="en-US" dirty="0"/>
              <a:t> Machado – </a:t>
            </a:r>
            <a:r>
              <a:rPr lang="en-US" dirty="0" err="1"/>
              <a:t>machadoi@usp.br</a:t>
            </a:r>
            <a:r>
              <a:rPr lang="en-US" dirty="0"/>
              <a:t> 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64CF45-AE11-F849-BD0F-D1741A835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Imagem 7" descr="Uma imagem contendo placar, azul&#10;&#10;Descrição gerada automaticamente">
            <a:extLst>
              <a:ext uri="{FF2B5EF4-FFF2-40B4-BE49-F238E27FC236}">
                <a16:creationId xmlns:a16="http://schemas.microsoft.com/office/drawing/2014/main" id="{799FB8E5-BF71-5547-ADEB-29F369117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937"/>
            <a:ext cx="2667000" cy="1130300"/>
          </a:xfrm>
          <a:prstGeom prst="rect">
            <a:avLst/>
          </a:prstGeom>
        </p:spPr>
      </p:pic>
      <p:pic>
        <p:nvPicPr>
          <p:cNvPr id="9" name="Imagem 8" descr="Uma imagem contendo luz&#10;&#10;Descrição gerada automaticamente">
            <a:extLst>
              <a:ext uri="{FF2B5EF4-FFF2-40B4-BE49-F238E27FC236}">
                <a16:creationId xmlns:a16="http://schemas.microsoft.com/office/drawing/2014/main" id="{66DF90FE-2EDF-5A47-BD93-721AE288F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75844" y="16872"/>
            <a:ext cx="516156" cy="48389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7C4A676-0FA0-F94E-AFAA-E35BB20F6D95}"/>
              </a:ext>
            </a:extLst>
          </p:cNvPr>
          <p:cNvSpPr txBox="1"/>
          <p:nvPr userDrawn="1"/>
        </p:nvSpPr>
        <p:spPr>
          <a:xfrm>
            <a:off x="9434448" y="3654"/>
            <a:ext cx="2241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PMR 3301</a:t>
            </a:r>
          </a:p>
        </p:txBody>
      </p:sp>
    </p:spTree>
    <p:extLst>
      <p:ext uri="{BB962C8B-B14F-4D97-AF65-F5344CB8AC3E}">
        <p14:creationId xmlns:p14="http://schemas.microsoft.com/office/powerpoint/2010/main" val="2684584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FCAFB4-2664-B947-9FD8-6AC9D539B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3B68352-2AC6-D248-889C-8B2BE02C6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0DBD3F1-C2E6-3045-988C-C6B8642BD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0E24204-6117-5F4D-8E5F-33D526EFF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D82A-E25C-4541-8E1B-56A6887E5277}" type="datetime1">
              <a:rPr lang="pt-BR" smtClean="0"/>
              <a:t>02/11/2020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BE2FFA5-C8BE-BB43-8115-E6F6EB2A7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6321911-22BA-394C-AD5C-7995880F0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8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20C298-FB85-B544-B9B6-FCE9FAFCB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056A0E3-1DF6-3441-BE39-A085ACFA6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F25944-3C6B-A449-A936-1D5C7E547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2D4B7-816D-AF40-992D-D6F7A306DC86}" type="datetime1">
              <a:rPr lang="pt-BR" smtClean="0"/>
              <a:t>02/11/2020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18109D-FE9C-644F-84C0-60AB6A84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CD592D-25BB-1745-B046-88815B1E5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03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6469E55-43B5-714C-A8A7-EBAEB4112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751F92F-E43C-CA48-8D7E-EE0DC91F2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959D2B-C501-D046-98B9-2CF1C4ABB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E6805-38D5-D54A-9AC1-CBAD45C75C23}" type="datetime1">
              <a:rPr lang="pt-BR" smtClean="0"/>
              <a:t>02/11/2020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099C76-8EFC-A147-839F-91B7174EC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D9EB13-478D-004F-B992-ECD4B2BCA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C8952B-8CF0-C041-8986-5FA8C964A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46A718-251F-8F4F-BE8C-F1E6F825F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8928BF-0D04-5B4B-8633-13DA092C7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19A95-3DD4-1947-B83F-F67E423BCCA6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7F0A7E-CEC8-784F-9E01-E928767EB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3CE6E1-E859-A544-91CB-41D4AE86F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1A802-4282-A84D-A6F0-35AFD4060E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51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C3B66-8830-9A4D-A859-903B0A3E3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E37084-5605-1647-9DF2-0C39102E0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332C27-960A-1940-AACA-86DF00C16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19A95-3DD4-1947-B83F-F67E423BCCA6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5FB95D-FAE6-1C4F-8DB3-55B6318CA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5134B3-BCA9-A14B-8453-7BDCCA5F6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1A802-4282-A84D-A6F0-35AFD4060E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22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027AB-0A92-ED4D-AAFC-3115B2B77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CBBA37-F048-A341-9848-7802D9FEE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5AB3FD-E4DC-8540-A23B-389E88A8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19A95-3DD4-1947-B83F-F67E423BCCA6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EB40FC-71B2-3445-BBD4-C274F7690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AFCEB0-6123-A84C-B14E-0AF5AFACA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1A802-4282-A84D-A6F0-35AFD4060E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30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0AD2A9-E5CB-CB4A-9D91-05B98C32A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B9FB1F-BA6C-BB4C-ADDB-29F40B1780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407117A-89D7-D74C-80F6-80425417C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CEDC98E-24B5-6D48-BFBE-08D575194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19A95-3DD4-1947-B83F-F67E423BCCA6}" type="datetimeFigureOut">
              <a:rPr lang="en-US" smtClean="0"/>
              <a:t>11/2/20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0496C36-D90B-574C-A5C2-760A89230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01D93D5-4437-1842-B920-1A5DCA00F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1A802-4282-A84D-A6F0-35AFD4060E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77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E002FB-4B60-5C49-BE6B-EE813C281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01E110-2BB4-4A4B-9390-BE3918E2E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F84DBC-FFB0-E148-8BCB-29788F378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34623DC-D507-E343-A012-539D0E9B5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6C655FA-F7A3-DB47-A943-CF5CDBABF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AEBCA7D-E26E-3844-95D9-EBEB57D78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19A95-3DD4-1947-B83F-F67E423BCCA6}" type="datetimeFigureOut">
              <a:rPr lang="en-US" smtClean="0"/>
              <a:t>11/2/20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663CC38-0003-7441-A207-012EB92A5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47FA560-ADF8-E64D-9335-F6E30F18D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1A802-4282-A84D-A6F0-35AFD4060E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51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63433-AE9B-A444-8085-571AFD226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856444A-98DD-0542-8C7D-9E2D9D1A0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19A95-3DD4-1947-B83F-F67E423BCCA6}" type="datetimeFigureOut">
              <a:rPr lang="en-US" smtClean="0"/>
              <a:t>11/2/20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1DBCF0E-66AA-8C42-910D-42164DCC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E427B7F-2EE1-EF49-9D94-EB495B0B5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1A802-4282-A84D-A6F0-35AFD4060E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55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D61A018-1402-354F-971B-3D1392C7F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19A95-3DD4-1947-B83F-F67E423BCCA6}" type="datetimeFigureOut">
              <a:rPr lang="en-US" smtClean="0"/>
              <a:t>11/2/20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F872A30-144E-FB4E-93D2-F4AE8186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2E24BE7-789B-0B4B-99F0-B747E558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1A802-4282-A84D-A6F0-35AFD4060E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55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FF6D7E-CAC5-2142-A405-9F4BB32AE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29A712-38CB-F440-8441-2F7303995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3C64B4-3DB8-1046-85C6-6E85A1F40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E2B7-891E-A840-ACBB-2F2383FDD6C9}" type="datetime1">
              <a:rPr lang="pt-BR" smtClean="0"/>
              <a:t>02/11/2020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0844-7991-A347-8979-B354A9D55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6B6729-3D47-5046-A8A0-466BEAD4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18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A718E-2B6E-6E42-94B6-9DFBD0B54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7BDD85-AEDF-FD4A-B7BF-84AA17C90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8F3595A-914A-6441-AA7D-147A28D03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76DF13-96DD-484F-B5CE-6BEE2F9C0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19A95-3DD4-1947-B83F-F67E423BCCA6}" type="datetimeFigureOut">
              <a:rPr lang="en-US" smtClean="0"/>
              <a:t>11/2/20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36888D0-62F9-914C-9BEC-15AF48CB4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E2C339-8075-EF4D-A950-E187D00ED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1A802-4282-A84D-A6F0-35AFD4060E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98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AEDED-E515-434A-B12B-3FF24007F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2FC7889-D4FA-7D4B-A70E-5842DD368B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B1D6B0C-000A-2344-8089-5357C5181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FCA9B9-ADF8-964A-9FE1-711F1D5B0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19A95-3DD4-1947-B83F-F67E423BCCA6}" type="datetimeFigureOut">
              <a:rPr lang="en-US" smtClean="0"/>
              <a:t>11/2/20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89A2D5F-D5DA-4D4D-9DD5-92F4B1D68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3CA8782-D6C6-984F-8755-F0AC11F16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1A802-4282-A84D-A6F0-35AFD4060E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73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CE25E1-0B5E-6A4F-88BF-8C452F6EC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4BE08B8-28A7-054E-9633-87ACD5B8B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7CAC35-7121-EF46-983B-F651450B5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19A95-3DD4-1947-B83F-F67E423BCCA6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BBB14D-44A9-AD4E-8287-0E0EACF8F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6BADB8-5B88-A94C-825E-A10DC7E47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1A802-4282-A84D-A6F0-35AFD4060E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15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B8ABB4-1392-B24F-9A36-BF74965745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91E4F85-D841-D24A-B7DF-EFBC04F50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D99916-C4C9-6545-94EE-C4AEBC53D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19A95-3DD4-1947-B83F-F67E423BCCA6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4011DB-1705-3A49-8B71-79B6AEFE8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588328-BB57-F041-93D5-729ECD78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1A802-4282-A84D-A6F0-35AFD4060E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85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09986A-201E-FF49-AF23-CE22330B4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7A9956-BE0A-2E4F-8C0A-97467F17D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D3DE87-6CB2-5543-A5E7-FC9C7E09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5B0B-AF2B-6643-8C67-991CA805CB45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106B9A-55DE-1442-9786-4775F4420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1E42A5-F4E6-534C-A589-AA0B94C7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1730-5540-994C-A04B-0FC2C7BB98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14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B0267-CB51-094D-AC22-4BCFC3708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00C42A-2EA7-8E41-BD49-85EDDFC92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0860943-7290-F14E-A5FE-AFFB5BE4E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5B0B-AF2B-6643-8C67-991CA805CB45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97304E-4ECD-7D47-B861-45572E288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DF2B38-D980-084D-877E-5C9B36A1E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1730-5540-994C-A04B-0FC2C7BB98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70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7BE97C-5F99-3F4A-8C05-FB0F6F35A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4B83AD-C530-4D4C-8C95-A4998F67F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95FFD8-32F6-524C-A590-74EE034E3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5B0B-AF2B-6643-8C67-991CA805CB45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142A1B-1B94-9448-9D28-67BE173C8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79CEA0-A3A0-8F40-B952-289A6768B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1730-5540-994C-A04B-0FC2C7BB98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78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DE6E73-2408-DA43-8675-9DF6D4D48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EEB441-76B4-1140-9AF8-3A9510F8B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C6EA319-D606-6E4B-BECC-76D574C60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15EEAF-2668-9640-8233-8E56A31D9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5B0B-AF2B-6643-8C67-991CA805CB45}" type="datetimeFigureOut">
              <a:rPr lang="en-US" smtClean="0"/>
              <a:t>11/2/20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65551A5-0ACB-BF4E-B1DC-296CD0BAB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D7EE25-A13D-BC4A-A6C7-B4AF4B8A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1730-5540-994C-A04B-0FC2C7BB98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6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37286E-F160-724D-B101-F6187C08E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393985-7598-E04B-9DBA-FE701D218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864BF42-32CF-204C-91E3-BE70454F2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94FF97-EDBF-D047-A36E-F4909FB2BE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1506E97-A5E0-5A40-9BA9-4A48F2678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93957FA-C574-A146-9F44-D1B451542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5B0B-AF2B-6643-8C67-991CA805CB45}" type="datetimeFigureOut">
              <a:rPr lang="en-US" smtClean="0"/>
              <a:t>11/2/20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EC1B5A5-ECDD-DD4B-986F-DA463ED53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FD096C0-0361-284F-B83E-B55687642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1730-5540-994C-A04B-0FC2C7BB98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72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589B71-3FF8-0247-AD6A-BCC79B62A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C188931-8F48-0B47-BB4A-6D8082112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5B0B-AF2B-6643-8C67-991CA805CB45}" type="datetimeFigureOut">
              <a:rPr lang="en-US" smtClean="0"/>
              <a:t>11/2/20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A680419-CD90-FF44-8AC5-36AF85F11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EC2909-3A94-9843-AEFD-F58A28BE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1730-5540-994C-A04B-0FC2C7BB98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4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711821-925B-D44E-8375-B5B91F309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47BB26-0C01-5B43-9926-05425EFB1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F56415-E015-BD41-9993-1DE36CA2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8949-DFF0-E247-B50F-21F48A71C40E}" type="datetime1">
              <a:rPr lang="pt-BR" smtClean="0"/>
              <a:t>02/11/2020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A722BD-D8A1-764E-B96B-1D6C08892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BE3425-D707-D442-9714-C88FB6BD3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75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400D0B5-D521-9E46-A8EC-1C90D1E3E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5B0B-AF2B-6643-8C67-991CA805CB45}" type="datetimeFigureOut">
              <a:rPr lang="en-US" smtClean="0"/>
              <a:t>11/2/20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53AFF42-DE2E-4E47-8B88-FB90E505E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9DBD638-0C6A-9448-9751-DA25F9D3D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1730-5540-994C-A04B-0FC2C7BB98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23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78C37-6C81-6348-B810-9189DD05F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3A2715-7D88-FC45-8AAD-6FD564A30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90AFBA7-EA7E-D647-AEF6-610405119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14C7738-0FA1-BD45-922D-FECEDDEB0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5B0B-AF2B-6643-8C67-991CA805CB45}" type="datetimeFigureOut">
              <a:rPr lang="en-US" smtClean="0"/>
              <a:t>11/2/20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FB0B51-BB12-704B-AFE0-7E8A1BE6B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BC64C4F-EFDA-1F4E-9FD7-A9B278B84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1730-5540-994C-A04B-0FC2C7BB98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51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39CDA5-C9D6-0F4C-8E36-4AF9B4BF5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F40B073-7CF1-604A-8EBF-AAB81FC2E5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AB07DE6-424F-3F4F-8E7D-CF1649795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58B0996-0A73-A646-AADB-DA462C4B5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5B0B-AF2B-6643-8C67-991CA805CB45}" type="datetimeFigureOut">
              <a:rPr lang="en-US" smtClean="0"/>
              <a:t>11/2/20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AE98AB-0C31-D146-8FBD-DB3FF5520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30652A-9FFE-BC4D-B350-B12966A71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1730-5540-994C-A04B-0FC2C7BB98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6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218E1A-966B-0748-98E1-7A2EAE4F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40FF624-3DB1-B340-8A41-A5A75689E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EFA5DB-274F-7147-B874-591879F9B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5B0B-AF2B-6643-8C67-991CA805CB45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52E87B-95BE-3C42-8351-CF51BE9F0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0949C0-FEFA-424D-8D98-F9452C889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1730-5540-994C-A04B-0FC2C7BB98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81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F89007F-A3EC-694B-9558-48D5F8CBEA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B48E210-F1C4-6949-8AC2-07FAE9D504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AAB69B-5D7F-F64C-99D2-B51C22B8E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5B0B-AF2B-6643-8C67-991CA805CB45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EA1878-032A-8645-9693-F601ACFE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2AE0DC-38D7-3C46-B897-DE7CA393C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F1730-5540-994C-A04B-0FC2C7BB98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14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FD7A6C-2E7B-904C-8C52-CE91A9217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6888EB-A0FB-1E47-9C88-AA6B0677C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BAC92C6-A1CD-6646-82B2-E3A689CAF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171E685-360A-4149-8735-E621D0D25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E194-DDDF-DA43-B9FA-5DA0707402F3}" type="datetime1">
              <a:rPr lang="pt-BR" smtClean="0"/>
              <a:t>02/11/2020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688B8E-303C-5F42-A469-41669AD13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489F22F-A4D2-8A43-B1AC-02807037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4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792D4-B4B1-EF45-9AE0-F772B2368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F8E8C1-FC26-6346-AB8A-A35C7FE07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656A3B3-0B17-0C4D-BBC7-A5945E942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69D52E5-4F5F-B043-A09E-3C1F641ED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7EFDE7A-A999-C846-9FCB-299307503E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6FF9460-059C-294A-B8E5-F6866CE4B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5709-BCCF-C547-824B-74FC16AB6336}" type="datetime1">
              <a:rPr lang="pt-BR" smtClean="0"/>
              <a:t>02/11/2020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945A23D-BE92-474E-B039-4D4AB842B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C0E90E-1076-904D-8E20-2DF51FEB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9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395715-7552-6541-B085-B290D13BC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546A10C-C8D1-5749-BE17-CC38F1C1E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74631-46FA-2C42-A8DE-7E1637E16524}" type="datetime1">
              <a:rPr lang="pt-BR" smtClean="0"/>
              <a:t>02/11/2020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7744DDC-6F1C-C846-9727-C6625EFFD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C06CFA2-C1DD-7243-B98C-025E8C5E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27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337DECB-B651-AA4F-AC00-26A391460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59AD-31D7-1F46-B67D-CA17983602EC}" type="datetime1">
              <a:rPr lang="pt-BR" smtClean="0"/>
              <a:t>02/11/2020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1DA9C97-7387-0440-9941-DD099176A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EB6F2C-62A7-C945-9DB2-54A8DFA2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2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C7B003-7519-D24B-B74F-29310B12C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9F08909-8D0B-E140-95CA-4ECD22C9A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06A1-7D5C-A145-8A1A-48A28475D5F2}" type="datetime1">
              <a:rPr lang="pt-BR" smtClean="0"/>
              <a:t>02/11/2020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4701B41-27B5-9A49-A5D0-6782AC1C8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1B61CE7-D965-0B4B-938B-948C4E0A3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34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5C8C4B-0403-5D4E-9E89-BFD2223CD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B60147-9D9C-E846-8C3E-D39B3CA1C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0AA7B6-988A-4D4C-AAE3-3FC0BCD38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3CB592F-1086-9747-870F-33A14A57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F146-F665-F34E-BC3A-F2B09F11A933}" type="datetime1">
              <a:rPr lang="pt-BR" smtClean="0"/>
              <a:t>02/11/2020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954B0B-49F0-DE42-9C16-9BC3C7E7D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0D88DA-88D7-A04D-B338-DF1AF5808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1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E1D7057-967F-5640-8CB0-C4FEB526D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1568F1-72CC-A04F-9850-C5158AEF2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9AF7CF-FAC3-7042-85D9-183E68646F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E06A1-7D5C-A145-8A1A-48A28475D5F2}" type="datetime1">
              <a:rPr lang="pt-BR" smtClean="0"/>
              <a:t>02/11/2020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0A80E7-E527-C749-89F6-7798D0852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Izabel Machado – machadoi@usp.br 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D1CA7F-6F32-2A49-9922-CB2FA9F5AB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E5AC1-7758-3148-B333-E51042BB44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5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2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B4E7795-CD34-DD4F-946F-D67B5E867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C4E00F-2824-8342-AD6F-34075A305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B9B125-6EEF-FC44-9C77-F25F9A07B8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19A95-3DD4-1947-B83F-F67E423BCCA6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70075A-C346-BE44-BD6C-5641C1C93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EEC19CB-F95F-5F46-9CD0-E33B95937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1A802-4282-A84D-A6F0-35AFD4060ED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1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71A1D13-5C0E-8546-8D50-E9C7BBCAD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641751-F113-6D44-A622-A3261725F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8875EC-3D62-2049-B626-6F3D948A8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D5B0B-AF2B-6643-8C67-991CA805CB45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514172-2C9A-9B42-B962-FE90016AC4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82A203-5EBB-2C41-A839-16983EBEE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F1730-5540-994C-A04B-0FC2C7BB98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8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chadoi@usp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books978-3-03921-170-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faculty.uml.edu/zgu/Teaching/documents/Lecture04-24-13.pdf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books978-3-03921-170-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2D898-6E1B-8E41-B811-8006FB598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9088" y="2089789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 err="1"/>
              <a:t>Complementos</a:t>
            </a:r>
            <a:r>
              <a:rPr lang="en-US" dirty="0"/>
              <a:t> de </a:t>
            </a:r>
            <a:r>
              <a:rPr lang="en-US" dirty="0" err="1"/>
              <a:t>Fabricação</a:t>
            </a:r>
            <a:r>
              <a:rPr lang="en-US" dirty="0"/>
              <a:t> </a:t>
            </a:r>
            <a:r>
              <a:rPr lang="en-US" dirty="0" err="1"/>
              <a:t>Mecânica</a:t>
            </a:r>
            <a:br>
              <a:rPr lang="en-US" dirty="0"/>
            </a:br>
            <a:br>
              <a:rPr lang="en-US" dirty="0"/>
            </a:br>
            <a:r>
              <a:rPr lang="en-US" sz="5400" b="1" dirty="0"/>
              <a:t>PMR 3301</a:t>
            </a:r>
            <a:endParaRPr lang="en-US" sz="4900" b="1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1E2AF31-528A-C241-ADA6-05291B80B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E9E9DCA-CCA2-5740-84BF-CB9AAECE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1</a:t>
            </a:fld>
            <a:endParaRPr lang="en-US"/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59A1C919-FA45-FB41-AD2C-5D62AAF39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65713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 err="1"/>
              <a:t>Profa</a:t>
            </a:r>
            <a:r>
              <a:rPr lang="en-US" sz="3200" dirty="0"/>
              <a:t>. </a:t>
            </a:r>
            <a:r>
              <a:rPr lang="en-US" sz="3200" dirty="0" err="1"/>
              <a:t>Izabel</a:t>
            </a:r>
            <a:r>
              <a:rPr lang="en-US" sz="3200" dirty="0"/>
              <a:t> Machado</a:t>
            </a:r>
          </a:p>
          <a:p>
            <a:r>
              <a:rPr lang="en-US" sz="3200" dirty="0">
                <a:hlinkClick r:id="rId3"/>
              </a:rPr>
              <a:t>machadoi@usp.br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4116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3B7023B-56CB-B247-8BEC-52C362F0D768}"/>
              </a:ext>
            </a:extLst>
          </p:cNvPr>
          <p:cNvSpPr/>
          <p:nvPr/>
        </p:nvSpPr>
        <p:spPr>
          <a:xfrm>
            <a:off x="486602" y="1213828"/>
            <a:ext cx="3114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Processos de </a:t>
            </a:r>
            <a:r>
              <a:rPr lang="pt-BR" sz="2400" b="1" dirty="0" err="1"/>
              <a:t>Corrosão</a:t>
            </a:r>
            <a:r>
              <a:rPr lang="pt-BR" sz="2400" b="1" dirty="0"/>
              <a:t> </a:t>
            </a:r>
            <a:endParaRPr lang="pt-BR" sz="2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8DFFF5-6F5A-4A4C-A203-EFC71966D359}"/>
              </a:ext>
            </a:extLst>
          </p:cNvPr>
          <p:cNvSpPr txBox="1"/>
          <p:nvPr/>
        </p:nvSpPr>
        <p:spPr>
          <a:xfrm>
            <a:off x="3398522" y="268941"/>
            <a:ext cx="6197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Micro e Nano Fabricação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748721D-FE6E-5C4D-B572-20E669D37F21}"/>
              </a:ext>
            </a:extLst>
          </p:cNvPr>
          <p:cNvSpPr/>
          <p:nvPr/>
        </p:nvSpPr>
        <p:spPr>
          <a:xfrm>
            <a:off x="210671" y="618894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dirty="0">
                <a:latin typeface="TimesNewRomanPS"/>
              </a:rPr>
              <a:t>MICROFABRICAÇÃO - ESTUDO DE PROCESSOS DE FABRICAÇÃO DE MICROCOMPONENTES MECÂNICOS  - CONEM</a:t>
            </a:r>
            <a:endParaRPr lang="pt-BR" sz="10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696723D-4CCE-EF4D-A4AA-263574B46EFC}"/>
              </a:ext>
            </a:extLst>
          </p:cNvPr>
          <p:cNvSpPr/>
          <p:nvPr/>
        </p:nvSpPr>
        <p:spPr>
          <a:xfrm>
            <a:off x="486602" y="1714084"/>
            <a:ext cx="110509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Para muitas etapas da </a:t>
            </a:r>
            <a:r>
              <a:rPr lang="pt-BR" dirty="0" err="1"/>
              <a:t>gravação</a:t>
            </a:r>
            <a:r>
              <a:rPr lang="pt-BR" dirty="0"/>
              <a:t>, a parte do substrato é protegida da </a:t>
            </a:r>
            <a:r>
              <a:rPr lang="pt-BR" dirty="0" err="1"/>
              <a:t>corrosão</a:t>
            </a:r>
            <a:r>
              <a:rPr lang="pt-BR" dirty="0"/>
              <a:t> por </a:t>
            </a:r>
            <a:r>
              <a:rPr lang="pt-BR" dirty="0" err="1"/>
              <a:t>máscara</a:t>
            </a:r>
            <a:r>
              <a:rPr lang="pt-BR" dirty="0"/>
              <a:t> de material que resista a </a:t>
            </a:r>
            <a:r>
              <a:rPr lang="pt-BR" dirty="0" err="1"/>
              <a:t>corrosão</a:t>
            </a:r>
            <a:r>
              <a:rPr lang="pt-BR" dirty="0"/>
              <a:t>. Em alguns casos, o material de </a:t>
            </a:r>
            <a:r>
              <a:rPr lang="pt-BR" dirty="0" err="1"/>
              <a:t>proteção</a:t>
            </a:r>
            <a:r>
              <a:rPr lang="pt-BR" dirty="0"/>
              <a:t> é o </a:t>
            </a:r>
            <a:r>
              <a:rPr lang="pt-BR" dirty="0" err="1"/>
              <a:t>fotossensível</a:t>
            </a:r>
            <a:r>
              <a:rPr lang="pt-BR" dirty="0"/>
              <a:t>, modelado usando o processo de fotolitografia. A </a:t>
            </a:r>
            <a:r>
              <a:rPr lang="pt-BR" dirty="0" err="1"/>
              <a:t>corrosão</a:t>
            </a:r>
            <a:r>
              <a:rPr lang="pt-BR" dirty="0"/>
              <a:t> deve remover inteiramente a camada superior da estrutura multicamadas sem danificar as camadas inferiores ou a </a:t>
            </a:r>
            <a:r>
              <a:rPr lang="pt-BR" dirty="0" err="1"/>
              <a:t>máscara</a:t>
            </a:r>
            <a:r>
              <a:rPr lang="pt-BR" dirty="0"/>
              <a:t>. </a:t>
            </a:r>
          </a:p>
          <a:p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8B84D31-9856-594F-AD08-6842983C9B8C}"/>
              </a:ext>
            </a:extLst>
          </p:cNvPr>
          <p:cNvSpPr/>
          <p:nvPr/>
        </p:nvSpPr>
        <p:spPr>
          <a:xfrm>
            <a:off x="486602" y="3209318"/>
            <a:ext cx="108671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• </a:t>
            </a:r>
            <a:r>
              <a:rPr lang="pt-BR" b="1" dirty="0" err="1"/>
              <a:t>Corrosão</a:t>
            </a:r>
            <a:r>
              <a:rPr lang="pt-BR" b="1" dirty="0"/>
              <a:t> </a:t>
            </a:r>
            <a:r>
              <a:rPr lang="pt-BR" b="1" dirty="0" err="1"/>
              <a:t>Úmida</a:t>
            </a:r>
            <a:r>
              <a:rPr lang="pt-BR" dirty="0"/>
              <a:t>, o substrato pode ser imerso em um banho de corrosivo, que deve ser agitado para conseguir bom controle do processo. Como alternativa à </a:t>
            </a:r>
            <a:r>
              <a:rPr lang="pt-BR" dirty="0" err="1"/>
              <a:t>imersão</a:t>
            </a:r>
            <a:r>
              <a:rPr lang="pt-BR" dirty="0"/>
              <a:t>, algumas </a:t>
            </a:r>
            <a:r>
              <a:rPr lang="pt-BR" dirty="0" err="1"/>
              <a:t>máquinas</a:t>
            </a:r>
            <a:r>
              <a:rPr lang="pt-BR" dirty="0"/>
              <a:t> empregam um </a:t>
            </a:r>
            <a:r>
              <a:rPr lang="pt-BR" dirty="0" err="1"/>
              <a:t>gás</a:t>
            </a:r>
            <a:r>
              <a:rPr lang="pt-BR" dirty="0"/>
              <a:t> (geralmente </a:t>
            </a:r>
            <a:r>
              <a:rPr lang="pt-BR" dirty="0" err="1"/>
              <a:t>nitrogênio</a:t>
            </a:r>
            <a:r>
              <a:rPr lang="pt-BR" dirty="0"/>
              <a:t> puro) para amortecer e proteger um lado do substrato enquanto corrosivos </a:t>
            </a:r>
            <a:r>
              <a:rPr lang="pt-BR" dirty="0" err="1"/>
              <a:t>são</a:t>
            </a:r>
            <a:r>
              <a:rPr lang="pt-BR" dirty="0"/>
              <a:t> aplicadas do outro lado. </a:t>
            </a:r>
          </a:p>
          <a:p>
            <a:endParaRPr lang="pt-BR" dirty="0"/>
          </a:p>
          <a:p>
            <a:r>
              <a:rPr lang="pt-BR" dirty="0"/>
              <a:t>• </a:t>
            </a:r>
            <a:r>
              <a:rPr lang="pt-BR" b="1" dirty="0" err="1"/>
              <a:t>Corrosão</a:t>
            </a:r>
            <a:r>
              <a:rPr lang="pt-BR" b="1" dirty="0"/>
              <a:t> Seca </a:t>
            </a:r>
            <a:r>
              <a:rPr lang="pt-BR" dirty="0"/>
              <a:t>refere-se à </a:t>
            </a:r>
            <a:r>
              <a:rPr lang="pt-BR" dirty="0" err="1"/>
              <a:t>remoção</a:t>
            </a:r>
            <a:r>
              <a:rPr lang="pt-BR" dirty="0"/>
              <a:t> de material, normalmente um substrato mascarado por processo </a:t>
            </a:r>
            <a:r>
              <a:rPr lang="pt-BR" dirty="0" err="1"/>
              <a:t>litográfico</a:t>
            </a:r>
            <a:r>
              <a:rPr lang="pt-BR" dirty="0"/>
              <a:t>, expondo o material a um bombardeio de </a:t>
            </a:r>
            <a:r>
              <a:rPr lang="pt-BR" dirty="0" err="1"/>
              <a:t>íons</a:t>
            </a:r>
            <a:r>
              <a:rPr lang="pt-BR" dirty="0"/>
              <a:t> (geralmente um plasma de </a:t>
            </a:r>
            <a:r>
              <a:rPr lang="pt-BR" dirty="0" err="1"/>
              <a:t>nitrogênio</a:t>
            </a:r>
            <a:r>
              <a:rPr lang="pt-BR" dirty="0"/>
              <a:t>, de cloro ou de </a:t>
            </a:r>
            <a:r>
              <a:rPr lang="pt-BR" dirty="0" err="1"/>
              <a:t>tricloreto</a:t>
            </a:r>
            <a:r>
              <a:rPr lang="pt-BR" dirty="0"/>
              <a:t> de boro) que expele parcelas do material da </a:t>
            </a:r>
            <a:r>
              <a:rPr lang="pt-BR" dirty="0" err="1"/>
              <a:t>superfície</a:t>
            </a:r>
            <a:r>
              <a:rPr lang="pt-BR" dirty="0"/>
              <a:t> exposta. O processo de </a:t>
            </a:r>
            <a:r>
              <a:rPr lang="pt-BR" dirty="0" err="1"/>
              <a:t>corrosão</a:t>
            </a:r>
            <a:r>
              <a:rPr lang="pt-BR" dirty="0"/>
              <a:t> a seco normalmente grava </a:t>
            </a:r>
            <a:r>
              <a:rPr lang="pt-BR" dirty="0" err="1"/>
              <a:t>direcionalmente</a:t>
            </a:r>
            <a:r>
              <a:rPr lang="pt-BR" dirty="0"/>
              <a:t> ou </a:t>
            </a:r>
            <a:r>
              <a:rPr lang="pt-BR" dirty="0" err="1"/>
              <a:t>anisotropicamente</a:t>
            </a:r>
            <a:r>
              <a:rPr lang="pt-B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62745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3B7023B-56CB-B247-8BEC-52C362F0D768}"/>
              </a:ext>
            </a:extLst>
          </p:cNvPr>
          <p:cNvSpPr/>
          <p:nvPr/>
        </p:nvSpPr>
        <p:spPr>
          <a:xfrm>
            <a:off x="486602" y="1213828"/>
            <a:ext cx="3114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Processos de </a:t>
            </a:r>
            <a:r>
              <a:rPr lang="pt-BR" sz="2400" b="1" dirty="0" err="1"/>
              <a:t>Corrosão</a:t>
            </a:r>
            <a:r>
              <a:rPr lang="pt-BR" sz="2400" b="1" dirty="0"/>
              <a:t> </a:t>
            </a:r>
            <a:endParaRPr lang="pt-BR" sz="2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8DFFF5-6F5A-4A4C-A203-EFC71966D359}"/>
              </a:ext>
            </a:extLst>
          </p:cNvPr>
          <p:cNvSpPr txBox="1"/>
          <p:nvPr/>
        </p:nvSpPr>
        <p:spPr>
          <a:xfrm>
            <a:off x="3398522" y="268941"/>
            <a:ext cx="6197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Micro e Nano Fabricação</a:t>
            </a:r>
          </a:p>
        </p:txBody>
      </p:sp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6AC4BD4D-421D-A24D-832C-596885C02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229" y="1351679"/>
            <a:ext cx="6841868" cy="45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23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3B7023B-56CB-B247-8BEC-52C362F0D768}"/>
              </a:ext>
            </a:extLst>
          </p:cNvPr>
          <p:cNvSpPr/>
          <p:nvPr/>
        </p:nvSpPr>
        <p:spPr>
          <a:xfrm>
            <a:off x="486602" y="1213828"/>
            <a:ext cx="3114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Processos de </a:t>
            </a:r>
            <a:r>
              <a:rPr lang="pt-BR" sz="2400" b="1" dirty="0" err="1"/>
              <a:t>Corrosão</a:t>
            </a:r>
            <a:r>
              <a:rPr lang="pt-BR" sz="2400" b="1" dirty="0"/>
              <a:t> </a:t>
            </a:r>
            <a:endParaRPr lang="pt-BR" sz="2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8DFFF5-6F5A-4A4C-A203-EFC71966D359}"/>
              </a:ext>
            </a:extLst>
          </p:cNvPr>
          <p:cNvSpPr txBox="1"/>
          <p:nvPr/>
        </p:nvSpPr>
        <p:spPr>
          <a:xfrm>
            <a:off x="3398522" y="268941"/>
            <a:ext cx="6197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Micro e Nano Fabricação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748721D-FE6E-5C4D-B572-20E669D37F21}"/>
              </a:ext>
            </a:extLst>
          </p:cNvPr>
          <p:cNvSpPr/>
          <p:nvPr/>
        </p:nvSpPr>
        <p:spPr>
          <a:xfrm>
            <a:off x="210671" y="618894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dirty="0">
                <a:latin typeface="TimesNewRomanPS"/>
              </a:rPr>
              <a:t>MICROFABRICAÇÃO - ESTUDO DE PROCESSOS DE FABRICAÇÃO DE MICROCOMPONENTES MECÂNICOS  - CONEM</a:t>
            </a:r>
            <a:endParaRPr lang="pt-BR" sz="10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C2A2E1D-73DC-EC4D-A2F2-06AFC8562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625" y="987455"/>
            <a:ext cx="6842070" cy="512931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A2EE712-538D-CD46-BC13-37B91F612155}"/>
              </a:ext>
            </a:extLst>
          </p:cNvPr>
          <p:cNvSpPr/>
          <p:nvPr/>
        </p:nvSpPr>
        <p:spPr>
          <a:xfrm>
            <a:off x="342886" y="5167118"/>
            <a:ext cx="3258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https://tec-</a:t>
            </a:r>
            <a:r>
              <a:rPr lang="en-US" sz="1400" dirty="0" err="1"/>
              <a:t>ci.com.br</a:t>
            </a:r>
            <a:r>
              <a:rPr lang="en-US" sz="1400" dirty="0"/>
              <a:t>/blog/</a:t>
            </a:r>
            <a:r>
              <a:rPr lang="en-US" sz="1400" dirty="0" err="1"/>
              <a:t>circuito-impresso</a:t>
            </a:r>
            <a:r>
              <a:rPr lang="en-US" sz="1400" dirty="0"/>
              <a:t>/</a:t>
            </a:r>
            <a:r>
              <a:rPr lang="en-US" sz="1400" dirty="0" err="1"/>
              <a:t>corrosao-circuito-impresso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37512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3B7023B-56CB-B247-8BEC-52C362F0D768}"/>
              </a:ext>
            </a:extLst>
          </p:cNvPr>
          <p:cNvSpPr/>
          <p:nvPr/>
        </p:nvSpPr>
        <p:spPr>
          <a:xfrm>
            <a:off x="486602" y="1213828"/>
            <a:ext cx="3114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Processos de </a:t>
            </a:r>
            <a:r>
              <a:rPr lang="pt-BR" sz="2400" b="1" dirty="0" err="1"/>
              <a:t>Corrosão</a:t>
            </a:r>
            <a:r>
              <a:rPr lang="pt-BR" sz="2400" b="1" dirty="0"/>
              <a:t> </a:t>
            </a:r>
            <a:endParaRPr lang="pt-BR" sz="2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8DFFF5-6F5A-4A4C-A203-EFC71966D359}"/>
              </a:ext>
            </a:extLst>
          </p:cNvPr>
          <p:cNvSpPr txBox="1"/>
          <p:nvPr/>
        </p:nvSpPr>
        <p:spPr>
          <a:xfrm>
            <a:off x="3398522" y="268941"/>
            <a:ext cx="6197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Micro e Nano Fabricação</a:t>
            </a:r>
          </a:p>
        </p:txBody>
      </p:sp>
      <p:pic>
        <p:nvPicPr>
          <p:cNvPr id="11" name="Imagem 10" descr="Diagrama&#10;&#10;Descrição gerada automaticamente">
            <a:extLst>
              <a:ext uri="{FF2B5EF4-FFF2-40B4-BE49-F238E27FC236}">
                <a16:creationId xmlns:a16="http://schemas.microsoft.com/office/drawing/2014/main" id="{D844DC38-BFE2-0D47-AB5E-BFA7AFED9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557" y="1363978"/>
            <a:ext cx="7656606" cy="46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6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1C48D8-6C0E-124A-838E-B2BB7F028AF7}"/>
              </a:ext>
            </a:extLst>
          </p:cNvPr>
          <p:cNvSpPr txBox="1"/>
          <p:nvPr/>
        </p:nvSpPr>
        <p:spPr>
          <a:xfrm>
            <a:off x="469557" y="6352143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Aula Prof. Rodrigo </a:t>
            </a:r>
            <a:r>
              <a:rPr lang="en-US" dirty="0" err="1"/>
              <a:t>Stoeterau</a:t>
            </a:r>
            <a:endParaRPr lang="en-US" dirty="0"/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9BAE1C8E-C12E-024C-B6ED-E975F2E76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325" y="842849"/>
            <a:ext cx="9217901" cy="534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34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3B7023B-56CB-B247-8BEC-52C362F0D768}"/>
              </a:ext>
            </a:extLst>
          </p:cNvPr>
          <p:cNvSpPr/>
          <p:nvPr/>
        </p:nvSpPr>
        <p:spPr>
          <a:xfrm>
            <a:off x="674595" y="1534767"/>
            <a:ext cx="105088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Processos </a:t>
            </a:r>
            <a:r>
              <a:rPr lang="pt-BR" sz="2400" b="1" dirty="0" err="1"/>
              <a:t>Litográficos</a:t>
            </a:r>
            <a:r>
              <a:rPr lang="pt-BR" sz="2400" b="1" dirty="0"/>
              <a:t> </a:t>
            </a:r>
          </a:p>
          <a:p>
            <a:endParaRPr lang="pt-BR" sz="2400" dirty="0"/>
          </a:p>
          <a:p>
            <a:r>
              <a:rPr lang="pt-BR" sz="2400" dirty="0"/>
              <a:t>A </a:t>
            </a:r>
            <a:r>
              <a:rPr lang="pt-BR" sz="2400" dirty="0" err="1"/>
              <a:t>técnica</a:t>
            </a:r>
            <a:r>
              <a:rPr lang="pt-BR" sz="2400" dirty="0"/>
              <a:t> é usada para transferir </a:t>
            </a:r>
            <a:r>
              <a:rPr lang="pt-BR" sz="2400" dirty="0" err="1"/>
              <a:t>cópias</a:t>
            </a:r>
            <a:r>
              <a:rPr lang="pt-BR" sz="2400" dirty="0"/>
              <a:t> de um modelo (</a:t>
            </a:r>
            <a:r>
              <a:rPr lang="pt-BR" sz="2400" dirty="0" err="1"/>
              <a:t>máscara</a:t>
            </a:r>
            <a:r>
              <a:rPr lang="pt-BR" sz="2400" dirty="0"/>
              <a:t>) à </a:t>
            </a:r>
            <a:r>
              <a:rPr lang="pt-BR" sz="2400" dirty="0" err="1"/>
              <a:t>superfície</a:t>
            </a:r>
            <a:r>
              <a:rPr lang="pt-BR" sz="2400" dirty="0"/>
              <a:t> de um material </a:t>
            </a:r>
            <a:r>
              <a:rPr lang="pt-BR" sz="2400" dirty="0" err="1"/>
              <a:t>sólido</a:t>
            </a:r>
            <a:r>
              <a:rPr lang="pt-BR" sz="2400" dirty="0"/>
              <a:t>. Os tipos de litografia diferem entre si essencialmente pela fonte de </a:t>
            </a:r>
            <a:r>
              <a:rPr lang="pt-BR" sz="2400" dirty="0" err="1"/>
              <a:t>radiação</a:t>
            </a:r>
            <a:r>
              <a:rPr lang="pt-BR" sz="2400" dirty="0"/>
              <a:t>. O processo simplificado ocorre da seguinte forma: uma placa de </a:t>
            </a:r>
            <a:r>
              <a:rPr lang="pt-BR" sz="2400" dirty="0" err="1"/>
              <a:t>silício</a:t>
            </a:r>
            <a:r>
              <a:rPr lang="pt-BR" sz="2400" dirty="0"/>
              <a:t> com fina camada de </a:t>
            </a:r>
            <a:r>
              <a:rPr lang="pt-BR" sz="2400" dirty="0" err="1"/>
              <a:t>óxido</a:t>
            </a:r>
            <a:r>
              <a:rPr lang="pt-BR" sz="2400" dirty="0"/>
              <a:t> é coberta com uma camada de aproximadamente 1</a:t>
            </a:r>
            <a:r>
              <a:rPr lang="el-GR" sz="2400" dirty="0"/>
              <a:t>μ</a:t>
            </a:r>
            <a:r>
              <a:rPr lang="pt-BR" sz="2400" dirty="0"/>
              <a:t>m de material </a:t>
            </a:r>
            <a:r>
              <a:rPr lang="pt-BR" sz="2400" dirty="0" err="1"/>
              <a:t>sensível</a:t>
            </a:r>
            <a:r>
              <a:rPr lang="pt-BR" sz="2400" dirty="0"/>
              <a:t> à </a:t>
            </a:r>
            <a:r>
              <a:rPr lang="pt-BR" sz="2400" dirty="0" err="1"/>
              <a:t>radiação</a:t>
            </a:r>
            <a:r>
              <a:rPr lang="pt-BR" sz="2400" dirty="0"/>
              <a:t> usada. </a:t>
            </a:r>
          </a:p>
          <a:p>
            <a:endParaRPr lang="pt-BR" sz="2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8DFFF5-6F5A-4A4C-A203-EFC71966D359}"/>
              </a:ext>
            </a:extLst>
          </p:cNvPr>
          <p:cNvSpPr txBox="1"/>
          <p:nvPr/>
        </p:nvSpPr>
        <p:spPr>
          <a:xfrm>
            <a:off x="3398522" y="268941"/>
            <a:ext cx="6197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Micro e Nano Fabricação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748721D-FE6E-5C4D-B572-20E669D37F21}"/>
              </a:ext>
            </a:extLst>
          </p:cNvPr>
          <p:cNvSpPr/>
          <p:nvPr/>
        </p:nvSpPr>
        <p:spPr>
          <a:xfrm>
            <a:off x="210671" y="618894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dirty="0">
                <a:latin typeface="TimesNewRomanPS"/>
              </a:rPr>
              <a:t>MICROFABRICAÇÃO - ESTUDO DE PROCESSOS DE FABRICAÇÃO DE MICROCOMPONENTES MECÂNICOS  - CONEM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4236272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16</a:t>
            </a:fld>
            <a:endParaRPr lang="en-US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61487DF-8823-C94E-84C0-CE5EBE491258}"/>
              </a:ext>
            </a:extLst>
          </p:cNvPr>
          <p:cNvSpPr/>
          <p:nvPr/>
        </p:nvSpPr>
        <p:spPr>
          <a:xfrm>
            <a:off x="809624" y="1530787"/>
            <a:ext cx="105727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latin typeface="TimesNewRomanPS"/>
              </a:rPr>
              <a:t>Fotolitografia </a:t>
            </a:r>
          </a:p>
          <a:p>
            <a:endParaRPr lang="pt-BR" sz="2400" dirty="0"/>
          </a:p>
          <a:p>
            <a:r>
              <a:rPr lang="pt-BR" sz="2400" dirty="0">
                <a:latin typeface="TimesNewRomanPSMT"/>
              </a:rPr>
              <a:t>É essencialmente bidimensional, tem </a:t>
            </a:r>
            <a:r>
              <a:rPr lang="pt-BR" sz="2400" dirty="0" err="1">
                <a:latin typeface="TimesNewRomanPSMT"/>
              </a:rPr>
              <a:t>tolerância</a:t>
            </a:r>
            <a:r>
              <a:rPr lang="pt-BR" sz="2400" dirty="0">
                <a:latin typeface="TimesNewRomanPSMT"/>
              </a:rPr>
              <a:t> limitada para topografias </a:t>
            </a:r>
            <a:r>
              <a:rPr lang="pt-BR" sz="2400" dirty="0" err="1">
                <a:latin typeface="TimesNewRomanPSMT"/>
              </a:rPr>
              <a:t>não-planares</a:t>
            </a:r>
            <a:r>
              <a:rPr lang="pt-BR" sz="2400" dirty="0">
                <a:latin typeface="TimesNewRomanPSMT"/>
              </a:rPr>
              <a:t> criando, assim, </a:t>
            </a:r>
            <a:r>
              <a:rPr lang="pt-BR" sz="2400" dirty="0" err="1">
                <a:latin typeface="TimesNewRomanPSMT"/>
              </a:rPr>
              <a:t>restrição</a:t>
            </a:r>
            <a:r>
              <a:rPr lang="pt-BR" sz="2400" dirty="0">
                <a:latin typeface="TimesNewRomanPSMT"/>
              </a:rPr>
              <a:t> no uso em outros sistemas miniaturizados. </a:t>
            </a:r>
            <a:endParaRPr lang="pt-BR" sz="2400" dirty="0"/>
          </a:p>
          <a:p>
            <a:r>
              <a:rPr lang="pt-BR" sz="2400" dirty="0">
                <a:latin typeface="TimesNewRomanPSMT"/>
              </a:rPr>
              <a:t>A matriz usada para gerar modelos em substratos revestidos com </a:t>
            </a:r>
            <a:r>
              <a:rPr lang="pt-BR" sz="2400" dirty="0" err="1">
                <a:latin typeface="TimesNewRomanPSMT"/>
              </a:rPr>
              <a:t>fotossensível</a:t>
            </a:r>
            <a:r>
              <a:rPr lang="pt-BR" sz="2400" dirty="0">
                <a:latin typeface="TimesNewRomanPSMT"/>
              </a:rPr>
              <a:t> é chamada </a:t>
            </a:r>
            <a:r>
              <a:rPr lang="pt-BR" sz="2400" dirty="0" err="1">
                <a:latin typeface="TimesNewRomanPSMT"/>
              </a:rPr>
              <a:t>fotomáscara</a:t>
            </a:r>
            <a:r>
              <a:rPr lang="pt-BR" sz="2400" dirty="0">
                <a:latin typeface="TimesNewRomanPSMT"/>
              </a:rPr>
              <a:t>. Um vidro liso (transparente à luz ultravioleta (UV) </a:t>
            </a:r>
            <a:r>
              <a:rPr lang="pt-BR" sz="2400" dirty="0" err="1">
                <a:latin typeface="TimesNewRomanPSMT"/>
              </a:rPr>
              <a:t>próxima</a:t>
            </a:r>
            <a:r>
              <a:rPr lang="pt-BR" sz="2400" dirty="0">
                <a:latin typeface="TimesNewRomanPSMT"/>
              </a:rPr>
              <a:t>) ou placa de quartzo (transparente a UV profundo) com um metal absorvente, dando a forma na </a:t>
            </a:r>
            <a:r>
              <a:rPr lang="pt-BR" sz="2400" dirty="0" err="1">
                <a:latin typeface="TimesNewRomanPSMT"/>
              </a:rPr>
              <a:t>máscara</a:t>
            </a:r>
            <a:r>
              <a:rPr lang="pt-BR" sz="2400" dirty="0">
                <a:latin typeface="TimesNewRomanPSMT"/>
              </a:rPr>
              <a:t>, é colocado em contato direto com a </a:t>
            </a:r>
            <a:r>
              <a:rPr lang="pt-BR" sz="2400" dirty="0" err="1">
                <a:latin typeface="TimesNewRomanPSMT"/>
              </a:rPr>
              <a:t>superfície</a:t>
            </a:r>
            <a:r>
              <a:rPr lang="pt-BR" sz="2400" dirty="0">
                <a:latin typeface="TimesNewRomanPSMT"/>
              </a:rPr>
              <a:t> revestida com </a:t>
            </a:r>
            <a:r>
              <a:rPr lang="pt-BR" sz="2400" dirty="0" err="1">
                <a:latin typeface="TimesNewRomanPSMT"/>
              </a:rPr>
              <a:t>fotossensível</a:t>
            </a:r>
            <a:r>
              <a:rPr lang="pt-BR" sz="2400" dirty="0">
                <a:latin typeface="TimesNewRomanPSMT"/>
              </a:rPr>
              <a:t> e o substrato é exposto à </a:t>
            </a:r>
            <a:r>
              <a:rPr lang="pt-BR" sz="2400" dirty="0" err="1">
                <a:latin typeface="TimesNewRomanPSMT"/>
              </a:rPr>
              <a:t>radiação</a:t>
            </a:r>
            <a:r>
              <a:rPr lang="pt-BR" sz="2400" dirty="0">
                <a:latin typeface="TimesNewRomanPSMT"/>
              </a:rPr>
              <a:t> UV. </a:t>
            </a:r>
            <a:endParaRPr lang="pt-BR" sz="24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049E8D-D753-A84B-8217-4A60B7BE417B}"/>
              </a:ext>
            </a:extLst>
          </p:cNvPr>
          <p:cNvSpPr/>
          <p:nvPr/>
        </p:nvSpPr>
        <p:spPr>
          <a:xfrm>
            <a:off x="210671" y="618894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dirty="0">
                <a:latin typeface="TimesNewRomanPS"/>
              </a:rPr>
              <a:t>MICROFABRICAÇÃO - ESTUDO DE PROCESSOS DE FABRICAÇÃO DE MICROCOMPONENTES MECÂNICOS  - CONEM</a:t>
            </a:r>
            <a:endParaRPr lang="pt-BR" sz="10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A78BAAE-1DC3-5D49-8393-AEA382830CE5}"/>
              </a:ext>
            </a:extLst>
          </p:cNvPr>
          <p:cNvSpPr/>
          <p:nvPr/>
        </p:nvSpPr>
        <p:spPr>
          <a:xfrm>
            <a:off x="6687849" y="5718652"/>
            <a:ext cx="4969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=HPyckggOa4U</a:t>
            </a:r>
          </a:p>
        </p:txBody>
      </p:sp>
    </p:spTree>
    <p:extLst>
      <p:ext uri="{BB962C8B-B14F-4D97-AF65-F5344CB8AC3E}">
        <p14:creationId xmlns:p14="http://schemas.microsoft.com/office/powerpoint/2010/main" val="3730922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Izabel Machado – machadoi@usp.br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DEE5AC1-7758-3148-B333-E51042BB447E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CDB40E73-AC72-FC41-8300-7B8A424C3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54" y="643467"/>
            <a:ext cx="9860292" cy="5571065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34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BB445D1-A381-1041-B4D7-A0038C28027E}"/>
              </a:ext>
            </a:extLst>
          </p:cNvPr>
          <p:cNvSpPr/>
          <p:nvPr/>
        </p:nvSpPr>
        <p:spPr>
          <a:xfrm>
            <a:off x="336177" y="1183600"/>
            <a:ext cx="1112071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Litografia por Feixe de </a:t>
            </a:r>
            <a:r>
              <a:rPr lang="pt-BR" b="1" dirty="0" err="1"/>
              <a:t>Partículas</a:t>
            </a:r>
            <a:r>
              <a:rPr lang="pt-BR" b="1" dirty="0"/>
              <a:t> </a:t>
            </a:r>
            <a:endParaRPr lang="pt-BR" dirty="0"/>
          </a:p>
          <a:p>
            <a:r>
              <a:rPr lang="pt-BR" dirty="0"/>
              <a:t>Um feixe de </a:t>
            </a:r>
            <a:r>
              <a:rPr lang="pt-BR" dirty="0" err="1"/>
              <a:t>partículas</a:t>
            </a:r>
            <a:r>
              <a:rPr lang="pt-BR" dirty="0"/>
              <a:t> carregadas é um grupo espacialmente localizado de </a:t>
            </a:r>
            <a:r>
              <a:rPr lang="pt-BR" dirty="0" err="1"/>
              <a:t>partículas</a:t>
            </a:r>
            <a:r>
              <a:rPr lang="pt-BR" dirty="0"/>
              <a:t> eletricamente carregadas que </a:t>
            </a:r>
            <a:r>
              <a:rPr lang="pt-BR" dirty="0" err="1"/>
              <a:t>têm</a:t>
            </a:r>
            <a:r>
              <a:rPr lang="pt-BR" dirty="0"/>
              <a:t> aproximadamente a mesma velocidade e sentido</a:t>
            </a:r>
          </a:p>
          <a:p>
            <a:endParaRPr lang="pt-BR" dirty="0"/>
          </a:p>
          <a:p>
            <a:r>
              <a:rPr lang="pt-BR" dirty="0"/>
              <a:t>Os tipos mais importantes de feixes de </a:t>
            </a:r>
            <a:r>
              <a:rPr lang="pt-BR" dirty="0" err="1"/>
              <a:t>partícula</a:t>
            </a:r>
            <a:r>
              <a:rPr lang="pt-BR" dirty="0"/>
              <a:t> carregados </a:t>
            </a:r>
            <a:r>
              <a:rPr lang="pt-BR" dirty="0" err="1"/>
              <a:t>são</a:t>
            </a:r>
            <a:r>
              <a:rPr lang="pt-BR" dirty="0"/>
              <a:t>: </a:t>
            </a:r>
          </a:p>
          <a:p>
            <a:endParaRPr lang="pt-BR" dirty="0"/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/>
              <a:t>Feixes de </a:t>
            </a:r>
            <a:r>
              <a:rPr lang="pt-BR" b="1" dirty="0" err="1"/>
              <a:t>Elétrons</a:t>
            </a:r>
            <a:r>
              <a:rPr lang="pt-BR" b="1" dirty="0"/>
              <a:t> (EBL)</a:t>
            </a:r>
            <a:r>
              <a:rPr lang="pt-BR" dirty="0"/>
              <a:t>: </a:t>
            </a:r>
            <a:r>
              <a:rPr lang="pt-BR" dirty="0" err="1"/>
              <a:t>técnica</a:t>
            </a:r>
            <a:r>
              <a:rPr lang="pt-BR" dirty="0"/>
              <a:t> de modelagem de alta </a:t>
            </a:r>
            <a:r>
              <a:rPr lang="pt-BR" dirty="0" err="1"/>
              <a:t>definição</a:t>
            </a:r>
            <a:r>
              <a:rPr lang="pt-BR" dirty="0"/>
              <a:t>, onde </a:t>
            </a:r>
            <a:r>
              <a:rPr lang="pt-BR" dirty="0" err="1"/>
              <a:t>elétrons</a:t>
            </a:r>
            <a:r>
              <a:rPr lang="pt-BR" dirty="0"/>
              <a:t> com muita energia (10 a 100 keV) </a:t>
            </a:r>
            <a:r>
              <a:rPr lang="pt-BR" dirty="0" err="1"/>
              <a:t>são</a:t>
            </a:r>
            <a:r>
              <a:rPr lang="pt-BR" dirty="0"/>
              <a:t> focalizados em um estreito feixe e usados para expor resistivos </a:t>
            </a:r>
            <a:r>
              <a:rPr lang="pt-BR" dirty="0" err="1"/>
              <a:t>eletrossensíveis</a:t>
            </a:r>
            <a:r>
              <a:rPr lang="pt-BR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pt-BR" dirty="0"/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/>
              <a:t>Feixe de </a:t>
            </a:r>
            <a:r>
              <a:rPr lang="pt-BR" b="1" dirty="0" err="1"/>
              <a:t>Íons</a:t>
            </a:r>
            <a:r>
              <a:rPr lang="pt-BR" dirty="0"/>
              <a:t>: as </a:t>
            </a:r>
            <a:r>
              <a:rPr lang="pt-BR" dirty="0" err="1"/>
              <a:t>três</a:t>
            </a:r>
            <a:r>
              <a:rPr lang="pt-BR" dirty="0"/>
              <a:t> </a:t>
            </a:r>
            <a:r>
              <a:rPr lang="pt-BR" dirty="0" err="1"/>
              <a:t>técnicas</a:t>
            </a:r>
            <a:r>
              <a:rPr lang="pt-BR" dirty="0"/>
              <a:t> de litografia por feixe de </a:t>
            </a:r>
            <a:r>
              <a:rPr lang="pt-BR" dirty="0" err="1"/>
              <a:t>íon</a:t>
            </a:r>
            <a:r>
              <a:rPr lang="pt-BR" dirty="0"/>
              <a:t> </a:t>
            </a:r>
            <a:r>
              <a:rPr lang="pt-BR" dirty="0" err="1"/>
              <a:t>têm</a:t>
            </a:r>
            <a:r>
              <a:rPr lang="pt-BR" dirty="0"/>
              <a:t> atributos muito diferentes e para tanto </a:t>
            </a:r>
            <a:r>
              <a:rPr lang="pt-BR" dirty="0" err="1"/>
              <a:t>têm</a:t>
            </a:r>
            <a:r>
              <a:rPr lang="pt-BR" dirty="0"/>
              <a:t> suas </a:t>
            </a:r>
            <a:r>
              <a:rPr lang="pt-BR" dirty="0" err="1"/>
              <a:t>próprias</a:t>
            </a:r>
            <a:r>
              <a:rPr lang="pt-BR" dirty="0"/>
              <a:t> </a:t>
            </a:r>
            <a:r>
              <a:rPr lang="pt-BR" dirty="0" err="1"/>
              <a:t>forças</a:t>
            </a:r>
            <a:r>
              <a:rPr lang="pt-BR" dirty="0"/>
              <a:t> e </a:t>
            </a:r>
            <a:r>
              <a:rPr lang="pt-BR" dirty="0" err="1"/>
              <a:t>áreas</a:t>
            </a:r>
            <a:r>
              <a:rPr lang="pt-BR" dirty="0"/>
              <a:t> de </a:t>
            </a:r>
            <a:r>
              <a:rPr lang="pt-BR" dirty="0" err="1"/>
              <a:t>aplicação</a:t>
            </a:r>
            <a:r>
              <a:rPr lang="pt-BR" dirty="0"/>
              <a:t>. </a:t>
            </a:r>
          </a:p>
          <a:p>
            <a:endParaRPr lang="pt-BR" dirty="0"/>
          </a:p>
          <a:p>
            <a:r>
              <a:rPr lang="pt-BR" dirty="0"/>
              <a:t>O </a:t>
            </a:r>
            <a:r>
              <a:rPr lang="pt-BR" b="1" dirty="0"/>
              <a:t>IPL</a:t>
            </a:r>
            <a:r>
              <a:rPr lang="pt-BR" dirty="0"/>
              <a:t> (</a:t>
            </a:r>
            <a:r>
              <a:rPr lang="pt-BR" dirty="0" err="1"/>
              <a:t>Ion</a:t>
            </a:r>
            <a:r>
              <a:rPr lang="pt-BR" dirty="0"/>
              <a:t> </a:t>
            </a:r>
            <a:r>
              <a:rPr lang="pt-BR" dirty="0" err="1"/>
              <a:t>Beam</a:t>
            </a:r>
            <a:r>
              <a:rPr lang="pt-BR" dirty="0"/>
              <a:t> </a:t>
            </a:r>
            <a:r>
              <a:rPr lang="pt-BR" dirty="0" err="1"/>
              <a:t>Projection</a:t>
            </a:r>
            <a:r>
              <a:rPr lang="pt-BR" dirty="0"/>
              <a:t> </a:t>
            </a:r>
            <a:r>
              <a:rPr lang="pt-BR" dirty="0" err="1"/>
              <a:t>Lithography</a:t>
            </a:r>
            <a:r>
              <a:rPr lang="pt-BR" dirty="0"/>
              <a:t>) segue as linhas tradicionais da litografia, usando </a:t>
            </a:r>
            <a:r>
              <a:rPr lang="pt-BR" dirty="0" err="1"/>
              <a:t>máscaras</a:t>
            </a:r>
            <a:r>
              <a:rPr lang="pt-BR" dirty="0"/>
              <a:t> de grandes </a:t>
            </a:r>
            <a:r>
              <a:rPr lang="pt-BR" dirty="0" err="1"/>
              <a:t>áreas</a:t>
            </a:r>
            <a:r>
              <a:rPr lang="pt-BR" dirty="0"/>
              <a:t> </a:t>
            </a:r>
            <a:r>
              <a:rPr lang="pt-BR" dirty="0" err="1"/>
              <a:t>através</a:t>
            </a:r>
            <a:r>
              <a:rPr lang="pt-BR" dirty="0"/>
              <a:t> do qual uma forma é replicada em material resistivo, que pode ser usado para modificar as propriedades </a:t>
            </a:r>
            <a:r>
              <a:rPr lang="pt-BR" dirty="0" err="1"/>
              <a:t>próximas</a:t>
            </a:r>
            <a:r>
              <a:rPr lang="pt-BR" dirty="0"/>
              <a:t> à </a:t>
            </a:r>
            <a:r>
              <a:rPr lang="pt-BR" dirty="0" err="1"/>
              <a:t>superfície</a:t>
            </a:r>
            <a:r>
              <a:rPr lang="pt-BR" dirty="0"/>
              <a:t>. </a:t>
            </a:r>
          </a:p>
          <a:p>
            <a:endParaRPr lang="pt-BR" dirty="0"/>
          </a:p>
          <a:p>
            <a:r>
              <a:rPr lang="pt-BR" dirty="0"/>
              <a:t>Os processos por </a:t>
            </a:r>
            <a:r>
              <a:rPr lang="pt-BR" b="1" dirty="0"/>
              <a:t>Feixe de </a:t>
            </a:r>
            <a:r>
              <a:rPr lang="pt-BR" b="1" dirty="0" err="1"/>
              <a:t>Próton</a:t>
            </a:r>
            <a:r>
              <a:rPr lang="pt-BR" b="1" dirty="0"/>
              <a:t> </a:t>
            </a:r>
            <a:r>
              <a:rPr lang="pt-BR" dirty="0"/>
              <a:t>e </a:t>
            </a:r>
            <a:r>
              <a:rPr lang="pt-BR" b="1" dirty="0"/>
              <a:t>FIB (</a:t>
            </a:r>
            <a:r>
              <a:rPr lang="pt-BR" b="1" dirty="0" err="1"/>
              <a:t>Focused</a:t>
            </a:r>
            <a:r>
              <a:rPr lang="pt-BR" b="1" dirty="0"/>
              <a:t> </a:t>
            </a:r>
            <a:r>
              <a:rPr lang="pt-BR" b="1" dirty="0" err="1"/>
              <a:t>Ion</a:t>
            </a:r>
            <a:r>
              <a:rPr lang="pt-BR" b="1" dirty="0"/>
              <a:t> </a:t>
            </a:r>
            <a:r>
              <a:rPr lang="pt-BR" b="1" dirty="0" err="1"/>
              <a:t>Beam</a:t>
            </a:r>
            <a:r>
              <a:rPr lang="pt-BR" b="1" dirty="0"/>
              <a:t>)</a:t>
            </a:r>
            <a:r>
              <a:rPr lang="pt-BR" dirty="0"/>
              <a:t> </a:t>
            </a:r>
            <a:r>
              <a:rPr lang="pt-BR" dirty="0" err="1"/>
              <a:t>são</a:t>
            </a:r>
            <a:r>
              <a:rPr lang="pt-BR" dirty="0"/>
              <a:t> processos de </a:t>
            </a:r>
            <a:r>
              <a:rPr lang="pt-BR" dirty="0" err="1"/>
              <a:t>gravação</a:t>
            </a:r>
            <a:r>
              <a:rPr lang="pt-BR" dirty="0"/>
              <a:t> direta (sem </a:t>
            </a:r>
            <a:r>
              <a:rPr lang="pt-BR" dirty="0" err="1"/>
              <a:t>máscara</a:t>
            </a:r>
            <a:r>
              <a:rPr lang="pt-BR" dirty="0"/>
              <a:t>). Essas duas </a:t>
            </a:r>
            <a:r>
              <a:rPr lang="pt-BR" dirty="0" err="1"/>
              <a:t>técnicas</a:t>
            </a:r>
            <a:r>
              <a:rPr lang="pt-BR" dirty="0"/>
              <a:t> podem ter vantagens distintas quando usadas em </a:t>
            </a:r>
            <a:r>
              <a:rPr lang="pt-BR" dirty="0" err="1"/>
              <a:t>combinação</a:t>
            </a:r>
            <a:r>
              <a:rPr lang="pt-BR" dirty="0"/>
              <a:t> com </a:t>
            </a:r>
            <a:r>
              <a:rPr lang="pt-BR" dirty="0" err="1"/>
              <a:t>microestampagem</a:t>
            </a:r>
            <a:r>
              <a:rPr lang="pt-BR" dirty="0"/>
              <a:t> e moldagem por </a:t>
            </a:r>
            <a:r>
              <a:rPr lang="pt-BR" dirty="0" err="1"/>
              <a:t>transferência</a:t>
            </a:r>
            <a:r>
              <a:rPr lang="pt-B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00659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F124ED5-0697-5D44-B10C-3502C85148B6}"/>
              </a:ext>
            </a:extLst>
          </p:cNvPr>
          <p:cNvSpPr/>
          <p:nvPr/>
        </p:nvSpPr>
        <p:spPr>
          <a:xfrm>
            <a:off x="348048" y="5334853"/>
            <a:ext cx="6201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www.researchgate.net</a:t>
            </a:r>
            <a:r>
              <a:rPr lang="en-US" dirty="0"/>
              <a:t>/figure/A-schematic-drawing-showing-the-FIB-SEM-geometry-and-a-low-magnification-SEM-image-of-a_fig1_266638229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78834A8-1498-F247-9BA0-251E1BE93E89}"/>
              </a:ext>
            </a:extLst>
          </p:cNvPr>
          <p:cNvSpPr/>
          <p:nvPr/>
        </p:nvSpPr>
        <p:spPr>
          <a:xfrm>
            <a:off x="7908473" y="4688522"/>
            <a:ext cx="3575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www.azom.com</a:t>
            </a:r>
            <a:r>
              <a:rPr lang="en-US" dirty="0"/>
              <a:t>/</a:t>
            </a:r>
            <a:r>
              <a:rPr lang="en-US" dirty="0" err="1"/>
              <a:t>article.aspx?ArticleID</a:t>
            </a:r>
            <a:r>
              <a:rPr lang="en-US" dirty="0"/>
              <a:t>=14894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9718178-048B-0E4A-A2C3-911F152F3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678" y="748325"/>
            <a:ext cx="5113536" cy="3706209"/>
          </a:xfrm>
          <a:prstGeom prst="rect">
            <a:avLst/>
          </a:prstGeom>
        </p:spPr>
      </p:pic>
      <p:pic>
        <p:nvPicPr>
          <p:cNvPr id="12" name="Imagem 11" descr="Diagrama&#10;&#10;Descrição gerada automaticamente">
            <a:extLst>
              <a:ext uri="{FF2B5EF4-FFF2-40B4-BE49-F238E27FC236}">
                <a16:creationId xmlns:a16="http://schemas.microsoft.com/office/drawing/2014/main" id="{683601CD-0A62-464B-80FB-A8109F2E6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370162"/>
            <a:ext cx="6680200" cy="373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68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A6F342F-9DFF-2645-B9C0-0867573D6C55}"/>
              </a:ext>
            </a:extLst>
          </p:cNvPr>
          <p:cNvSpPr txBox="1"/>
          <p:nvPr/>
        </p:nvSpPr>
        <p:spPr>
          <a:xfrm>
            <a:off x="4038600" y="198909"/>
            <a:ext cx="6197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Micro e Nano Fabricação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05C5D43-B9AD-3E43-A319-CA9C371392C2}"/>
              </a:ext>
            </a:extLst>
          </p:cNvPr>
          <p:cNvSpPr/>
          <p:nvPr/>
        </p:nvSpPr>
        <p:spPr>
          <a:xfrm>
            <a:off x="645459" y="1511024"/>
            <a:ext cx="107083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dirty="0"/>
              <a:t>A </a:t>
            </a:r>
            <a:r>
              <a:rPr lang="pt-PT" sz="2800" dirty="0" err="1"/>
              <a:t>microfabricação</a:t>
            </a:r>
            <a:r>
              <a:rPr lang="pt-PT" sz="2800" dirty="0"/>
              <a:t> trata da fabricação de estruturas da ordem de 0,1 a 1000 </a:t>
            </a:r>
            <a:r>
              <a:rPr lang="pt-PT" sz="2800" dirty="0" err="1"/>
              <a:t>μm</a:t>
            </a:r>
            <a:r>
              <a:rPr lang="pt-PT" sz="2800" dirty="0"/>
              <a:t>. O escopo da </a:t>
            </a:r>
            <a:r>
              <a:rPr lang="pt-PT" sz="2800" dirty="0" err="1"/>
              <a:t>nanofabricação</a:t>
            </a:r>
            <a:r>
              <a:rPr lang="pt-PT" sz="2800" dirty="0"/>
              <a:t> estende a faixa de tamanho para escalas ainda menores: abaixo de 100 </a:t>
            </a:r>
            <a:r>
              <a:rPr lang="pt-PT" sz="2800" dirty="0" err="1"/>
              <a:t>nm</a:t>
            </a:r>
            <a:r>
              <a:rPr lang="pt-PT" sz="2800" dirty="0"/>
              <a:t>.</a:t>
            </a:r>
            <a:endParaRPr lang="en-US" sz="28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28FCA4C-C0AD-8B47-BFCD-3A19EE988AD8}"/>
              </a:ext>
            </a:extLst>
          </p:cNvPr>
          <p:cNvSpPr/>
          <p:nvPr/>
        </p:nvSpPr>
        <p:spPr>
          <a:xfrm>
            <a:off x="533399" y="3146612"/>
            <a:ext cx="104797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dirty="0"/>
              <a:t>Tanto a micro quanto a nano manufatura podem ser consideradas facilitadores importantes para produtos de alta tecnologia. </a:t>
            </a:r>
          </a:p>
          <a:p>
            <a:r>
              <a:rPr lang="pt-PT" sz="2800" dirty="0"/>
              <a:t>Produtos obtidos por micro e nano manufatura  podem  incorporar funções especiais </a:t>
            </a:r>
            <a:r>
              <a:rPr lang="pt-PT" sz="2800" dirty="0" err="1"/>
              <a:t>ópticas</a:t>
            </a:r>
            <a:r>
              <a:rPr lang="pt-PT" sz="2800" dirty="0"/>
              <a:t>, eletrônicas, mecânicas, de fluídos ou biológicas em produtos existentes e em novos</a:t>
            </a:r>
            <a:endParaRPr lang="en-US" sz="2800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08391FD-ADF1-5D45-B6E4-7D2003A499B6}"/>
              </a:ext>
            </a:extLst>
          </p:cNvPr>
          <p:cNvSpPr/>
          <p:nvPr/>
        </p:nvSpPr>
        <p:spPr>
          <a:xfrm>
            <a:off x="156882" y="6012760"/>
            <a:ext cx="7763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33333"/>
                </a:solidFill>
                <a:latin typeface="Arial" panose="020B0604020202020204" pitchFamily="34" charset="0"/>
              </a:rPr>
              <a:t>ISBN 978-3-03921-169-2 (</a:t>
            </a:r>
            <a:r>
              <a:rPr lang="pt-BR" dirty="0" err="1">
                <a:solidFill>
                  <a:srgbClr val="333333"/>
                </a:solidFill>
                <a:latin typeface="Arial" panose="020B0604020202020204" pitchFamily="34" charset="0"/>
              </a:rPr>
              <a:t>Pbk</a:t>
            </a:r>
            <a:r>
              <a:rPr lang="pt-BR" dirty="0">
                <a:solidFill>
                  <a:srgbClr val="333333"/>
                </a:solidFill>
                <a:latin typeface="Arial" panose="020B0604020202020204" pitchFamily="34" charset="0"/>
              </a:rPr>
              <a:t>); ISBN 978-3-03921-170-8 (PDF) </a:t>
            </a:r>
            <a:br>
              <a:rPr lang="pt-BR" dirty="0"/>
            </a:br>
            <a:r>
              <a:rPr lang="pt-BR" dirty="0">
                <a:solidFill>
                  <a:srgbClr val="179C8C"/>
                </a:solidFill>
                <a:latin typeface="Arial" panose="020B0604020202020204" pitchFamily="34" charset="0"/>
                <a:hlinkClick r:id="rId3"/>
              </a:rPr>
              <a:t>https://doi.org/10.3390/books978-3-03921-170-8</a:t>
            </a:r>
            <a:r>
              <a:rPr lang="pt-BR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351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20</a:t>
            </a:fld>
            <a:endParaRPr lang="en-US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BAD2CE2-2882-3A4E-B164-9F2327A19335}"/>
              </a:ext>
            </a:extLst>
          </p:cNvPr>
          <p:cNvSpPr/>
          <p:nvPr/>
        </p:nvSpPr>
        <p:spPr>
          <a:xfrm>
            <a:off x="0" y="1067980"/>
            <a:ext cx="636784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err="1">
                <a:latin typeface="TimesNewRomanPS"/>
              </a:rPr>
              <a:t>Microinjeção</a:t>
            </a:r>
            <a:r>
              <a:rPr lang="pt-BR" sz="2400" b="1" dirty="0">
                <a:latin typeface="TimesNewRomanPS"/>
              </a:rPr>
              <a:t> </a:t>
            </a:r>
          </a:p>
          <a:p>
            <a:endParaRPr lang="pt-BR" sz="2400" dirty="0"/>
          </a:p>
          <a:p>
            <a:r>
              <a:rPr lang="pt-BR" sz="2400" dirty="0">
                <a:latin typeface="TimesNewRomanPSMT"/>
              </a:rPr>
              <a:t>A </a:t>
            </a:r>
            <a:r>
              <a:rPr lang="pt-BR" sz="2400" dirty="0" err="1">
                <a:latin typeface="TimesNewRomanPSMT"/>
              </a:rPr>
              <a:t>microinjeção</a:t>
            </a:r>
            <a:r>
              <a:rPr lang="pt-BR" sz="2400" dirty="0">
                <a:latin typeface="TimesNewRomanPSMT"/>
              </a:rPr>
              <a:t> é baseada no processo de </a:t>
            </a:r>
            <a:r>
              <a:rPr lang="pt-BR" sz="2400" dirty="0" err="1">
                <a:latin typeface="TimesNewRomanPSMT"/>
              </a:rPr>
              <a:t>injeção</a:t>
            </a:r>
            <a:r>
              <a:rPr lang="pt-BR" sz="2400" dirty="0">
                <a:latin typeface="TimesNewRomanPSMT"/>
              </a:rPr>
              <a:t> convencional, onde há o aquecimento, até a </a:t>
            </a:r>
            <a:r>
              <a:rPr lang="pt-BR" sz="2400" dirty="0" err="1">
                <a:latin typeface="TimesNewRomanPSMT"/>
              </a:rPr>
              <a:t>fundição</a:t>
            </a:r>
            <a:r>
              <a:rPr lang="pt-BR" sz="2400" dirty="0">
                <a:latin typeface="TimesNewRomanPSMT"/>
              </a:rPr>
              <a:t>, de um material, em seguida o mesmo é injetado à alta </a:t>
            </a:r>
            <a:r>
              <a:rPr lang="pt-BR" sz="2400" dirty="0" err="1">
                <a:latin typeface="TimesNewRomanPSMT"/>
              </a:rPr>
              <a:t>pressão</a:t>
            </a:r>
            <a:r>
              <a:rPr lang="pt-BR" sz="2400" dirty="0">
                <a:latin typeface="TimesNewRomanPSMT"/>
              </a:rPr>
              <a:t> na cavidade do molde. O molde deve permanecer aquecido à temperatura constante, para que o material injetado </a:t>
            </a:r>
            <a:r>
              <a:rPr lang="pt-BR" sz="2400" dirty="0" err="1">
                <a:latin typeface="TimesNewRomanPSMT"/>
              </a:rPr>
              <a:t>não</a:t>
            </a:r>
            <a:r>
              <a:rPr lang="pt-BR" sz="2400" dirty="0">
                <a:latin typeface="TimesNewRomanPSMT"/>
              </a:rPr>
              <a:t> </a:t>
            </a:r>
            <a:r>
              <a:rPr lang="pt-BR" sz="2400" dirty="0" err="1">
                <a:latin typeface="TimesNewRomanPSMT"/>
              </a:rPr>
              <a:t>endureça</a:t>
            </a:r>
            <a:r>
              <a:rPr lang="pt-BR" sz="2400" dirty="0">
                <a:latin typeface="TimesNewRomanPSMT"/>
              </a:rPr>
              <a:t> prematuramente. Para que seja </a:t>
            </a:r>
            <a:r>
              <a:rPr lang="pt-BR" sz="2400" dirty="0" err="1">
                <a:latin typeface="TimesNewRomanPSMT"/>
              </a:rPr>
              <a:t>possível</a:t>
            </a:r>
            <a:r>
              <a:rPr lang="pt-BR" sz="2400" dirty="0">
                <a:latin typeface="TimesNewRomanPSMT"/>
              </a:rPr>
              <a:t> o preenchimento de cavidades de </a:t>
            </a:r>
            <a:r>
              <a:rPr lang="pt-BR" sz="2400" dirty="0" err="1">
                <a:latin typeface="TimesNewRomanPSMT"/>
              </a:rPr>
              <a:t>dimensões</a:t>
            </a:r>
            <a:r>
              <a:rPr lang="pt-BR" sz="2400" dirty="0">
                <a:latin typeface="TimesNewRomanPSMT"/>
              </a:rPr>
              <a:t> </a:t>
            </a:r>
            <a:r>
              <a:rPr lang="pt-BR" sz="2400" dirty="0" err="1">
                <a:latin typeface="TimesNewRomanPSMT"/>
              </a:rPr>
              <a:t>micrométricas</a:t>
            </a:r>
            <a:r>
              <a:rPr lang="pt-BR" sz="2400" dirty="0">
                <a:latin typeface="TimesNewRomanPSMT"/>
              </a:rPr>
              <a:t>, o molde deve ser mantido a temperatura maior que na </a:t>
            </a:r>
            <a:r>
              <a:rPr lang="pt-BR" sz="2400" dirty="0" err="1">
                <a:latin typeface="TimesNewRomanPSMT"/>
              </a:rPr>
              <a:t>injeção</a:t>
            </a:r>
            <a:r>
              <a:rPr lang="pt-BR" sz="2400" dirty="0">
                <a:latin typeface="TimesNewRomanPSMT"/>
              </a:rPr>
              <a:t> de </a:t>
            </a:r>
            <a:r>
              <a:rPr lang="pt-BR" sz="2400" dirty="0" err="1">
                <a:latin typeface="TimesNewRomanPSMT"/>
              </a:rPr>
              <a:t>peças</a:t>
            </a:r>
            <a:r>
              <a:rPr lang="pt-BR" sz="2400" dirty="0">
                <a:latin typeface="TimesNewRomanPSMT"/>
              </a:rPr>
              <a:t> grandes, mas abaixo da temperatura de </a:t>
            </a:r>
            <a:r>
              <a:rPr lang="pt-BR" sz="2400" dirty="0" err="1">
                <a:latin typeface="TimesNewRomanPSMT"/>
              </a:rPr>
              <a:t>fundição</a:t>
            </a:r>
            <a:r>
              <a:rPr lang="pt-BR" sz="2400" dirty="0">
                <a:latin typeface="TimesNewRomanPSMT"/>
              </a:rPr>
              <a:t> do material de preenchimento, devido aos defeitos que podem surgir a essa temperatura. </a:t>
            </a:r>
            <a:endParaRPr lang="pt-BR" sz="2400" dirty="0"/>
          </a:p>
        </p:txBody>
      </p:sp>
      <p:pic>
        <p:nvPicPr>
          <p:cNvPr id="6" name="Imagem 5" descr="Diagrama, Desenho técnico&#10;&#10;Descrição gerada automaticamente">
            <a:extLst>
              <a:ext uri="{FF2B5EF4-FFF2-40B4-BE49-F238E27FC236}">
                <a16:creationId xmlns:a16="http://schemas.microsoft.com/office/drawing/2014/main" id="{09103247-2C67-1C45-8971-BC2F84547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860" y="2439459"/>
            <a:ext cx="5682392" cy="288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0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21</a:t>
            </a:fld>
            <a:endParaRPr lang="en-US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B350716-877B-064F-837D-C08435E3CED0}"/>
              </a:ext>
            </a:extLst>
          </p:cNvPr>
          <p:cNvSpPr/>
          <p:nvPr/>
        </p:nvSpPr>
        <p:spPr>
          <a:xfrm>
            <a:off x="6553200" y="5649398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www.cnccookbook.com</a:t>
            </a:r>
            <a:r>
              <a:rPr lang="en-US" dirty="0"/>
              <a:t>/micromachining-micro-drill-milling-machine/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95EC7EA-91E6-9F4C-93FA-EDD17287D4AA}"/>
              </a:ext>
            </a:extLst>
          </p:cNvPr>
          <p:cNvSpPr/>
          <p:nvPr/>
        </p:nvSpPr>
        <p:spPr>
          <a:xfrm>
            <a:off x="4509658" y="319088"/>
            <a:ext cx="34435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latin typeface="TimesNewRomanPS"/>
              </a:rPr>
              <a:t>Processos </a:t>
            </a:r>
            <a:r>
              <a:rPr lang="pt-BR" sz="2800" b="1" dirty="0" err="1">
                <a:latin typeface="TimesNewRomanPS"/>
              </a:rPr>
              <a:t>Mecânicos</a:t>
            </a:r>
            <a:r>
              <a:rPr lang="pt-BR" sz="2800" b="1" dirty="0">
                <a:latin typeface="TimesNewRomanPS"/>
              </a:rPr>
              <a:t> </a:t>
            </a:r>
            <a:endParaRPr lang="pt-BR" sz="28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B0DDEA7-F80C-6749-B5F0-1C02A4221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68" y="1127673"/>
            <a:ext cx="4082534" cy="247165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C977FD3-055C-4C44-BE5C-FB416166C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04" y="3599328"/>
            <a:ext cx="3185258" cy="2635780"/>
          </a:xfrm>
          <a:prstGeom prst="rect">
            <a:avLst/>
          </a:prstGeom>
        </p:spPr>
      </p:pic>
      <p:pic>
        <p:nvPicPr>
          <p:cNvPr id="17" name="Imagem 16" descr="Tela de celular com aplicativo aberto&#10;&#10;Descrição gerada automaticamente">
            <a:extLst>
              <a:ext uri="{FF2B5EF4-FFF2-40B4-BE49-F238E27FC236}">
                <a16:creationId xmlns:a16="http://schemas.microsoft.com/office/drawing/2014/main" id="{357F96C4-B621-1744-A075-75220ED3B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238" y="1791031"/>
            <a:ext cx="6752027" cy="363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65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1C48D8-6C0E-124A-838E-B2BB7F028AF7}"/>
              </a:ext>
            </a:extLst>
          </p:cNvPr>
          <p:cNvSpPr txBox="1"/>
          <p:nvPr/>
        </p:nvSpPr>
        <p:spPr>
          <a:xfrm>
            <a:off x="469557" y="6352143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Aula Prof. Rodrigo </a:t>
            </a:r>
            <a:r>
              <a:rPr lang="en-US" dirty="0" err="1"/>
              <a:t>Stoeterau</a:t>
            </a:r>
            <a:endParaRPr lang="en-US" dirty="0"/>
          </a:p>
        </p:txBody>
      </p:sp>
      <p:pic>
        <p:nvPicPr>
          <p:cNvPr id="11" name="Imagem 10" descr="Diagrama&#10;&#10;Descrição gerada automaticamente">
            <a:extLst>
              <a:ext uri="{FF2B5EF4-FFF2-40B4-BE49-F238E27FC236}">
                <a16:creationId xmlns:a16="http://schemas.microsoft.com/office/drawing/2014/main" id="{5367ED0A-200D-FD49-BF0D-837D7AECF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477"/>
            <a:ext cx="6890768" cy="475225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FA5C38-D0F5-AD42-8992-6FA7012F57D5}"/>
              </a:ext>
            </a:extLst>
          </p:cNvPr>
          <p:cNvSpPr txBox="1"/>
          <p:nvPr/>
        </p:nvSpPr>
        <p:spPr>
          <a:xfrm>
            <a:off x="0" y="5253717"/>
            <a:ext cx="1396313" cy="8031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2DE6020-468C-F24C-B9A0-0CA31B4FF078}"/>
              </a:ext>
            </a:extLst>
          </p:cNvPr>
          <p:cNvSpPr txBox="1"/>
          <p:nvPr/>
        </p:nvSpPr>
        <p:spPr>
          <a:xfrm>
            <a:off x="5680873" y="5217229"/>
            <a:ext cx="1396313" cy="8031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Imagem 13" descr="Uma imagem contendo Forma&#10;&#10;Descrição gerada automaticamente">
            <a:extLst>
              <a:ext uri="{FF2B5EF4-FFF2-40B4-BE49-F238E27FC236}">
                <a16:creationId xmlns:a16="http://schemas.microsoft.com/office/drawing/2014/main" id="{B84E2B32-9684-C245-8091-DAB77FEBC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358" y="1608373"/>
            <a:ext cx="5508997" cy="394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24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23</a:t>
            </a:fld>
            <a:endParaRPr lang="en-US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1C48D8-6C0E-124A-838E-B2BB7F028AF7}"/>
              </a:ext>
            </a:extLst>
          </p:cNvPr>
          <p:cNvSpPr txBox="1"/>
          <p:nvPr/>
        </p:nvSpPr>
        <p:spPr>
          <a:xfrm>
            <a:off x="436900" y="6488668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Aula Prof. Rodrigo </a:t>
            </a:r>
            <a:r>
              <a:rPr lang="en-US" dirty="0" err="1"/>
              <a:t>Stoeterau</a:t>
            </a:r>
            <a:endParaRPr lang="en-US" dirty="0"/>
          </a:p>
        </p:txBody>
      </p:sp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17F32B65-1E20-904B-BAF7-2986128CD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233" y="877136"/>
            <a:ext cx="10309867" cy="561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12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24</a:t>
            </a:fld>
            <a:endParaRPr lang="en-US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1C48D8-6C0E-124A-838E-B2BB7F028AF7}"/>
              </a:ext>
            </a:extLst>
          </p:cNvPr>
          <p:cNvSpPr txBox="1"/>
          <p:nvPr/>
        </p:nvSpPr>
        <p:spPr>
          <a:xfrm>
            <a:off x="469557" y="6352143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Aula Prof. Rodrigo </a:t>
            </a:r>
            <a:r>
              <a:rPr lang="en-US" dirty="0" err="1"/>
              <a:t>Stoeterau</a:t>
            </a:r>
            <a:endParaRPr lang="en-US" dirty="0"/>
          </a:p>
        </p:txBody>
      </p:sp>
      <p:pic>
        <p:nvPicPr>
          <p:cNvPr id="10" name="Imagem 9" descr="Uma imagem contendo foto, diferente&#10;&#10;Descrição gerada automaticamente">
            <a:extLst>
              <a:ext uri="{FF2B5EF4-FFF2-40B4-BE49-F238E27FC236}">
                <a16:creationId xmlns:a16="http://schemas.microsoft.com/office/drawing/2014/main" id="{54A39AAA-C5BA-5F47-9A88-46B933181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70" y="770617"/>
            <a:ext cx="9882751" cy="5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22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25</a:t>
            </a:fld>
            <a:endParaRPr lang="en-US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1C48D8-6C0E-124A-838E-B2BB7F028AF7}"/>
              </a:ext>
            </a:extLst>
          </p:cNvPr>
          <p:cNvSpPr txBox="1"/>
          <p:nvPr/>
        </p:nvSpPr>
        <p:spPr>
          <a:xfrm>
            <a:off x="469557" y="6352143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Aula Prof. Rodrigo </a:t>
            </a:r>
            <a:r>
              <a:rPr lang="en-US" dirty="0" err="1"/>
              <a:t>Stoeterau</a:t>
            </a:r>
            <a:endParaRPr lang="en-US" dirty="0"/>
          </a:p>
        </p:txBody>
      </p:sp>
      <p:pic>
        <p:nvPicPr>
          <p:cNvPr id="5" name="Imagem 4" descr="Interface gráfica do usuário, Diagrama&#10;&#10;Descrição gerada automaticamente">
            <a:extLst>
              <a:ext uri="{FF2B5EF4-FFF2-40B4-BE49-F238E27FC236}">
                <a16:creationId xmlns:a16="http://schemas.microsoft.com/office/drawing/2014/main" id="{57A85BA5-0D02-8549-8C1C-2A2672430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561" y="735141"/>
            <a:ext cx="9402389" cy="538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91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26</a:t>
            </a:fld>
            <a:endParaRPr lang="en-US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1C48D8-6C0E-124A-838E-B2BB7F028AF7}"/>
              </a:ext>
            </a:extLst>
          </p:cNvPr>
          <p:cNvSpPr txBox="1"/>
          <p:nvPr/>
        </p:nvSpPr>
        <p:spPr>
          <a:xfrm>
            <a:off x="469557" y="6352143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Aula Prof. Rodrigo </a:t>
            </a:r>
            <a:r>
              <a:rPr lang="en-US" dirty="0" err="1"/>
              <a:t>Stoeterau</a:t>
            </a:r>
            <a:endParaRPr lang="en-US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CC7BC10-C172-DF48-83A5-91BEF12D451E}"/>
              </a:ext>
            </a:extLst>
          </p:cNvPr>
          <p:cNvSpPr/>
          <p:nvPr/>
        </p:nvSpPr>
        <p:spPr>
          <a:xfrm>
            <a:off x="2776149" y="346590"/>
            <a:ext cx="89751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err="1">
                <a:latin typeface="TimesNewRomanPS"/>
              </a:rPr>
              <a:t>Microeletroerosão</a:t>
            </a:r>
            <a:r>
              <a:rPr lang="pt-BR" b="1" dirty="0">
                <a:latin typeface="TimesNewRomanPS"/>
              </a:rPr>
              <a:t> (EDM) </a:t>
            </a:r>
            <a:endParaRPr lang="pt-BR" dirty="0"/>
          </a:p>
          <a:p>
            <a:r>
              <a:rPr lang="pt-BR" dirty="0">
                <a:latin typeface="TimesNewRomanPSMT"/>
              </a:rPr>
              <a:t>É um </a:t>
            </a:r>
            <a:r>
              <a:rPr lang="pt-BR" dirty="0" err="1">
                <a:latin typeface="TimesNewRomanPSMT"/>
              </a:rPr>
              <a:t>método</a:t>
            </a:r>
            <a:r>
              <a:rPr lang="pt-BR" dirty="0">
                <a:latin typeface="TimesNewRomanPSMT"/>
              </a:rPr>
              <a:t> de usinagem usado originalmente para metais duros ou aqueles que seriam </a:t>
            </a:r>
            <a:r>
              <a:rPr lang="pt-BR" dirty="0" err="1">
                <a:latin typeface="TimesNewRomanPSMT"/>
              </a:rPr>
              <a:t>impossíveis</a:t>
            </a:r>
            <a:r>
              <a:rPr lang="pt-BR" dirty="0">
                <a:latin typeface="TimesNewRomanPSMT"/>
              </a:rPr>
              <a:t> de usinar com </a:t>
            </a:r>
            <a:r>
              <a:rPr lang="pt-BR" dirty="0" err="1">
                <a:latin typeface="TimesNewRomanPSMT"/>
              </a:rPr>
              <a:t>técnicas</a:t>
            </a:r>
            <a:r>
              <a:rPr lang="pt-BR" dirty="0">
                <a:latin typeface="TimesNewRomanPSMT"/>
              </a:rPr>
              <a:t> tradicionais. Uma </a:t>
            </a:r>
            <a:r>
              <a:rPr lang="pt-BR" dirty="0" err="1">
                <a:latin typeface="TimesNewRomanPSMT"/>
              </a:rPr>
              <a:t>limitação</a:t>
            </a:r>
            <a:r>
              <a:rPr lang="pt-BR" dirty="0">
                <a:latin typeface="TimesNewRomanPSMT"/>
              </a:rPr>
              <a:t> </a:t>
            </a:r>
            <a:r>
              <a:rPr lang="pt-BR" dirty="0" err="1">
                <a:latin typeface="TimesNewRomanPSMT"/>
              </a:rPr>
              <a:t>crítica</a:t>
            </a:r>
            <a:r>
              <a:rPr lang="pt-BR" dirty="0">
                <a:latin typeface="TimesNewRomanPSMT"/>
              </a:rPr>
              <a:t> é que EDM trabalha somente com materiais eletricamente condutores. </a:t>
            </a:r>
            <a:endParaRPr lang="pt-BR" dirty="0"/>
          </a:p>
        </p:txBody>
      </p:sp>
      <p:pic>
        <p:nvPicPr>
          <p:cNvPr id="6" name="Imagem 5" descr="Uma imagem contendo Diagrama, Desenho técnico&#10;&#10;Descrição gerada automaticamente">
            <a:extLst>
              <a:ext uri="{FF2B5EF4-FFF2-40B4-BE49-F238E27FC236}">
                <a16:creationId xmlns:a16="http://schemas.microsoft.com/office/drawing/2014/main" id="{E84BAAC7-A7E2-9348-89F1-7F5C57D78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189" y="1598134"/>
            <a:ext cx="7213600" cy="469858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D091763-4E69-5048-9337-C35EE5D353D8}"/>
              </a:ext>
            </a:extLst>
          </p:cNvPr>
          <p:cNvSpPr txBox="1"/>
          <p:nvPr/>
        </p:nvSpPr>
        <p:spPr>
          <a:xfrm>
            <a:off x="2200189" y="5927390"/>
            <a:ext cx="10379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D816A57-DC8A-0F40-A1C2-7FBFD1F0E227}"/>
              </a:ext>
            </a:extLst>
          </p:cNvPr>
          <p:cNvSpPr txBox="1"/>
          <p:nvPr/>
        </p:nvSpPr>
        <p:spPr>
          <a:xfrm>
            <a:off x="8736615" y="5861753"/>
            <a:ext cx="6105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09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1C48D8-6C0E-124A-838E-B2BB7F028AF7}"/>
              </a:ext>
            </a:extLst>
          </p:cNvPr>
          <p:cNvSpPr txBox="1"/>
          <p:nvPr/>
        </p:nvSpPr>
        <p:spPr>
          <a:xfrm>
            <a:off x="469557" y="6352143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Aula Prof. Rodrigo </a:t>
            </a:r>
            <a:r>
              <a:rPr lang="en-US" dirty="0" err="1"/>
              <a:t>Stoeterau</a:t>
            </a:r>
            <a:endParaRPr lang="en-US" dirty="0"/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13AC7C5-A431-1A4F-88B7-B7F5E198B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567" y="550566"/>
            <a:ext cx="9436443" cy="580157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E2072CB-EB0D-2A41-A5F0-182919697310}"/>
              </a:ext>
            </a:extLst>
          </p:cNvPr>
          <p:cNvSpPr txBox="1"/>
          <p:nvPr/>
        </p:nvSpPr>
        <p:spPr>
          <a:xfrm>
            <a:off x="2409567" y="5853235"/>
            <a:ext cx="12727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12B49C7-E73C-454A-8544-CFF54440D064}"/>
              </a:ext>
            </a:extLst>
          </p:cNvPr>
          <p:cNvSpPr txBox="1"/>
          <p:nvPr/>
        </p:nvSpPr>
        <p:spPr>
          <a:xfrm>
            <a:off x="10442146" y="5800249"/>
            <a:ext cx="10379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678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28</a:t>
            </a:fld>
            <a:endParaRPr lang="en-US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35F1FFD-9B48-3B46-A12D-7F039D7A2929}"/>
              </a:ext>
            </a:extLst>
          </p:cNvPr>
          <p:cNvSpPr/>
          <p:nvPr/>
        </p:nvSpPr>
        <p:spPr>
          <a:xfrm>
            <a:off x="444003" y="6356350"/>
            <a:ext cx="31373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>
                <a:latin typeface="AdvOT596495f2"/>
              </a:rPr>
              <a:t>https://doi.org/10.1016/j.triboint.2019.02.021 </a:t>
            </a:r>
            <a:endParaRPr lang="pt-BR" sz="1200" dirty="0"/>
          </a:p>
        </p:txBody>
      </p:sp>
      <p:pic>
        <p:nvPicPr>
          <p:cNvPr id="6" name="Imagem 5" descr="Tabela&#10;&#10;Descrição gerada automaticamente">
            <a:extLst>
              <a:ext uri="{FF2B5EF4-FFF2-40B4-BE49-F238E27FC236}">
                <a16:creationId xmlns:a16="http://schemas.microsoft.com/office/drawing/2014/main" id="{C61C10B6-C0BF-4C42-B95E-2227C7763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09" y="1444757"/>
            <a:ext cx="4051926" cy="4696551"/>
          </a:xfrm>
          <a:prstGeom prst="rect">
            <a:avLst/>
          </a:prstGeom>
        </p:spPr>
      </p:pic>
      <p:pic>
        <p:nvPicPr>
          <p:cNvPr id="9" name="Imagem 8" descr="Uma imagem contendo transporte, roda&#10;&#10;Descrição gerada automaticamente">
            <a:extLst>
              <a:ext uri="{FF2B5EF4-FFF2-40B4-BE49-F238E27FC236}">
                <a16:creationId xmlns:a16="http://schemas.microsoft.com/office/drawing/2014/main" id="{D13F2408-D194-D247-8646-C8584A06E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277" y="182257"/>
            <a:ext cx="4344086" cy="2525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3D71D0E-D776-9440-AAD5-6291CC748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377" y="3008796"/>
            <a:ext cx="7651014" cy="304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08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29</a:t>
            </a:fld>
            <a:endParaRPr lang="en-US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1C48D8-6C0E-124A-838E-B2BB7F028AF7}"/>
              </a:ext>
            </a:extLst>
          </p:cNvPr>
          <p:cNvSpPr txBox="1"/>
          <p:nvPr/>
        </p:nvSpPr>
        <p:spPr>
          <a:xfrm>
            <a:off x="469557" y="6352143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Aula Prof. Rodrigo </a:t>
            </a:r>
            <a:r>
              <a:rPr lang="en-US" dirty="0" err="1"/>
              <a:t>Stoeterau</a:t>
            </a:r>
            <a:endParaRPr lang="en-US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92725A7-CB4E-1945-B51F-9D28D62005E6}"/>
              </a:ext>
            </a:extLst>
          </p:cNvPr>
          <p:cNvSpPr/>
          <p:nvPr/>
        </p:nvSpPr>
        <p:spPr>
          <a:xfrm>
            <a:off x="210064" y="1432128"/>
            <a:ext cx="472028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latin typeface="TimesNewRomanPS"/>
              </a:rPr>
              <a:t>LIGA </a:t>
            </a:r>
          </a:p>
          <a:p>
            <a:endParaRPr lang="pt-BR" sz="2400" dirty="0"/>
          </a:p>
          <a:p>
            <a:r>
              <a:rPr lang="pt-BR" sz="2400" dirty="0">
                <a:latin typeface="TimesNewRomanPSMT"/>
              </a:rPr>
              <a:t>LIGA é o </a:t>
            </a:r>
            <a:r>
              <a:rPr lang="pt-BR" sz="2400" dirty="0" err="1">
                <a:latin typeface="TimesNewRomanPSMT"/>
              </a:rPr>
              <a:t>acrônimo</a:t>
            </a:r>
            <a:r>
              <a:rPr lang="pt-BR" sz="2400" dirty="0">
                <a:latin typeface="TimesNewRomanPSMT"/>
              </a:rPr>
              <a:t> </a:t>
            </a:r>
            <a:r>
              <a:rPr lang="pt-BR" sz="2400" dirty="0" err="1">
                <a:latin typeface="TimesNewRomanPSMT"/>
              </a:rPr>
              <a:t>alemão</a:t>
            </a:r>
            <a:r>
              <a:rPr lang="pt-BR" sz="2400" dirty="0">
                <a:latin typeface="TimesNewRomanPSMT"/>
              </a:rPr>
              <a:t> para o conjunto de processos, litografia por raio </a:t>
            </a:r>
            <a:r>
              <a:rPr lang="pt-BR" sz="2400" dirty="0" err="1">
                <a:latin typeface="TimesNewRomanPSMT"/>
              </a:rPr>
              <a:t>X</a:t>
            </a:r>
            <a:r>
              <a:rPr lang="pt-BR" sz="2400" dirty="0">
                <a:latin typeface="TimesNewRomanPSMT"/>
              </a:rPr>
              <a:t> (</a:t>
            </a:r>
            <a:r>
              <a:rPr lang="pt-BR" sz="2400" dirty="0" err="1">
                <a:latin typeface="TimesNewRomanPSMT"/>
              </a:rPr>
              <a:t>x-ray</a:t>
            </a:r>
            <a:r>
              <a:rPr lang="pt-BR" sz="2400" dirty="0">
                <a:latin typeface="TimesNewRomanPSMT"/>
              </a:rPr>
              <a:t> </a:t>
            </a:r>
            <a:r>
              <a:rPr lang="pt-BR" sz="2400" dirty="0" err="1">
                <a:latin typeface="TimesNewRomanPSMT"/>
              </a:rPr>
              <a:t>LItographie</a:t>
            </a:r>
            <a:r>
              <a:rPr lang="pt-BR" sz="2400" dirty="0">
                <a:latin typeface="TimesNewRomanPSMT"/>
              </a:rPr>
              <a:t>), </a:t>
            </a:r>
            <a:r>
              <a:rPr lang="pt-BR" sz="2400" dirty="0" err="1">
                <a:latin typeface="TimesNewRomanPSMT"/>
              </a:rPr>
              <a:t>galvanização</a:t>
            </a:r>
            <a:r>
              <a:rPr lang="pt-BR" sz="2400" dirty="0">
                <a:latin typeface="TimesNewRomanPSMT"/>
              </a:rPr>
              <a:t> (</a:t>
            </a:r>
            <a:r>
              <a:rPr lang="pt-BR" sz="2400" dirty="0" err="1">
                <a:latin typeface="TimesNewRomanPSMT"/>
              </a:rPr>
              <a:t>Galvanoformung</a:t>
            </a:r>
            <a:r>
              <a:rPr lang="pt-BR" sz="2400" dirty="0">
                <a:latin typeface="TimesNewRomanPSMT"/>
              </a:rPr>
              <a:t>), e moldagem (</a:t>
            </a:r>
            <a:r>
              <a:rPr lang="pt-BR" sz="2400" dirty="0" err="1">
                <a:latin typeface="TimesNewRomanPSMT"/>
              </a:rPr>
              <a:t>Abformtechnik</a:t>
            </a:r>
            <a:r>
              <a:rPr lang="pt-BR" sz="2400" dirty="0">
                <a:latin typeface="TimesNewRomanPSMT"/>
              </a:rPr>
              <a:t>). LIGA foi uma das primeiras grandes </a:t>
            </a:r>
            <a:r>
              <a:rPr lang="pt-BR" sz="2400" dirty="0" err="1">
                <a:latin typeface="TimesNewRomanPSMT"/>
              </a:rPr>
              <a:t>técnicas</a:t>
            </a:r>
            <a:r>
              <a:rPr lang="pt-BR" sz="2400" dirty="0">
                <a:latin typeface="TimesNewRomanPSMT"/>
              </a:rPr>
              <a:t> que possibilitou a manufatura de estruturas de elevada </a:t>
            </a:r>
            <a:r>
              <a:rPr lang="pt-BR" sz="2400" dirty="0" err="1">
                <a:latin typeface="TimesNewRomanPSMT"/>
              </a:rPr>
              <a:t>relação</a:t>
            </a:r>
            <a:r>
              <a:rPr lang="pt-BR" sz="2400" dirty="0">
                <a:latin typeface="TimesNewRomanPSMT"/>
              </a:rPr>
              <a:t> de aspecto. </a:t>
            </a:r>
            <a:endParaRPr lang="pt-BR" sz="2400" dirty="0"/>
          </a:p>
        </p:txBody>
      </p:sp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57E76899-CB00-8147-BAF5-B07683CDC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257" y="937721"/>
            <a:ext cx="6002381" cy="499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3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E1885E8-110A-624A-A0B5-95C041FD32CE}"/>
              </a:ext>
            </a:extLst>
          </p:cNvPr>
          <p:cNvSpPr txBox="1"/>
          <p:nvPr/>
        </p:nvSpPr>
        <p:spPr>
          <a:xfrm>
            <a:off x="3721251" y="0"/>
            <a:ext cx="6197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Micro e Nano Fabricação</a:t>
            </a:r>
          </a:p>
        </p:txBody>
      </p:sp>
      <p:pic>
        <p:nvPicPr>
          <p:cNvPr id="8" name="Imagem 7" descr="Linha do tempo&#10;&#10;Descrição gerada automaticamente">
            <a:extLst>
              <a:ext uri="{FF2B5EF4-FFF2-40B4-BE49-F238E27FC236}">
                <a16:creationId xmlns:a16="http://schemas.microsoft.com/office/drawing/2014/main" id="{03FE1AC3-4A85-F24B-8720-C9AE5EE94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223" y="836108"/>
            <a:ext cx="8115753" cy="533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28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30</a:t>
            </a:fld>
            <a:endParaRPr lang="en-US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1C48D8-6C0E-124A-838E-B2BB7F028AF7}"/>
              </a:ext>
            </a:extLst>
          </p:cNvPr>
          <p:cNvSpPr txBox="1"/>
          <p:nvPr/>
        </p:nvSpPr>
        <p:spPr>
          <a:xfrm>
            <a:off x="469557" y="6352143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Aula Prof. Rodrigo Stoeterau</a:t>
            </a:r>
            <a:endParaRPr lang="en-US" dirty="0"/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16438731-30A1-2A42-AF8E-F85A7C0DC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30" y="1944513"/>
            <a:ext cx="4292600" cy="33506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D7FD5FE-5847-DF48-81FE-1CF050F42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840" y="783491"/>
            <a:ext cx="4957119" cy="264550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5D9127D-F43F-814D-94B4-ECDF8FBAC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429" y="3463536"/>
            <a:ext cx="4813076" cy="285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38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31</a:t>
            </a:fld>
            <a:endParaRPr lang="en-US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F7FF06F-E164-7443-8288-D711D65689BC}"/>
              </a:ext>
            </a:extLst>
          </p:cNvPr>
          <p:cNvSpPr/>
          <p:nvPr/>
        </p:nvSpPr>
        <p:spPr>
          <a:xfrm>
            <a:off x="403653" y="2059622"/>
            <a:ext cx="26731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SEM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picture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of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a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polymer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LIGA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structure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made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by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moulding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Smallest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polymer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width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is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6 µm;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polymer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height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is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120 µm,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the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aspect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ratio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is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therefore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, 20.</a:t>
            </a:r>
            <a:endParaRPr lang="en-US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5B12685-1E29-6046-A597-79526556BF0B}"/>
              </a:ext>
            </a:extLst>
          </p:cNvPr>
          <p:cNvSpPr/>
          <p:nvPr/>
        </p:nvSpPr>
        <p:spPr>
          <a:xfrm>
            <a:off x="119448" y="6211669"/>
            <a:ext cx="4390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/wiki/LIGA#/media/File:Microstructure1234.jpg</a:t>
            </a:r>
          </a:p>
        </p:txBody>
      </p:sp>
      <p:pic>
        <p:nvPicPr>
          <p:cNvPr id="7" name="Imagem 6" descr="Uma imagem contendo teclado, perto, laranja, computador&#10;&#10;Descrição gerada automaticamente">
            <a:extLst>
              <a:ext uri="{FF2B5EF4-FFF2-40B4-BE49-F238E27FC236}">
                <a16:creationId xmlns:a16="http://schemas.microsoft.com/office/drawing/2014/main" id="{EF2A5011-497B-ED4F-86DB-832858C6D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048" y="610999"/>
            <a:ext cx="6903622" cy="518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58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ECD3C9E-DD22-BA4D-B8D9-081B3A28DEA9}"/>
              </a:ext>
            </a:extLst>
          </p:cNvPr>
          <p:cNvSpPr/>
          <p:nvPr/>
        </p:nvSpPr>
        <p:spPr>
          <a:xfrm>
            <a:off x="267729" y="2346923"/>
            <a:ext cx="42919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SEM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picture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of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a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polymer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LIGA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structure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made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by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x-ray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lithography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Step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length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is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3 µm,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step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height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is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0.7 µm. The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pattern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extends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downwards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towards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the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substrate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for 150 µm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leading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to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an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aspect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ratio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of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the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contour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02122"/>
                </a:solidFill>
                <a:latin typeface="Arial" panose="020B0604020202020204" pitchFamily="34" charset="0"/>
              </a:rPr>
              <a:t>of</a:t>
            </a:r>
            <a:r>
              <a:rPr lang="pt-BR" dirty="0">
                <a:solidFill>
                  <a:srgbClr val="202122"/>
                </a:solidFill>
                <a:latin typeface="Arial" panose="020B0604020202020204" pitchFamily="34" charset="0"/>
              </a:rPr>
              <a:t> 200.</a:t>
            </a:r>
            <a:endParaRPr lang="en-US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7F76812-25DA-8B4C-BD21-672F3270D789}"/>
              </a:ext>
            </a:extLst>
          </p:cNvPr>
          <p:cNvSpPr/>
          <p:nvPr/>
        </p:nvSpPr>
        <p:spPr>
          <a:xfrm>
            <a:off x="0" y="6135900"/>
            <a:ext cx="4559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/wiki/LIGA#/media/File:Overview_3.jpg</a:t>
            </a:r>
          </a:p>
        </p:txBody>
      </p:sp>
      <p:pic>
        <p:nvPicPr>
          <p:cNvPr id="9" name="Imagem 8" descr="Uma imagem contendo edifício, espelho, homem, reflexo&#10;&#10;Descrição gerada automaticamente">
            <a:extLst>
              <a:ext uri="{FF2B5EF4-FFF2-40B4-BE49-F238E27FC236}">
                <a16:creationId xmlns:a16="http://schemas.microsoft.com/office/drawing/2014/main" id="{54442437-56A8-2C44-96B4-F3B3EB484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643" y="1008088"/>
            <a:ext cx="7493533" cy="484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31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Izabel</a:t>
            </a:r>
            <a:r>
              <a:rPr lang="en-US" dirty="0"/>
              <a:t> Machado – </a:t>
            </a:r>
            <a:r>
              <a:rPr lang="en-US" dirty="0" err="1"/>
              <a:t>machadoi@usp.br</a:t>
            </a:r>
            <a:r>
              <a:rPr lang="en-US" dirty="0"/>
              <a:t>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33</a:t>
            </a:fld>
            <a:endParaRPr lang="en-US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16F174C-142B-8541-8FFF-4BB7DF2D5E15}"/>
              </a:ext>
            </a:extLst>
          </p:cNvPr>
          <p:cNvSpPr/>
          <p:nvPr/>
        </p:nvSpPr>
        <p:spPr>
          <a:xfrm>
            <a:off x="2850292" y="325046"/>
            <a:ext cx="85035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262626"/>
                </a:solidFill>
                <a:latin typeface="Source Sans Pro" panose="020B0503030403020204" pitchFamily="34" charset="0"/>
              </a:rPr>
              <a:t>Sistemas </a:t>
            </a:r>
            <a:r>
              <a:rPr lang="pt-BR" sz="2400" dirty="0" err="1">
                <a:solidFill>
                  <a:srgbClr val="262626"/>
                </a:solidFill>
                <a:latin typeface="Source Sans Pro" panose="020B0503030403020204" pitchFamily="34" charset="0"/>
              </a:rPr>
              <a:t>Microeletromecânicos</a:t>
            </a:r>
            <a:r>
              <a:rPr lang="pt-BR" sz="2400" dirty="0">
                <a:solidFill>
                  <a:srgbClr val="262626"/>
                </a:solidFill>
                <a:latin typeface="Source Sans Pro" panose="020B0503030403020204" pitchFamily="34" charset="0"/>
              </a:rPr>
              <a:t> (</a:t>
            </a:r>
            <a:r>
              <a:rPr lang="pt-BR" sz="2400" b="1" i="1" dirty="0">
                <a:solidFill>
                  <a:srgbClr val="262626"/>
                </a:solidFill>
                <a:latin typeface="Source Sans Pro" panose="020B0503030403020204" pitchFamily="34" charset="0"/>
              </a:rPr>
              <a:t>M</a:t>
            </a:r>
            <a:r>
              <a:rPr lang="pt-BR" sz="2400" i="1" dirty="0">
                <a:solidFill>
                  <a:srgbClr val="262626"/>
                </a:solidFill>
                <a:latin typeface="Source Sans Pro" panose="020B0503030403020204" pitchFamily="34" charset="0"/>
              </a:rPr>
              <a:t>icro-</a:t>
            </a:r>
            <a:r>
              <a:rPr lang="pt-BR" sz="2400" b="1" i="1" dirty="0" err="1">
                <a:solidFill>
                  <a:srgbClr val="262626"/>
                </a:solidFill>
                <a:latin typeface="Source Sans Pro" panose="020B0503030403020204" pitchFamily="34" charset="0"/>
              </a:rPr>
              <a:t>E</a:t>
            </a:r>
            <a:r>
              <a:rPr lang="pt-BR" sz="2400" i="1" dirty="0" err="1">
                <a:solidFill>
                  <a:srgbClr val="262626"/>
                </a:solidFill>
                <a:latin typeface="Source Sans Pro" panose="020B0503030403020204" pitchFamily="34" charset="0"/>
              </a:rPr>
              <a:t>lectro</a:t>
            </a:r>
            <a:r>
              <a:rPr lang="pt-BR" sz="2400" i="1" dirty="0">
                <a:solidFill>
                  <a:srgbClr val="262626"/>
                </a:solidFill>
                <a:latin typeface="Source Sans Pro" panose="020B0503030403020204" pitchFamily="34" charset="0"/>
              </a:rPr>
              <a:t>-</a:t>
            </a:r>
            <a:r>
              <a:rPr lang="pt-BR" sz="2400" b="1" i="1" dirty="0" err="1">
                <a:solidFill>
                  <a:srgbClr val="262626"/>
                </a:solidFill>
                <a:latin typeface="Source Sans Pro" panose="020B0503030403020204" pitchFamily="34" charset="0"/>
              </a:rPr>
              <a:t>M</a:t>
            </a:r>
            <a:r>
              <a:rPr lang="pt-BR" sz="2400" i="1" dirty="0" err="1">
                <a:solidFill>
                  <a:srgbClr val="262626"/>
                </a:solidFill>
                <a:latin typeface="Source Sans Pro" panose="020B0503030403020204" pitchFamily="34" charset="0"/>
              </a:rPr>
              <a:t>echanical</a:t>
            </a:r>
            <a:r>
              <a:rPr lang="pt-BR" sz="2400" i="1" dirty="0">
                <a:solidFill>
                  <a:srgbClr val="262626"/>
                </a:solidFill>
                <a:latin typeface="Source Sans Pro" panose="020B0503030403020204" pitchFamily="34" charset="0"/>
              </a:rPr>
              <a:t> </a:t>
            </a:r>
            <a:r>
              <a:rPr lang="pt-BR" sz="2400" b="1" i="1" dirty="0">
                <a:solidFill>
                  <a:srgbClr val="262626"/>
                </a:solidFill>
                <a:latin typeface="Source Sans Pro" panose="020B0503030403020204" pitchFamily="34" charset="0"/>
              </a:rPr>
              <a:t>S</a:t>
            </a:r>
            <a:r>
              <a:rPr lang="pt-BR" sz="2400" i="1" dirty="0">
                <a:solidFill>
                  <a:srgbClr val="262626"/>
                </a:solidFill>
                <a:latin typeface="Source Sans Pro" panose="020B0503030403020204" pitchFamily="34" charset="0"/>
              </a:rPr>
              <a:t>ystems</a:t>
            </a:r>
            <a:r>
              <a:rPr lang="pt-BR" sz="2400" dirty="0">
                <a:solidFill>
                  <a:srgbClr val="262626"/>
                </a:solidFill>
                <a:latin typeface="Source Sans Pro" panose="020B0503030403020204" pitchFamily="34" charset="0"/>
              </a:rPr>
              <a:t>, em inglês) é o nome dado para a tecnologia que integra elementos mecânicos, sensores e eletrônicos em um pequeno chip, que possui uma informação gravada que determina seu funcionamento. São praticamente micromáquinas programadas para cumprir determinada atividade.</a:t>
            </a:r>
            <a:endParaRPr lang="en-US" sz="2400" dirty="0"/>
          </a:p>
        </p:txBody>
      </p:sp>
      <p:pic>
        <p:nvPicPr>
          <p:cNvPr id="6" name="Imagem 5" descr="Uma imagem contendo peças de metal, roda&#10;&#10;Descrição gerada automaticamente">
            <a:extLst>
              <a:ext uri="{FF2B5EF4-FFF2-40B4-BE49-F238E27FC236}">
                <a16:creationId xmlns:a16="http://schemas.microsoft.com/office/drawing/2014/main" id="{00991684-0F61-9D48-8574-51C654130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042" y="3101013"/>
            <a:ext cx="2984500" cy="2946400"/>
          </a:xfrm>
          <a:prstGeom prst="rect">
            <a:avLst/>
          </a:prstGeom>
        </p:spPr>
      </p:pic>
      <p:pic>
        <p:nvPicPr>
          <p:cNvPr id="9" name="Imagem 8" descr="Uma imagem contendo diferente&#10;&#10;Descrição gerada automaticamente">
            <a:extLst>
              <a:ext uri="{FF2B5EF4-FFF2-40B4-BE49-F238E27FC236}">
                <a16:creationId xmlns:a16="http://schemas.microsoft.com/office/drawing/2014/main" id="{80517E51-80E8-8F4D-8136-E639AD7DC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104" y="2905109"/>
            <a:ext cx="6296454" cy="3179501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A4BE77F4-963D-9147-B2CF-06E432460873}"/>
              </a:ext>
            </a:extLst>
          </p:cNvPr>
          <p:cNvSpPr/>
          <p:nvPr/>
        </p:nvSpPr>
        <p:spPr>
          <a:xfrm>
            <a:off x="94735" y="631492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www.concordia.ca</a:t>
            </a:r>
            <a:r>
              <a:rPr lang="en-US" sz="1200" dirty="0"/>
              <a:t>/</a:t>
            </a:r>
            <a:r>
              <a:rPr lang="en-US" sz="1200" dirty="0" err="1"/>
              <a:t>cunews</a:t>
            </a:r>
            <a:r>
              <a:rPr lang="en-US" sz="1200" dirty="0"/>
              <a:t>/offices/</a:t>
            </a:r>
            <a:r>
              <a:rPr lang="en-US" sz="1200" dirty="0" err="1"/>
              <a:t>vprgs</a:t>
            </a:r>
            <a:r>
              <a:rPr lang="en-US" sz="1200" dirty="0"/>
              <a:t>/</a:t>
            </a:r>
            <a:r>
              <a:rPr lang="en-US" sz="1200" dirty="0" err="1"/>
              <a:t>sgs</a:t>
            </a:r>
            <a:r>
              <a:rPr lang="en-US" sz="1200" dirty="0"/>
              <a:t>/public-scholars-19/2019/05/28/mems-the-king-of-</a:t>
            </a:r>
            <a:r>
              <a:rPr lang="en-US" sz="1200" dirty="0" err="1"/>
              <a:t>technology.html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73843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34</a:t>
            </a:fld>
            <a:endParaRPr lang="en-US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3B0C2D1-F3D9-7046-A205-FD2329EBDA26}"/>
              </a:ext>
            </a:extLst>
          </p:cNvPr>
          <p:cNvSpPr/>
          <p:nvPr/>
        </p:nvSpPr>
        <p:spPr>
          <a:xfrm>
            <a:off x="292443" y="58925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http://faculty.uml.edu/zgu/Teaching/documents/Lecture04-24-13.pdf</a:t>
            </a:r>
            <a:r>
              <a:rPr lang="en-US" dirty="0"/>
              <a:t>.   2013</a:t>
            </a:r>
          </a:p>
        </p:txBody>
      </p:sp>
      <p:pic>
        <p:nvPicPr>
          <p:cNvPr id="9" name="Imagem 8" descr="Tabela&#10;&#10;Descrição gerada automaticamente">
            <a:extLst>
              <a:ext uri="{FF2B5EF4-FFF2-40B4-BE49-F238E27FC236}">
                <a16:creationId xmlns:a16="http://schemas.microsoft.com/office/drawing/2014/main" id="{A4BFAC22-D054-4846-A4C1-3FC8C197A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413" y="581381"/>
            <a:ext cx="8604714" cy="512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51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35</a:t>
            </a:fld>
            <a:endParaRPr lang="en-US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1C48D8-6C0E-124A-838E-B2BB7F028AF7}"/>
              </a:ext>
            </a:extLst>
          </p:cNvPr>
          <p:cNvSpPr txBox="1"/>
          <p:nvPr/>
        </p:nvSpPr>
        <p:spPr>
          <a:xfrm>
            <a:off x="469557" y="6352143"/>
            <a:ext cx="244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Aula Prof. </a:t>
            </a:r>
            <a:r>
              <a:rPr lang="en-US" dirty="0" err="1"/>
              <a:t>Delson</a:t>
            </a:r>
            <a:r>
              <a:rPr lang="en-US" dirty="0"/>
              <a:t> </a:t>
            </a:r>
            <a:r>
              <a:rPr lang="en-US" dirty="0" err="1"/>
              <a:t>Torikai</a:t>
            </a:r>
            <a:endParaRPr lang="en-US" dirty="0"/>
          </a:p>
        </p:txBody>
      </p:sp>
      <p:pic>
        <p:nvPicPr>
          <p:cNvPr id="5" name="Imagem 4" descr="Código QR&#10;&#10;Descrição gerada automaticamente">
            <a:extLst>
              <a:ext uri="{FF2B5EF4-FFF2-40B4-BE49-F238E27FC236}">
                <a16:creationId xmlns:a16="http://schemas.microsoft.com/office/drawing/2014/main" id="{A8C4111E-2E56-9647-8CEE-6025B2288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421" y="530332"/>
            <a:ext cx="7806752" cy="582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40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D6D208F-0752-7C49-B638-F081319C938E}"/>
              </a:ext>
            </a:extLst>
          </p:cNvPr>
          <p:cNvSpPr/>
          <p:nvPr/>
        </p:nvSpPr>
        <p:spPr>
          <a:xfrm>
            <a:off x="1913238" y="1357987"/>
            <a:ext cx="80689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latin typeface="TimesNewRomanPS"/>
              </a:rPr>
              <a:t>Atividade</a:t>
            </a:r>
          </a:p>
          <a:p>
            <a:endParaRPr lang="pt-BR" sz="2400" dirty="0"/>
          </a:p>
          <a:p>
            <a:r>
              <a:rPr lang="pt-BR" sz="2400" dirty="0"/>
              <a:t>O que você gostaria de saber sobre nano e </a:t>
            </a:r>
            <a:r>
              <a:rPr lang="pt-BR" sz="2400" dirty="0" err="1"/>
              <a:t>microfabricação</a:t>
            </a:r>
            <a:r>
              <a:rPr lang="pt-BR" sz="2400" dirty="0"/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550350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A6F342F-9DFF-2645-B9C0-0867573D6C55}"/>
              </a:ext>
            </a:extLst>
          </p:cNvPr>
          <p:cNvSpPr txBox="1"/>
          <p:nvPr/>
        </p:nvSpPr>
        <p:spPr>
          <a:xfrm>
            <a:off x="3721251" y="0"/>
            <a:ext cx="6197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Micro e Nano Fabricação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08391FD-ADF1-5D45-B6E4-7D2003A499B6}"/>
              </a:ext>
            </a:extLst>
          </p:cNvPr>
          <p:cNvSpPr/>
          <p:nvPr/>
        </p:nvSpPr>
        <p:spPr>
          <a:xfrm>
            <a:off x="156882" y="5888503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333333"/>
                </a:solidFill>
                <a:latin typeface="Arial" panose="020B0604020202020204" pitchFamily="34" charset="0"/>
              </a:rPr>
              <a:t>ISBN 978-3-03921-169-2 (</a:t>
            </a:r>
            <a:r>
              <a:rPr lang="pt-BR" sz="1200" dirty="0" err="1">
                <a:solidFill>
                  <a:srgbClr val="333333"/>
                </a:solidFill>
                <a:latin typeface="Arial" panose="020B0604020202020204" pitchFamily="34" charset="0"/>
              </a:rPr>
              <a:t>Pbk</a:t>
            </a:r>
            <a:r>
              <a:rPr lang="pt-BR" sz="1200" dirty="0">
                <a:solidFill>
                  <a:srgbClr val="333333"/>
                </a:solidFill>
                <a:latin typeface="Arial" panose="020B0604020202020204" pitchFamily="34" charset="0"/>
              </a:rPr>
              <a:t>); ISBN 978-3-03921-170-8 (PDF) </a:t>
            </a:r>
            <a:br>
              <a:rPr lang="pt-BR" sz="1200" dirty="0"/>
            </a:br>
            <a:r>
              <a:rPr lang="pt-BR" sz="1200" dirty="0">
                <a:solidFill>
                  <a:srgbClr val="179C8C"/>
                </a:solidFill>
                <a:latin typeface="Arial" panose="020B0604020202020204" pitchFamily="34" charset="0"/>
                <a:hlinkClick r:id="rId3"/>
              </a:rPr>
              <a:t>https://doi.org/10.3390/books978-3-03921-170-8</a:t>
            </a:r>
            <a:r>
              <a:rPr lang="pt-BR" sz="1200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US" sz="12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70CFBFD-0D4D-5948-83A7-BF06621981DD}"/>
              </a:ext>
            </a:extLst>
          </p:cNvPr>
          <p:cNvSpPr/>
          <p:nvPr/>
        </p:nvSpPr>
        <p:spPr>
          <a:xfrm>
            <a:off x="313471" y="1443841"/>
            <a:ext cx="42863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dirty="0"/>
              <a:t>Os campos de aplicação incluem, mas não estão restritos a, instrumentação de precisão, sensores, metrologia, coleta de energia, sistemas mecatrônicos, transporte, tecnologias médicas e ciências da vida.</a:t>
            </a:r>
            <a:endParaRPr lang="en-US" sz="28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51F6B65-053C-4440-A409-7FD0DDDA3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969" y="1114177"/>
            <a:ext cx="7407113" cy="492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20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5</a:t>
            </a:fld>
            <a:endParaRPr lang="en-US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BCBF018-4E11-784F-867B-706B6838A553}"/>
              </a:ext>
            </a:extLst>
          </p:cNvPr>
          <p:cNvSpPr/>
          <p:nvPr/>
        </p:nvSpPr>
        <p:spPr>
          <a:xfrm>
            <a:off x="883023" y="1376554"/>
            <a:ext cx="106411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TimesNewRomanPSMT"/>
              </a:rPr>
              <a:t>Os desafios </a:t>
            </a:r>
            <a:r>
              <a:rPr lang="pt-BR" sz="2800" dirty="0" err="1">
                <a:latin typeface="TimesNewRomanPSMT"/>
              </a:rPr>
              <a:t>tecnológicos</a:t>
            </a:r>
            <a:r>
              <a:rPr lang="pt-BR" sz="2800" dirty="0">
                <a:latin typeface="TimesNewRomanPSMT"/>
              </a:rPr>
              <a:t> colocados pela microtecnologia </a:t>
            </a:r>
            <a:r>
              <a:rPr lang="pt-BR" sz="2800" dirty="0" err="1">
                <a:latin typeface="TimesNewRomanPSMT"/>
              </a:rPr>
              <a:t>têm</a:t>
            </a:r>
            <a:r>
              <a:rPr lang="pt-BR" sz="2800" dirty="0">
                <a:latin typeface="TimesNewRomanPSMT"/>
              </a:rPr>
              <a:t> impulsionado as tecnologias de </a:t>
            </a:r>
            <a:r>
              <a:rPr lang="pt-BR" sz="2800" dirty="0" err="1">
                <a:latin typeface="TimesNewRomanPSMT"/>
              </a:rPr>
              <a:t>fabricação</a:t>
            </a:r>
            <a:r>
              <a:rPr lang="pt-BR" sz="2800" dirty="0">
                <a:latin typeface="TimesNewRomanPSMT"/>
              </a:rPr>
              <a:t> de microcomponentes que, por sua vez, oferecem novas </a:t>
            </a:r>
            <a:r>
              <a:rPr lang="pt-BR" sz="2800" dirty="0" err="1">
                <a:latin typeface="TimesNewRomanPSMT"/>
              </a:rPr>
              <a:t>soluções</a:t>
            </a:r>
            <a:r>
              <a:rPr lang="pt-BR" sz="2800" dirty="0">
                <a:latin typeface="TimesNewRomanPSMT"/>
              </a:rPr>
              <a:t> a problemas existentes e permitem novas </a:t>
            </a:r>
            <a:r>
              <a:rPr lang="pt-BR" sz="2800" dirty="0" err="1">
                <a:latin typeface="TimesNewRomanPSMT"/>
              </a:rPr>
              <a:t>aplicações</a:t>
            </a:r>
            <a:r>
              <a:rPr lang="pt-BR" sz="2800" dirty="0">
                <a:latin typeface="TimesNewRomanPSMT"/>
              </a:rPr>
              <a:t>. </a:t>
            </a:r>
            <a:endParaRPr lang="pt-BR" sz="28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D9EA34F-D278-7247-B424-A112A54CFA62}"/>
              </a:ext>
            </a:extLst>
          </p:cNvPr>
          <p:cNvSpPr txBox="1"/>
          <p:nvPr/>
        </p:nvSpPr>
        <p:spPr>
          <a:xfrm>
            <a:off x="3398522" y="268941"/>
            <a:ext cx="6197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Micro e Nano Fabricação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DF7B51A-69BA-1E40-9ACE-EC75D6C82FE4}"/>
              </a:ext>
            </a:extLst>
          </p:cNvPr>
          <p:cNvSpPr/>
          <p:nvPr/>
        </p:nvSpPr>
        <p:spPr>
          <a:xfrm>
            <a:off x="210671" y="618894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dirty="0">
                <a:latin typeface="TimesNewRomanPS"/>
              </a:rPr>
              <a:t>MICROFABRICAÇÃO - ESTUDO DE PROCESSOS DE FABRICAÇÃO DE MICROCOMPONENTES MECÂNICOS  - CONEM</a:t>
            </a:r>
            <a:endParaRPr lang="pt-BR" sz="1000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33DFF40-2C7C-F24F-9111-C6B35DAA8C62}"/>
              </a:ext>
            </a:extLst>
          </p:cNvPr>
          <p:cNvSpPr/>
          <p:nvPr/>
        </p:nvSpPr>
        <p:spPr>
          <a:xfrm>
            <a:off x="883022" y="3351864"/>
            <a:ext cx="106411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TimesNewRomanPSMT"/>
              </a:rPr>
              <a:t>Os processos de </a:t>
            </a:r>
            <a:r>
              <a:rPr lang="pt-BR" sz="2800" dirty="0" err="1">
                <a:latin typeface="TimesNewRomanPSMT"/>
              </a:rPr>
              <a:t>microfabricação</a:t>
            </a:r>
            <a:r>
              <a:rPr lang="pt-BR" sz="2800" dirty="0">
                <a:latin typeface="TimesNewRomanPSMT"/>
              </a:rPr>
              <a:t> </a:t>
            </a:r>
            <a:r>
              <a:rPr lang="pt-BR" sz="2800" dirty="0" err="1">
                <a:latin typeface="TimesNewRomanPSMT"/>
              </a:rPr>
              <a:t>estão</a:t>
            </a:r>
            <a:r>
              <a:rPr lang="pt-BR" sz="2800" dirty="0">
                <a:latin typeface="TimesNewRomanPSMT"/>
              </a:rPr>
              <a:t> classificados da seguinte forma: aditivos e corrosivos, litografia, </a:t>
            </a:r>
            <a:r>
              <a:rPr lang="pt-BR" sz="2800" dirty="0" err="1">
                <a:latin typeface="TimesNewRomanPSMT"/>
              </a:rPr>
              <a:t>eletrofísicos</a:t>
            </a:r>
            <a:r>
              <a:rPr lang="pt-BR" sz="2800" dirty="0">
                <a:latin typeface="TimesNewRomanPSMT"/>
              </a:rPr>
              <a:t> e </a:t>
            </a:r>
            <a:r>
              <a:rPr lang="pt-BR" sz="2800" dirty="0" err="1">
                <a:latin typeface="TimesNewRomanPSMT"/>
              </a:rPr>
              <a:t>químicos</a:t>
            </a:r>
            <a:r>
              <a:rPr lang="pt-BR" sz="2800" dirty="0">
                <a:latin typeface="TimesNewRomanPSMT"/>
              </a:rPr>
              <a:t>, </a:t>
            </a:r>
            <a:r>
              <a:rPr lang="pt-BR" sz="2800" dirty="0" err="1">
                <a:latin typeface="TimesNewRomanPSMT"/>
              </a:rPr>
              <a:t>mecânicos</a:t>
            </a:r>
            <a:r>
              <a:rPr lang="pt-BR" sz="2800" dirty="0">
                <a:latin typeface="TimesNewRomanPSMT"/>
              </a:rPr>
              <a:t>, moldagem e processos por feixe de energia (</a:t>
            </a:r>
            <a:r>
              <a:rPr lang="pt-BR" sz="2800" dirty="0" err="1">
                <a:latin typeface="TimesNewRomanPSMT"/>
              </a:rPr>
              <a:t>Rajurkar</a:t>
            </a:r>
            <a:r>
              <a:rPr lang="pt-BR" sz="2800" dirty="0">
                <a:latin typeface="TimesNewRomanPSMT"/>
              </a:rPr>
              <a:t>, 2006). </a:t>
            </a:r>
            <a:endParaRPr lang="pt-BR" sz="2800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D4EC7340-1F90-A547-8B5E-74B257749BEC}"/>
              </a:ext>
            </a:extLst>
          </p:cNvPr>
          <p:cNvSpPr/>
          <p:nvPr/>
        </p:nvSpPr>
        <p:spPr>
          <a:xfrm>
            <a:off x="210671" y="5705139"/>
            <a:ext cx="68221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err="1">
                <a:latin typeface="TimesNewRomanPSMT"/>
              </a:rPr>
              <a:t>Rajurkar</a:t>
            </a:r>
            <a:r>
              <a:rPr lang="pt-BR" sz="1000" dirty="0">
                <a:latin typeface="TimesNewRomanPSMT"/>
              </a:rPr>
              <a:t>, </a:t>
            </a:r>
            <a:r>
              <a:rPr lang="pt-BR" sz="1000" dirty="0" err="1">
                <a:latin typeface="TimesNewRomanPSMT"/>
              </a:rPr>
              <a:t>K</a:t>
            </a:r>
            <a:r>
              <a:rPr lang="pt-BR" sz="1000" dirty="0">
                <a:latin typeface="TimesNewRomanPSMT"/>
              </a:rPr>
              <a:t>.; Levy, G.; </a:t>
            </a:r>
            <a:r>
              <a:rPr lang="pt-BR" sz="1000" dirty="0" err="1">
                <a:latin typeface="TimesNewRomanPSMT"/>
              </a:rPr>
              <a:t>Malshe</a:t>
            </a:r>
            <a:r>
              <a:rPr lang="pt-BR" sz="1000" dirty="0">
                <a:latin typeface="TimesNewRomanPSMT"/>
              </a:rPr>
              <a:t>, A.; </a:t>
            </a:r>
            <a:r>
              <a:rPr lang="pt-BR" sz="1000" dirty="0" err="1">
                <a:latin typeface="TimesNewRomanPSMT"/>
              </a:rPr>
              <a:t>Sundaram</a:t>
            </a:r>
            <a:r>
              <a:rPr lang="pt-BR" sz="1000" dirty="0">
                <a:latin typeface="TimesNewRomanPSMT"/>
              </a:rPr>
              <a:t>, M. M.; </a:t>
            </a:r>
            <a:r>
              <a:rPr lang="pt-BR" sz="1000" dirty="0" err="1">
                <a:latin typeface="TimesNewRomanPSMT"/>
              </a:rPr>
              <a:t>McGeough</a:t>
            </a:r>
            <a:r>
              <a:rPr lang="pt-BR" sz="1000" dirty="0">
                <a:latin typeface="TimesNewRomanPSMT"/>
              </a:rPr>
              <a:t>, J.; Hu, </a:t>
            </a:r>
            <a:r>
              <a:rPr lang="pt-BR" sz="1000" dirty="0" err="1">
                <a:latin typeface="TimesNewRomanPSMT"/>
              </a:rPr>
              <a:t>X</a:t>
            </a:r>
            <a:r>
              <a:rPr lang="pt-BR" sz="1000" dirty="0">
                <a:latin typeface="TimesNewRomanPSMT"/>
              </a:rPr>
              <a:t>.; </a:t>
            </a:r>
            <a:r>
              <a:rPr lang="pt-BR" sz="1000" dirty="0" err="1">
                <a:latin typeface="TimesNewRomanPSMT"/>
              </a:rPr>
              <a:t>Resnick</a:t>
            </a:r>
            <a:r>
              <a:rPr lang="pt-BR" sz="1000" dirty="0">
                <a:latin typeface="TimesNewRomanPSMT"/>
              </a:rPr>
              <a:t>, R. e </a:t>
            </a:r>
            <a:r>
              <a:rPr lang="pt-BR" sz="1000" dirty="0" err="1">
                <a:latin typeface="TimesNewRomanPSMT"/>
              </a:rPr>
              <a:t>DeSilva</a:t>
            </a:r>
            <a:r>
              <a:rPr lang="pt-BR" sz="1000" dirty="0">
                <a:latin typeface="TimesNewRomanPSMT"/>
              </a:rPr>
              <a:t>, A., 2006, “Micro </a:t>
            </a:r>
            <a:endParaRPr lang="pt-BR" sz="1000" dirty="0"/>
          </a:p>
          <a:p>
            <a:r>
              <a:rPr lang="pt-BR" sz="1000" dirty="0" err="1">
                <a:latin typeface="TimesNewRomanPSMT"/>
              </a:rPr>
              <a:t>and</a:t>
            </a:r>
            <a:r>
              <a:rPr lang="pt-BR" sz="1000" dirty="0">
                <a:latin typeface="TimesNewRomanPSMT"/>
              </a:rPr>
              <a:t> nano </a:t>
            </a:r>
            <a:r>
              <a:rPr lang="pt-BR" sz="1000" dirty="0" err="1">
                <a:latin typeface="TimesNewRomanPSMT"/>
              </a:rPr>
              <a:t>nachining</a:t>
            </a:r>
            <a:r>
              <a:rPr lang="pt-BR" sz="1000" dirty="0">
                <a:latin typeface="TimesNewRomanPSMT"/>
              </a:rPr>
              <a:t> </a:t>
            </a:r>
            <a:r>
              <a:rPr lang="pt-BR" sz="1000" dirty="0" err="1">
                <a:latin typeface="TimesNewRomanPSMT"/>
              </a:rPr>
              <a:t>by</a:t>
            </a:r>
            <a:r>
              <a:rPr lang="pt-BR" sz="1000" dirty="0">
                <a:latin typeface="TimesNewRomanPSMT"/>
              </a:rPr>
              <a:t> </a:t>
            </a:r>
            <a:r>
              <a:rPr lang="pt-BR" sz="1000" dirty="0" err="1">
                <a:latin typeface="TimesNewRomanPSMT"/>
              </a:rPr>
              <a:t>electro-physical</a:t>
            </a:r>
            <a:r>
              <a:rPr lang="pt-BR" sz="1000" dirty="0">
                <a:latin typeface="TimesNewRomanPSMT"/>
              </a:rPr>
              <a:t> </a:t>
            </a:r>
            <a:r>
              <a:rPr lang="pt-BR" sz="1000" dirty="0" err="1">
                <a:latin typeface="TimesNewRomanPSMT"/>
              </a:rPr>
              <a:t>and</a:t>
            </a:r>
            <a:r>
              <a:rPr lang="pt-BR" sz="1000" dirty="0">
                <a:latin typeface="TimesNewRomanPSMT"/>
              </a:rPr>
              <a:t> </a:t>
            </a:r>
            <a:r>
              <a:rPr lang="pt-BR" sz="1000" dirty="0" err="1">
                <a:latin typeface="TimesNewRomanPSMT"/>
              </a:rPr>
              <a:t>chemical</a:t>
            </a:r>
            <a:r>
              <a:rPr lang="pt-BR" sz="1000" dirty="0">
                <a:latin typeface="TimesNewRomanPSMT"/>
              </a:rPr>
              <a:t> processes”, </a:t>
            </a:r>
            <a:r>
              <a:rPr lang="pt-BR" sz="1000" dirty="0" err="1">
                <a:latin typeface="TimesNewRomanPSMT"/>
              </a:rPr>
              <a:t>Annals</a:t>
            </a:r>
            <a:r>
              <a:rPr lang="pt-BR" sz="1000" dirty="0">
                <a:latin typeface="TimesNewRomanPSMT"/>
              </a:rPr>
              <a:t> </a:t>
            </a:r>
            <a:r>
              <a:rPr lang="pt-BR" sz="1000" dirty="0" err="1">
                <a:latin typeface="TimesNewRomanPSMT"/>
              </a:rPr>
              <a:t>of</a:t>
            </a:r>
            <a:r>
              <a:rPr lang="pt-BR" sz="1000" dirty="0">
                <a:latin typeface="TimesNewRomanPSMT"/>
              </a:rPr>
              <a:t> </a:t>
            </a:r>
            <a:r>
              <a:rPr lang="pt-BR" sz="1000" dirty="0" err="1">
                <a:latin typeface="TimesNewRomanPSMT"/>
              </a:rPr>
              <a:t>the</a:t>
            </a:r>
            <a:r>
              <a:rPr lang="pt-BR" sz="1000" dirty="0">
                <a:latin typeface="TimesNewRomanPSMT"/>
              </a:rPr>
              <a:t> CIRP, Vol. 55, pp. 643 – 666. 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664398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7AC10A5-F7C3-3A44-BA0F-17AF9EA11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" y="1474321"/>
            <a:ext cx="11493500" cy="37211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0068200-3DA5-5A44-86D4-14905A085EDF}"/>
              </a:ext>
            </a:extLst>
          </p:cNvPr>
          <p:cNvSpPr txBox="1"/>
          <p:nvPr/>
        </p:nvSpPr>
        <p:spPr>
          <a:xfrm>
            <a:off x="3398522" y="268941"/>
            <a:ext cx="6197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Micro e Nano Fabricação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F608591-7824-2D44-AFA3-37B62DDE9251}"/>
              </a:ext>
            </a:extLst>
          </p:cNvPr>
          <p:cNvSpPr/>
          <p:nvPr/>
        </p:nvSpPr>
        <p:spPr>
          <a:xfrm>
            <a:off x="210671" y="618894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dirty="0">
                <a:latin typeface="TimesNewRomanPS"/>
              </a:rPr>
              <a:t>MICROFABRICAÇÃO - ESTUDO DE PROCESSOS DE FABRICAÇÃO DE MICROCOMPONENTES MECÂNICOS  - CONEM</a:t>
            </a:r>
            <a:endParaRPr lang="pt-BR" sz="1000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2DA1689-87B2-E74F-B152-65946E89989A}"/>
              </a:ext>
            </a:extLst>
          </p:cNvPr>
          <p:cNvSpPr/>
          <p:nvPr/>
        </p:nvSpPr>
        <p:spPr>
          <a:xfrm>
            <a:off x="210671" y="5705139"/>
            <a:ext cx="68221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err="1">
                <a:latin typeface="TimesNewRomanPSMT"/>
              </a:rPr>
              <a:t>Rajurkar</a:t>
            </a:r>
            <a:r>
              <a:rPr lang="pt-BR" sz="1000" dirty="0">
                <a:latin typeface="TimesNewRomanPSMT"/>
              </a:rPr>
              <a:t>, </a:t>
            </a:r>
            <a:r>
              <a:rPr lang="pt-BR" sz="1000" dirty="0" err="1">
                <a:latin typeface="TimesNewRomanPSMT"/>
              </a:rPr>
              <a:t>K</a:t>
            </a:r>
            <a:r>
              <a:rPr lang="pt-BR" sz="1000" dirty="0">
                <a:latin typeface="TimesNewRomanPSMT"/>
              </a:rPr>
              <a:t>.; Levy, G.; </a:t>
            </a:r>
            <a:r>
              <a:rPr lang="pt-BR" sz="1000" dirty="0" err="1">
                <a:latin typeface="TimesNewRomanPSMT"/>
              </a:rPr>
              <a:t>Malshe</a:t>
            </a:r>
            <a:r>
              <a:rPr lang="pt-BR" sz="1000" dirty="0">
                <a:latin typeface="TimesNewRomanPSMT"/>
              </a:rPr>
              <a:t>, A.; </a:t>
            </a:r>
            <a:r>
              <a:rPr lang="pt-BR" sz="1000" dirty="0" err="1">
                <a:latin typeface="TimesNewRomanPSMT"/>
              </a:rPr>
              <a:t>Sundaram</a:t>
            </a:r>
            <a:r>
              <a:rPr lang="pt-BR" sz="1000" dirty="0">
                <a:latin typeface="TimesNewRomanPSMT"/>
              </a:rPr>
              <a:t>, M. M.; </a:t>
            </a:r>
            <a:r>
              <a:rPr lang="pt-BR" sz="1000" dirty="0" err="1">
                <a:latin typeface="TimesNewRomanPSMT"/>
              </a:rPr>
              <a:t>McGeough</a:t>
            </a:r>
            <a:r>
              <a:rPr lang="pt-BR" sz="1000" dirty="0">
                <a:latin typeface="TimesNewRomanPSMT"/>
              </a:rPr>
              <a:t>, J.; Hu, </a:t>
            </a:r>
            <a:r>
              <a:rPr lang="pt-BR" sz="1000" dirty="0" err="1">
                <a:latin typeface="TimesNewRomanPSMT"/>
              </a:rPr>
              <a:t>X</a:t>
            </a:r>
            <a:r>
              <a:rPr lang="pt-BR" sz="1000" dirty="0">
                <a:latin typeface="TimesNewRomanPSMT"/>
              </a:rPr>
              <a:t>.; </a:t>
            </a:r>
            <a:r>
              <a:rPr lang="pt-BR" sz="1000" dirty="0" err="1">
                <a:latin typeface="TimesNewRomanPSMT"/>
              </a:rPr>
              <a:t>Resnick</a:t>
            </a:r>
            <a:r>
              <a:rPr lang="pt-BR" sz="1000" dirty="0">
                <a:latin typeface="TimesNewRomanPSMT"/>
              </a:rPr>
              <a:t>, R. e </a:t>
            </a:r>
            <a:r>
              <a:rPr lang="pt-BR" sz="1000" dirty="0" err="1">
                <a:latin typeface="TimesNewRomanPSMT"/>
              </a:rPr>
              <a:t>DeSilva</a:t>
            </a:r>
            <a:r>
              <a:rPr lang="pt-BR" sz="1000" dirty="0">
                <a:latin typeface="TimesNewRomanPSMT"/>
              </a:rPr>
              <a:t>, A., 2006, “Micro </a:t>
            </a:r>
            <a:endParaRPr lang="pt-BR" sz="1000" dirty="0"/>
          </a:p>
          <a:p>
            <a:r>
              <a:rPr lang="pt-BR" sz="1000" dirty="0" err="1">
                <a:latin typeface="TimesNewRomanPSMT"/>
              </a:rPr>
              <a:t>and</a:t>
            </a:r>
            <a:r>
              <a:rPr lang="pt-BR" sz="1000" dirty="0">
                <a:latin typeface="TimesNewRomanPSMT"/>
              </a:rPr>
              <a:t> nano </a:t>
            </a:r>
            <a:r>
              <a:rPr lang="pt-BR" sz="1000" dirty="0" err="1">
                <a:latin typeface="TimesNewRomanPSMT"/>
              </a:rPr>
              <a:t>nachining</a:t>
            </a:r>
            <a:r>
              <a:rPr lang="pt-BR" sz="1000" dirty="0">
                <a:latin typeface="TimesNewRomanPSMT"/>
              </a:rPr>
              <a:t> </a:t>
            </a:r>
            <a:r>
              <a:rPr lang="pt-BR" sz="1000" dirty="0" err="1">
                <a:latin typeface="TimesNewRomanPSMT"/>
              </a:rPr>
              <a:t>by</a:t>
            </a:r>
            <a:r>
              <a:rPr lang="pt-BR" sz="1000" dirty="0">
                <a:latin typeface="TimesNewRomanPSMT"/>
              </a:rPr>
              <a:t> </a:t>
            </a:r>
            <a:r>
              <a:rPr lang="pt-BR" sz="1000" dirty="0" err="1">
                <a:latin typeface="TimesNewRomanPSMT"/>
              </a:rPr>
              <a:t>electro-physical</a:t>
            </a:r>
            <a:r>
              <a:rPr lang="pt-BR" sz="1000" dirty="0">
                <a:latin typeface="TimesNewRomanPSMT"/>
              </a:rPr>
              <a:t> </a:t>
            </a:r>
            <a:r>
              <a:rPr lang="pt-BR" sz="1000" dirty="0" err="1">
                <a:latin typeface="TimesNewRomanPSMT"/>
              </a:rPr>
              <a:t>and</a:t>
            </a:r>
            <a:r>
              <a:rPr lang="pt-BR" sz="1000" dirty="0">
                <a:latin typeface="TimesNewRomanPSMT"/>
              </a:rPr>
              <a:t> </a:t>
            </a:r>
            <a:r>
              <a:rPr lang="pt-BR" sz="1000" dirty="0" err="1">
                <a:latin typeface="TimesNewRomanPSMT"/>
              </a:rPr>
              <a:t>chemical</a:t>
            </a:r>
            <a:r>
              <a:rPr lang="pt-BR" sz="1000" dirty="0">
                <a:latin typeface="TimesNewRomanPSMT"/>
              </a:rPr>
              <a:t> processes”, </a:t>
            </a:r>
            <a:r>
              <a:rPr lang="pt-BR" sz="1000" dirty="0" err="1">
                <a:latin typeface="TimesNewRomanPSMT"/>
              </a:rPr>
              <a:t>Annals</a:t>
            </a:r>
            <a:r>
              <a:rPr lang="pt-BR" sz="1000" dirty="0">
                <a:latin typeface="TimesNewRomanPSMT"/>
              </a:rPr>
              <a:t> </a:t>
            </a:r>
            <a:r>
              <a:rPr lang="pt-BR" sz="1000" dirty="0" err="1">
                <a:latin typeface="TimesNewRomanPSMT"/>
              </a:rPr>
              <a:t>of</a:t>
            </a:r>
            <a:r>
              <a:rPr lang="pt-BR" sz="1000" dirty="0">
                <a:latin typeface="TimesNewRomanPSMT"/>
              </a:rPr>
              <a:t> </a:t>
            </a:r>
            <a:r>
              <a:rPr lang="pt-BR" sz="1000" dirty="0" err="1">
                <a:latin typeface="TimesNewRomanPSMT"/>
              </a:rPr>
              <a:t>the</a:t>
            </a:r>
            <a:r>
              <a:rPr lang="pt-BR" sz="1000" dirty="0">
                <a:latin typeface="TimesNewRomanPSMT"/>
              </a:rPr>
              <a:t> CIRP, Vol. 55, pp. 643 – 666. 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004727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7</a:t>
            </a:fld>
            <a:endParaRPr lang="en-US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0068200-3DA5-5A44-86D4-14905A085EDF}"/>
              </a:ext>
            </a:extLst>
          </p:cNvPr>
          <p:cNvSpPr txBox="1"/>
          <p:nvPr/>
        </p:nvSpPr>
        <p:spPr>
          <a:xfrm>
            <a:off x="3398522" y="268941"/>
            <a:ext cx="6197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Micro e Nano Fabricação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F608591-7824-2D44-AFA3-37B62DDE9251}"/>
              </a:ext>
            </a:extLst>
          </p:cNvPr>
          <p:cNvSpPr/>
          <p:nvPr/>
        </p:nvSpPr>
        <p:spPr>
          <a:xfrm>
            <a:off x="210671" y="618894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dirty="0">
                <a:latin typeface="TimesNewRomanPS"/>
              </a:rPr>
              <a:t>MICROFABRICAÇÃO - ESTUDO DE PROCESSOS DE FABRICAÇÃO DE MICROCOMPONENTES MECÂNICOS  - CONEM</a:t>
            </a:r>
            <a:endParaRPr lang="pt-BR" sz="10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A9C7063-BDEF-D24A-9384-A8AED4574CC9}"/>
              </a:ext>
            </a:extLst>
          </p:cNvPr>
          <p:cNvSpPr/>
          <p:nvPr/>
        </p:nvSpPr>
        <p:spPr>
          <a:xfrm>
            <a:off x="210671" y="1390918"/>
            <a:ext cx="114031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u="sng" dirty="0">
                <a:latin typeface="TimesNewRomanPSMT"/>
              </a:rPr>
              <a:t>Processos de </a:t>
            </a:r>
            <a:r>
              <a:rPr lang="pt-BR" sz="2800" b="1" u="sng" dirty="0" err="1">
                <a:latin typeface="TimesNewRomanPSMT"/>
              </a:rPr>
              <a:t>deposição</a:t>
            </a:r>
            <a:r>
              <a:rPr lang="pt-BR" sz="2800" b="1" dirty="0">
                <a:latin typeface="TimesNewRomanPSMT"/>
              </a:rPr>
              <a:t>: </a:t>
            </a:r>
            <a:r>
              <a:rPr lang="pt-BR" sz="2800" dirty="0">
                <a:latin typeface="TimesNewRomanPSMT"/>
              </a:rPr>
              <a:t>materiais podem ser depositados em fase </a:t>
            </a:r>
            <a:r>
              <a:rPr lang="pt-BR" sz="2800" dirty="0" err="1">
                <a:latin typeface="TimesNewRomanPSMT"/>
              </a:rPr>
              <a:t>líquida</a:t>
            </a:r>
            <a:r>
              <a:rPr lang="pt-BR" sz="2800" dirty="0">
                <a:latin typeface="TimesNewRomanPSMT"/>
              </a:rPr>
              <a:t>, plasma, </a:t>
            </a:r>
            <a:r>
              <a:rPr lang="pt-BR" sz="2800" dirty="0" err="1">
                <a:latin typeface="TimesNewRomanPSMT"/>
              </a:rPr>
              <a:t>gás</a:t>
            </a:r>
            <a:r>
              <a:rPr lang="pt-BR" sz="2800" dirty="0">
                <a:latin typeface="TimesNewRomanPSMT"/>
              </a:rPr>
              <a:t> ou </a:t>
            </a:r>
            <a:r>
              <a:rPr lang="pt-BR" sz="2800" dirty="0" err="1">
                <a:latin typeface="TimesNewRomanPSMT"/>
              </a:rPr>
              <a:t>sólida</a:t>
            </a:r>
            <a:r>
              <a:rPr lang="pt-BR" sz="2800" dirty="0">
                <a:latin typeface="TimesNewRomanPSMT"/>
              </a:rPr>
              <a:t> em substratos </a:t>
            </a:r>
            <a:r>
              <a:rPr lang="pt-BR" sz="2800" dirty="0" err="1">
                <a:latin typeface="TimesNewRomanPSMT"/>
              </a:rPr>
              <a:t>sólidos</a:t>
            </a:r>
            <a:r>
              <a:rPr lang="pt-BR" sz="2800" dirty="0">
                <a:latin typeface="TimesNewRomanPSMT"/>
              </a:rPr>
              <a:t>. Essas </a:t>
            </a:r>
            <a:r>
              <a:rPr lang="pt-BR" sz="2800" dirty="0" err="1">
                <a:latin typeface="TimesNewRomanPSMT"/>
              </a:rPr>
              <a:t>técnicas</a:t>
            </a:r>
            <a:r>
              <a:rPr lang="pt-BR" sz="2800" dirty="0">
                <a:latin typeface="TimesNewRomanPSMT"/>
              </a:rPr>
              <a:t> aditivas frequentemente </a:t>
            </a:r>
            <a:r>
              <a:rPr lang="pt-BR" sz="2800" dirty="0" err="1">
                <a:latin typeface="TimesNewRomanPSMT"/>
              </a:rPr>
              <a:t>são</a:t>
            </a:r>
            <a:r>
              <a:rPr lang="pt-BR" sz="2800" dirty="0">
                <a:latin typeface="TimesNewRomanPSMT"/>
              </a:rPr>
              <a:t> acompanhadas ou seguidas de processos </a:t>
            </a:r>
            <a:r>
              <a:rPr lang="pt-BR" sz="2800" dirty="0" err="1">
                <a:latin typeface="TimesNewRomanPSMT"/>
              </a:rPr>
              <a:t>térmicos</a:t>
            </a:r>
            <a:r>
              <a:rPr lang="pt-BR" sz="2800" dirty="0">
                <a:latin typeface="TimesNewRomanPSMT"/>
              </a:rPr>
              <a:t>. </a:t>
            </a:r>
            <a:endParaRPr lang="pt-BR" sz="28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E1642FC-1795-DA43-9B10-1BFBA2E90008}"/>
              </a:ext>
            </a:extLst>
          </p:cNvPr>
          <p:cNvSpPr/>
          <p:nvPr/>
        </p:nvSpPr>
        <p:spPr>
          <a:xfrm>
            <a:off x="546847" y="2943314"/>
            <a:ext cx="11066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b="1" dirty="0" err="1">
                <a:latin typeface="TimesNewRomanPS"/>
              </a:rPr>
              <a:t>Oxidação</a:t>
            </a:r>
            <a:r>
              <a:rPr lang="pt-BR" sz="2400" b="1" dirty="0">
                <a:latin typeface="TimesNewRomanPS"/>
              </a:rPr>
              <a:t> </a:t>
            </a:r>
            <a:r>
              <a:rPr lang="pt-BR" sz="2400" b="1" dirty="0" err="1">
                <a:latin typeface="TimesNewRomanPS"/>
              </a:rPr>
              <a:t>Térmica</a:t>
            </a:r>
            <a:r>
              <a:rPr lang="pt-BR" sz="2400" b="1" dirty="0">
                <a:latin typeface="TimesNewRomanPS"/>
              </a:rPr>
              <a:t>: </a:t>
            </a:r>
            <a:r>
              <a:rPr lang="pt-BR" sz="2400" dirty="0">
                <a:latin typeface="TimesNewRomanPSMT"/>
              </a:rPr>
              <a:t>é a </a:t>
            </a:r>
            <a:r>
              <a:rPr lang="pt-BR" sz="2400" dirty="0" err="1">
                <a:latin typeface="TimesNewRomanPSMT"/>
              </a:rPr>
              <a:t>técnica</a:t>
            </a:r>
            <a:r>
              <a:rPr lang="pt-BR" sz="2400" dirty="0">
                <a:latin typeface="TimesNewRomanPSMT"/>
              </a:rPr>
              <a:t> onde se faz uso de altas temperaturas (geralmente entre 700 a 1300°C) para promover o crescimento de uma camada de </a:t>
            </a:r>
            <a:r>
              <a:rPr lang="pt-BR" sz="2400" dirty="0" err="1">
                <a:latin typeface="TimesNewRomanPSMT"/>
              </a:rPr>
              <a:t>óxido</a:t>
            </a:r>
            <a:r>
              <a:rPr lang="pt-BR" sz="2400" dirty="0">
                <a:latin typeface="TimesNewRomanPSMT"/>
              </a:rPr>
              <a:t> num determinado material. </a:t>
            </a:r>
            <a:endParaRPr lang="pt-BR" sz="2400" dirty="0">
              <a:latin typeface="SymbolMT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1CD78AD-A64C-964B-B0D1-1C7E3B99ED70}"/>
              </a:ext>
            </a:extLst>
          </p:cNvPr>
          <p:cNvSpPr/>
          <p:nvPr/>
        </p:nvSpPr>
        <p:spPr>
          <a:xfrm>
            <a:off x="439271" y="4180344"/>
            <a:ext cx="110669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TimesNewRomanPSMT"/>
              </a:rPr>
              <a:t>Por exemplo, a </a:t>
            </a:r>
            <a:r>
              <a:rPr lang="pt-BR" sz="2400" dirty="0" err="1">
                <a:latin typeface="TimesNewRomanPSMT"/>
              </a:rPr>
              <a:t>oxidação</a:t>
            </a:r>
            <a:r>
              <a:rPr lang="pt-BR" sz="2400" dirty="0">
                <a:latin typeface="TimesNewRomanPSMT"/>
              </a:rPr>
              <a:t> </a:t>
            </a:r>
            <a:r>
              <a:rPr lang="pt-BR" sz="2400" dirty="0" err="1">
                <a:latin typeface="TimesNewRomanPSMT"/>
              </a:rPr>
              <a:t>térmica</a:t>
            </a:r>
            <a:r>
              <a:rPr lang="pt-BR" sz="2400" dirty="0">
                <a:latin typeface="TimesNewRomanPSMT"/>
              </a:rPr>
              <a:t> de SiO</a:t>
            </a:r>
            <a:r>
              <a:rPr lang="pt-BR" sz="2400" baseline="-25000" dirty="0">
                <a:latin typeface="TimesNewRomanPSMT"/>
              </a:rPr>
              <a:t>2</a:t>
            </a:r>
            <a:r>
              <a:rPr lang="pt-BR" sz="2400" dirty="0">
                <a:latin typeface="TimesNewRomanPSMT"/>
              </a:rPr>
              <a:t> consiste em expor o substrato de </a:t>
            </a:r>
            <a:r>
              <a:rPr lang="pt-BR" sz="2400" dirty="0" err="1">
                <a:latin typeface="TimesNewRomanPSMT"/>
              </a:rPr>
              <a:t>silício</a:t>
            </a:r>
            <a:r>
              <a:rPr lang="pt-BR" sz="2400" dirty="0">
                <a:latin typeface="TimesNewRomanPSMT"/>
              </a:rPr>
              <a:t> a um ambiente com temperatura elevada contendo O</a:t>
            </a:r>
            <a:r>
              <a:rPr lang="pt-BR" sz="2400" baseline="-25000" dirty="0">
                <a:latin typeface="TimesNewRomanPSMT"/>
              </a:rPr>
              <a:t>2</a:t>
            </a:r>
            <a:r>
              <a:rPr lang="pt-BR" sz="2400" dirty="0">
                <a:latin typeface="TimesNewRomanPSMT"/>
              </a:rPr>
              <a:t> (</a:t>
            </a:r>
            <a:r>
              <a:rPr lang="pt-BR" sz="2400" dirty="0" err="1">
                <a:latin typeface="TimesNewRomanPSMT"/>
              </a:rPr>
              <a:t>oxidação</a:t>
            </a:r>
            <a:r>
              <a:rPr lang="pt-BR" sz="2400" dirty="0">
                <a:latin typeface="TimesNewRomanPSMT"/>
              </a:rPr>
              <a:t> seca) ou H</a:t>
            </a:r>
            <a:r>
              <a:rPr lang="pt-BR" sz="2400" baseline="-25000" dirty="0">
                <a:latin typeface="TimesNewRomanPSMT"/>
              </a:rPr>
              <a:t>2</a:t>
            </a:r>
            <a:r>
              <a:rPr lang="pt-BR" sz="2400" dirty="0">
                <a:latin typeface="TimesNewRomanPSMT"/>
              </a:rPr>
              <a:t>O (</a:t>
            </a:r>
            <a:r>
              <a:rPr lang="pt-BR" sz="2400" dirty="0" err="1">
                <a:latin typeface="TimesNewRomanPSMT"/>
              </a:rPr>
              <a:t>oxidação</a:t>
            </a:r>
            <a:r>
              <a:rPr lang="pt-BR" sz="2400" dirty="0">
                <a:latin typeface="TimesNewRomanPSMT"/>
              </a:rPr>
              <a:t> </a:t>
            </a:r>
            <a:r>
              <a:rPr lang="pt-BR" sz="2400" dirty="0" err="1">
                <a:latin typeface="TimesNewRomanPSMT"/>
              </a:rPr>
              <a:t>úmida</a:t>
            </a:r>
            <a:r>
              <a:rPr lang="pt-BR" sz="2400" dirty="0">
                <a:latin typeface="TimesNewRomanPSMT"/>
              </a:rPr>
              <a:t>), para </a:t>
            </a:r>
            <a:r>
              <a:rPr lang="pt-BR" sz="2400" dirty="0" err="1">
                <a:latin typeface="TimesNewRomanPSMT"/>
              </a:rPr>
              <a:t>oxidação</a:t>
            </a:r>
            <a:r>
              <a:rPr lang="pt-BR" sz="2400" dirty="0">
                <a:latin typeface="TimesNewRomanPSMT"/>
              </a:rPr>
              <a:t> do material, produzindo, assim, uma fina </a:t>
            </a:r>
            <a:r>
              <a:rPr lang="pt-BR" sz="2400" dirty="0" err="1">
                <a:latin typeface="TimesNewRomanPSMT"/>
              </a:rPr>
              <a:t>película</a:t>
            </a:r>
            <a:r>
              <a:rPr lang="pt-BR" sz="2400" dirty="0">
                <a:latin typeface="TimesNewRomanPSMT"/>
              </a:rPr>
              <a:t> de </a:t>
            </a:r>
            <a:r>
              <a:rPr lang="pt-BR" sz="2400" dirty="0" err="1">
                <a:latin typeface="TimesNewRomanPSMT"/>
              </a:rPr>
              <a:t>óxido</a:t>
            </a:r>
            <a:r>
              <a:rPr lang="pt-BR" sz="2400" dirty="0">
                <a:latin typeface="TimesNewRomanPSMT"/>
              </a:rPr>
              <a:t> com espessura variando entre 60 a 10000 </a:t>
            </a:r>
            <a:r>
              <a:rPr lang="pt-BR" sz="2400" dirty="0" err="1">
                <a:latin typeface="TimesNewRomanPSMT"/>
              </a:rPr>
              <a:t>Å</a:t>
            </a:r>
            <a:r>
              <a:rPr lang="pt-BR" sz="2400" dirty="0">
                <a:latin typeface="TimesNewRomanPSMT"/>
              </a:rPr>
              <a:t>́. </a:t>
            </a:r>
            <a:endParaRPr lang="pt-BR" sz="2400" dirty="0">
              <a:latin typeface="SymbolMT"/>
            </a:endParaRPr>
          </a:p>
        </p:txBody>
      </p:sp>
    </p:spTree>
    <p:extLst>
      <p:ext uri="{BB962C8B-B14F-4D97-AF65-F5344CB8AC3E}">
        <p14:creationId xmlns:p14="http://schemas.microsoft.com/office/powerpoint/2010/main" val="2744553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F568E16-CA75-E846-BD2D-3878BB17E2BC}"/>
              </a:ext>
            </a:extLst>
          </p:cNvPr>
          <p:cNvSpPr/>
          <p:nvPr/>
        </p:nvSpPr>
        <p:spPr>
          <a:xfrm>
            <a:off x="277906" y="607724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/>
              <a:t>DOI: </a:t>
            </a:r>
            <a:r>
              <a:rPr lang="pt-BR" dirty="0" err="1"/>
              <a:t>https</a:t>
            </a:r>
            <a:r>
              <a:rPr lang="pt-BR" dirty="0"/>
              <a:t>://</a:t>
            </a:r>
            <a:r>
              <a:rPr lang="pt-BR" dirty="0" err="1"/>
              <a:t>doi.org</a:t>
            </a:r>
            <a:r>
              <a:rPr lang="pt-BR" dirty="0"/>
              <a:t>/10.1007/978-0-387-48998-8_1173</a:t>
            </a:r>
          </a:p>
          <a:p>
            <a:br>
              <a:rPr lang="pt-BR" dirty="0"/>
            </a:br>
            <a:endParaRPr lang="pt-BR" dirty="0">
              <a:effectLst/>
            </a:endParaRPr>
          </a:p>
        </p:txBody>
      </p:sp>
      <p:pic>
        <p:nvPicPr>
          <p:cNvPr id="9" name="Imagem 8" descr="Diagrama&#10;&#10;Descrição gerada automaticamente">
            <a:extLst>
              <a:ext uri="{FF2B5EF4-FFF2-40B4-BE49-F238E27FC236}">
                <a16:creationId xmlns:a16="http://schemas.microsoft.com/office/drawing/2014/main" id="{03068777-736F-0543-87BA-4E348A268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242" y="501276"/>
            <a:ext cx="8449085" cy="557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47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8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920C94-9E5C-574E-BB71-6C3F7F6E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Izabel Machado – machadoi@usp.br </a:t>
            </a:r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D15347-42DC-CE4C-9D74-30F51454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5AC1-7758-3148-B333-E51042BB447E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EF718C2-D960-B849-95DB-682FE8BE3AD6}"/>
              </a:ext>
            </a:extLst>
          </p:cNvPr>
          <p:cNvSpPr/>
          <p:nvPr/>
        </p:nvSpPr>
        <p:spPr>
          <a:xfrm>
            <a:off x="351598" y="1127326"/>
            <a:ext cx="1115908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b="1" dirty="0" err="1"/>
              <a:t>Deposição</a:t>
            </a:r>
            <a:r>
              <a:rPr lang="pt-BR" sz="2400" b="1" dirty="0"/>
              <a:t> </a:t>
            </a:r>
            <a:r>
              <a:rPr lang="pt-BR" sz="2400" b="1" dirty="0" err="1"/>
              <a:t>Química</a:t>
            </a:r>
            <a:r>
              <a:rPr lang="pt-BR" sz="2400" dirty="0"/>
              <a:t>:  galvanoplastia e CVD (</a:t>
            </a:r>
            <a:r>
              <a:rPr lang="pt-BR" sz="2400" dirty="0" err="1"/>
              <a:t>coatings</a:t>
            </a:r>
            <a:r>
              <a:rPr lang="pt-BR" sz="2400" dirty="0"/>
              <a:t>)</a:t>
            </a:r>
          </a:p>
          <a:p>
            <a:endParaRPr lang="pt-BR" dirty="0"/>
          </a:p>
          <a:p>
            <a:r>
              <a:rPr lang="pt-BR" dirty="0" err="1"/>
              <a:t>Chemical</a:t>
            </a:r>
            <a:r>
              <a:rPr lang="pt-BR" dirty="0"/>
              <a:t> vapor </a:t>
            </a:r>
            <a:r>
              <a:rPr lang="pt-BR" dirty="0" err="1"/>
              <a:t>deposition</a:t>
            </a:r>
            <a:r>
              <a:rPr lang="pt-BR" dirty="0"/>
              <a:t> (CVD) </a:t>
            </a:r>
            <a:r>
              <a:rPr lang="pt-BR" dirty="0" err="1"/>
              <a:t>is</a:t>
            </a:r>
            <a:r>
              <a:rPr lang="pt-BR" dirty="0"/>
              <a:t> a </a:t>
            </a:r>
            <a:r>
              <a:rPr lang="pt-BR" dirty="0" err="1"/>
              <a:t>class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techniques</a:t>
            </a:r>
            <a:r>
              <a:rPr lang="pt-BR" dirty="0"/>
              <a:t>. In </a:t>
            </a:r>
            <a:r>
              <a:rPr lang="pt-BR" dirty="0" err="1"/>
              <a:t>recent</a:t>
            </a:r>
            <a:r>
              <a:rPr lang="pt-BR" dirty="0"/>
              <a:t> </a:t>
            </a:r>
            <a:r>
              <a:rPr lang="pt-BR" dirty="0" err="1"/>
              <a:t>years</a:t>
            </a:r>
            <a:r>
              <a:rPr lang="pt-BR" dirty="0"/>
              <a:t>, </a:t>
            </a:r>
            <a:r>
              <a:rPr lang="pt-BR" dirty="0" err="1"/>
              <a:t>they</a:t>
            </a:r>
            <a:r>
              <a:rPr lang="pt-BR" dirty="0"/>
              <a:t> </a:t>
            </a:r>
            <a:r>
              <a:rPr lang="pt-BR" dirty="0" err="1"/>
              <a:t>have</a:t>
            </a:r>
            <a:r>
              <a:rPr lang="pt-BR" dirty="0"/>
              <a:t> </a:t>
            </a:r>
            <a:r>
              <a:rPr lang="pt-BR" dirty="0" err="1"/>
              <a:t>become</a:t>
            </a:r>
            <a:r>
              <a:rPr lang="pt-BR" dirty="0"/>
              <a:t> </a:t>
            </a:r>
            <a:r>
              <a:rPr lang="pt-BR" dirty="0" err="1"/>
              <a:t>best</a:t>
            </a:r>
            <a:r>
              <a:rPr lang="pt-BR" dirty="0"/>
              <a:t> </a:t>
            </a:r>
            <a:r>
              <a:rPr lang="pt-BR" dirty="0" err="1"/>
              <a:t>known</a:t>
            </a:r>
            <a:r>
              <a:rPr lang="pt-BR" dirty="0"/>
              <a:t> for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method</a:t>
            </a:r>
            <a:r>
              <a:rPr lang="pt-BR" dirty="0"/>
              <a:t> </a:t>
            </a:r>
            <a:r>
              <a:rPr lang="pt-BR" dirty="0" err="1"/>
              <a:t>which</a:t>
            </a:r>
            <a:r>
              <a:rPr lang="pt-BR" dirty="0"/>
              <a:t> </a:t>
            </a:r>
            <a:r>
              <a:rPr lang="pt-BR" dirty="0" err="1"/>
              <a:t>can</a:t>
            </a:r>
            <a:r>
              <a:rPr lang="pt-BR" dirty="0"/>
              <a:t> </a:t>
            </a:r>
            <a:r>
              <a:rPr lang="pt-BR" dirty="0" err="1"/>
              <a:t>produce</a:t>
            </a:r>
            <a:r>
              <a:rPr lang="pt-BR" dirty="0"/>
              <a:t> single-</a:t>
            </a:r>
            <a:r>
              <a:rPr lang="pt-BR" dirty="0" err="1"/>
              <a:t>layer</a:t>
            </a:r>
            <a:r>
              <a:rPr lang="pt-BR" dirty="0"/>
              <a:t> </a:t>
            </a:r>
            <a:r>
              <a:rPr lang="pt-BR" dirty="0" err="1"/>
              <a:t>graphene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different</a:t>
            </a:r>
            <a:r>
              <a:rPr lang="pt-BR" dirty="0"/>
              <a:t> </a:t>
            </a:r>
            <a:r>
              <a:rPr lang="pt-BR" dirty="0" err="1"/>
              <a:t>substrates</a:t>
            </a:r>
            <a:r>
              <a:rPr lang="pt-BR" dirty="0"/>
              <a:t>, </a:t>
            </a:r>
            <a:r>
              <a:rPr lang="pt-BR" dirty="0" err="1"/>
              <a:t>but</a:t>
            </a:r>
            <a:r>
              <a:rPr lang="pt-BR" dirty="0"/>
              <a:t> it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also</a:t>
            </a:r>
            <a:r>
              <a:rPr lang="pt-BR" dirty="0"/>
              <a:t> a </a:t>
            </a:r>
            <a:r>
              <a:rPr lang="pt-BR" dirty="0" err="1"/>
              <a:t>method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can</a:t>
            </a:r>
            <a:r>
              <a:rPr lang="pt-BR" dirty="0"/>
              <a:t> </a:t>
            </a:r>
            <a:r>
              <a:rPr lang="pt-BR" dirty="0" err="1"/>
              <a:t>be</a:t>
            </a:r>
            <a:r>
              <a:rPr lang="pt-BR" dirty="0"/>
              <a:t> </a:t>
            </a:r>
            <a:r>
              <a:rPr lang="pt-BR" dirty="0" err="1"/>
              <a:t>used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a </a:t>
            </a:r>
            <a:r>
              <a:rPr lang="pt-BR" dirty="0" err="1"/>
              <a:t>wide</a:t>
            </a:r>
            <a:r>
              <a:rPr lang="pt-BR" dirty="0"/>
              <a:t> range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materials</a:t>
            </a:r>
            <a:r>
              <a:rPr lang="pt-BR" dirty="0"/>
              <a:t>. </a:t>
            </a:r>
            <a:r>
              <a:rPr lang="pt-BR" sz="1400" dirty="0" err="1"/>
              <a:t>https</a:t>
            </a:r>
            <a:r>
              <a:rPr lang="pt-BR" sz="1400" dirty="0"/>
              <a:t>://</a:t>
            </a:r>
            <a:r>
              <a:rPr lang="pt-BR" sz="1400" dirty="0" err="1"/>
              <a:t>www.azonano.com</a:t>
            </a:r>
            <a:r>
              <a:rPr lang="pt-BR" sz="1400" dirty="0"/>
              <a:t>/</a:t>
            </a:r>
            <a:r>
              <a:rPr lang="pt-BR" sz="1400" dirty="0" err="1"/>
              <a:t>article.aspx?ArticleID</a:t>
            </a:r>
            <a:r>
              <a:rPr lang="pt-BR" sz="1400" dirty="0"/>
              <a:t>=5243</a:t>
            </a:r>
          </a:p>
          <a:p>
            <a:endParaRPr lang="pt-B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2400" b="1" dirty="0" err="1"/>
              <a:t>Deposição</a:t>
            </a:r>
            <a:r>
              <a:rPr lang="pt-BR" sz="2400" b="1" dirty="0"/>
              <a:t> </a:t>
            </a:r>
            <a:r>
              <a:rPr lang="pt-BR" sz="2400" b="1" dirty="0" err="1"/>
              <a:t>Física</a:t>
            </a:r>
            <a:r>
              <a:rPr lang="pt-BR" sz="2400" b="1" dirty="0"/>
              <a:t>: </a:t>
            </a:r>
            <a:r>
              <a:rPr lang="pt-BR" sz="2400" dirty="0"/>
              <a:t>PVD (</a:t>
            </a:r>
            <a:r>
              <a:rPr lang="pt-BR" sz="2400" dirty="0" err="1"/>
              <a:t>coatings</a:t>
            </a:r>
            <a:r>
              <a:rPr lang="pt-BR" sz="2400" dirty="0"/>
              <a:t>) </a:t>
            </a:r>
          </a:p>
          <a:p>
            <a:r>
              <a:rPr lang="pt-BR" dirty="0"/>
              <a:t>PVD </a:t>
            </a:r>
            <a:r>
              <a:rPr lang="pt-BR" dirty="0" err="1"/>
              <a:t>relies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taking</a:t>
            </a:r>
            <a:r>
              <a:rPr lang="pt-BR" dirty="0"/>
              <a:t> </a:t>
            </a:r>
            <a:r>
              <a:rPr lang="pt-BR" dirty="0" err="1"/>
              <a:t>solid</a:t>
            </a:r>
            <a:r>
              <a:rPr lang="pt-BR" dirty="0"/>
              <a:t> </a:t>
            </a:r>
            <a:r>
              <a:rPr lang="pt-BR" dirty="0" err="1"/>
              <a:t>materials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vaporizing</a:t>
            </a:r>
            <a:r>
              <a:rPr lang="pt-BR" dirty="0"/>
              <a:t> </a:t>
            </a:r>
            <a:r>
              <a:rPr lang="pt-BR" dirty="0" err="1"/>
              <a:t>them</a:t>
            </a:r>
            <a:r>
              <a:rPr lang="pt-BR" dirty="0"/>
              <a:t> </a:t>
            </a:r>
            <a:r>
              <a:rPr lang="pt-BR" dirty="0" err="1"/>
              <a:t>into</a:t>
            </a:r>
            <a:r>
              <a:rPr lang="pt-BR" dirty="0"/>
              <a:t> a </a:t>
            </a:r>
            <a:r>
              <a:rPr lang="pt-BR" dirty="0" err="1"/>
              <a:t>gas</a:t>
            </a:r>
            <a:r>
              <a:rPr lang="pt-BR" dirty="0"/>
              <a:t>. </a:t>
            </a:r>
            <a:r>
              <a:rPr lang="pt-BR" dirty="0" err="1"/>
              <a:t>Given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many</a:t>
            </a:r>
            <a:r>
              <a:rPr lang="pt-BR" dirty="0"/>
              <a:t> </a:t>
            </a:r>
            <a:r>
              <a:rPr lang="pt-BR" dirty="0" err="1"/>
              <a:t>materials</a:t>
            </a:r>
            <a:r>
              <a:rPr lang="pt-BR" dirty="0"/>
              <a:t> </a:t>
            </a:r>
            <a:r>
              <a:rPr lang="pt-BR" dirty="0" err="1"/>
              <a:t>can</a:t>
            </a:r>
            <a:r>
              <a:rPr lang="pt-BR" dirty="0"/>
              <a:t> </a:t>
            </a:r>
            <a:r>
              <a:rPr lang="pt-BR" dirty="0" err="1"/>
              <a:t>be</a:t>
            </a:r>
            <a:r>
              <a:rPr lang="pt-BR" dirty="0"/>
              <a:t> </a:t>
            </a:r>
            <a:r>
              <a:rPr lang="pt-BR" dirty="0" err="1"/>
              <a:t>used</a:t>
            </a:r>
            <a:r>
              <a:rPr lang="pt-BR" dirty="0"/>
              <a:t>, </a:t>
            </a:r>
            <a:r>
              <a:rPr lang="pt-BR" dirty="0" err="1"/>
              <a:t>this</a:t>
            </a:r>
            <a:r>
              <a:rPr lang="pt-BR" dirty="0"/>
              <a:t> </a:t>
            </a:r>
            <a:r>
              <a:rPr lang="pt-BR" dirty="0" err="1"/>
              <a:t>vaporization</a:t>
            </a:r>
            <a:r>
              <a:rPr lang="pt-BR" dirty="0"/>
              <a:t> </a:t>
            </a:r>
            <a:r>
              <a:rPr lang="pt-BR" dirty="0" err="1"/>
              <a:t>can</a:t>
            </a:r>
            <a:r>
              <a:rPr lang="pt-BR" dirty="0"/>
              <a:t> </a:t>
            </a:r>
            <a:r>
              <a:rPr lang="pt-BR" dirty="0" err="1"/>
              <a:t>take</a:t>
            </a:r>
            <a:r>
              <a:rPr lang="pt-BR" dirty="0"/>
              <a:t> </a:t>
            </a:r>
            <a:r>
              <a:rPr lang="pt-BR" dirty="0" err="1"/>
              <a:t>many</a:t>
            </a:r>
            <a:r>
              <a:rPr lang="pt-BR" dirty="0"/>
              <a:t> </a:t>
            </a:r>
            <a:r>
              <a:rPr lang="pt-BR" dirty="0" err="1"/>
              <a:t>forms</a:t>
            </a:r>
            <a:r>
              <a:rPr lang="pt-BR" dirty="0"/>
              <a:t>. </a:t>
            </a:r>
            <a:r>
              <a:rPr lang="pt-BR" dirty="0" err="1"/>
              <a:t>Regardless</a:t>
            </a:r>
            <a:r>
              <a:rPr lang="pt-BR" dirty="0"/>
              <a:t>,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vaporization</a:t>
            </a:r>
            <a:r>
              <a:rPr lang="pt-BR" dirty="0"/>
              <a:t> </a:t>
            </a:r>
            <a:r>
              <a:rPr lang="pt-BR" dirty="0" err="1"/>
              <a:t>method</a:t>
            </a:r>
            <a:r>
              <a:rPr lang="pt-BR" dirty="0"/>
              <a:t>,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vaporized</a:t>
            </a:r>
            <a:r>
              <a:rPr lang="pt-BR" dirty="0"/>
              <a:t> </a:t>
            </a:r>
            <a:r>
              <a:rPr lang="pt-BR" dirty="0" err="1"/>
              <a:t>atoms</a:t>
            </a:r>
            <a:r>
              <a:rPr lang="pt-BR" dirty="0"/>
              <a:t> </a:t>
            </a:r>
            <a:r>
              <a:rPr lang="pt-BR" dirty="0" err="1"/>
              <a:t>then</a:t>
            </a:r>
            <a:r>
              <a:rPr lang="pt-BR" dirty="0"/>
              <a:t> </a:t>
            </a:r>
            <a:r>
              <a:rPr lang="pt-BR" dirty="0" err="1"/>
              <a:t>travel</a:t>
            </a:r>
            <a:r>
              <a:rPr lang="pt-BR" dirty="0"/>
              <a:t> </a:t>
            </a:r>
            <a:r>
              <a:rPr lang="pt-BR" dirty="0" err="1"/>
              <a:t>through</a:t>
            </a:r>
            <a:r>
              <a:rPr lang="pt-BR" dirty="0"/>
              <a:t> a </a:t>
            </a:r>
            <a:r>
              <a:rPr lang="pt-BR" dirty="0" err="1"/>
              <a:t>reaction</a:t>
            </a:r>
            <a:r>
              <a:rPr lang="pt-BR" dirty="0"/>
              <a:t> </a:t>
            </a:r>
            <a:r>
              <a:rPr lang="pt-BR" dirty="0" err="1"/>
              <a:t>chamber</a:t>
            </a:r>
            <a:r>
              <a:rPr lang="pt-BR" dirty="0"/>
              <a:t> </a:t>
            </a:r>
            <a:r>
              <a:rPr lang="pt-BR" dirty="0" err="1"/>
              <a:t>where</a:t>
            </a:r>
            <a:r>
              <a:rPr lang="pt-BR" dirty="0"/>
              <a:t> </a:t>
            </a:r>
            <a:r>
              <a:rPr lang="pt-BR" dirty="0" err="1"/>
              <a:t>they</a:t>
            </a:r>
            <a:r>
              <a:rPr lang="pt-BR" dirty="0"/>
              <a:t> are </a:t>
            </a:r>
            <a:r>
              <a:rPr lang="pt-BR" dirty="0" err="1"/>
              <a:t>condensed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a </a:t>
            </a:r>
            <a:r>
              <a:rPr lang="pt-BR" dirty="0" err="1"/>
              <a:t>substrate</a:t>
            </a:r>
            <a:r>
              <a:rPr lang="pt-BR" dirty="0"/>
              <a:t>.</a:t>
            </a:r>
            <a:r>
              <a:rPr lang="pt-BR" sz="2400" dirty="0"/>
              <a:t> </a:t>
            </a:r>
            <a:r>
              <a:rPr lang="pt-BR" sz="1400" dirty="0" err="1"/>
              <a:t>https</a:t>
            </a:r>
            <a:r>
              <a:rPr lang="pt-BR" sz="1400" dirty="0"/>
              <a:t>://</a:t>
            </a:r>
            <a:r>
              <a:rPr lang="pt-BR" sz="1400" dirty="0" err="1"/>
              <a:t>www.azonano.com</a:t>
            </a:r>
            <a:r>
              <a:rPr lang="pt-BR" sz="1400" dirty="0"/>
              <a:t>/</a:t>
            </a:r>
            <a:r>
              <a:rPr lang="pt-BR" sz="1400" dirty="0" err="1"/>
              <a:t>article.aspx?ArticleID</a:t>
            </a:r>
            <a:r>
              <a:rPr lang="pt-BR" sz="1400" dirty="0"/>
              <a:t>=5243</a:t>
            </a:r>
          </a:p>
          <a:p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 err="1"/>
              <a:t>Atomic</a:t>
            </a:r>
            <a:r>
              <a:rPr lang="pt-BR" sz="2400" b="1" dirty="0"/>
              <a:t> </a:t>
            </a:r>
            <a:r>
              <a:rPr lang="pt-BR" sz="2400" b="1" dirty="0" err="1"/>
              <a:t>Layer</a:t>
            </a:r>
            <a:r>
              <a:rPr lang="pt-BR" sz="2400" b="1" dirty="0"/>
              <a:t> </a:t>
            </a:r>
            <a:r>
              <a:rPr lang="pt-BR" sz="2400" b="1" dirty="0" err="1"/>
              <a:t>Deposition</a:t>
            </a:r>
            <a:r>
              <a:rPr lang="pt-BR" sz="2400" b="1" dirty="0"/>
              <a:t> (ALD)</a:t>
            </a:r>
          </a:p>
          <a:p>
            <a:r>
              <a:rPr lang="pt-BR" dirty="0" err="1"/>
              <a:t>Atomic</a:t>
            </a:r>
            <a:r>
              <a:rPr lang="pt-BR" dirty="0"/>
              <a:t> </a:t>
            </a:r>
            <a:r>
              <a:rPr lang="pt-BR" dirty="0" err="1"/>
              <a:t>layer</a:t>
            </a:r>
            <a:r>
              <a:rPr lang="pt-BR" dirty="0"/>
              <a:t> </a:t>
            </a:r>
            <a:r>
              <a:rPr lang="pt-BR" dirty="0" err="1"/>
              <a:t>deposition</a:t>
            </a:r>
            <a:r>
              <a:rPr lang="pt-BR" dirty="0"/>
              <a:t> (ALD)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actually</a:t>
            </a:r>
            <a:r>
              <a:rPr lang="pt-BR" dirty="0"/>
              <a:t> </a:t>
            </a:r>
            <a:r>
              <a:rPr lang="pt-BR" dirty="0" err="1"/>
              <a:t>one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methods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fall</a:t>
            </a:r>
            <a:r>
              <a:rPr lang="pt-BR" dirty="0"/>
              <a:t> </a:t>
            </a:r>
            <a:r>
              <a:rPr lang="pt-BR" dirty="0" err="1"/>
              <a:t>within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class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CVD </a:t>
            </a:r>
            <a:r>
              <a:rPr lang="pt-BR" dirty="0" err="1"/>
              <a:t>methods</a:t>
            </a:r>
            <a:r>
              <a:rPr lang="pt-BR" dirty="0"/>
              <a:t>, </a:t>
            </a:r>
            <a:r>
              <a:rPr lang="pt-BR" dirty="0" err="1"/>
              <a:t>but</a:t>
            </a:r>
            <a:r>
              <a:rPr lang="pt-BR" dirty="0"/>
              <a:t> in </a:t>
            </a:r>
            <a:r>
              <a:rPr lang="pt-BR" dirty="0" err="1"/>
              <a:t>recent</a:t>
            </a:r>
            <a:r>
              <a:rPr lang="pt-BR" dirty="0"/>
              <a:t> </a:t>
            </a:r>
            <a:r>
              <a:rPr lang="pt-BR" dirty="0" err="1"/>
              <a:t>years</a:t>
            </a:r>
            <a:r>
              <a:rPr lang="pt-BR" dirty="0"/>
              <a:t>, it </a:t>
            </a:r>
            <a:r>
              <a:rPr lang="pt-BR" dirty="0" err="1"/>
              <a:t>has</a:t>
            </a:r>
            <a:r>
              <a:rPr lang="pt-BR" dirty="0"/>
              <a:t> </a:t>
            </a:r>
            <a:r>
              <a:rPr lang="pt-BR" dirty="0" err="1"/>
              <a:t>become</a:t>
            </a:r>
            <a:r>
              <a:rPr lang="pt-BR" dirty="0"/>
              <a:t> a </a:t>
            </a:r>
            <a:r>
              <a:rPr lang="pt-BR" dirty="0" err="1"/>
              <a:t>method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has</a:t>
            </a:r>
            <a:r>
              <a:rPr lang="pt-BR" dirty="0"/>
              <a:t> </a:t>
            </a:r>
            <a:r>
              <a:rPr lang="pt-BR" dirty="0" err="1"/>
              <a:t>stood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its </a:t>
            </a:r>
            <a:r>
              <a:rPr lang="pt-BR" dirty="0" err="1"/>
              <a:t>own</a:t>
            </a:r>
            <a:r>
              <a:rPr lang="pt-BR" dirty="0"/>
              <a:t> </a:t>
            </a:r>
            <a:r>
              <a:rPr lang="pt-BR" dirty="0" err="1"/>
              <a:t>merits</a:t>
            </a:r>
            <a:r>
              <a:rPr lang="pt-BR" dirty="0"/>
              <a:t>. ALD uses </a:t>
            </a:r>
            <a:r>
              <a:rPr lang="pt-BR" dirty="0" err="1"/>
              <a:t>two</a:t>
            </a:r>
            <a:r>
              <a:rPr lang="pt-BR" dirty="0"/>
              <a:t> precursor </a:t>
            </a:r>
            <a:r>
              <a:rPr lang="pt-BR" dirty="0" err="1"/>
              <a:t>materials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build a </a:t>
            </a:r>
            <a:r>
              <a:rPr lang="pt-BR" dirty="0" err="1"/>
              <a:t>nanofilm</a:t>
            </a:r>
            <a:r>
              <a:rPr lang="pt-BR" dirty="0"/>
              <a:t>. </a:t>
            </a:r>
            <a:r>
              <a:rPr lang="pt-BR" dirty="0" err="1"/>
              <a:t>Where</a:t>
            </a:r>
            <a:r>
              <a:rPr lang="pt-BR" dirty="0"/>
              <a:t> ALD </a:t>
            </a:r>
            <a:r>
              <a:rPr lang="pt-BR" dirty="0" err="1"/>
              <a:t>differs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other</a:t>
            </a:r>
            <a:r>
              <a:rPr lang="pt-BR" dirty="0"/>
              <a:t> CVD </a:t>
            </a:r>
            <a:r>
              <a:rPr lang="pt-BR" dirty="0" err="1"/>
              <a:t>methods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different</a:t>
            </a:r>
            <a:r>
              <a:rPr lang="pt-BR" dirty="0"/>
              <a:t> </a:t>
            </a:r>
            <a:r>
              <a:rPr lang="pt-BR" dirty="0" err="1"/>
              <a:t>precursors</a:t>
            </a:r>
            <a:r>
              <a:rPr lang="pt-BR" dirty="0"/>
              <a:t> are </a:t>
            </a:r>
            <a:r>
              <a:rPr lang="pt-BR" dirty="0" err="1"/>
              <a:t>never</a:t>
            </a:r>
            <a:r>
              <a:rPr lang="pt-BR" dirty="0"/>
              <a:t> </a:t>
            </a:r>
            <a:r>
              <a:rPr lang="pt-BR" dirty="0" err="1"/>
              <a:t>present</a:t>
            </a:r>
            <a:r>
              <a:rPr lang="pt-BR" dirty="0"/>
              <a:t> </a:t>
            </a:r>
            <a:r>
              <a:rPr lang="pt-BR" dirty="0" err="1"/>
              <a:t>within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reaction</a:t>
            </a:r>
            <a:r>
              <a:rPr lang="pt-BR" dirty="0"/>
              <a:t> </a:t>
            </a:r>
            <a:r>
              <a:rPr lang="pt-BR" dirty="0" err="1"/>
              <a:t>chamber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same</a:t>
            </a:r>
            <a:r>
              <a:rPr lang="pt-BR" dirty="0"/>
              <a:t> time—</a:t>
            </a:r>
            <a:r>
              <a:rPr lang="pt-BR" dirty="0" err="1"/>
              <a:t>they</a:t>
            </a:r>
            <a:r>
              <a:rPr lang="pt-BR" dirty="0"/>
              <a:t> are </a:t>
            </a:r>
            <a:r>
              <a:rPr lang="pt-BR" dirty="0" err="1"/>
              <a:t>deposited</a:t>
            </a:r>
            <a:r>
              <a:rPr lang="pt-BR" dirty="0"/>
              <a:t> </a:t>
            </a:r>
            <a:r>
              <a:rPr lang="pt-BR" dirty="0" err="1"/>
              <a:t>sequentially</a:t>
            </a:r>
            <a:r>
              <a:rPr lang="pt-BR" dirty="0"/>
              <a:t>. </a:t>
            </a:r>
            <a:r>
              <a:rPr lang="pt-BR" sz="1400" dirty="0" err="1"/>
              <a:t>https</a:t>
            </a:r>
            <a:r>
              <a:rPr lang="pt-BR" sz="1400" dirty="0"/>
              <a:t>://</a:t>
            </a:r>
            <a:r>
              <a:rPr lang="pt-BR" sz="1400" dirty="0" err="1"/>
              <a:t>www.azonano.com</a:t>
            </a:r>
            <a:r>
              <a:rPr lang="pt-BR" sz="1400" dirty="0"/>
              <a:t>/</a:t>
            </a:r>
            <a:r>
              <a:rPr lang="pt-BR" sz="1400" dirty="0" err="1"/>
              <a:t>article.aspx?ArticleID</a:t>
            </a:r>
            <a:r>
              <a:rPr lang="pt-BR" sz="1400" dirty="0"/>
              <a:t>=5243</a:t>
            </a:r>
          </a:p>
          <a:p>
            <a:endParaRPr lang="pt-BR" dirty="0"/>
          </a:p>
          <a:p>
            <a:endParaRPr lang="pt-BR" sz="2400" dirty="0">
              <a:latin typeface="TimesNewRomanPSMT"/>
            </a:endParaRPr>
          </a:p>
          <a:p>
            <a:pPr>
              <a:buFont typeface="Arial" panose="020B0604020202020204" pitchFamily="34" charset="0"/>
              <a:buChar char="•"/>
            </a:pPr>
            <a:endParaRPr lang="pt-BR" sz="2400" dirty="0">
              <a:latin typeface="TimesNewRomanPSMT"/>
            </a:endParaRPr>
          </a:p>
          <a:p>
            <a:pPr>
              <a:buFont typeface="Arial" panose="020B0604020202020204" pitchFamily="34" charset="0"/>
              <a:buChar char="•"/>
            </a:pPr>
            <a:endParaRPr lang="pt-BR" sz="2400" dirty="0">
              <a:latin typeface="SymbolMT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A06F619-4FF1-8744-BFA1-75553CE6599E}"/>
              </a:ext>
            </a:extLst>
          </p:cNvPr>
          <p:cNvSpPr txBox="1"/>
          <p:nvPr/>
        </p:nvSpPr>
        <p:spPr>
          <a:xfrm>
            <a:off x="3398522" y="268941"/>
            <a:ext cx="6197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Micro e Nano Fabricação</a:t>
            </a:r>
          </a:p>
        </p:txBody>
      </p:sp>
    </p:spTree>
    <p:extLst>
      <p:ext uri="{BB962C8B-B14F-4D97-AF65-F5344CB8AC3E}">
        <p14:creationId xmlns:p14="http://schemas.microsoft.com/office/powerpoint/2010/main" val="9458367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2430</Words>
  <Application>Microsoft Macintosh PowerPoint</Application>
  <PresentationFormat>Widescreen</PresentationFormat>
  <Paragraphs>198</Paragraphs>
  <Slides>36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36</vt:i4>
      </vt:variant>
    </vt:vector>
  </HeadingPairs>
  <TitlesOfParts>
    <vt:vector size="47" baseType="lpstr">
      <vt:lpstr>AdvOT596495f2</vt:lpstr>
      <vt:lpstr>Arial</vt:lpstr>
      <vt:lpstr>Calibri</vt:lpstr>
      <vt:lpstr>Calibri Light</vt:lpstr>
      <vt:lpstr>Source Sans Pro</vt:lpstr>
      <vt:lpstr>SymbolMT</vt:lpstr>
      <vt:lpstr>TimesNewRomanPS</vt:lpstr>
      <vt:lpstr>TimesNewRomanPSMT</vt:lpstr>
      <vt:lpstr>Tema do Office</vt:lpstr>
      <vt:lpstr>1_Personalizar design</vt:lpstr>
      <vt:lpstr>Personalizar design</vt:lpstr>
      <vt:lpstr> Complementos de Fabricação Mecânica  PMR 3301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Complementos de Fabricação Mecânica  PMR 3301</dc:title>
  <dc:creator>Romulo Cruz</dc:creator>
  <cp:lastModifiedBy>Romulo Cruz</cp:lastModifiedBy>
  <cp:revision>14</cp:revision>
  <dcterms:created xsi:type="dcterms:W3CDTF">2020-11-02T14:18:36Z</dcterms:created>
  <dcterms:modified xsi:type="dcterms:W3CDTF">2020-11-02T16:57:05Z</dcterms:modified>
</cp:coreProperties>
</file>