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306" r:id="rId4"/>
    <p:sldId id="270" r:id="rId5"/>
    <p:sldId id="274" r:id="rId6"/>
    <p:sldId id="296" r:id="rId7"/>
    <p:sldId id="297" r:id="rId8"/>
    <p:sldId id="275" r:id="rId9"/>
    <p:sldId id="273" r:id="rId10"/>
    <p:sldId id="299" r:id="rId11"/>
    <p:sldId id="291" r:id="rId12"/>
    <p:sldId id="292" r:id="rId13"/>
    <p:sldId id="293" r:id="rId14"/>
    <p:sldId id="301" r:id="rId15"/>
    <p:sldId id="266" r:id="rId16"/>
    <p:sldId id="294" r:id="rId17"/>
    <p:sldId id="258" r:id="rId18"/>
    <p:sldId id="259" r:id="rId19"/>
    <p:sldId id="268" r:id="rId20"/>
    <p:sldId id="269" r:id="rId21"/>
    <p:sldId id="263" r:id="rId22"/>
    <p:sldId id="262" r:id="rId23"/>
    <p:sldId id="302" r:id="rId24"/>
    <p:sldId id="303" r:id="rId25"/>
    <p:sldId id="304" r:id="rId26"/>
    <p:sldId id="300" r:id="rId27"/>
    <p:sldId id="295" r:id="rId28"/>
    <p:sldId id="298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>
        <p:scale>
          <a:sx n="76" d="100"/>
          <a:sy n="76" d="100"/>
        </p:scale>
        <p:origin x="-11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62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5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29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69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21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36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4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88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01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98AC-3501-4E54-8704-17FCBE2D6C12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69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398AC-3501-4E54-8704-17FCBE2D6C12}" type="datetimeFigureOut">
              <a:rPr lang="pt-BR" smtClean="0"/>
              <a:t>01/07/2021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FDCB4-2E5A-465B-AA27-A2BAED4291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94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</a:t>
            </a:r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Política Externa Brasileira e a Cooperação Sul-Sul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1752600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0067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Política Externa Brasileira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de Relações Internacionais – USP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Pedro Feliú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 descr="Macintosh HD:Users:Schenoni:Desktop:Screen Shot 2017-07-15 at 3.39.28 PM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22962" y="1124744"/>
            <a:ext cx="8208912" cy="5256583"/>
          </a:xfrm>
          <a:prstGeom prst="rect">
            <a:avLst/>
          </a:prstGeom>
          <a:ln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8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Use of the term “multipolar” by Brazilian diplomats and politicians </a:t>
            </a:r>
            <a:endParaRPr lang="pt-BR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Acordo Nuclear com o Irã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132856"/>
            <a:ext cx="8229600" cy="4569371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17/05/2010: Irã, Turquia e Brasil assinam a Declaração de Teerã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Tentativa de inserir o Irã nas regras da AIEA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Irã envia 1200 kg de urânio com baixo enriquecimento e retorna urânio enriquecido a 20%. Rússia e França entrariam depois.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Acordo Sul-Sul em segurança – nova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geometria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Membros do CSONU rejeitam o acordo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Outras ações Importantes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3512" y="2060848"/>
            <a:ext cx="8435280" cy="4525963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MINUSTAH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Fundo de Convergência Estrutural do MERCOSUL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Gás Bolívia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UNASUL – 2008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CDS – 2008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Tarifas Paraguai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Dez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– Reconhecimento do Estado Palestino com as fronteiras de 1967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10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BRICS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Ascenção da China (poder central) – coalizão abrangente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Baixa coordenação comercial – interesses divergentes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Baixa possibilidade de cooperação securitária – Rússia</a:t>
            </a:r>
          </a:p>
          <a:p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Banco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Desenvolvimento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(NBD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Xangai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voto por país,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 vetos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US$ 100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bilhões (US$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– China; US$ 28 bi – Brasil)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Alternativa ao BM e FMI – nova geometria financeira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Contribuição do Sul à arquitetura financeira internacional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Empréstimo sem ajuste estrutural - desenvolvimentista </a:t>
            </a:r>
          </a:p>
        </p:txBody>
      </p:sp>
    </p:spTree>
    <p:extLst>
      <p:ext uri="{BB962C8B-B14F-4D97-AF65-F5344CB8AC3E}">
        <p14:creationId xmlns:p14="http://schemas.microsoft.com/office/powerpoint/2010/main" val="16981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png" descr="Macintosh HD:Users:Schenoni:Desktop:Figure 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55576" y="1196752"/>
            <a:ext cx="8136904" cy="5661248"/>
          </a:xfrm>
          <a:prstGeom prst="rect">
            <a:avLst/>
          </a:prstGeom>
          <a:ln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1346" y="1886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BNDES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PEB</a:t>
            </a:r>
            <a:endParaRPr lang="pt-BR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5"/>
          <a:stretch/>
        </p:blipFill>
        <p:spPr bwMode="auto">
          <a:xfrm>
            <a:off x="938182" y="805530"/>
            <a:ext cx="8220959" cy="605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1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77274"/>
            <a:ext cx="7884368" cy="591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496855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7844570" cy="32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2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" y="1340768"/>
            <a:ext cx="9120115" cy="5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2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b="6180"/>
          <a:stretch/>
        </p:blipFill>
        <p:spPr bwMode="auto">
          <a:xfrm>
            <a:off x="1691680" y="116632"/>
            <a:ext cx="7418090" cy="34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r="3738"/>
          <a:stretch/>
        </p:blipFill>
        <p:spPr bwMode="auto">
          <a:xfrm>
            <a:off x="1547664" y="3356992"/>
            <a:ext cx="7378214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8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FHC a Lula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54006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Manutenção de Paradigma: Desenvolvimento Econômico somado a algum grau de Autonomia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Mesmo sistema internacional Pós- 11 de setembro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partir do unilateralismo Bush II, Cardoso inicia a aproximação com Índia, China e África do Sul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Lula intensifica essa relação mudando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intensidade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política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 e alguns métodos,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seu objetivo e orientação 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Lula: Utilização de Ajuda Externa, Consolidação de coalizões Sul-Sul (IBSA e BRICS), liderança no G-20 na OMC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Liderança mais sutil no FHC; Busca por um protagonismo maior em Lula – capacidades materiais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3" y="1952631"/>
            <a:ext cx="4668107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84" y="1918484"/>
            <a:ext cx="4354025" cy="38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7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11330"/>
            <a:ext cx="7082045" cy="35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52" y="3416157"/>
            <a:ext cx="698469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8647"/>
            <a:ext cx="6854179" cy="33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79908"/>
            <a:ext cx="6735971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0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Controle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Sintético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Embaixadas</a:t>
            </a:r>
            <a:endParaRPr lang="pt-BR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15616" y="1454682"/>
            <a:ext cx="7056784" cy="528668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25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Controle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Sintético_Cooperação</a:t>
            </a:r>
            <a:endParaRPr lang="pt-BR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73884" y="1476692"/>
            <a:ext cx="6442531" cy="504865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070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Controle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Sintético_PKO</a:t>
            </a:r>
            <a:endParaRPr lang="pt-BR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03648" y="1268760"/>
            <a:ext cx="6442531" cy="504452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523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Fatores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Domésticos</a:t>
            </a:r>
            <a:endParaRPr lang="pt-BR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772816"/>
            <a:ext cx="8229600" cy="4525963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Ideologia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Partidária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Grupos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Interesse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Burocracia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Presidencialismo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Coalizão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19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97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5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8840"/>
            <a:ext cx="9081270" cy="430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51671" y="692696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Financiamentos do BNDES em proporção ao total das exportações (em %)</a:t>
            </a:r>
          </a:p>
        </p:txBody>
      </p:sp>
    </p:spTree>
    <p:extLst>
      <p:ext uri="{BB962C8B-B14F-4D97-AF65-F5344CB8AC3E}">
        <p14:creationId xmlns:p14="http://schemas.microsoft.com/office/powerpoint/2010/main" val="41118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650188" cy="850106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Ideologia Partidária: FHC x Lula 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952562" cy="208823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 Externa de Lula: locus da ideologia de esquerda do Partido – oposto à política econômica (Cason e Power (2009)</a:t>
            </a:r>
          </a:p>
          <a:p>
            <a:pPr algn="just"/>
            <a:r>
              <a:rPr lang="pt-B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PSDB – identificação com o setor empresarial</a:t>
            </a:r>
          </a:p>
          <a:p>
            <a:pPr algn="just"/>
            <a:r>
              <a:rPr lang="pt-BR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Lula: Aliança de Esquerda na A.S. – Marco Aurélio Garcia </a:t>
            </a:r>
          </a:p>
          <a:p>
            <a:pPr marL="0" indent="0" algn="just">
              <a:buNone/>
            </a:pPr>
            <a:endParaRPr lang="pt-B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Visitas Presidenciais:</a:t>
            </a: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5023"/>
            <a:ext cx="4572000" cy="270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645024"/>
            <a:ext cx="4600466" cy="270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35896" y="6375707"/>
            <a:ext cx="2250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Fonte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Labmundo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(2014)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Autonomia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500116"/>
              </p:ext>
            </p:extLst>
          </p:nvPr>
        </p:nvGraphicFramePr>
        <p:xfrm>
          <a:off x="107504" y="1860848"/>
          <a:ext cx="8856984" cy="4997152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491054"/>
                <a:gridCol w="6365930"/>
              </a:tblGrid>
              <a:tr h="1019156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 de Autonomia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Característica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19156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Distância</a:t>
                      </a:r>
                      <a:endParaRPr lang="pt-BR" sz="2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Resistência a adesão a regimes, mercado doméstico, soberania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156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Participação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Adesão a regimes</a:t>
                      </a:r>
                      <a:r>
                        <a:rPr lang="pt-BR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Participação e Influência no sistema multilateral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684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Diversificação</a:t>
                      </a:r>
                      <a:endParaRPr lang="pt-BR" sz="2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Aderência às</a:t>
                      </a:r>
                      <a:r>
                        <a:rPr lang="pt-BR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Normas Internacionais por Coalizões Sul-Sul, Redução de assimetria de poder pela aliança do Sul, Reforma do sistema internacional</a:t>
                      </a:r>
                      <a:endParaRPr lang="pt-B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0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 no Lula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781128"/>
          </a:xfrm>
        </p:spPr>
        <p:txBody>
          <a:bodyPr>
            <a:normAutofit/>
          </a:bodyPr>
          <a:lstStyle/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Relações com Índia, China, Rússia e África do Sul 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Rodada Doha OMC 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Manutenção das relações amistosas com os EUA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África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Reforma do CSONU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Defesa de Objetivos Sociais internacionalmente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" b="9582"/>
          <a:stretch/>
        </p:blipFill>
        <p:spPr bwMode="auto">
          <a:xfrm>
            <a:off x="333705" y="1534853"/>
            <a:ext cx="8784976" cy="53110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Índice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Engajamento</a:t>
            </a:r>
            <a:endParaRPr lang="pt-BR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8136904" cy="5661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53244" y="53752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Índice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Engajamento</a:t>
            </a:r>
            <a:endParaRPr lang="pt-BR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Fatores Sistêmicos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Guerra ao Terror</a:t>
            </a:r>
          </a:p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Boom das commodities</a:t>
            </a:r>
          </a:p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Crescimento da Economia dos Países em Desenvolvimento</a:t>
            </a:r>
          </a:p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Estagnação na OCDE</a:t>
            </a:r>
          </a:p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 - multipolaridade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7588746" cy="62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47101" y="15401"/>
            <a:ext cx="6168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sz="4000" dirty="0" smtClean="0">
                <a:solidFill>
                  <a:srgbClr val="8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IED da China (2005 – 2010) </a:t>
            </a:r>
            <a:endParaRPr lang="zh-CN" altLang="en-US" sz="4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9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518</Words>
  <Application>Microsoft Office PowerPoint</Application>
  <PresentationFormat>Apresentação na tela (4:3)</PresentationFormat>
  <Paragraphs>81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Aula 11. A Política Externa Brasileira e a Cooperação Sul-Sul</vt:lpstr>
      <vt:lpstr>De FHC a Lula</vt:lpstr>
      <vt:lpstr>Ideologia Partidária: FHC x Lula </vt:lpstr>
      <vt:lpstr>Autonomia</vt:lpstr>
      <vt:lpstr>PEB no Lula</vt:lpstr>
      <vt:lpstr>Índice de Engajamento</vt:lpstr>
      <vt:lpstr>Índice de Engajamento</vt:lpstr>
      <vt:lpstr>Fatores Sistêmicos</vt:lpstr>
      <vt:lpstr>Apresentação do PowerPoint</vt:lpstr>
      <vt:lpstr>Use of the term “multipolar” by Brazilian diplomats and politicians </vt:lpstr>
      <vt:lpstr>Acordo Nuclear com o Irã</vt:lpstr>
      <vt:lpstr>Outras ações Importantes</vt:lpstr>
      <vt:lpstr>BRICS</vt:lpstr>
      <vt:lpstr>BNDES na PEB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Controle Sintético Embaixadas</vt:lpstr>
      <vt:lpstr>Controle Sintético_Cooperação</vt:lpstr>
      <vt:lpstr>Controle Sintético_PKO</vt:lpstr>
      <vt:lpstr>Fatores Domésticos</vt:lpstr>
      <vt:lpstr>Apresentação do PowerPoint</vt:lpstr>
      <vt:lpstr>Financiamentos do BNDES em proporção ao total das exportações (em %)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13. A Política Externa Brasileira e a Cooperação Sul-Sul</dc:title>
  <dc:creator>P</dc:creator>
  <cp:lastModifiedBy>Paulo</cp:lastModifiedBy>
  <cp:revision>72</cp:revision>
  <dcterms:created xsi:type="dcterms:W3CDTF">2015-11-19T19:02:45Z</dcterms:created>
  <dcterms:modified xsi:type="dcterms:W3CDTF">2021-07-01T21:58:55Z</dcterms:modified>
</cp:coreProperties>
</file>