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64" r:id="rId5"/>
    <p:sldId id="265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2" autoAdjust="0"/>
    <p:restoredTop sz="94712" autoAdjust="0"/>
  </p:normalViewPr>
  <p:slideViewPr>
    <p:cSldViewPr>
      <p:cViewPr varScale="1">
        <p:scale>
          <a:sx n="70" d="100"/>
          <a:sy n="70" d="100"/>
        </p:scale>
        <p:origin x="3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&amp; Human Rights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Cristiane </a:t>
            </a:r>
            <a:r>
              <a:rPr lang="en-US" dirty="0" err="1"/>
              <a:t>Lucena</a:t>
            </a:r>
            <a:endParaRPr lang="en-US" dirty="0"/>
          </a:p>
          <a:p>
            <a:r>
              <a:rPr lang="en-US" dirty="0" err="1"/>
              <a:t>Cristiane.lucena@usp.br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Abbott, Keohane, </a:t>
            </a:r>
            <a:r>
              <a:rPr lang="en-US" dirty="0" err="1">
                <a:latin typeface="Bookman Old Style" pitchFamily="18" charset="0"/>
              </a:rPr>
              <a:t>Moravcsik</a:t>
            </a:r>
            <a:r>
              <a:rPr lang="en-US" dirty="0">
                <a:latin typeface="Bookman Old Style" pitchFamily="18" charset="0"/>
              </a:rPr>
              <a:t>, Slaughter &amp; Snidal (2000)</a:t>
            </a:r>
          </a:p>
          <a:p>
            <a:pPr lvl="1"/>
            <a:r>
              <a:rPr lang="en-US" i="1" dirty="0">
                <a:latin typeface="Bookman Old Style" pitchFamily="18" charset="0"/>
              </a:rPr>
              <a:t>“The Concept of Legalization”</a:t>
            </a:r>
          </a:p>
          <a:p>
            <a:r>
              <a:rPr lang="en-US" dirty="0">
                <a:latin typeface="Bookman Old Style" pitchFamily="18" charset="0"/>
              </a:rPr>
              <a:t>Sarah Joseph and Joanna Kyriakakis (2023)</a:t>
            </a:r>
          </a:p>
          <a:p>
            <a:pPr lvl="1"/>
            <a:r>
              <a:rPr lang="en-US" dirty="0">
                <a:latin typeface="+mj-lt"/>
              </a:rPr>
              <a:t>INTERNATIONAL LAW AND PRACTICE: SYMPOSIUM ON BUSINESS AND HUMAN RIGHTS: FROM SOFT TO HARD LAW </a:t>
            </a:r>
          </a:p>
          <a:p>
            <a:pPr lvl="1"/>
            <a:r>
              <a:rPr lang="en-US" i="1" dirty="0">
                <a:latin typeface="+mj-lt"/>
              </a:rPr>
              <a:t>“From soft law to hard law in business and human rights and the challenge of corporate power”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Concept of Legalization</a:t>
            </a:r>
            <a:br>
              <a:rPr lang="en-US" i="1" dirty="0"/>
            </a:br>
            <a:r>
              <a:rPr lang="en-US" sz="2000" dirty="0"/>
              <a:t>Abbott, Keohane, </a:t>
            </a:r>
            <a:r>
              <a:rPr lang="en-US" sz="2000" dirty="0" err="1"/>
              <a:t>Moravcsik</a:t>
            </a:r>
            <a:r>
              <a:rPr lang="en-US" sz="2000" dirty="0"/>
              <a:t>, Slaughter &amp; Snidal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 err="1"/>
              <a:t>Legalization</a:t>
            </a:r>
            <a:r>
              <a:rPr lang="pt-BR" dirty="0"/>
              <a:t> as a </a:t>
            </a:r>
            <a:r>
              <a:rPr lang="pt-BR" dirty="0" err="1"/>
              <a:t>form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institutionalization</a:t>
            </a:r>
            <a:endParaRPr lang="pt-BR" dirty="0"/>
          </a:p>
          <a:p>
            <a:r>
              <a:rPr lang="pt-BR" dirty="0" err="1"/>
              <a:t>Characteristics</a:t>
            </a:r>
            <a:endParaRPr lang="pt-BR" dirty="0"/>
          </a:p>
          <a:p>
            <a:pPr marL="1051560" lvl="2" indent="-457200">
              <a:buFont typeface="+mj-lt"/>
              <a:buAutoNum type="arabicPeriod"/>
            </a:pPr>
            <a:r>
              <a:rPr lang="pt-BR" dirty="0" err="1"/>
              <a:t>Obligation</a:t>
            </a:r>
            <a:endParaRPr lang="pt-BR" dirty="0"/>
          </a:p>
          <a:p>
            <a:pPr marL="1051560" lvl="2" indent="-457200">
              <a:buFont typeface="+mj-lt"/>
              <a:buAutoNum type="arabicPeriod"/>
            </a:pPr>
            <a:r>
              <a:rPr lang="pt-BR" dirty="0" err="1"/>
              <a:t>Precision</a:t>
            </a:r>
            <a:endParaRPr lang="pt-BR" dirty="0"/>
          </a:p>
          <a:p>
            <a:pPr marL="1051560" lvl="2" indent="-457200">
              <a:buFont typeface="+mj-lt"/>
              <a:buAutoNum type="arabicPeriod"/>
            </a:pPr>
            <a:r>
              <a:rPr lang="pt-BR" dirty="0" err="1"/>
              <a:t>Delegation</a:t>
            </a:r>
            <a:endParaRPr lang="pt-BR" dirty="0"/>
          </a:p>
          <a:p>
            <a:pPr lvl="1"/>
            <a:r>
              <a:rPr lang="pt-BR" dirty="0" err="1"/>
              <a:t>Indicators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phenomenon</a:t>
            </a:r>
            <a:r>
              <a:rPr lang="pt-BR" dirty="0"/>
              <a:t> (</a:t>
            </a:r>
            <a:r>
              <a:rPr lang="pt-BR" dirty="0" err="1"/>
              <a:t>legalization</a:t>
            </a:r>
            <a:r>
              <a:rPr lang="pt-BR" dirty="0"/>
              <a:t>) </a:t>
            </a:r>
            <a:r>
              <a:rPr lang="pt-BR" dirty="0" err="1"/>
              <a:t>that</a:t>
            </a:r>
            <a:r>
              <a:rPr lang="pt-BR" dirty="0"/>
              <a:t> are </a:t>
            </a:r>
            <a:r>
              <a:rPr lang="pt-BR" dirty="0" err="1"/>
              <a:t>observable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subject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measurement</a:t>
            </a:r>
            <a:r>
              <a:rPr lang="pt-BR" dirty="0"/>
              <a:t> / </a:t>
            </a:r>
            <a:r>
              <a:rPr lang="pt-BR" dirty="0" err="1"/>
              <a:t>comparison</a:t>
            </a:r>
            <a:endParaRPr lang="pt-BR" dirty="0"/>
          </a:p>
          <a:p>
            <a:pPr lvl="3"/>
            <a:r>
              <a:rPr lang="pt-BR" dirty="0" err="1"/>
              <a:t>Contribution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produce</a:t>
            </a:r>
            <a:r>
              <a:rPr lang="pt-BR" dirty="0"/>
              <a:t> </a:t>
            </a:r>
            <a:r>
              <a:rPr lang="pt-BR" dirty="0" err="1"/>
              <a:t>scientific</a:t>
            </a:r>
            <a:r>
              <a:rPr lang="pt-BR" dirty="0"/>
              <a:t> </a:t>
            </a:r>
            <a:r>
              <a:rPr lang="pt-BR" dirty="0" err="1"/>
              <a:t>inference</a:t>
            </a:r>
            <a:r>
              <a:rPr lang="pt-BR" dirty="0"/>
              <a:t> </a:t>
            </a:r>
            <a:r>
              <a:rPr lang="pt-BR" dirty="0" err="1"/>
              <a:t>within</a:t>
            </a:r>
            <a:r>
              <a:rPr lang="pt-BR" dirty="0"/>
              <a:t> </a:t>
            </a:r>
            <a:r>
              <a:rPr lang="pt-BR" dirty="0" err="1"/>
              <a:t>an</a:t>
            </a:r>
            <a:r>
              <a:rPr lang="pt-BR" dirty="0"/>
              <a:t> interdisciplinar </a:t>
            </a:r>
            <a:r>
              <a:rPr lang="pt-BR" dirty="0" err="1"/>
              <a:t>field</a:t>
            </a:r>
            <a:endParaRPr lang="pt-BR" dirty="0"/>
          </a:p>
          <a:p>
            <a:pPr lvl="1"/>
            <a:r>
              <a:rPr lang="pt-BR" dirty="0" err="1"/>
              <a:t>These</a:t>
            </a:r>
            <a:r>
              <a:rPr lang="pt-BR" dirty="0"/>
              <a:t> </a:t>
            </a:r>
            <a:r>
              <a:rPr lang="pt-BR" dirty="0" err="1"/>
              <a:t>three</a:t>
            </a:r>
            <a:r>
              <a:rPr lang="pt-BR" dirty="0"/>
              <a:t> </a:t>
            </a:r>
            <a:r>
              <a:rPr lang="pt-BR" dirty="0" err="1"/>
              <a:t>dimensions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vary</a:t>
            </a:r>
            <a:r>
              <a:rPr lang="pt-BR" dirty="0"/>
              <a:t> </a:t>
            </a:r>
            <a:r>
              <a:rPr lang="pt-BR" dirty="0" err="1"/>
              <a:t>independently</a:t>
            </a:r>
            <a:r>
              <a:rPr lang="pt-BR" dirty="0"/>
              <a:t>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Concept of Legalization</a:t>
            </a:r>
            <a:br>
              <a:rPr lang="en-US" i="1" dirty="0"/>
            </a:br>
            <a:r>
              <a:rPr lang="en-US" sz="2000" dirty="0"/>
              <a:t>Abbott, Keohane, </a:t>
            </a:r>
            <a:r>
              <a:rPr lang="en-US" sz="2000" dirty="0" err="1"/>
              <a:t>Moravcsik</a:t>
            </a:r>
            <a:r>
              <a:rPr lang="en-US" sz="2000" dirty="0"/>
              <a:t>, Slaughter &amp; Snidal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3276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pt-BR" sz="2400" dirty="0" err="1">
                <a:solidFill>
                  <a:srgbClr val="00B050"/>
                </a:solidFill>
              </a:rPr>
              <a:t>States</a:t>
            </a:r>
            <a:r>
              <a:rPr lang="pt-BR" sz="2400" dirty="0">
                <a:solidFill>
                  <a:srgbClr val="00B050"/>
                </a:solidFill>
              </a:rPr>
              <a:t> are </a:t>
            </a:r>
            <a:r>
              <a:rPr lang="pt-BR" sz="2400" dirty="0" err="1">
                <a:solidFill>
                  <a:srgbClr val="00B050"/>
                </a:solidFill>
              </a:rPr>
              <a:t>legally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bound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by</a:t>
            </a:r>
            <a:r>
              <a:rPr lang="pt-BR" sz="2400" dirty="0">
                <a:solidFill>
                  <a:srgbClr val="00B050"/>
                </a:solidFill>
              </a:rPr>
              <a:t> a </a:t>
            </a:r>
            <a:r>
              <a:rPr lang="pt-BR" sz="2400" dirty="0" err="1">
                <a:solidFill>
                  <a:srgbClr val="00B050"/>
                </a:solidFill>
              </a:rPr>
              <a:t>rule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or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commitment</a:t>
            </a:r>
            <a:r>
              <a:rPr lang="pt-BR" sz="2400" dirty="0">
                <a:solidFill>
                  <a:srgbClr val="00B050"/>
                </a:solidFill>
              </a:rPr>
              <a:t>; </a:t>
            </a:r>
            <a:r>
              <a:rPr lang="pt-BR" sz="2400" dirty="0" err="1">
                <a:solidFill>
                  <a:srgbClr val="00B050"/>
                </a:solidFill>
              </a:rPr>
              <a:t>their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behavior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is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subject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to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scrutiny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under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the</a:t>
            </a:r>
            <a:r>
              <a:rPr lang="pt-BR" sz="2400" dirty="0">
                <a:solidFill>
                  <a:srgbClr val="00B050"/>
                </a:solidFill>
              </a:rPr>
              <a:t> general </a:t>
            </a:r>
            <a:r>
              <a:rPr lang="pt-BR" sz="2400" dirty="0" err="1">
                <a:solidFill>
                  <a:srgbClr val="00B050"/>
                </a:solidFill>
              </a:rPr>
              <a:t>rules</a:t>
            </a:r>
            <a:r>
              <a:rPr lang="pt-BR" sz="2400" dirty="0">
                <a:solidFill>
                  <a:srgbClr val="00B050"/>
                </a:solidFill>
              </a:rPr>
              <a:t>, procedures, </a:t>
            </a:r>
            <a:r>
              <a:rPr lang="pt-BR" sz="2400" dirty="0" err="1">
                <a:solidFill>
                  <a:srgbClr val="00B050"/>
                </a:solidFill>
              </a:rPr>
              <a:t>and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discourse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of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int’l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law</a:t>
            </a:r>
            <a:r>
              <a:rPr lang="pt-BR" sz="2400" dirty="0">
                <a:solidFill>
                  <a:srgbClr val="00B050"/>
                </a:solidFill>
              </a:rPr>
              <a:t>, </a:t>
            </a:r>
            <a:r>
              <a:rPr lang="pt-BR" sz="2400" dirty="0" err="1">
                <a:solidFill>
                  <a:srgbClr val="00B050"/>
                </a:solidFill>
              </a:rPr>
              <a:t>and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often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domestic</a:t>
            </a: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law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6365F-CAB5-E543-ABB0-C72B37CC485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3584448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dirty="0" err="1">
                <a:solidFill>
                  <a:srgbClr val="C00000"/>
                </a:solidFill>
              </a:rPr>
              <a:t>Third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parties</a:t>
            </a:r>
            <a:r>
              <a:rPr lang="pt-BR" dirty="0">
                <a:solidFill>
                  <a:srgbClr val="C00000"/>
                </a:solidFill>
              </a:rPr>
              <a:t> are </a:t>
            </a:r>
            <a:r>
              <a:rPr lang="pt-BR" dirty="0" err="1">
                <a:solidFill>
                  <a:srgbClr val="C00000"/>
                </a:solidFill>
              </a:rPr>
              <a:t>granted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authority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to</a:t>
            </a:r>
            <a:r>
              <a:rPr lang="pt-BR" dirty="0">
                <a:solidFill>
                  <a:srgbClr val="C00000"/>
                </a:solidFill>
              </a:rPr>
              <a:t> implemente, </a:t>
            </a:r>
            <a:r>
              <a:rPr lang="pt-BR" dirty="0" err="1">
                <a:solidFill>
                  <a:srgbClr val="C00000"/>
                </a:solidFill>
              </a:rPr>
              <a:t>interpret</a:t>
            </a:r>
            <a:r>
              <a:rPr lang="pt-BR" dirty="0">
                <a:solidFill>
                  <a:srgbClr val="C00000"/>
                </a:solidFill>
              </a:rPr>
              <a:t>, </a:t>
            </a:r>
            <a:r>
              <a:rPr lang="pt-BR" dirty="0" err="1">
                <a:solidFill>
                  <a:srgbClr val="C00000"/>
                </a:solidFill>
              </a:rPr>
              <a:t>and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apply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the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rules</a:t>
            </a:r>
            <a:r>
              <a:rPr lang="pt-BR" dirty="0">
                <a:solidFill>
                  <a:srgbClr val="C00000"/>
                </a:solidFill>
              </a:rPr>
              <a:t>; </a:t>
            </a:r>
            <a:r>
              <a:rPr lang="pt-BR" dirty="0" err="1">
                <a:solidFill>
                  <a:srgbClr val="C00000"/>
                </a:solidFill>
              </a:rPr>
              <a:t>to</a:t>
            </a:r>
            <a:r>
              <a:rPr lang="pt-BR" dirty="0">
                <a:solidFill>
                  <a:srgbClr val="C00000"/>
                </a:solidFill>
              </a:rPr>
              <a:t> resolve disputes; </a:t>
            </a:r>
            <a:r>
              <a:rPr lang="pt-BR" dirty="0" err="1">
                <a:solidFill>
                  <a:srgbClr val="C00000"/>
                </a:solidFill>
              </a:rPr>
              <a:t>to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make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further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err="1">
                <a:solidFill>
                  <a:srgbClr val="C00000"/>
                </a:solidFill>
              </a:rPr>
              <a:t>rules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74C76-9E01-1745-8FBF-23F89AC6F282}"/>
              </a:ext>
            </a:extLst>
          </p:cNvPr>
          <p:cNvSpPr txBox="1"/>
          <p:nvPr/>
        </p:nvSpPr>
        <p:spPr>
          <a:xfrm>
            <a:off x="1371600" y="44196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sz="2400" dirty="0"/>
          </a:p>
          <a:p>
            <a:r>
              <a:rPr lang="pt-BR" sz="2400" dirty="0" err="1">
                <a:solidFill>
                  <a:srgbClr val="0070C0"/>
                </a:solidFill>
              </a:rPr>
              <a:t>Rules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 err="1">
                <a:solidFill>
                  <a:srgbClr val="0070C0"/>
                </a:solidFill>
              </a:rPr>
              <a:t>unambigously</a:t>
            </a:r>
            <a:r>
              <a:rPr lang="pt-BR" sz="2400" dirty="0">
                <a:solidFill>
                  <a:srgbClr val="0070C0"/>
                </a:solidFill>
              </a:rPr>
              <a:t> define </a:t>
            </a:r>
            <a:r>
              <a:rPr lang="pt-BR" sz="2400" dirty="0" err="1">
                <a:solidFill>
                  <a:srgbClr val="0070C0"/>
                </a:solidFill>
              </a:rPr>
              <a:t>the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 err="1">
                <a:solidFill>
                  <a:srgbClr val="0070C0"/>
                </a:solidFill>
              </a:rPr>
              <a:t>conduct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 err="1">
                <a:solidFill>
                  <a:srgbClr val="0070C0"/>
                </a:solidFill>
              </a:rPr>
              <a:t>they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 err="1">
                <a:solidFill>
                  <a:srgbClr val="0070C0"/>
                </a:solidFill>
              </a:rPr>
              <a:t>require</a:t>
            </a:r>
            <a:r>
              <a:rPr lang="pt-BR" sz="2400" dirty="0">
                <a:solidFill>
                  <a:srgbClr val="0070C0"/>
                </a:solidFill>
              </a:rPr>
              <a:t>, </a:t>
            </a:r>
            <a:r>
              <a:rPr lang="pt-BR" sz="2400" dirty="0" err="1">
                <a:solidFill>
                  <a:srgbClr val="0070C0"/>
                </a:solidFill>
              </a:rPr>
              <a:t>authorize</a:t>
            </a:r>
            <a:r>
              <a:rPr lang="pt-BR" sz="2400" dirty="0">
                <a:solidFill>
                  <a:srgbClr val="0070C0"/>
                </a:solidFill>
              </a:rPr>
              <a:t>, </a:t>
            </a:r>
            <a:r>
              <a:rPr lang="pt-BR" sz="2400" dirty="0" err="1">
                <a:solidFill>
                  <a:srgbClr val="0070C0"/>
                </a:solidFill>
              </a:rPr>
              <a:t>or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 err="1">
                <a:solidFill>
                  <a:srgbClr val="0070C0"/>
                </a:solidFill>
              </a:rPr>
              <a:t>proscribe</a:t>
            </a:r>
            <a:endParaRPr lang="pt-B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Concept of Legalization</a:t>
            </a:r>
            <a:br>
              <a:rPr lang="en-US" i="1" dirty="0"/>
            </a:br>
            <a:r>
              <a:rPr lang="en-US" sz="2200" dirty="0"/>
              <a:t>Abbott, Keohane, </a:t>
            </a:r>
            <a:r>
              <a:rPr lang="en-US" sz="2200" dirty="0" err="1"/>
              <a:t>Moravcsik</a:t>
            </a:r>
            <a:r>
              <a:rPr lang="en-US" sz="2200" dirty="0"/>
              <a:t>, Slaughter &amp; Snidal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 err="1"/>
              <a:t>Empirical</a:t>
            </a:r>
            <a:r>
              <a:rPr lang="pt-BR" dirty="0"/>
              <a:t> </a:t>
            </a:r>
            <a:r>
              <a:rPr lang="pt-BR" dirty="0" err="1"/>
              <a:t>challenges</a:t>
            </a:r>
            <a:endParaRPr lang="pt-BR" dirty="0"/>
          </a:p>
          <a:p>
            <a:r>
              <a:rPr lang="pt-BR" dirty="0"/>
              <a:t>Hard </a:t>
            </a:r>
            <a:r>
              <a:rPr lang="pt-BR" dirty="0" err="1"/>
              <a:t>law</a:t>
            </a:r>
            <a:r>
              <a:rPr lang="pt-BR" dirty="0"/>
              <a:t>, soft </a:t>
            </a:r>
            <a:r>
              <a:rPr lang="pt-BR" dirty="0" err="1"/>
              <a:t>law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absence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legal </a:t>
            </a:r>
            <a:r>
              <a:rPr lang="pt-BR" dirty="0" err="1"/>
              <a:t>treatment</a:t>
            </a:r>
            <a:endParaRPr lang="pt-BR" dirty="0"/>
          </a:p>
          <a:p>
            <a:pPr lvl="1"/>
            <a:r>
              <a:rPr lang="pt-BR" dirty="0" err="1"/>
              <a:t>Consequences</a:t>
            </a:r>
            <a:endParaRPr lang="pt-BR" dirty="0"/>
          </a:p>
          <a:p>
            <a:pPr marL="1051560" lvl="2" indent="-457200">
              <a:buFont typeface="+mj-lt"/>
              <a:buAutoNum type="alphaLcParenR"/>
            </a:pP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reputation</a:t>
            </a:r>
            <a:endParaRPr lang="pt-BR" dirty="0"/>
          </a:p>
          <a:p>
            <a:pPr marL="1051560" lvl="2" indent="-457200">
              <a:buFont typeface="+mj-lt"/>
              <a:buAutoNum type="alphaLcParenR"/>
            </a:pPr>
            <a:r>
              <a:rPr lang="pt-BR" dirty="0" err="1"/>
              <a:t>Enforcement</a:t>
            </a:r>
            <a:endParaRPr lang="pt-BR" dirty="0"/>
          </a:p>
          <a:p>
            <a:pPr marL="1051560" lvl="2" indent="-457200">
              <a:buFont typeface="+mj-lt"/>
              <a:buAutoNum type="alphaLcParenR"/>
            </a:pPr>
            <a:r>
              <a:rPr lang="pt-BR" dirty="0" err="1"/>
              <a:t>Interpretation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monitoring</a:t>
            </a:r>
            <a:endParaRPr lang="pt-BR" dirty="0"/>
          </a:p>
          <a:p>
            <a:pPr marL="1051560" lvl="2" indent="-457200">
              <a:buFont typeface="+mj-lt"/>
              <a:buAutoNum type="alphaLcParenR"/>
            </a:pPr>
            <a:r>
              <a:rPr lang="pt-BR" dirty="0" err="1"/>
              <a:t>Renegotiation</a:t>
            </a:r>
            <a:endParaRPr lang="pt-BR" dirty="0"/>
          </a:p>
          <a:p>
            <a:pPr marL="1051560" lvl="2" indent="-457200">
              <a:buFont typeface="+mj-lt"/>
              <a:buAutoNum type="alphaLcParenR"/>
            </a:pPr>
            <a:r>
              <a:rPr lang="pt-BR" dirty="0" err="1"/>
              <a:t>Compliance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68FF5-67DF-441D-9B25-8CBA99F0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From</a:t>
            </a:r>
            <a:r>
              <a:rPr lang="pt-BR" dirty="0"/>
              <a:t> Soft Law </a:t>
            </a:r>
            <a:r>
              <a:rPr lang="pt-BR" dirty="0" err="1"/>
              <a:t>to</a:t>
            </a:r>
            <a:r>
              <a:rPr lang="pt-BR" dirty="0"/>
              <a:t> Hard Law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F49555-3A14-46BA-B66E-D9232E4A07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Efforts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United </a:t>
            </a:r>
            <a:r>
              <a:rPr lang="pt-BR" dirty="0" err="1"/>
              <a:t>Nations</a:t>
            </a:r>
            <a:endParaRPr lang="pt-BR" dirty="0"/>
          </a:p>
          <a:p>
            <a:pPr marL="731520" lvl="1" indent="-457200">
              <a:buFont typeface="+mj-lt"/>
              <a:buAutoNum type="arabicPeriod"/>
            </a:pPr>
            <a:r>
              <a:rPr lang="pt-BR" dirty="0"/>
              <a:t>UM Commission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Transnational</a:t>
            </a:r>
            <a:r>
              <a:rPr lang="pt-BR" dirty="0"/>
              <a:t> </a:t>
            </a:r>
            <a:r>
              <a:rPr lang="pt-BR" dirty="0" err="1"/>
              <a:t>Corporations</a:t>
            </a:r>
            <a:endParaRPr lang="pt-BR" dirty="0"/>
          </a:p>
          <a:p>
            <a:pPr marL="731520" lvl="1" indent="-457200">
              <a:buFont typeface="+mj-lt"/>
              <a:buAutoNum type="arabicPeriod"/>
            </a:pPr>
            <a:r>
              <a:rPr lang="pt-BR" dirty="0"/>
              <a:t>Draft </a:t>
            </a:r>
            <a:r>
              <a:rPr lang="pt-BR" dirty="0" err="1"/>
              <a:t>Code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Conduct</a:t>
            </a:r>
            <a:r>
              <a:rPr lang="pt-BR" dirty="0"/>
              <a:t> for </a:t>
            </a:r>
            <a:r>
              <a:rPr lang="pt-BR" dirty="0" err="1"/>
              <a:t>transnational</a:t>
            </a:r>
            <a:r>
              <a:rPr lang="pt-BR" dirty="0"/>
              <a:t> </a:t>
            </a:r>
            <a:r>
              <a:rPr lang="pt-BR" dirty="0" err="1"/>
              <a:t>corporations</a:t>
            </a:r>
            <a:endParaRPr lang="pt-BR" dirty="0"/>
          </a:p>
          <a:p>
            <a:pPr marL="731520" lvl="1" indent="-457200">
              <a:buFont typeface="+mj-lt"/>
              <a:buAutoNum type="arabicPeriod"/>
            </a:pPr>
            <a:r>
              <a:rPr lang="pt-BR" dirty="0"/>
              <a:t>UN Global </a:t>
            </a:r>
            <a:r>
              <a:rPr lang="pt-BR" dirty="0" err="1"/>
              <a:t>Compact</a:t>
            </a:r>
            <a:r>
              <a:rPr lang="pt-BR" dirty="0"/>
              <a:t> (1999)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/>
              <a:t>Draft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Responsibilities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Transnational</a:t>
            </a:r>
            <a:r>
              <a:rPr lang="pt-BR" dirty="0"/>
              <a:t> </a:t>
            </a:r>
            <a:r>
              <a:rPr lang="pt-BR" dirty="0" err="1"/>
              <a:t>Corporations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Other Business </a:t>
            </a:r>
            <a:r>
              <a:rPr lang="pt-BR" dirty="0" err="1"/>
              <a:t>Enterprises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regard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(2003)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err="1"/>
              <a:t>Guiding</a:t>
            </a:r>
            <a:r>
              <a:rPr lang="pt-BR" dirty="0"/>
              <a:t> </a:t>
            </a:r>
            <a:r>
              <a:rPr lang="pt-BR" dirty="0" err="1"/>
              <a:t>Principles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Business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(2011)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err="1"/>
              <a:t>Proposal</a:t>
            </a:r>
            <a:r>
              <a:rPr lang="pt-BR" dirty="0"/>
              <a:t> for a </a:t>
            </a:r>
            <a:r>
              <a:rPr lang="pt-BR" dirty="0" err="1"/>
              <a:t>binding</a:t>
            </a:r>
            <a:r>
              <a:rPr lang="pt-BR" dirty="0"/>
              <a:t> </a:t>
            </a:r>
            <a:r>
              <a:rPr lang="pt-BR" dirty="0" err="1"/>
              <a:t>treaty</a:t>
            </a:r>
            <a:r>
              <a:rPr lang="pt-BR" dirty="0"/>
              <a:t> (2014)</a:t>
            </a:r>
          </a:p>
          <a:p>
            <a:pPr marL="1005840" lvl="2" indent="-457200">
              <a:buFont typeface="+mj-lt"/>
              <a:buAutoNum type="arabicPeriod"/>
            </a:pPr>
            <a:r>
              <a:rPr lang="pt-BR" dirty="0"/>
              <a:t>“Zero Draft (2018); 2021</a:t>
            </a:r>
          </a:p>
        </p:txBody>
      </p:sp>
    </p:spTree>
    <p:extLst>
      <p:ext uri="{BB962C8B-B14F-4D97-AF65-F5344CB8AC3E}">
        <p14:creationId xmlns:p14="http://schemas.microsoft.com/office/powerpoint/2010/main" val="295091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B8501-84F0-4920-A634-57699E0C7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From</a:t>
            </a:r>
            <a:r>
              <a:rPr lang="pt-BR" dirty="0"/>
              <a:t> Soft Law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/>
              <a:t>Hard Law</a:t>
            </a:r>
            <a:r>
              <a:rPr lang="pt-BR" sz="1600"/>
              <a:t>*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85C3AE-FBD2-4451-808B-84DD831CBE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Controversial</a:t>
            </a:r>
            <a:r>
              <a:rPr lang="pt-BR" dirty="0"/>
              <a:t> points: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Extraterritorial </a:t>
            </a:r>
            <a:r>
              <a:rPr lang="pt-BR" dirty="0" err="1"/>
              <a:t>duty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protect</a:t>
            </a:r>
            <a:endParaRPr lang="pt-B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/>
              <a:t>Delocalized</a:t>
            </a:r>
            <a:r>
              <a:rPr lang="pt-BR" dirty="0"/>
              <a:t> justice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/>
              <a:t>Obligations</a:t>
            </a:r>
            <a:r>
              <a:rPr lang="pt-BR" dirty="0"/>
              <a:t> </a:t>
            </a:r>
            <a:r>
              <a:rPr lang="pt-BR" dirty="0" err="1"/>
              <a:t>under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Criminal Law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 </a:t>
            </a:r>
            <a:r>
              <a:rPr lang="pt-BR" dirty="0" err="1"/>
              <a:t>Plans</a:t>
            </a:r>
            <a:endParaRPr lang="pt-B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legislation</a:t>
            </a:r>
            <a:r>
              <a:rPr lang="pt-BR" dirty="0"/>
              <a:t>, </a:t>
            </a:r>
            <a:r>
              <a:rPr lang="pt-BR" dirty="0" err="1"/>
              <a:t>such</a:t>
            </a:r>
            <a:r>
              <a:rPr lang="pt-BR" dirty="0"/>
              <a:t> as </a:t>
            </a:r>
            <a:r>
              <a:rPr lang="pt-BR" dirty="0" err="1"/>
              <a:t>the</a:t>
            </a:r>
            <a:r>
              <a:rPr lang="pt-BR" dirty="0"/>
              <a:t> ATS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The </a:t>
            </a:r>
            <a:r>
              <a:rPr lang="pt-BR" dirty="0" err="1"/>
              <a:t>Treaty</a:t>
            </a:r>
            <a:r>
              <a:rPr lang="pt-B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73361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3088</TotalTime>
  <Words>357</Words>
  <Application>Microsoft Office PowerPoint</Application>
  <PresentationFormat>Apresentação na tela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Bookman Old Style</vt:lpstr>
      <vt:lpstr>Courier New</vt:lpstr>
      <vt:lpstr>Gill Sans MT</vt:lpstr>
      <vt:lpstr>Wingdings</vt:lpstr>
      <vt:lpstr>Wingdings 3</vt:lpstr>
      <vt:lpstr>Origin</vt:lpstr>
      <vt:lpstr>Business &amp; Human Rights</vt:lpstr>
      <vt:lpstr>Overview</vt:lpstr>
      <vt:lpstr>The Concept of Legalization Abbott, Keohane, Moravcsik, Slaughter &amp; Snidal</vt:lpstr>
      <vt:lpstr>The Concept of Legalization Abbott, Keohane, Moravcsik, Slaughter &amp; Snidal</vt:lpstr>
      <vt:lpstr>The Concept of Legalization Abbott, Keohane, Moravcsik, Slaughter &amp; Snidal</vt:lpstr>
      <vt:lpstr>From Soft Law to Hard Law</vt:lpstr>
      <vt:lpstr>From Soft Law to Hard Law*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 III</dc:title>
  <dc:creator>Politics Admin</dc:creator>
  <cp:lastModifiedBy>Cristiane Lucena</cp:lastModifiedBy>
  <cp:revision>116</cp:revision>
  <dcterms:created xsi:type="dcterms:W3CDTF">2015-07-06T16:36:26Z</dcterms:created>
  <dcterms:modified xsi:type="dcterms:W3CDTF">2023-10-18T17:48:14Z</dcterms:modified>
</cp:coreProperties>
</file>