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Economica" panose="020B0604020202020204" charset="0"/>
      <p:regular r:id="rId11"/>
      <p:bold r:id="rId12"/>
      <p:italic r:id="rId13"/>
      <p:boldItalic r:id="rId14"/>
    </p:embeddedFont>
    <p:embeddedFont>
      <p:font typeface="Open Sans" panose="020B0604020202020204" charset="0"/>
      <p:regular r:id="rId15"/>
      <p:bold r:id="rId16"/>
      <p:italic r:id="rId17"/>
      <p:boldItalic r:id="rId18"/>
    </p:embeddedFont>
    <p:embeddedFont>
      <p:font typeface="Verdana" panose="020B060403050404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318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50871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6e9f0bccaa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6e9f0bccaa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e9f0bccaa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e9f0bccaa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e9f0bccaa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e9f0bccaa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e9f0bccaa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e9f0bccaa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e9f0bccaa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e9f0bccaa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9f0bccaa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9f0bccaa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e9f0bccaa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e9f0bccaa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xists.org/portugues/dicionario/verbetes/c/chiang_kai-shek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marxists.org/portugues/dicionario/verbetes/g/guevara_che.htm" TargetMode="External"/><Relationship Id="rId4" Type="http://schemas.openxmlformats.org/officeDocument/2006/relationships/hyperlink" Target="https://www.marxists.org/portugues/dicionario/verbetes/c/castro_fidel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Teatro, cinema e a ditadura civil-militar no</a:t>
            </a:r>
            <a:r>
              <a:rPr lang="en"/>
              <a:t> Brasil</a:t>
            </a:r>
            <a:endParaRPr sz="3600"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Depoimentos Prestes e Marighella </a:t>
            </a:r>
            <a:r>
              <a:rPr lang="en"/>
              <a:t>Fernando Bustamante e Maria Silvia Betti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71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Marighella - A crise brasileira (1966)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886950"/>
            <a:ext cx="8520600" cy="337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latin typeface="Economica"/>
                <a:ea typeface="Economica"/>
                <a:cs typeface="Economica"/>
                <a:sym typeface="Economica"/>
              </a:rPr>
              <a:t>Balanço da ausência de resposta ao golpe:</a:t>
            </a:r>
            <a:endParaRPr u="sng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latin typeface="Economica"/>
                <a:ea typeface="Economica"/>
                <a:cs typeface="Economica"/>
                <a:sym typeface="Economica"/>
              </a:rPr>
              <a:t>A subestimação do perigo de direita no panorama político brasileiro foi fruto do reboquismo e da ilusão no governo. Acreditava-se que a burguesia seguiria o caminho das reformas pacíficas sob a pressão do movimento de massa, e que a direita não se levantaria. E que, se isto acontecesse, a burguesia tomaria a iniciativa da resistência e do combate aos golpistas.</a:t>
            </a:r>
            <a:endParaRPr sz="17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latin typeface="Economica"/>
                <a:ea typeface="Economica"/>
                <a:cs typeface="Economica"/>
                <a:sym typeface="Economica"/>
              </a:rPr>
              <a:t>Foram inúmeras as vezes em que repetimos que o desencadeamento de um golpe de direita seria a guerra civil no país ou que à violência dos golpistas responderíamos com a violência das massas. Como as palavras não coincidiram com os fatos, isto significa que não nos preparamos. Estávamos confiantes em que o governo resistiria. Nem ao menos denunciamos insistentemente o golpe de direita. Deixamos de chamar as massas à vigilância e não as alertamos para a eventualidade de uma resistência.</a:t>
            </a:r>
            <a:endParaRPr sz="17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Marighella - A crise brasileira (1966)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948925"/>
            <a:ext cx="8520600" cy="36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latin typeface="Economica"/>
                <a:ea typeface="Economica"/>
                <a:cs typeface="Economica"/>
                <a:sym typeface="Economica"/>
              </a:rPr>
              <a:t>A tática atual: aliança com a burguesia na “frente única antiditadura”:</a:t>
            </a:r>
            <a:endParaRPr u="sng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Nossa tática não pode ser a mesma da situação anterior, quando o movimento de massas estava em ascenso. Agora, a marcha da democracia foi interrompida, entramos numa fase de recuo. Ainda que os problemas brasileiros continuem sendo de reformas de estrutura, só poderemos resolvê-los derrotando a ditadura e assegurando a restauração das liberdades democráticas. Nosso objetivo tático fundamental — para chegarmos a reformas de estrutura e prosseguirmos com a luta até uma vitória posterior do socialismo — está em substituir o atual governo por outro que assegure as liberdades e faça uma abertura para o progresso.</a:t>
            </a:r>
            <a:endParaRPr sz="15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O governo pelo qual lutamos agora não poderá ser senão o resultante da frente única antiditadura, que é o tipo de frente única possível nos dias atuais. Esforçando-nos para que tal frente única se torne realidade, sustentamos — como antes — a necessidade de nossa aliança com a burguesia nacional, levando em conta não somente tudo o que dela nos aproxima, quando se trata de objetivos comuns na defesa de interesses nacionais, mas também tudo o que dela nos separa em questões de classe, tática, métodos, ideologia, programas.</a:t>
            </a:r>
            <a:endParaRPr sz="15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Marighella - A crise brasileira (1966)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latin typeface="Economica"/>
                <a:ea typeface="Economica"/>
                <a:cs typeface="Economica"/>
                <a:sym typeface="Economica"/>
              </a:rPr>
              <a:t>A guerrilha como método:</a:t>
            </a:r>
            <a:endParaRPr u="sng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A luta de guerrilhas é — no caso brasileiro — uma das formas da luta de resistência das massas. As guerrilhas são uma forma de luta complementar. Em si mesmas, elas não decidem a vitória final. [...] Em relação a tal princípio, os exemplos históricos das lutas de guerrilhas mostram o importante papel que elas desempenham na libertação dos povos e na derrubada das tiranias. [...]</a:t>
            </a:r>
            <a:endParaRPr sz="15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Outros exemplos podem ser citados: o da Espanha, quando da invasão dos franceses; o da China, quando da guerra contra os japoneses e na luta civil contra </a:t>
            </a:r>
            <a:r>
              <a:rPr lang="en" sz="1500" u="sng">
                <a:solidFill>
                  <a:srgbClr val="333399"/>
                </a:solidFill>
                <a:latin typeface="Economica"/>
                <a:ea typeface="Economica"/>
                <a:cs typeface="Economica"/>
                <a:sym typeface="Economica"/>
                <a:hlinkClick r:id="rId3"/>
              </a:rPr>
              <a:t>Chiang Kai Chek</a:t>
            </a: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; o de Cuba, com </a:t>
            </a:r>
            <a:r>
              <a:rPr lang="en" sz="1500" u="sng">
                <a:solidFill>
                  <a:srgbClr val="333399"/>
                </a:solidFill>
                <a:latin typeface="Economica"/>
                <a:ea typeface="Economica"/>
                <a:cs typeface="Economica"/>
                <a:sym typeface="Economica"/>
                <a:hlinkClick r:id="rId4"/>
              </a:rPr>
              <a:t>Fidel Castro</a:t>
            </a: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 à frente, acompanhado de </a:t>
            </a:r>
            <a:r>
              <a:rPr lang="en" sz="1500" u="sng">
                <a:solidFill>
                  <a:srgbClr val="333399"/>
                </a:solidFill>
                <a:latin typeface="Economica"/>
                <a:ea typeface="Economica"/>
                <a:cs typeface="Economica"/>
                <a:sym typeface="Economica"/>
                <a:hlinkClick r:id="rId5"/>
              </a:rPr>
              <a:t>Che Guevara</a:t>
            </a:r>
            <a:r>
              <a:rPr lang="en" sz="1500">
                <a:latin typeface="Economica"/>
                <a:ea typeface="Economica"/>
                <a:cs typeface="Economica"/>
                <a:sym typeface="Economica"/>
              </a:rPr>
              <a:t> e outros valorosos combatentes. Uma luta de guerrilhas persistente e prolongada — quando ainda não existe um exército regular de combatentes do povo — leva à formação desse Exército, se for uma luta conduzida com acerto e se condições objetivas e subjetivas o permitirem.</a:t>
            </a:r>
            <a:endParaRPr sz="15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u="sng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Marighella: A crise brasileira (1966)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Centro no trabalho entre o campesinato:</a:t>
            </a:r>
            <a:endParaRPr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highlight>
                  <a:srgbClr val="FFFFF0"/>
                </a:highlight>
                <a:latin typeface="Economica"/>
                <a:ea typeface="Economica"/>
                <a:cs typeface="Economica"/>
                <a:sym typeface="Economica"/>
              </a:rPr>
              <a:t>O processo de criação da força do proletariado exige lutas nas áreas urbanas e nas áreas rurais. Entretanto, o elo que levará ao desenvolvimento da luta contra a ditadura, e que produzirá a mudança de qualidade do movimento de massa, está nas lutas camponesas. [...]</a:t>
            </a:r>
            <a:endParaRPr sz="1600">
              <a:highlight>
                <a:srgbClr val="FFFFF0"/>
              </a:highlight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279400" algn="just" rtl="0">
              <a:lnSpc>
                <a:spcPct val="152727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Economica"/>
                <a:ea typeface="Economica"/>
                <a:cs typeface="Economica"/>
                <a:sym typeface="Economica"/>
              </a:rPr>
              <a:t>Quem tem a vocação, o destino histórico e as condições para resolver a crise crônica brasileira é o proletariado com os seus aliados da frente única. Atraindo o camponês — seu aliado fundamental — e incorporando-o à luta política, criando uma força própria, de base, para fazer crescer a frente única e dar-lhe conseqüência, desencadeando lutas, paralisando a influência vacilante da burguesia, ainda que mantendo a aliança com ela na atual etapa histórica, o proletariado brasileiro reúne em suas mãos os meios, condições e elementos necessários à saída exigida pelo nosso povo.</a:t>
            </a:r>
            <a:endParaRPr sz="16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200">
              <a:highlight>
                <a:srgbClr val="FFFFF0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Luís Carlos Prestes, 1982: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latin typeface="Economica"/>
                <a:ea typeface="Economica"/>
                <a:cs typeface="Economica"/>
                <a:sym typeface="Economica"/>
              </a:rPr>
              <a:t>Sobre o desenvolvimento capitalista no Brasil:</a:t>
            </a:r>
            <a:endParaRPr sz="2000" u="sng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latin typeface="Economica"/>
                <a:ea typeface="Economica"/>
                <a:cs typeface="Economica"/>
                <a:sym typeface="Economica"/>
              </a:rPr>
              <a:t>Nosso capitalismo é dependente, mas é capitalismo. E negar o capitalismo é um absurdo. Em 45, há documentos meus em que me refiro à revolução burguesa no Brasil. [...] Há documentos meus em que dizia ser preciso acabar com a dominação imperialista e com o latifúndio, a fim de abrir caminho para o capitalismo. O problema é que o capitalismo já estava se desenvolvendo ali, ao nosso lado, sem que víssemos.</a:t>
            </a:r>
            <a:endParaRPr sz="20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Luís Carlos Prestes, 1982: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latin typeface="Economica"/>
                <a:ea typeface="Economica"/>
                <a:cs typeface="Economica"/>
                <a:sym typeface="Economica"/>
              </a:rPr>
              <a:t>Sobre o golpe de 1964:</a:t>
            </a:r>
            <a:endParaRPr sz="2000" u="sng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Economica"/>
                <a:ea typeface="Economica"/>
                <a:cs typeface="Economica"/>
                <a:sym typeface="Economica"/>
              </a:rPr>
              <a:t>Não nos preparamos para enfrentar o golpe, pelo menos para mobilizar as massas. Eu penso que seis meses antes a chamada burguesia nacionalista já tinha passado para o outro lado. Se tivéssemos agido como um Partido Comunista e acompanhado a situação no seu dia-a-dia, teríamos nos preparado. [...]</a:t>
            </a:r>
            <a:endParaRPr sz="2000">
              <a:latin typeface="Economica"/>
              <a:ea typeface="Economica"/>
              <a:cs typeface="Economica"/>
              <a:sym typeface="Economic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latin typeface="Economica"/>
                <a:ea typeface="Economica"/>
                <a:cs typeface="Economica"/>
                <a:sym typeface="Economica"/>
              </a:rPr>
              <a:t>Na noite de 31 de março, eu percebi que a classe trabalhadora ia ser derrotada. Mais tarde, já na época da luta armada, eu concluí que a derrota fora da forma mais desmoralizante possível: sem luta. [...] Não estávamos preparados para o enfrentamento armado, o que era uma consequência da nossa própria orientação política.  </a:t>
            </a:r>
            <a:endParaRPr sz="20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Luís Carlos Prestes, 1982: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>
                <a:latin typeface="Economica"/>
                <a:ea typeface="Economica"/>
                <a:cs typeface="Economica"/>
                <a:sym typeface="Economica"/>
              </a:rPr>
              <a:t>Determinar a resistência seria o massacre. Por isso, no dia 1 de abril, a instrução que eu dei, a responsabilidade que eu assumi, foi de recuar em todas as frentes, salvando o que fosse possível salvar. [...] A ordem fundamental era a retirada. Nossa maior preocupação sempre foi evitar lançar o partido numa luta armada para a qual não estava preparado. </a:t>
            </a:r>
            <a:endParaRPr sz="20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1058</Words>
  <Application>Microsoft Office PowerPoint</Application>
  <PresentationFormat>On-screen Show (16:9)</PresentationFormat>
  <Paragraphs>27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Economica</vt:lpstr>
      <vt:lpstr>Open Sans</vt:lpstr>
      <vt:lpstr>Verdana</vt:lpstr>
      <vt:lpstr>Luxe</vt:lpstr>
      <vt:lpstr>Teatro, cinema e a ditadura civil-militar no Brasil</vt:lpstr>
      <vt:lpstr>Marighella - A crise brasileira (1966)</vt:lpstr>
      <vt:lpstr>Marighella - A crise brasileira (1966)</vt:lpstr>
      <vt:lpstr>Marighella - A crise brasileira (1966)</vt:lpstr>
      <vt:lpstr>Marighella: A crise brasileira (1966)</vt:lpstr>
      <vt:lpstr>Luís Carlos Prestes, 1982:</vt:lpstr>
      <vt:lpstr>Luís Carlos Prestes, 1982:</vt:lpstr>
      <vt:lpstr>Luís Carlos Prestes, 1982: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Teatro, cinema e a ditadura civil-militar no Brasil</dc:title>
  <dc:creator>Marris</dc:creator>
  <cp:lastModifiedBy>Marris</cp:lastModifiedBy>
  <cp:revision>1</cp:revision>
  <dcterms:modified xsi:type="dcterms:W3CDTF">2020-02-11T11:41:30Z</dcterms:modified>
</cp:coreProperties>
</file>