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88" r:id="rId7"/>
    <p:sldId id="287" r:id="rId8"/>
    <p:sldId id="290" r:id="rId9"/>
    <p:sldId id="295" r:id="rId10"/>
    <p:sldId id="296" r:id="rId11"/>
    <p:sldId id="298" r:id="rId12"/>
    <p:sldId id="299" r:id="rId13"/>
    <p:sldId id="293" r:id="rId14"/>
    <p:sldId id="294" r:id="rId15"/>
    <p:sldId id="292" r:id="rId16"/>
    <p:sldId id="297" r:id="rId17"/>
    <p:sldId id="300" r:id="rId18"/>
    <p:sldId id="301" r:id="rId19"/>
  </p:sldIdLst>
  <p:sldSz cx="12192000" cy="6858000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60"/>
            <p14:sldId id="288"/>
            <p14:sldId id="287"/>
            <p14:sldId id="290"/>
            <p14:sldId id="295"/>
            <p14:sldId id="296"/>
            <p14:sldId id="298"/>
            <p14:sldId id="299"/>
            <p14:sldId id="293"/>
            <p14:sldId id="294"/>
            <p14:sldId id="292"/>
            <p14:sldId id="297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97E70-1F4B-4143-8F99-03213806D8CC}" v="180" dt="2020-03-12T10:09:53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 showGuides="1">
      <p:cViewPr varScale="1">
        <p:scale>
          <a:sx n="112" d="100"/>
          <a:sy n="112" d="100"/>
        </p:scale>
        <p:origin x="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1T17:48:10.986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23CEAAF3-9831-450B-8D59-2C09DB96C8FC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2D50CD79-FC16-4410-AB61-17F26E6D3BC8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813866"/>
            <a:ext cx="5501640" cy="393861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12/03/2020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0" Type="http://schemas.openxmlformats.org/officeDocument/2006/relationships/image" Target="../media/image13.jpeg"/><Relationship Id="rId4" Type="http://schemas.openxmlformats.org/officeDocument/2006/relationships/image" Target="../media/image7.jp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Cláusulas restritivas de testamento</a:t>
            </a:r>
          </a:p>
        </p:txBody>
      </p:sp>
      <p:pic>
        <p:nvPicPr>
          <p:cNvPr id="5" name="Espaço Reservado para Imagem 4">
            <a:extLst>
              <a:ext uri="{FF2B5EF4-FFF2-40B4-BE49-F238E27FC236}">
                <a16:creationId xmlns:a16="http://schemas.microsoft.com/office/drawing/2014/main" id="{3B3C09E6-8B6F-425C-84F0-3E681E3F391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8" r="88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8DB840-AADC-4954-BA69-963D6061D93A}"/>
              </a:ext>
            </a:extLst>
          </p:cNvPr>
          <p:cNvSpPr txBox="1"/>
          <p:nvPr/>
        </p:nvSpPr>
        <p:spPr>
          <a:xfrm>
            <a:off x="981786" y="922789"/>
            <a:ext cx="273844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b="1" u="sng" cap="small" dirty="0">
              <a:latin typeface="Garamond" panose="02020404030301010803" pitchFamily="18" charset="0"/>
            </a:endParaRPr>
          </a:p>
          <a:p>
            <a:r>
              <a:rPr lang="pt-BR" sz="2600" b="1" u="sng" cap="small" dirty="0">
                <a:latin typeface="Garamond" panose="02020404030301010803" pitchFamily="18" charset="0"/>
              </a:rPr>
              <a:t>Da sub-rogação</a:t>
            </a:r>
            <a:r>
              <a:rPr lang="pt-BR" sz="2600" b="1" cap="small" dirty="0">
                <a:latin typeface="Garamond" panose="02020404030301010803" pitchFamily="18" charset="0"/>
              </a:rPr>
              <a:t>: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8CECBC-0CFC-4106-9A61-9CC0557E12FC}"/>
              </a:ext>
            </a:extLst>
          </p:cNvPr>
          <p:cNvSpPr txBox="1"/>
          <p:nvPr/>
        </p:nvSpPr>
        <p:spPr>
          <a:xfrm>
            <a:off x="856060" y="2721515"/>
            <a:ext cx="372236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latin typeface="Garamond" panose="02020404030301010803" pitchFamily="18" charset="0"/>
              </a:rPr>
              <a:t>Hipótese 1: art. 1.848, §2º</a:t>
            </a:r>
          </a:p>
          <a:p>
            <a:endParaRPr lang="pt-BR" sz="2600" b="1" dirty="0">
              <a:latin typeface="Garamond" panose="020204040303010108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4AA1784-526B-41B2-B0EC-53CF839F7C4F}"/>
              </a:ext>
            </a:extLst>
          </p:cNvPr>
          <p:cNvSpPr txBox="1"/>
          <p:nvPr/>
        </p:nvSpPr>
        <p:spPr>
          <a:xfrm>
            <a:off x="4993047" y="1643896"/>
            <a:ext cx="695745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Autorização judicial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Justa causa (ex. desvalorização de imóvel, necessidade de tratamento de saúde do herdeiro, decorrência de grande lapso temporal desde a imposição do gravame, desaparecimento da justa causa)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Produto convertido em outros bens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Sub-rogação</a:t>
            </a:r>
          </a:p>
          <a:p>
            <a:endParaRPr lang="pt-BR" dirty="0"/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E39C50C4-FBDE-409B-889E-8B8141B5F7DE}"/>
              </a:ext>
            </a:extLst>
          </p:cNvPr>
          <p:cNvSpPr/>
          <p:nvPr/>
        </p:nvSpPr>
        <p:spPr>
          <a:xfrm rot="10800000">
            <a:off x="4636233" y="1801215"/>
            <a:ext cx="505687" cy="2941995"/>
          </a:xfrm>
          <a:prstGeom prst="rightBrace">
            <a:avLst>
              <a:gd name="adj1" fmla="val 8333"/>
              <a:gd name="adj2" fmla="val 50852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56E952-453B-4618-8738-388D5B8BEA92}"/>
              </a:ext>
            </a:extLst>
          </p:cNvPr>
          <p:cNvSpPr txBox="1"/>
          <p:nvPr/>
        </p:nvSpPr>
        <p:spPr>
          <a:xfrm>
            <a:off x="778790" y="5428107"/>
            <a:ext cx="3870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Garamond" panose="02020404030301010803" pitchFamily="18" charset="0"/>
              </a:rPr>
              <a:t>Hipótese 2: art. 1.911, § único</a:t>
            </a:r>
          </a:p>
          <a:p>
            <a:endParaRPr lang="pt-BR" sz="2600" b="1" dirty="0">
              <a:latin typeface="Garamond" panose="02020404030301010803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565C27B-77A5-4573-B295-4A94820DDD08}"/>
              </a:ext>
            </a:extLst>
          </p:cNvPr>
          <p:cNvSpPr txBox="1"/>
          <p:nvPr/>
        </p:nvSpPr>
        <p:spPr>
          <a:xfrm>
            <a:off x="5048167" y="4765119"/>
            <a:ext cx="63618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Desapropriação ou conveniência econômica do herdeiro ou donatário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Autorização judicial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Produto convertido em outros bens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Sub-rogação</a:t>
            </a:r>
          </a:p>
        </p:txBody>
      </p:sp>
      <p:sp>
        <p:nvSpPr>
          <p:cNvPr id="9" name="Chave Direita 8">
            <a:extLst>
              <a:ext uri="{FF2B5EF4-FFF2-40B4-BE49-F238E27FC236}">
                <a16:creationId xmlns:a16="http://schemas.microsoft.com/office/drawing/2014/main" id="{73EB9723-7FA2-4699-9AFF-11DFE4B48F55}"/>
              </a:ext>
            </a:extLst>
          </p:cNvPr>
          <p:cNvSpPr/>
          <p:nvPr/>
        </p:nvSpPr>
        <p:spPr>
          <a:xfrm rot="10800000">
            <a:off x="4571801" y="4890485"/>
            <a:ext cx="505686" cy="1842147"/>
          </a:xfrm>
          <a:prstGeom prst="rightBrace">
            <a:avLst>
              <a:gd name="adj1" fmla="val 0"/>
              <a:gd name="adj2" fmla="val 50852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EE0FA1-5BA0-46CF-B8CB-DE563C435EDA}"/>
              </a:ext>
            </a:extLst>
          </p:cNvPr>
          <p:cNvSpPr txBox="1"/>
          <p:nvPr/>
        </p:nvSpPr>
        <p:spPr>
          <a:xfrm>
            <a:off x="3638343" y="1351508"/>
            <a:ext cx="71415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Garamond" panose="02020404030301010803" pitchFamily="18" charset="0"/>
              </a:rPr>
              <a:t>Testador não pode vedar a sub-rogação.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4B92A4E-DF54-433F-BDFC-19BC99516710}"/>
              </a:ext>
            </a:extLst>
          </p:cNvPr>
          <p:cNvSpPr txBox="1"/>
          <p:nvPr/>
        </p:nvSpPr>
        <p:spPr>
          <a:xfrm>
            <a:off x="734400" y="3596911"/>
            <a:ext cx="3443830" cy="12926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Garamond" panose="02020404030301010803" pitchFamily="18" charset="0"/>
              </a:rPr>
              <a:t>Alienação que não atenda aos requisitos é nula</a:t>
            </a:r>
          </a:p>
        </p:txBody>
      </p:sp>
    </p:spTree>
    <p:extLst>
      <p:ext uri="{BB962C8B-B14F-4D97-AF65-F5344CB8AC3E}">
        <p14:creationId xmlns:p14="http://schemas.microsoft.com/office/powerpoint/2010/main" val="34439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A460B1C-7357-43E5-83C3-6BA6EF54F513}"/>
              </a:ext>
            </a:extLst>
          </p:cNvPr>
          <p:cNvSpPr txBox="1"/>
          <p:nvPr/>
        </p:nvSpPr>
        <p:spPr>
          <a:xfrm>
            <a:off x="993913" y="1563758"/>
            <a:ext cx="5817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Cláusula de impenhorabilidade</a:t>
            </a:r>
            <a:r>
              <a:rPr lang="pt-BR" sz="2600" b="1" cap="small" dirty="0">
                <a:latin typeface="Garamond" panose="02020404030301010803" pitchFamily="18" charset="0"/>
              </a:rPr>
              <a:t>:</a:t>
            </a: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925EE3A-D12E-4A41-A58D-C8777B143DF2}"/>
              </a:ext>
            </a:extLst>
          </p:cNvPr>
          <p:cNvSpPr txBox="1"/>
          <p:nvPr/>
        </p:nvSpPr>
        <p:spPr>
          <a:xfrm>
            <a:off x="993912" y="2333199"/>
            <a:ext cx="110867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este não está sujeito à penhora em face de dívidas contraídas pelo seu titular.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Proibida a utilização para satisfazer créditos.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Oponível a quaisquer credores, independentemente da origem do crédito e de seu vencimento.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u="sng" dirty="0">
                <a:latin typeface="Garamond" panose="02020404030301010803" pitchFamily="18" charset="0"/>
              </a:rPr>
              <a:t>Não são atingidos credores do espólio </a:t>
            </a:r>
            <a:r>
              <a:rPr lang="pt-BR" sz="2600" dirty="0">
                <a:latin typeface="Garamond" panose="02020404030301010803" pitchFamily="18" charset="0"/>
              </a:rPr>
              <a:t>(no caso da inalienabilidade e incomunicabilidade)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Extingue-se com a morte. Posicionamento divergente Flávio </a:t>
            </a:r>
            <a:r>
              <a:rPr lang="pt-BR" sz="2600" dirty="0" err="1">
                <a:latin typeface="Garamond" panose="02020404030301010803" pitchFamily="18" charset="0"/>
              </a:rPr>
              <a:t>Tartuce</a:t>
            </a:r>
            <a:r>
              <a:rPr lang="pt-BR" sz="26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AC31BE-784F-4DD2-862A-4082395B69B2}"/>
              </a:ext>
            </a:extLst>
          </p:cNvPr>
          <p:cNvSpPr txBox="1"/>
          <p:nvPr/>
        </p:nvSpPr>
        <p:spPr>
          <a:xfrm>
            <a:off x="1104900" y="1347061"/>
            <a:ext cx="10596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Cláusula de impenhorabilidade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C5D55D-80B6-41E5-9794-99F928CFE416}"/>
              </a:ext>
            </a:extLst>
          </p:cNvPr>
          <p:cNvSpPr txBox="1"/>
          <p:nvPr/>
        </p:nvSpPr>
        <p:spPr>
          <a:xfrm>
            <a:off x="1030357" y="1864711"/>
            <a:ext cx="111937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Discussão sobre abrangência de </a:t>
            </a:r>
            <a:r>
              <a:rPr lang="pt-BR" sz="2600" u="sng" dirty="0">
                <a:latin typeface="Garamond" panose="02020404030301010803" pitchFamily="18" charset="0"/>
              </a:rPr>
              <a:t>frutos e rendimentos</a:t>
            </a:r>
            <a:r>
              <a:rPr lang="pt-BR" sz="2600" dirty="0">
                <a:latin typeface="Garamond" panose="02020404030301010803" pitchFamily="18" charset="0"/>
              </a:rPr>
              <a:t>. Art. 834 CPC (na falta de outros bens, podem ser penhorados os frutos e rendimentos de bens inalienáveis).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1ª corrente: poderão ser penhorados se o testador não os tiver gravado com cláusula de inalienabilidade ou impenhorabilidade (Maria Helena Diniz e Sílvio de Salvo Venosa).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2ª corrente: frutos e rendimentos seriam impenhoráveis ainda que houvesse omissão do testador nesse sentido. Mas, deve-se respeitar o disposto no artigo 834 do CPC (Carlos Alberto </a:t>
            </a:r>
            <a:r>
              <a:rPr lang="pt-BR" sz="2600" dirty="0" err="1">
                <a:latin typeface="Garamond" panose="02020404030301010803" pitchFamily="18" charset="0"/>
              </a:rPr>
              <a:t>Dabus</a:t>
            </a:r>
            <a:r>
              <a:rPr lang="pt-BR" sz="2600" dirty="0">
                <a:latin typeface="Garamond" panose="02020404030301010803" pitchFamily="18" charset="0"/>
              </a:rPr>
              <a:t> Maluf).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pPr marL="0" lvl="1" indent="-45720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Questões das obrigações </a:t>
            </a:r>
            <a:r>
              <a:rPr lang="pt-BR" sz="2600" i="1" dirty="0" err="1">
                <a:latin typeface="Garamond" panose="02020404030301010803" pitchFamily="18" charset="0"/>
              </a:rPr>
              <a:t>propter</a:t>
            </a:r>
            <a:r>
              <a:rPr lang="pt-BR" sz="2600" i="1" dirty="0">
                <a:latin typeface="Garamond" panose="02020404030301010803" pitchFamily="18" charset="0"/>
              </a:rPr>
              <a:t> rem</a:t>
            </a:r>
            <a:r>
              <a:rPr lang="pt-BR" sz="2600" dirty="0">
                <a:latin typeface="Garamond" panose="02020404030301010803" pitchFamily="18" charset="0"/>
              </a:rPr>
              <a:t>, como IPTU e dívidas condominiais. Jurisprudência: autorização da penhora – função social da propriedade. </a:t>
            </a:r>
          </a:p>
          <a:p>
            <a:pPr marL="0" lvl="1" indent="-45720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4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Cláusulas</a:t>
            </a:r>
            <a:r>
              <a:rPr lang="en-US" dirty="0"/>
              <a:t> </a:t>
            </a:r>
            <a:r>
              <a:rPr lang="en-US" dirty="0" err="1"/>
              <a:t>restritivas</a:t>
            </a:r>
            <a:r>
              <a:rPr lang="en-US" dirty="0"/>
              <a:t> de </a:t>
            </a:r>
            <a:r>
              <a:rPr lang="en-US" dirty="0" err="1"/>
              <a:t>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228E75E-87C3-4557-AF87-C1BD0694C181}"/>
              </a:ext>
            </a:extLst>
          </p:cNvPr>
          <p:cNvSpPr txBox="1"/>
          <p:nvPr/>
        </p:nvSpPr>
        <p:spPr>
          <a:xfrm>
            <a:off x="1002667" y="1359016"/>
            <a:ext cx="54855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Cláusula de incomunicabilidade</a:t>
            </a:r>
            <a:r>
              <a:rPr lang="pt-BR" sz="2600" b="1" cap="small" dirty="0">
                <a:latin typeface="Garamond" panose="02020404030301010803" pitchFamily="18" charset="0"/>
              </a:rPr>
              <a:t>: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54E0B8-FDB2-49D3-B59F-194D9AEDAA8A}"/>
              </a:ext>
            </a:extLst>
          </p:cNvPr>
          <p:cNvSpPr txBox="1"/>
          <p:nvPr/>
        </p:nvSpPr>
        <p:spPr>
          <a:xfrm>
            <a:off x="1104900" y="2128457"/>
            <a:ext cx="110870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o bem permanece no patrimônio do beneficiado, sem constituir coisa comum ou patrimônio comum, no caso de casar-se sob regime de comunhão de bens.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 Afastamento do bem da meação, mas não da herança.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6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Cláusulas</a:t>
            </a:r>
            <a:r>
              <a:rPr lang="en-US" dirty="0"/>
              <a:t> </a:t>
            </a:r>
            <a:r>
              <a:rPr lang="en-US" dirty="0" err="1"/>
              <a:t>restritivas</a:t>
            </a:r>
            <a:r>
              <a:rPr lang="en-US" dirty="0"/>
              <a:t> de </a:t>
            </a:r>
            <a:r>
              <a:rPr lang="en-US" dirty="0" err="1"/>
              <a:t>testamento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5EE1CC-07FE-4C0C-BE6D-2DDE9A943B74}"/>
              </a:ext>
            </a:extLst>
          </p:cNvPr>
          <p:cNvSpPr/>
          <p:nvPr/>
        </p:nvSpPr>
        <p:spPr>
          <a:xfrm>
            <a:off x="1104900" y="1428827"/>
            <a:ext cx="99806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cap="small" dirty="0">
                <a:latin typeface="Garamond" panose="02020404030301010803" pitchFamily="18" charset="0"/>
              </a:rPr>
              <a:t>C</a:t>
            </a:r>
            <a:r>
              <a:rPr lang="pt-BR" sz="2600" b="1" u="sng" cap="small" dirty="0" err="1">
                <a:latin typeface="Garamond" panose="02020404030301010803" pitchFamily="18" charset="0"/>
              </a:rPr>
              <a:t>lassificação</a:t>
            </a:r>
            <a:endParaRPr lang="pt-BR" sz="2600" b="1" u="sng" cap="small" dirty="0">
              <a:latin typeface="Garamond" panose="02020404030301010803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292D429-60AC-4DBE-9727-181E2B3CAFFB}"/>
              </a:ext>
            </a:extLst>
          </p:cNvPr>
          <p:cNvSpPr txBox="1"/>
          <p:nvPr/>
        </p:nvSpPr>
        <p:spPr>
          <a:xfrm>
            <a:off x="954155" y="2292626"/>
            <a:ext cx="102836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Temporária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ou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vitalícia</a:t>
            </a:r>
            <a:endParaRPr lang="en-US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Relativa</a:t>
            </a:r>
            <a:r>
              <a:rPr lang="en-US" sz="2600" dirty="0">
                <a:latin typeface="Garamond" panose="02020404030301010803" pitchFamily="18" charset="0"/>
              </a:rPr>
              <a:t> (para </a:t>
            </a:r>
            <a:r>
              <a:rPr lang="en-US" sz="2600" dirty="0" err="1">
                <a:latin typeface="Garamond" panose="02020404030301010803" pitchFamily="18" charset="0"/>
              </a:rPr>
              <a:t>certos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casos</a:t>
            </a:r>
            <a:r>
              <a:rPr lang="en-US" sz="2600" dirty="0">
                <a:latin typeface="Garamond" panose="02020404030301010803" pitchFamily="18" charset="0"/>
              </a:rPr>
              <a:t>, </a:t>
            </a:r>
            <a:r>
              <a:rPr lang="en-US" sz="2600" dirty="0" err="1">
                <a:latin typeface="Garamond" panose="02020404030301010803" pitchFamily="18" charset="0"/>
              </a:rPr>
              <a:t>determinadas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pessoas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ou</a:t>
            </a:r>
            <a:r>
              <a:rPr lang="en-US" sz="2600" dirty="0">
                <a:latin typeface="Garamond" panose="02020404030301010803" pitchFamily="18" charset="0"/>
              </a:rPr>
              <a:t> sob </a:t>
            </a:r>
            <a:r>
              <a:rPr lang="en-US" sz="2600" dirty="0" err="1">
                <a:latin typeface="Garamond" panose="02020404030301010803" pitchFamily="18" charset="0"/>
              </a:rPr>
              <a:t>certas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condições</a:t>
            </a:r>
            <a:r>
              <a:rPr lang="en-US" sz="2600" dirty="0">
                <a:latin typeface="Garamond" panose="02020404030301010803" pitchFamily="18" charset="0"/>
              </a:rPr>
              <a:t>) </a:t>
            </a:r>
            <a:r>
              <a:rPr lang="en-US" sz="2600" dirty="0" err="1">
                <a:latin typeface="Garamond" panose="02020404030301010803" pitchFamily="18" charset="0"/>
              </a:rPr>
              <a:t>ou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absoluta</a:t>
            </a:r>
            <a:r>
              <a:rPr lang="en-US" sz="2600" dirty="0">
                <a:latin typeface="Garamond" panose="020204040303010108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3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8DA12FD-2E21-418D-A238-433124F61EFC}"/>
              </a:ext>
            </a:extLst>
          </p:cNvPr>
          <p:cNvSpPr/>
          <p:nvPr/>
        </p:nvSpPr>
        <p:spPr>
          <a:xfrm>
            <a:off x="1104900" y="1428827"/>
            <a:ext cx="99806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cap="small" dirty="0">
                <a:latin typeface="Garamond" panose="02020404030301010803" pitchFamily="18" charset="0"/>
              </a:rPr>
              <a:t>C</a:t>
            </a:r>
            <a:r>
              <a:rPr lang="pt-BR" sz="2600" b="1" u="sng" cap="small" dirty="0" err="1">
                <a:latin typeface="Garamond" panose="02020404030301010803" pitchFamily="18" charset="0"/>
              </a:rPr>
              <a:t>ríticas</a:t>
            </a:r>
            <a:endParaRPr lang="pt-BR" sz="2600" b="1" u="sng" cap="small" dirty="0">
              <a:latin typeface="Garamond" panose="02020404030301010803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2BC7004-0E74-4692-9F20-8FDB9B161AAF}"/>
              </a:ext>
            </a:extLst>
          </p:cNvPr>
          <p:cNvSpPr txBox="1"/>
          <p:nvPr/>
        </p:nvSpPr>
        <p:spPr>
          <a:xfrm>
            <a:off x="801894" y="2176935"/>
            <a:ext cx="1028368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Obstáculo</a:t>
            </a:r>
            <a:r>
              <a:rPr lang="en-US" sz="2600" dirty="0">
                <a:latin typeface="Garamond" panose="02020404030301010803" pitchFamily="18" charset="0"/>
              </a:rPr>
              <a:t> à livre </a:t>
            </a:r>
            <a:r>
              <a:rPr lang="en-US" sz="2600" dirty="0" err="1">
                <a:latin typeface="Garamond" panose="02020404030301010803" pitchFamily="18" charset="0"/>
              </a:rPr>
              <a:t>circulação</a:t>
            </a:r>
            <a:r>
              <a:rPr lang="en-US" sz="2600" dirty="0">
                <a:latin typeface="Garamond" panose="02020404030301010803" pitchFamily="18" charset="0"/>
              </a:rPr>
              <a:t> de bens;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Inconstitucionalidade</a:t>
            </a:r>
            <a:r>
              <a:rPr lang="en-US" sz="2600" dirty="0">
                <a:latin typeface="Garamond" panose="02020404030301010803" pitchFamily="18" charset="0"/>
              </a:rPr>
              <a:t>: (</a:t>
            </a:r>
            <a:r>
              <a:rPr lang="en-US" sz="2600" dirty="0" err="1">
                <a:latin typeface="Garamond" panose="02020404030301010803" pitchFamily="18" charset="0"/>
              </a:rPr>
              <a:t>i</a:t>
            </a:r>
            <a:r>
              <a:rPr lang="en-US" sz="2600" dirty="0">
                <a:latin typeface="Garamond" panose="02020404030301010803" pitchFamily="18" charset="0"/>
              </a:rPr>
              <a:t>) </a:t>
            </a:r>
            <a:r>
              <a:rPr lang="en-US" sz="2600" dirty="0" err="1">
                <a:latin typeface="Garamond" panose="02020404030301010803" pitchFamily="18" charset="0"/>
              </a:rPr>
              <a:t>desatendimento</a:t>
            </a:r>
            <a:r>
              <a:rPr lang="en-US" sz="2600" dirty="0">
                <a:latin typeface="Garamond" panose="02020404030301010803" pitchFamily="18" charset="0"/>
              </a:rPr>
              <a:t> à </a:t>
            </a:r>
            <a:r>
              <a:rPr lang="en-US" sz="2600" dirty="0" err="1">
                <a:latin typeface="Garamond" panose="02020404030301010803" pitchFamily="18" charset="0"/>
              </a:rPr>
              <a:t>função</a:t>
            </a:r>
            <a:r>
              <a:rPr lang="en-US" sz="2600" dirty="0">
                <a:latin typeface="Garamond" panose="02020404030301010803" pitchFamily="18" charset="0"/>
              </a:rPr>
              <a:t> social da </a:t>
            </a:r>
            <a:r>
              <a:rPr lang="en-US" sz="2600" dirty="0" err="1">
                <a:latin typeface="Garamond" panose="02020404030301010803" pitchFamily="18" charset="0"/>
              </a:rPr>
              <a:t>propriedade</a:t>
            </a:r>
            <a:r>
              <a:rPr lang="en-US" sz="2600" dirty="0">
                <a:latin typeface="Garamond" panose="02020404030301010803" pitchFamily="18" charset="0"/>
              </a:rPr>
              <a:t>; (ii) </a:t>
            </a:r>
            <a:r>
              <a:rPr lang="en-US" sz="2600" dirty="0" err="1">
                <a:latin typeface="Garamond" panose="02020404030301010803" pitchFamily="18" charset="0"/>
              </a:rPr>
              <a:t>ofensa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ao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direito</a:t>
            </a:r>
            <a:r>
              <a:rPr lang="en-US" sz="2600" dirty="0">
                <a:latin typeface="Garamond" panose="02020404030301010803" pitchFamily="18" charset="0"/>
              </a:rPr>
              <a:t> à </a:t>
            </a:r>
            <a:r>
              <a:rPr lang="en-US" sz="2600" dirty="0" err="1">
                <a:latin typeface="Garamond" panose="02020404030301010803" pitchFamily="18" charset="0"/>
              </a:rPr>
              <a:t>herança</a:t>
            </a:r>
            <a:r>
              <a:rPr lang="en-US" sz="2600" dirty="0">
                <a:latin typeface="Garamond" panose="02020404030301010803" pitchFamily="18" charset="0"/>
              </a:rPr>
              <a:t> e </a:t>
            </a:r>
            <a:r>
              <a:rPr lang="en-US" sz="2600" dirty="0" err="1">
                <a:latin typeface="Garamond" panose="02020404030301010803" pitchFamily="18" charset="0"/>
              </a:rPr>
              <a:t>ao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princípio</a:t>
            </a:r>
            <a:r>
              <a:rPr lang="en-US" sz="2600" dirty="0">
                <a:latin typeface="Garamond" panose="02020404030301010803" pitchFamily="18" charset="0"/>
              </a:rPr>
              <a:t> da </a:t>
            </a:r>
            <a:r>
              <a:rPr lang="en-US" sz="2600" i="1" dirty="0" err="1">
                <a:latin typeface="Garamond" panose="02020404030301010803" pitchFamily="18" charset="0"/>
              </a:rPr>
              <a:t>saisine</a:t>
            </a:r>
            <a:r>
              <a:rPr lang="en-US" sz="2600" dirty="0">
                <a:latin typeface="Garamond" panose="02020404030301010803" pitchFamily="18" charset="0"/>
              </a:rPr>
              <a:t>; (iii) </a:t>
            </a:r>
            <a:r>
              <a:rPr lang="en-US" sz="2600" dirty="0" err="1">
                <a:latin typeface="Garamond" panose="02020404030301010803" pitchFamily="18" charset="0"/>
              </a:rPr>
              <a:t>ofensa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ao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princípio</a:t>
            </a:r>
            <a:r>
              <a:rPr lang="en-US" sz="2600" dirty="0">
                <a:latin typeface="Garamond" panose="02020404030301010803" pitchFamily="18" charset="0"/>
              </a:rPr>
              <a:t> da </a:t>
            </a:r>
            <a:r>
              <a:rPr lang="en-US" sz="2600" dirty="0" err="1">
                <a:latin typeface="Garamond" panose="02020404030301010803" pitchFamily="18" charset="0"/>
              </a:rPr>
              <a:t>solidariedade</a:t>
            </a:r>
            <a:r>
              <a:rPr lang="en-US" sz="2600" dirty="0">
                <a:latin typeface="Garamond" panose="02020404030301010803" pitchFamily="18" charset="0"/>
              </a:rPr>
              <a:t> familiar.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>
                <a:latin typeface="Garamond" panose="02020404030301010803" pitchFamily="18" charset="0"/>
              </a:rPr>
              <a:t>Campo </a:t>
            </a:r>
            <a:r>
              <a:rPr lang="en-US" sz="2600" dirty="0" err="1">
                <a:latin typeface="Garamond" panose="02020404030301010803" pitchFamily="18" charset="0"/>
              </a:rPr>
              <a:t>fértil</a:t>
            </a:r>
            <a:r>
              <a:rPr lang="en-US" sz="2600" dirty="0">
                <a:latin typeface="Garamond" panose="02020404030301010803" pitchFamily="18" charset="0"/>
              </a:rPr>
              <a:t> para </a:t>
            </a:r>
            <a:r>
              <a:rPr lang="en-US" sz="2600" dirty="0" err="1">
                <a:latin typeface="Garamond" panose="02020404030301010803" pitchFamily="18" charset="0"/>
              </a:rPr>
              <a:t>fraudes</a:t>
            </a:r>
            <a:r>
              <a:rPr lang="en-US" sz="2600" dirty="0">
                <a:latin typeface="Garamond" panose="02020404030301010803" pitchFamily="18" charset="0"/>
              </a:rPr>
              <a:t> (</a:t>
            </a:r>
            <a:r>
              <a:rPr lang="en-US" sz="2600" dirty="0" err="1">
                <a:latin typeface="Garamond" panose="02020404030301010803" pitchFamily="18" charset="0"/>
              </a:rPr>
              <a:t>credores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não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sabem</a:t>
            </a:r>
            <a:r>
              <a:rPr lang="en-US" sz="2600" dirty="0">
                <a:latin typeface="Garamond" panose="02020404030301010803" pitchFamily="18" charset="0"/>
              </a:rPr>
              <a:t> o </a:t>
            </a:r>
            <a:r>
              <a:rPr lang="en-US" sz="2600" dirty="0" err="1">
                <a:latin typeface="Garamond" panose="02020404030301010803" pitchFamily="18" charset="0"/>
              </a:rPr>
              <a:t>verdadeiro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patrimônio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passível</a:t>
            </a:r>
            <a:r>
              <a:rPr lang="en-US" sz="2600" dirty="0">
                <a:latin typeface="Garamond" panose="02020404030301010803" pitchFamily="18" charset="0"/>
              </a:rPr>
              <a:t> de responder por </a:t>
            </a:r>
            <a:r>
              <a:rPr lang="en-US" sz="2600" dirty="0" err="1">
                <a:latin typeface="Garamond" panose="02020404030301010803" pitchFamily="18" charset="0"/>
              </a:rPr>
              <a:t>dívidas</a:t>
            </a:r>
            <a:r>
              <a:rPr lang="en-US" sz="2600" dirty="0">
                <a:latin typeface="Garamond" panose="02020404030301010803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Não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atende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os</a:t>
            </a:r>
            <a:r>
              <a:rPr lang="en-US" sz="2600" dirty="0">
                <a:latin typeface="Garamond" panose="02020404030301010803" pitchFamily="18" charset="0"/>
              </a:rPr>
              <a:t> interesses da </a:t>
            </a:r>
            <a:r>
              <a:rPr lang="en-US" sz="2600" dirty="0" err="1">
                <a:latin typeface="Garamond" panose="02020404030301010803" pitchFamily="18" charset="0"/>
              </a:rPr>
              <a:t>família</a:t>
            </a:r>
            <a:r>
              <a:rPr lang="en-US" sz="2600" dirty="0">
                <a:latin typeface="Garamond" panose="02020404030301010803" pitchFamily="18" charset="0"/>
              </a:rPr>
              <a:t> (</a:t>
            </a:r>
            <a:r>
              <a:rPr lang="en-US" sz="2600" dirty="0" err="1">
                <a:latin typeface="Garamond" panose="02020404030301010803" pitchFamily="18" charset="0"/>
              </a:rPr>
              <a:t>mais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ônus</a:t>
            </a:r>
            <a:r>
              <a:rPr lang="en-US" sz="2600" dirty="0">
                <a:latin typeface="Garamond" panose="02020404030301010803" pitchFamily="18" charset="0"/>
              </a:rPr>
              <a:t> que bonus);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>
                <a:latin typeface="Garamond" panose="02020404030301010803" pitchFamily="18" charset="0"/>
              </a:rPr>
              <a:t>Insegurança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jurídica</a:t>
            </a:r>
            <a:r>
              <a:rPr lang="en-US" sz="2600" dirty="0">
                <a:latin typeface="Garamond" panose="02020404030301010803" pitchFamily="18" charset="0"/>
              </a:rPr>
              <a:t> – </a:t>
            </a:r>
            <a:r>
              <a:rPr lang="en-US" sz="2600" dirty="0" err="1">
                <a:latin typeface="Garamond" panose="02020404030301010803" pitchFamily="18" charset="0"/>
              </a:rPr>
              <a:t>excesso</a:t>
            </a:r>
            <a:r>
              <a:rPr lang="en-US" sz="2600" dirty="0">
                <a:latin typeface="Garamond" panose="02020404030301010803" pitchFamily="18" charset="0"/>
              </a:rPr>
              <a:t> de </a:t>
            </a:r>
            <a:r>
              <a:rPr lang="en-US" sz="2600" dirty="0" err="1">
                <a:latin typeface="Garamond" panose="02020404030301010803" pitchFamily="18" charset="0"/>
              </a:rPr>
              <a:t>subjetivismo</a:t>
            </a:r>
            <a:r>
              <a:rPr lang="en-US" sz="2600" dirty="0">
                <a:latin typeface="Garamond" panose="02020404030301010803" pitchFamily="18" charset="0"/>
              </a:rPr>
              <a:t> e </a:t>
            </a:r>
            <a:r>
              <a:rPr lang="en-US" sz="2600" dirty="0" err="1">
                <a:latin typeface="Garamond" panose="02020404030301010803" pitchFamily="18" charset="0"/>
              </a:rPr>
              <a:t>motivos</a:t>
            </a:r>
            <a:r>
              <a:rPr lang="en-US" sz="2600" dirty="0">
                <a:latin typeface="Garamond" panose="02020404030301010803" pitchFamily="18" charset="0"/>
              </a:rPr>
              <a:t> de </a:t>
            </a:r>
            <a:r>
              <a:rPr lang="en-US" sz="2600" dirty="0" err="1">
                <a:latin typeface="Garamond" panose="02020404030301010803" pitchFamily="18" charset="0"/>
              </a:rPr>
              <a:t>foro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íntimo</a:t>
            </a:r>
            <a:r>
              <a:rPr lang="en-US" sz="2600" dirty="0">
                <a:latin typeface="Garamond" panose="02020404030301010803" pitchFamily="18" charset="0"/>
              </a:rPr>
              <a:t> por </a:t>
            </a:r>
            <a:r>
              <a:rPr lang="en-US" sz="2600" dirty="0" err="1">
                <a:latin typeface="Garamond" panose="02020404030301010803" pitchFamily="18" charset="0"/>
              </a:rPr>
              <a:t>parte</a:t>
            </a:r>
            <a:r>
              <a:rPr lang="en-US" sz="2600" dirty="0">
                <a:latin typeface="Garamond" panose="02020404030301010803" pitchFamily="18" charset="0"/>
              </a:rPr>
              <a:t> do </a:t>
            </a:r>
            <a:r>
              <a:rPr lang="en-US" sz="2600" dirty="0" err="1">
                <a:latin typeface="Garamond" panose="02020404030301010803" pitchFamily="18" charset="0"/>
              </a:rPr>
              <a:t>testador</a:t>
            </a:r>
            <a:r>
              <a:rPr lang="en-US" sz="2600" dirty="0">
                <a:latin typeface="Garamond" panose="02020404030301010803" pitchFamily="18" charset="0"/>
              </a:rPr>
              <a:t>, </a:t>
            </a:r>
            <a:r>
              <a:rPr lang="en-US" sz="2600" dirty="0" err="1">
                <a:latin typeface="Garamond" panose="02020404030301010803" pitchFamily="18" charset="0"/>
              </a:rPr>
              <a:t>cujo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acerto</a:t>
            </a:r>
            <a:r>
              <a:rPr lang="en-US" sz="2600" dirty="0">
                <a:latin typeface="Garamond" panose="02020404030301010803" pitchFamily="18" charset="0"/>
              </a:rPr>
              <a:t> é </a:t>
            </a:r>
            <a:r>
              <a:rPr lang="en-US" sz="2600" dirty="0" err="1">
                <a:latin typeface="Garamond" panose="02020404030301010803" pitchFamily="18" charset="0"/>
              </a:rPr>
              <a:t>impassível</a:t>
            </a:r>
            <a:r>
              <a:rPr lang="en-US" sz="2600" dirty="0">
                <a:latin typeface="Garamond" panose="02020404030301010803" pitchFamily="18" charset="0"/>
              </a:rPr>
              <a:t> de ser </a:t>
            </a:r>
            <a:r>
              <a:rPr lang="en-US" sz="2600" dirty="0" err="1">
                <a:latin typeface="Garamond" panose="02020404030301010803" pitchFamily="18" charset="0"/>
              </a:rPr>
              <a:t>comprovado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pelo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juiz</a:t>
            </a:r>
            <a:r>
              <a:rPr lang="en-US" sz="2600" dirty="0">
                <a:latin typeface="Garamond" panose="02020404030301010803" pitchFamily="18" charset="0"/>
              </a:rPr>
              <a:t>. </a:t>
            </a:r>
            <a:r>
              <a:rPr lang="en-US" sz="2600" dirty="0" err="1">
                <a:latin typeface="Garamond" panose="02020404030301010803" pitchFamily="18" charset="0"/>
              </a:rPr>
              <a:t>Fomento</a:t>
            </a:r>
            <a:r>
              <a:rPr lang="en-US" sz="2600" dirty="0">
                <a:latin typeface="Garamond" panose="02020404030301010803" pitchFamily="18" charset="0"/>
              </a:rPr>
              <a:t> dos </a:t>
            </a:r>
            <a:r>
              <a:rPr lang="en-US" sz="2600" dirty="0" err="1">
                <a:latin typeface="Garamond" panose="02020404030301010803" pitchFamily="18" charset="0"/>
              </a:rPr>
              <a:t>conflitos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familiares</a:t>
            </a:r>
            <a:r>
              <a:rPr lang="en-US" sz="2600" dirty="0">
                <a:latin typeface="Garamond" panose="02020404030301010803" pitchFamily="18" charset="0"/>
              </a:rPr>
              <a:t>. 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39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pt-BR" b="1" dirty="0"/>
              <a:t>Refrescando a memória...</a:t>
            </a:r>
            <a:endParaRPr lang="en-US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1C44C72-D68C-40AD-AA39-87F943D617FD}"/>
              </a:ext>
            </a:extLst>
          </p:cNvPr>
          <p:cNvSpPr txBox="1"/>
          <p:nvPr/>
        </p:nvSpPr>
        <p:spPr>
          <a:xfrm>
            <a:off x="1008403" y="1418602"/>
            <a:ext cx="701609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b="1" dirty="0">
                <a:latin typeface="Garamond" panose="02020404030301010803" pitchFamily="18" charset="0"/>
              </a:rPr>
              <a:t>O que é a legítima? 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  Porção indisponível do patrimônio hereditário.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  (art. 1857, § 1º)</a:t>
            </a:r>
          </a:p>
        </p:txBody>
      </p:sp>
      <p:pic>
        <p:nvPicPr>
          <p:cNvPr id="9" name="Imagem 8" descr="Uma imagem contendo ao ar livre, água, praia, mulher&#10;&#10;Descrição gerada automaticamente">
            <a:extLst>
              <a:ext uri="{FF2B5EF4-FFF2-40B4-BE49-F238E27FC236}">
                <a16:creationId xmlns:a16="http://schemas.microsoft.com/office/drawing/2014/main" id="{628897EC-804F-4A71-807F-D56046766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397" y="1481983"/>
            <a:ext cx="3056547" cy="2049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CF7BF41-5A1E-415A-BA10-712F1A59F5DA}"/>
              </a:ext>
            </a:extLst>
          </p:cNvPr>
          <p:cNvSpPr txBox="1"/>
          <p:nvPr/>
        </p:nvSpPr>
        <p:spPr>
          <a:xfrm>
            <a:off x="928390" y="2728419"/>
            <a:ext cx="643503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b="1" dirty="0">
                <a:latin typeface="Garamond" panose="02020404030301010803" pitchFamily="18" charset="0"/>
              </a:rPr>
              <a:t>Qual o valor da </a:t>
            </a:r>
            <a:r>
              <a:rPr lang="pt-BR" sz="2600" b="1" dirty="0" err="1">
                <a:latin typeface="Garamond" panose="02020404030301010803" pitchFamily="18" charset="0"/>
              </a:rPr>
              <a:t>legítma</a:t>
            </a:r>
            <a:r>
              <a:rPr lang="pt-BR" sz="2600" b="1" dirty="0">
                <a:latin typeface="Garamond" panose="02020404030301010803" pitchFamily="18" charset="0"/>
              </a:rPr>
              <a:t>?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50% do patrimônio hereditário (art.1789, CC)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6CA83D-17D1-4595-B079-06812A1EF39C}"/>
              </a:ext>
            </a:extLst>
          </p:cNvPr>
          <p:cNvSpPr txBox="1"/>
          <p:nvPr/>
        </p:nvSpPr>
        <p:spPr>
          <a:xfrm>
            <a:off x="4999290" y="5092105"/>
            <a:ext cx="728022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b="1" dirty="0">
                <a:latin typeface="Garamond" panose="02020404030301010803" pitchFamily="18" charset="0"/>
              </a:rPr>
              <a:t>A quem é destinada a legítima?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Aos herdeiros necessários: descendentes,    ascendentes, cônjuge e companheiro* (</a:t>
            </a:r>
            <a:r>
              <a:rPr lang="pt-BR" sz="2600" dirty="0" err="1">
                <a:latin typeface="Garamond" panose="02020404030301010803" pitchFamily="18" charset="0"/>
              </a:rPr>
              <a:t>arts</a:t>
            </a:r>
            <a:r>
              <a:rPr lang="pt-BR" sz="2600" dirty="0">
                <a:latin typeface="Garamond" panose="02020404030301010803" pitchFamily="18" charset="0"/>
              </a:rPr>
              <a:t>. 1.845 e 1846)  </a:t>
            </a:r>
          </a:p>
          <a:p>
            <a:endParaRPr lang="pt-BR" dirty="0"/>
          </a:p>
        </p:txBody>
      </p:sp>
      <p:pic>
        <p:nvPicPr>
          <p:cNvPr id="15" name="Imagem 14" descr="Uma imagem contendo pessoa, em pé, mulher, celular&#10;&#10;Descrição gerada automaticamente">
            <a:extLst>
              <a:ext uri="{FF2B5EF4-FFF2-40B4-BE49-F238E27FC236}">
                <a16:creationId xmlns:a16="http://schemas.microsoft.com/office/drawing/2014/main" id="{948A86AE-4C7D-443A-AF08-42404B1E1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91" y="5013495"/>
            <a:ext cx="3172961" cy="1661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1855ABD-AC6E-41BC-9BB2-8260CA5A0751}"/>
              </a:ext>
            </a:extLst>
          </p:cNvPr>
          <p:cNvSpPr txBox="1"/>
          <p:nvPr/>
        </p:nvSpPr>
        <p:spPr>
          <a:xfrm>
            <a:off x="943680" y="3625957"/>
            <a:ext cx="74690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b="1" dirty="0">
                <a:latin typeface="Garamond" panose="02020404030301010803" pitchFamily="18" charset="0"/>
              </a:rPr>
              <a:t>O testador pode dispor de mais de 50% dos seu patrimônio hereditário? 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  Não (art. 1.789, CC)</a:t>
            </a:r>
          </a:p>
        </p:txBody>
      </p:sp>
    </p:spTree>
    <p:extLst>
      <p:ext uri="{BB962C8B-B14F-4D97-AF65-F5344CB8AC3E}">
        <p14:creationId xmlns:p14="http://schemas.microsoft.com/office/powerpoint/2010/main" val="64019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pt-BR" b="1" dirty="0"/>
              <a:t>Ainda refrescando a memória...</a:t>
            </a:r>
            <a:endParaRPr lang="en-US" dirty="0"/>
          </a:p>
        </p:txBody>
      </p:sp>
      <p:pic>
        <p:nvPicPr>
          <p:cNvPr id="5" name="Imagem 4" descr="Homem de terno e gravata&#10;&#10;Descrição gerada automaticamente">
            <a:extLst>
              <a:ext uri="{FF2B5EF4-FFF2-40B4-BE49-F238E27FC236}">
                <a16:creationId xmlns:a16="http://schemas.microsoft.com/office/drawing/2014/main" id="{3C1A9E6C-3F33-4F3E-A34B-B1773A6F0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97" y="4093573"/>
            <a:ext cx="1333850" cy="1424569"/>
          </a:xfrm>
          <a:prstGeom prst="rect">
            <a:avLst/>
          </a:prstGeom>
        </p:spPr>
      </p:pic>
      <p:pic>
        <p:nvPicPr>
          <p:cNvPr id="7" name="Imagem 6" descr="Homem de terno e gravata&#10;&#10;Descrição gerada automaticamente">
            <a:extLst>
              <a:ext uri="{FF2B5EF4-FFF2-40B4-BE49-F238E27FC236}">
                <a16:creationId xmlns:a16="http://schemas.microsoft.com/office/drawing/2014/main" id="{72A174C3-F658-4FFC-8FF7-03E3FAF41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8" y="2666514"/>
            <a:ext cx="1171094" cy="1133616"/>
          </a:xfrm>
          <a:prstGeom prst="rect">
            <a:avLst/>
          </a:prstGeom>
        </p:spPr>
      </p:pic>
      <p:pic>
        <p:nvPicPr>
          <p:cNvPr id="9" name="Imagem 8" descr="Homem de terno e gravata borboleta&#10;&#10;Descrição gerada automaticamente">
            <a:extLst>
              <a:ext uri="{FF2B5EF4-FFF2-40B4-BE49-F238E27FC236}">
                <a16:creationId xmlns:a16="http://schemas.microsoft.com/office/drawing/2014/main" id="{6134AEA3-09D4-4548-85BC-DD3966FFF8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598" y="4093572"/>
            <a:ext cx="1333850" cy="1424569"/>
          </a:xfrm>
          <a:prstGeom prst="rect">
            <a:avLst/>
          </a:prstGeom>
        </p:spPr>
      </p:pic>
      <p:pic>
        <p:nvPicPr>
          <p:cNvPr id="12" name="Imagem 11" descr="Homem de terno e óculos&#10;&#10;Descrição gerada automaticamente">
            <a:extLst>
              <a:ext uri="{FF2B5EF4-FFF2-40B4-BE49-F238E27FC236}">
                <a16:creationId xmlns:a16="http://schemas.microsoft.com/office/drawing/2014/main" id="{C723C1B5-CD65-4E00-AD45-7FE8EC3A6D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70" y="1489156"/>
            <a:ext cx="2095500" cy="1621172"/>
          </a:xfrm>
          <a:prstGeom prst="rect">
            <a:avLst/>
          </a:prstGeom>
        </p:spPr>
      </p:pic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F3F75809-5BB2-4D5A-B55A-0ADE9B8CE01D}"/>
              </a:ext>
            </a:extLst>
          </p:cNvPr>
          <p:cNvCxnSpPr>
            <a:cxnSpLocks/>
          </p:cNvCxnSpPr>
          <p:nvPr/>
        </p:nvCxnSpPr>
        <p:spPr>
          <a:xfrm flipH="1">
            <a:off x="1255004" y="3091629"/>
            <a:ext cx="629957" cy="23171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E625AB3C-83C3-48BB-9E64-53E2443F7D6E}"/>
              </a:ext>
            </a:extLst>
          </p:cNvPr>
          <p:cNvCxnSpPr>
            <a:cxnSpLocks/>
          </p:cNvCxnSpPr>
          <p:nvPr/>
        </p:nvCxnSpPr>
        <p:spPr>
          <a:xfrm flipH="1">
            <a:off x="1730105" y="3126503"/>
            <a:ext cx="621913" cy="90299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519C2916-0165-4D50-B99F-2CA130C17243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891978" y="3110328"/>
            <a:ext cx="85142" cy="88072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E26BBA6F-8C79-4640-81D9-80E39EA20A91}"/>
              </a:ext>
            </a:extLst>
          </p:cNvPr>
          <p:cNvCxnSpPr>
            <a:cxnSpLocks/>
          </p:cNvCxnSpPr>
          <p:nvPr/>
        </p:nvCxnSpPr>
        <p:spPr>
          <a:xfrm>
            <a:off x="3603036" y="3110328"/>
            <a:ext cx="290350" cy="75561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m 31" descr="Homem de chapéu preto na cabeça&#10;&#10;Descrição gerada automaticamente">
            <a:extLst>
              <a:ext uri="{FF2B5EF4-FFF2-40B4-BE49-F238E27FC236}">
                <a16:creationId xmlns:a16="http://schemas.microsoft.com/office/drawing/2014/main" id="{139B1C38-D3B1-4E0A-ADFD-B7F2995AEB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065" y="3974541"/>
            <a:ext cx="1481981" cy="1497494"/>
          </a:xfrm>
          <a:prstGeom prst="rect">
            <a:avLst/>
          </a:prstGeom>
        </p:spPr>
      </p:pic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DAE3669E-ADE1-4971-80F3-7908F00B4854}"/>
              </a:ext>
            </a:extLst>
          </p:cNvPr>
          <p:cNvSpPr/>
          <p:nvPr/>
        </p:nvSpPr>
        <p:spPr>
          <a:xfrm>
            <a:off x="7299782" y="2666514"/>
            <a:ext cx="4639112" cy="308833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FB0AC00B-9EE3-47DD-9906-98718EC564BD}"/>
              </a:ext>
            </a:extLst>
          </p:cNvPr>
          <p:cNvCxnSpPr>
            <a:cxnSpLocks/>
            <a:stCxn id="33" idx="0"/>
            <a:endCxn id="33" idx="2"/>
          </p:cNvCxnSpPr>
          <p:nvPr/>
        </p:nvCxnSpPr>
        <p:spPr>
          <a:xfrm>
            <a:off x="9619338" y="2666514"/>
            <a:ext cx="0" cy="30883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7D4116A-897E-4B0E-8BA9-5FACEF5C982A}"/>
              </a:ext>
            </a:extLst>
          </p:cNvPr>
          <p:cNvSpPr txBox="1"/>
          <p:nvPr/>
        </p:nvSpPr>
        <p:spPr>
          <a:xfrm>
            <a:off x="7299782" y="3290834"/>
            <a:ext cx="22091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100" b="1" dirty="0">
                <a:latin typeface="Garamond" panose="02020404030301010803" pitchFamily="18" charset="0"/>
              </a:rPr>
              <a:t>50%</a:t>
            </a:r>
          </a:p>
          <a:p>
            <a:pPr algn="ctr"/>
            <a:r>
              <a:rPr lang="pt-BR" sz="2100" b="1" dirty="0">
                <a:latin typeface="Garamond" panose="02020404030301010803" pitchFamily="18" charset="0"/>
              </a:rPr>
              <a:t>Porção disponível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649AADD3-91A6-44A3-88E0-D227D8FC6E4B}"/>
              </a:ext>
            </a:extLst>
          </p:cNvPr>
          <p:cNvSpPr txBox="1"/>
          <p:nvPr/>
        </p:nvSpPr>
        <p:spPr>
          <a:xfrm>
            <a:off x="8069008" y="1947491"/>
            <a:ext cx="301505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b="1" dirty="0">
                <a:latin typeface="Garamond" panose="02020404030301010803" pitchFamily="18" charset="0"/>
              </a:rPr>
              <a:t>Patrimônio hereditário</a:t>
            </a: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A4E6BA23-31FD-4454-AB85-39ABC637A8F1}"/>
              </a:ext>
            </a:extLst>
          </p:cNvPr>
          <p:cNvCxnSpPr/>
          <p:nvPr/>
        </p:nvCxnSpPr>
        <p:spPr>
          <a:xfrm>
            <a:off x="9609377" y="3290834"/>
            <a:ext cx="232744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7B4C1C5E-4426-4B92-B9EA-59724872A80C}"/>
              </a:ext>
            </a:extLst>
          </p:cNvPr>
          <p:cNvCxnSpPr/>
          <p:nvPr/>
        </p:nvCxnSpPr>
        <p:spPr>
          <a:xfrm>
            <a:off x="9584422" y="3887324"/>
            <a:ext cx="232744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EC694546-497F-40F3-9727-9AC37460BCA3}"/>
              </a:ext>
            </a:extLst>
          </p:cNvPr>
          <p:cNvCxnSpPr/>
          <p:nvPr/>
        </p:nvCxnSpPr>
        <p:spPr>
          <a:xfrm>
            <a:off x="9584422" y="4517427"/>
            <a:ext cx="232744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6A335FD3-EAC5-43D8-A9D8-C820D14103E7}"/>
              </a:ext>
            </a:extLst>
          </p:cNvPr>
          <p:cNvSpPr txBox="1"/>
          <p:nvPr/>
        </p:nvSpPr>
        <p:spPr>
          <a:xfrm>
            <a:off x="9487381" y="6396606"/>
            <a:ext cx="252152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50% Porção legítima</a:t>
            </a:r>
          </a:p>
        </p:txBody>
      </p:sp>
      <p:sp>
        <p:nvSpPr>
          <p:cNvPr id="44" name="Chave Esquerda 43">
            <a:extLst>
              <a:ext uri="{FF2B5EF4-FFF2-40B4-BE49-F238E27FC236}">
                <a16:creationId xmlns:a16="http://schemas.microsoft.com/office/drawing/2014/main" id="{D52DE661-E1B1-4C18-A0A7-4359A8A5E30B}"/>
              </a:ext>
            </a:extLst>
          </p:cNvPr>
          <p:cNvSpPr/>
          <p:nvPr/>
        </p:nvSpPr>
        <p:spPr>
          <a:xfrm rot="16200000">
            <a:off x="10329037" y="5081195"/>
            <a:ext cx="710464" cy="2149784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DDCC6B06-A1FD-49D9-AEEA-997FE753861D}"/>
              </a:ext>
            </a:extLst>
          </p:cNvPr>
          <p:cNvSpPr txBox="1"/>
          <p:nvPr/>
        </p:nvSpPr>
        <p:spPr>
          <a:xfrm>
            <a:off x="9681648" y="2859578"/>
            <a:ext cx="6431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10%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A36E26B0-879D-467D-9FE4-0DEE99E621C3}"/>
              </a:ext>
            </a:extLst>
          </p:cNvPr>
          <p:cNvSpPr txBox="1"/>
          <p:nvPr/>
        </p:nvSpPr>
        <p:spPr>
          <a:xfrm>
            <a:off x="9710095" y="3406389"/>
            <a:ext cx="6431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10%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CD632BC7-0603-4C6B-849A-74424CF95011}"/>
              </a:ext>
            </a:extLst>
          </p:cNvPr>
          <p:cNvSpPr txBox="1"/>
          <p:nvPr/>
        </p:nvSpPr>
        <p:spPr>
          <a:xfrm>
            <a:off x="9718939" y="4004952"/>
            <a:ext cx="6431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10%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FAF8A9CD-0BD9-48E4-A116-93950C7DE10C}"/>
              </a:ext>
            </a:extLst>
          </p:cNvPr>
          <p:cNvSpPr txBox="1"/>
          <p:nvPr/>
        </p:nvSpPr>
        <p:spPr>
          <a:xfrm>
            <a:off x="9722793" y="4614038"/>
            <a:ext cx="6431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10%</a:t>
            </a:r>
          </a:p>
        </p:txBody>
      </p:sp>
      <p:pic>
        <p:nvPicPr>
          <p:cNvPr id="49" name="Imagem 48" descr="Homem de terno e gravata&#10;&#10;Descrição gerada automaticamente">
            <a:extLst>
              <a:ext uri="{FF2B5EF4-FFF2-40B4-BE49-F238E27FC236}">
                <a16:creationId xmlns:a16="http://schemas.microsoft.com/office/drawing/2014/main" id="{8729C4AC-E022-45CD-90A0-457CE3665F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891" y="2730711"/>
            <a:ext cx="762346" cy="516447"/>
          </a:xfrm>
          <a:prstGeom prst="rect">
            <a:avLst/>
          </a:prstGeom>
        </p:spPr>
      </p:pic>
      <p:pic>
        <p:nvPicPr>
          <p:cNvPr id="50" name="Imagem 49" descr="Homem de terno e gravata&#10;&#10;Descrição gerada automaticamente">
            <a:extLst>
              <a:ext uri="{FF2B5EF4-FFF2-40B4-BE49-F238E27FC236}">
                <a16:creationId xmlns:a16="http://schemas.microsoft.com/office/drawing/2014/main" id="{BF04EF6D-E8B2-4EB6-AED5-B787EDA813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405" y="3323346"/>
            <a:ext cx="722150" cy="542599"/>
          </a:xfrm>
          <a:prstGeom prst="rect">
            <a:avLst/>
          </a:prstGeom>
        </p:spPr>
      </p:pic>
      <p:pic>
        <p:nvPicPr>
          <p:cNvPr id="51" name="Imagem 50" descr="Homem de terno e gravata borboleta&#10;&#10;Descrição gerada automaticamente">
            <a:extLst>
              <a:ext uri="{FF2B5EF4-FFF2-40B4-BE49-F238E27FC236}">
                <a16:creationId xmlns:a16="http://schemas.microsoft.com/office/drawing/2014/main" id="{5558CAEA-7F70-4F8F-BFC0-41434257601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143" y="3931382"/>
            <a:ext cx="682412" cy="533487"/>
          </a:xfrm>
          <a:prstGeom prst="rect">
            <a:avLst/>
          </a:prstGeom>
        </p:spPr>
      </p:pic>
      <p:pic>
        <p:nvPicPr>
          <p:cNvPr id="52" name="Imagem 51" descr="Homem de chapéu preto na cabeça&#10;&#10;Descrição gerada automaticamente">
            <a:extLst>
              <a:ext uri="{FF2B5EF4-FFF2-40B4-BE49-F238E27FC236}">
                <a16:creationId xmlns:a16="http://schemas.microsoft.com/office/drawing/2014/main" id="{8772AF74-F321-4C08-8156-EDA477D1E1B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969" y="4640093"/>
            <a:ext cx="734189" cy="471745"/>
          </a:xfrm>
          <a:prstGeom prst="rect">
            <a:avLst/>
          </a:prstGeom>
        </p:spPr>
      </p:pic>
      <p:pic>
        <p:nvPicPr>
          <p:cNvPr id="64" name="Imagem 63" descr="Uma imagem contendo vestuário, mulher, menina, posando&#10;&#10;Descrição gerada automaticamente">
            <a:extLst>
              <a:ext uri="{FF2B5EF4-FFF2-40B4-BE49-F238E27FC236}">
                <a16:creationId xmlns:a16="http://schemas.microsoft.com/office/drawing/2014/main" id="{DB642872-3A4E-4068-911A-1E37A5C3AA4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573" y="2550254"/>
            <a:ext cx="1320537" cy="1223068"/>
          </a:xfrm>
          <a:prstGeom prst="rect">
            <a:avLst/>
          </a:prstGeom>
        </p:spPr>
      </p:pic>
      <p:cxnSp>
        <p:nvCxnSpPr>
          <p:cNvPr id="66" name="Conector de Seta Reta 65">
            <a:extLst>
              <a:ext uri="{FF2B5EF4-FFF2-40B4-BE49-F238E27FC236}">
                <a16:creationId xmlns:a16="http://schemas.microsoft.com/office/drawing/2014/main" id="{139E9702-E14D-4B51-85C2-E829E5D4850F}"/>
              </a:ext>
            </a:extLst>
          </p:cNvPr>
          <p:cNvCxnSpPr>
            <a:cxnSpLocks/>
          </p:cNvCxnSpPr>
          <p:nvPr/>
        </p:nvCxnSpPr>
        <p:spPr>
          <a:xfrm>
            <a:off x="4013714" y="2759418"/>
            <a:ext cx="547434" cy="56392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A6781DAC-1D3A-4BE6-9CB6-976472F565A1}"/>
              </a:ext>
            </a:extLst>
          </p:cNvPr>
          <p:cNvCxnSpPr/>
          <p:nvPr/>
        </p:nvCxnSpPr>
        <p:spPr>
          <a:xfrm>
            <a:off x="9611452" y="5164777"/>
            <a:ext cx="232744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1F3292B1-E111-46B3-B5AD-60A2BC19F0B5}"/>
              </a:ext>
            </a:extLst>
          </p:cNvPr>
          <p:cNvSpPr txBox="1"/>
          <p:nvPr/>
        </p:nvSpPr>
        <p:spPr>
          <a:xfrm>
            <a:off x="9705264" y="5157879"/>
            <a:ext cx="6431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10%</a:t>
            </a:r>
          </a:p>
        </p:txBody>
      </p:sp>
      <p:pic>
        <p:nvPicPr>
          <p:cNvPr id="71" name="Imagem 70" descr="Uma imagem contendo vestuário, mulher, menina, posando&#10;&#10;Descrição gerada automaticamente">
            <a:extLst>
              <a:ext uri="{FF2B5EF4-FFF2-40B4-BE49-F238E27FC236}">
                <a16:creationId xmlns:a16="http://schemas.microsoft.com/office/drawing/2014/main" id="{429D7CA9-1ABB-4AC8-B78B-E08BDEFA291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50" y="5264286"/>
            <a:ext cx="669987" cy="41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6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pt-BR" b="1" dirty="0"/>
              <a:t>Cláusulas restritivas de testamento</a:t>
            </a:r>
            <a:endParaRPr lang="en-US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CF7BF41-5A1E-415A-BA10-712F1A59F5DA}"/>
              </a:ext>
            </a:extLst>
          </p:cNvPr>
          <p:cNvSpPr txBox="1"/>
          <p:nvPr/>
        </p:nvSpPr>
        <p:spPr>
          <a:xfrm>
            <a:off x="744458" y="1440663"/>
            <a:ext cx="109803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Garamond" panose="02020404030301010803" pitchFamily="18" charset="0"/>
              </a:rPr>
              <a:t>O testador pode gravar os bens e direitos que integram a porção legítima do patrimônio hereditário? 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   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CF6EA35-D47D-45D3-9F23-4389863F188F}"/>
              </a:ext>
            </a:extLst>
          </p:cNvPr>
          <p:cNvSpPr txBox="1"/>
          <p:nvPr/>
        </p:nvSpPr>
        <p:spPr>
          <a:xfrm>
            <a:off x="467171" y="2631465"/>
            <a:ext cx="76901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Regras sobre a legítima são </a:t>
            </a:r>
            <a:r>
              <a:rPr lang="pt-BR" sz="2600" u="sng" dirty="0">
                <a:latin typeface="Garamond" panose="02020404030301010803" pitchFamily="18" charset="0"/>
              </a:rPr>
              <a:t>normas de ordem pública</a:t>
            </a:r>
            <a:r>
              <a:rPr lang="pt-BR" sz="2600" dirty="0">
                <a:latin typeface="Garamond" panose="02020404030301010803" pitchFamily="18" charset="0"/>
              </a:rPr>
              <a:t>, portanto, inafastáveis por particulares. Dispositivos fundamentados pelo princípio da solidariedade familiar, direito à herança e função social da propriedade. </a:t>
            </a:r>
          </a:p>
        </p:txBody>
      </p:sp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AF05E315-206A-4A3B-8179-33638D40A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565" y="2955913"/>
            <a:ext cx="2476500" cy="136832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54C722F-A207-405E-8299-BF6B5B8376D9}"/>
              </a:ext>
            </a:extLst>
          </p:cNvPr>
          <p:cNvSpPr txBox="1"/>
          <p:nvPr/>
        </p:nvSpPr>
        <p:spPr>
          <a:xfrm>
            <a:off x="3153440" y="4963605"/>
            <a:ext cx="86778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600" u="sng" dirty="0">
                <a:latin typeface="Garamond" panose="02020404030301010803" pitchFamily="18" charset="0"/>
              </a:rPr>
              <a:t>Admitido gravar a legítima somente nos casos em que a própria lei autorizar e do modo que autoriza. </a:t>
            </a:r>
          </a:p>
        </p:txBody>
      </p:sp>
      <p:pic>
        <p:nvPicPr>
          <p:cNvPr id="14" name="Imagem 13" descr="Gato com olhos verdes&#10;&#10;Descrição gerada automaticamente">
            <a:extLst>
              <a:ext uri="{FF2B5EF4-FFF2-40B4-BE49-F238E27FC236}">
                <a16:creationId xmlns:a16="http://schemas.microsoft.com/office/drawing/2014/main" id="{30216B68-F97F-4056-AE66-8CF079707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08" y="4802717"/>
            <a:ext cx="2155971" cy="151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D758DA2-4121-46C7-BE65-ADC984BCFEF9}"/>
              </a:ext>
            </a:extLst>
          </p:cNvPr>
          <p:cNvSpPr txBox="1"/>
          <p:nvPr/>
        </p:nvSpPr>
        <p:spPr>
          <a:xfrm>
            <a:off x="981512" y="1526418"/>
            <a:ext cx="32968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latin typeface="Garamond" panose="02020404030301010803" pitchFamily="18" charset="0"/>
              </a:rPr>
              <a:t>Cláusulas restritivas de testamento:</a:t>
            </a:r>
          </a:p>
          <a:p>
            <a:r>
              <a:rPr lang="pt-BR" sz="3000" b="1" dirty="0">
                <a:latin typeface="Garamond" panose="02020404030301010803" pitchFamily="18" charset="0"/>
              </a:rPr>
              <a:t>(art. 1.848, CC)</a:t>
            </a:r>
          </a:p>
          <a:p>
            <a:endParaRPr lang="pt-BR" dirty="0"/>
          </a:p>
        </p:txBody>
      </p:sp>
      <p:sp>
        <p:nvSpPr>
          <p:cNvPr id="11" name="Chave Direita 10">
            <a:extLst>
              <a:ext uri="{FF2B5EF4-FFF2-40B4-BE49-F238E27FC236}">
                <a16:creationId xmlns:a16="http://schemas.microsoft.com/office/drawing/2014/main" id="{1780BA3A-BA36-422C-8CD1-EE2CCB903BD3}"/>
              </a:ext>
            </a:extLst>
          </p:cNvPr>
          <p:cNvSpPr/>
          <p:nvPr/>
        </p:nvSpPr>
        <p:spPr>
          <a:xfrm>
            <a:off x="3565321" y="1526418"/>
            <a:ext cx="612396" cy="2131182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3F66792-F777-42FC-8398-BD19ECFACAC0}"/>
              </a:ext>
            </a:extLst>
          </p:cNvPr>
          <p:cNvSpPr txBox="1"/>
          <p:nvPr/>
        </p:nvSpPr>
        <p:spPr>
          <a:xfrm>
            <a:off x="4474131" y="1993779"/>
            <a:ext cx="343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Inalienabilidade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Impenhorabilidade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Incomunicabilidade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92EB7A83-B28E-49AC-8097-3687C7599221}"/>
              </a:ext>
            </a:extLst>
          </p:cNvPr>
          <p:cNvSpPr/>
          <p:nvPr/>
        </p:nvSpPr>
        <p:spPr>
          <a:xfrm>
            <a:off x="7550092" y="1837189"/>
            <a:ext cx="363525" cy="172625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228A5D18-58BD-4142-A61B-87B67B442F2C}"/>
              </a:ext>
            </a:extLst>
          </p:cNvPr>
          <p:cNvSpPr/>
          <p:nvPr/>
        </p:nvSpPr>
        <p:spPr>
          <a:xfrm>
            <a:off x="5432614" y="3271707"/>
            <a:ext cx="604924" cy="677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F434F8A-47E4-4932-B901-4E3B950C9886}"/>
              </a:ext>
            </a:extLst>
          </p:cNvPr>
          <p:cNvSpPr txBox="1"/>
          <p:nvPr/>
        </p:nvSpPr>
        <p:spPr>
          <a:xfrm>
            <a:off x="2025353" y="4366315"/>
            <a:ext cx="9302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aramond" panose="02020404030301010803" pitchFamily="18" charset="0"/>
              </a:rPr>
              <a:t>Impedir herdeiros de dilapidar o patrimônio hereditário, prejudicando a própria subsistência;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aramond" panose="02020404030301010803" pitchFamily="18" charset="0"/>
              </a:rPr>
              <a:t>Proteção em face de prodigalidade, desatinos, incompetência administrativa, etc.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Garamond" panose="02020404030301010803" pitchFamily="18" charset="0"/>
              </a:rPr>
              <a:t>Salvaguarda da subsistência dos herdeiros mesmo após a morte do testador.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A8635A1-CACF-4FA8-A05A-7FCBF6BBA47C}"/>
              </a:ext>
            </a:extLst>
          </p:cNvPr>
          <p:cNvSpPr txBox="1"/>
          <p:nvPr/>
        </p:nvSpPr>
        <p:spPr>
          <a:xfrm>
            <a:off x="4911646" y="3948818"/>
            <a:ext cx="17650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u="sng" dirty="0">
                <a:latin typeface="Garamond" panose="02020404030301010803" pitchFamily="18" charset="0"/>
              </a:rPr>
              <a:t>Justificativa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B80137D-FB5F-4AA3-9C21-308C74748541}"/>
              </a:ext>
            </a:extLst>
          </p:cNvPr>
          <p:cNvSpPr txBox="1"/>
          <p:nvPr/>
        </p:nvSpPr>
        <p:spPr>
          <a:xfrm>
            <a:off x="8109363" y="1347448"/>
            <a:ext cx="38044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err="1">
                <a:latin typeface="Garamond" panose="02020404030301010803" pitchFamily="18" charset="0"/>
              </a:rPr>
              <a:t>Não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podem</a:t>
            </a:r>
            <a:r>
              <a:rPr lang="en-US" sz="2600" dirty="0">
                <a:latin typeface="Garamond" panose="02020404030301010803" pitchFamily="18" charset="0"/>
              </a:rPr>
              <a:t> ser </a:t>
            </a:r>
            <a:r>
              <a:rPr lang="en-US" sz="2600" dirty="0" err="1">
                <a:latin typeface="Garamond" panose="02020404030301010803" pitchFamily="18" charset="0"/>
              </a:rPr>
              <a:t>estabelecidas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em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benefício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próprio</a:t>
            </a:r>
            <a:endParaRPr lang="en-US" sz="26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err="1">
                <a:latin typeface="Garamond" panose="02020404030301010803" pitchFamily="18" charset="0"/>
              </a:rPr>
              <a:t>Não</a:t>
            </a: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 err="1">
                <a:latin typeface="Garamond" panose="02020404030301010803" pitchFamily="18" charset="0"/>
              </a:rPr>
              <a:t>ultrapassam</a:t>
            </a:r>
            <a:r>
              <a:rPr lang="en-US" sz="2600" dirty="0">
                <a:latin typeface="Garamond" panose="02020404030301010803" pitchFamily="18" charset="0"/>
              </a:rPr>
              <a:t> a </a:t>
            </a:r>
            <a:r>
              <a:rPr lang="en-US" sz="2600" dirty="0" err="1">
                <a:latin typeface="Garamond" panose="02020404030301010803" pitchFamily="18" charset="0"/>
              </a:rPr>
              <a:t>vida</a:t>
            </a:r>
            <a:r>
              <a:rPr lang="en-US" sz="2600" dirty="0">
                <a:latin typeface="Garamond" panose="02020404030301010803" pitchFamily="18" charset="0"/>
              </a:rPr>
              <a:t> do </a:t>
            </a:r>
            <a:r>
              <a:rPr lang="en-US" sz="2600" dirty="0" err="1">
                <a:latin typeface="Garamond" panose="02020404030301010803" pitchFamily="18" charset="0"/>
              </a:rPr>
              <a:t>beneficiário</a:t>
            </a:r>
            <a:r>
              <a:rPr lang="en-US" sz="2600" dirty="0">
                <a:latin typeface="Garamond" panose="02020404030301010803" pitchFamily="18" charset="0"/>
              </a:rPr>
              <a:t> dos bens </a:t>
            </a:r>
            <a:r>
              <a:rPr lang="en-US" sz="2600" dirty="0" err="1">
                <a:latin typeface="Garamond" panose="02020404030301010803" pitchFamily="18" charset="0"/>
              </a:rPr>
              <a:t>clausulados</a:t>
            </a:r>
            <a:endParaRPr lang="pt-BR" sz="2600" dirty="0">
              <a:latin typeface="Garamond" panose="02020404030301010803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5B32EDF-BD03-48D0-BCEC-34E59ADD8A98}"/>
              </a:ext>
            </a:extLst>
          </p:cNvPr>
          <p:cNvSpPr txBox="1"/>
          <p:nvPr/>
        </p:nvSpPr>
        <p:spPr>
          <a:xfrm>
            <a:off x="5139977" y="1227558"/>
            <a:ext cx="1470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u="sng" dirty="0" err="1">
                <a:latin typeface="Garamond" panose="02020404030301010803" pitchFamily="18" charset="0"/>
              </a:rPr>
              <a:t>Legítima</a:t>
            </a:r>
            <a:endParaRPr lang="pt-BR" sz="2600" b="1" u="sng" dirty="0">
              <a:latin typeface="Garamond" panose="02020404030301010803" pitchFamily="18" charset="0"/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8F51F7B4-9F25-46EB-8572-3D05023634AC}"/>
              </a:ext>
            </a:extLst>
          </p:cNvPr>
          <p:cNvSpPr/>
          <p:nvPr/>
        </p:nvSpPr>
        <p:spPr>
          <a:xfrm>
            <a:off x="5557749" y="1716585"/>
            <a:ext cx="431544" cy="428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4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Cláusulas restritivas de 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09006D5-809D-4774-BFF8-01796617C896}"/>
              </a:ext>
            </a:extLst>
          </p:cNvPr>
          <p:cNvSpPr txBox="1"/>
          <p:nvPr/>
        </p:nvSpPr>
        <p:spPr>
          <a:xfrm>
            <a:off x="998290" y="1266738"/>
            <a:ext cx="7749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A justa causa exigida pelo </a:t>
            </a:r>
            <a:r>
              <a:rPr lang="pt-BR" sz="2600" b="1" i="1" u="sng" cap="small" dirty="0">
                <a:latin typeface="Garamond" panose="02020404030301010803" pitchFamily="18" charset="0"/>
              </a:rPr>
              <a:t>caput</a:t>
            </a:r>
            <a:r>
              <a:rPr lang="pt-BR" sz="2600" b="1" u="sng" cap="small" dirty="0">
                <a:latin typeface="Garamond" panose="02020404030301010803" pitchFamily="18" charset="0"/>
              </a:rPr>
              <a:t> do artigo 1.848:</a:t>
            </a:r>
            <a:endParaRPr lang="pt-BR" sz="2600" b="1" cap="small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763FB9-0A25-45C2-BD26-673A6F45EF83}"/>
              </a:ext>
            </a:extLst>
          </p:cNvPr>
          <p:cNvSpPr txBox="1"/>
          <p:nvPr/>
        </p:nvSpPr>
        <p:spPr>
          <a:xfrm>
            <a:off x="864066" y="1743737"/>
            <a:ext cx="113279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Conceito legal indeterminado (cláusula geral a ser preenchida conforme caso concreto)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Não exigida no Código de 1916.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Para que a restrição seja eficaz, exige-se que o testador declare justa causa para sua imposição.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Jurisprudência: necessidade de especificação. Interpretação restritiva da leitura da justa causa.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Críticas: (i) constrangimento para o testador; (</a:t>
            </a:r>
            <a:r>
              <a:rPr lang="pt-BR" sz="2600" dirty="0" err="1">
                <a:latin typeface="Garamond" panose="02020404030301010803" pitchFamily="18" charset="0"/>
              </a:rPr>
              <a:t>ii</a:t>
            </a:r>
            <a:r>
              <a:rPr lang="pt-BR" sz="2600" dirty="0">
                <a:latin typeface="Garamond" panose="02020404030301010803" pitchFamily="18" charset="0"/>
              </a:rPr>
              <a:t>) discricionariedade conferida ao magistrado para declarar ineficácia, (</a:t>
            </a:r>
            <a:r>
              <a:rPr lang="pt-BR" sz="2600" dirty="0" err="1">
                <a:latin typeface="Garamond" panose="02020404030301010803" pitchFamily="18" charset="0"/>
              </a:rPr>
              <a:t>iii</a:t>
            </a:r>
            <a:r>
              <a:rPr lang="pt-BR" sz="2600" dirty="0">
                <a:latin typeface="Garamond" panose="02020404030301010803" pitchFamily="18" charset="0"/>
              </a:rPr>
              <a:t>) vagueza, abstração, indeterminação e subjetividade do termo “justa causa” = insegurança jurídica; (</a:t>
            </a:r>
            <a:r>
              <a:rPr lang="pt-BR" sz="2600" dirty="0" err="1">
                <a:latin typeface="Garamond" panose="02020404030301010803" pitchFamily="18" charset="0"/>
              </a:rPr>
              <a:t>iv</a:t>
            </a:r>
            <a:r>
              <a:rPr lang="pt-BR" sz="2600" dirty="0">
                <a:latin typeface="Garamond" panose="02020404030301010803" pitchFamily="18" charset="0"/>
              </a:rPr>
              <a:t>) azo a conflitos familiares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Ausência de justa causa: 1ª corrente: ineficácia (Maria Helena Diniz)/ 2ª corrente: nulidade, </a:t>
            </a:r>
            <a:r>
              <a:rPr lang="pt-BR" sz="2600" dirty="0" err="1">
                <a:latin typeface="Garamond" panose="02020404030301010803" pitchFamily="18" charset="0"/>
              </a:rPr>
              <a:t>onfensa</a:t>
            </a:r>
            <a:r>
              <a:rPr lang="pt-BR" sz="2600" dirty="0">
                <a:latin typeface="Garamond" panose="02020404030301010803" pitchFamily="18" charset="0"/>
              </a:rPr>
              <a:t> à lei imperativa (Flávio </a:t>
            </a:r>
            <a:r>
              <a:rPr lang="pt-BR" sz="2600" dirty="0" err="1">
                <a:latin typeface="Garamond" panose="02020404030301010803" pitchFamily="18" charset="0"/>
              </a:rPr>
              <a:t>Tartuce</a:t>
            </a:r>
            <a:r>
              <a:rPr lang="pt-BR" sz="2600" dirty="0">
                <a:latin typeface="Garamond" panose="02020404030301010803" pitchFamily="18" charset="0"/>
              </a:rPr>
              <a:t>)</a:t>
            </a:r>
          </a:p>
          <a:p>
            <a:r>
              <a:rPr lang="pt-BR" sz="2600" dirty="0">
                <a:latin typeface="Garamond" panose="02020404030301010803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41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Cláusulas</a:t>
            </a:r>
            <a:r>
              <a:rPr lang="en-US" dirty="0"/>
              <a:t> </a:t>
            </a:r>
            <a:r>
              <a:rPr lang="en-US" dirty="0" err="1"/>
              <a:t>restritivas</a:t>
            </a:r>
            <a:r>
              <a:rPr lang="en-US" dirty="0"/>
              <a:t> de </a:t>
            </a:r>
            <a:r>
              <a:rPr lang="en-US" dirty="0" err="1"/>
              <a:t>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6288FEE-A715-4CE8-A728-B3AF01DA73FF}"/>
              </a:ext>
            </a:extLst>
          </p:cNvPr>
          <p:cNvSpPr txBox="1"/>
          <p:nvPr/>
        </p:nvSpPr>
        <p:spPr>
          <a:xfrm>
            <a:off x="968392" y="1543912"/>
            <a:ext cx="9630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Testamentos anteriores à vigência do Código Civil de 2002</a:t>
            </a:r>
            <a:endParaRPr lang="pt-BR" sz="2600" b="1" cap="small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9B280E2-C7D4-41C5-A8C1-3F8CB5709404}"/>
              </a:ext>
            </a:extLst>
          </p:cNvPr>
          <p:cNvSpPr txBox="1"/>
          <p:nvPr/>
        </p:nvSpPr>
        <p:spPr>
          <a:xfrm>
            <a:off x="864066" y="1995414"/>
            <a:ext cx="113279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Art. 2.042. Aplica-se o disposto no caput do art. 1.848 , quando aberta a sucessão no prazo de um ano após a entrada em vigor deste Código, ainda que o testamento tenha sido feito na vigência do anterior, Lei n o 3.071, de 1 o de janeiro de 1916 ; se, no prazo, o testador não aditar o testamento para declarar a justa causa de cláusula aposta à legítima, não subsistirá a restrição.</a:t>
            </a:r>
          </a:p>
        </p:txBody>
      </p:sp>
    </p:spTree>
    <p:extLst>
      <p:ext uri="{BB962C8B-B14F-4D97-AF65-F5344CB8AC3E}">
        <p14:creationId xmlns:p14="http://schemas.microsoft.com/office/powerpoint/2010/main" val="100910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Cláusulas</a:t>
            </a:r>
            <a:r>
              <a:rPr lang="en-US" dirty="0"/>
              <a:t> </a:t>
            </a:r>
            <a:r>
              <a:rPr lang="en-US" dirty="0" err="1"/>
              <a:t>restritivas</a:t>
            </a:r>
            <a:r>
              <a:rPr lang="en-US" dirty="0"/>
              <a:t> de </a:t>
            </a:r>
            <a:r>
              <a:rPr lang="en-US" dirty="0" err="1"/>
              <a:t>testamento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F20034C-A522-4162-85A9-A27502DCE38C}"/>
              </a:ext>
            </a:extLst>
          </p:cNvPr>
          <p:cNvSpPr txBox="1"/>
          <p:nvPr/>
        </p:nvSpPr>
        <p:spPr>
          <a:xfrm>
            <a:off x="998290" y="1266738"/>
            <a:ext cx="4986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Cláusula de inalienabilidade</a:t>
            </a:r>
            <a:r>
              <a:rPr lang="pt-BR" sz="2600" b="1" cap="small" dirty="0">
                <a:latin typeface="Garamond" panose="02020404030301010803" pitchFamily="18" charset="0"/>
              </a:rPr>
              <a:t>: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565640-2960-4876-BE8A-45EAEBC68914}"/>
              </a:ext>
            </a:extLst>
          </p:cNvPr>
          <p:cNvSpPr txBox="1"/>
          <p:nvPr/>
        </p:nvSpPr>
        <p:spPr>
          <a:xfrm>
            <a:off x="910494" y="1964353"/>
            <a:ext cx="113279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u="sng" dirty="0">
                <a:latin typeface="Garamond" panose="02020404030301010803" pitchFamily="18" charset="0"/>
              </a:rPr>
              <a:t>Indisponíveis</a:t>
            </a:r>
            <a:r>
              <a:rPr lang="pt-BR" sz="2600" dirty="0">
                <a:latin typeface="Garamond" panose="02020404030301010803" pitchFamily="18" charset="0"/>
              </a:rPr>
              <a:t>, intransferíveis de um acervo patrimonial para outro, seja a título gratuito, seja a título oneroso. “Ônus real que limita temporariamente o direito de propriedade, impedindo o direito de dispor da coisa” (STJ, </a:t>
            </a:r>
            <a:r>
              <a:rPr lang="pt-BR" sz="2600" dirty="0" err="1">
                <a:latin typeface="Garamond" panose="02020404030301010803" pitchFamily="18" charset="0"/>
              </a:rPr>
              <a:t>Resp</a:t>
            </a:r>
            <a:r>
              <a:rPr lang="pt-BR" sz="2600" dirty="0">
                <a:latin typeface="Garamond" panose="02020404030301010803" pitchFamily="18" charset="0"/>
              </a:rPr>
              <a:t> 856.699/MS, Terceira Turma. </a:t>
            </a:r>
            <a:r>
              <a:rPr lang="en-US" sz="2600" dirty="0">
                <a:latin typeface="Garamond" panose="02020404030301010803" pitchFamily="18" charset="0"/>
              </a:rPr>
              <a:t>Rel. Min. Nancy </a:t>
            </a:r>
            <a:r>
              <a:rPr lang="en-US" sz="2600" dirty="0" err="1">
                <a:latin typeface="Garamond" panose="02020404030301010803" pitchFamily="18" charset="0"/>
              </a:rPr>
              <a:t>Andrighi</a:t>
            </a:r>
            <a:r>
              <a:rPr lang="en-US" sz="2600" dirty="0">
                <a:latin typeface="Garamond" panose="02020404030301010803" pitchFamily="18" charset="0"/>
              </a:rPr>
              <a:t>, j. 15.09.2009. </a:t>
            </a:r>
            <a:r>
              <a:rPr lang="pt-BR" sz="2600" dirty="0" err="1">
                <a:latin typeface="Garamond" panose="02020404030301010803" pitchFamily="18" charset="0"/>
              </a:rPr>
              <a:t>Dje</a:t>
            </a:r>
            <a:r>
              <a:rPr lang="pt-BR" sz="2600" dirty="0">
                <a:latin typeface="Garamond" panose="02020404030301010803" pitchFamily="18" charset="0"/>
              </a:rPr>
              <a:t> 30.11.2009).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Implica a impenhorabilidade e a incomunicabilidade (art. 1911, CC).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Usucapião: 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1ª corrente: não admitida por ser fonte de fraude(MALUF, Carlos Alberto </a:t>
            </a:r>
            <a:r>
              <a:rPr lang="pt-BR" sz="2600" dirty="0" err="1">
                <a:latin typeface="Garamond" panose="02020404030301010803" pitchFamily="18" charset="0"/>
              </a:rPr>
              <a:t>Dabus</a:t>
            </a:r>
            <a:r>
              <a:rPr lang="pt-BR" sz="2600" dirty="0">
                <a:latin typeface="Garamond" panose="02020404030301010803" pitchFamily="18" charset="0"/>
              </a:rPr>
              <a:t>; </a:t>
            </a:r>
            <a:r>
              <a:rPr lang="pt-BR" sz="2600" i="1" dirty="0">
                <a:latin typeface="Garamond" panose="02020404030301010803" pitchFamily="18" charset="0"/>
              </a:rPr>
              <a:t>Cláusulas de Inalienabilidade</a:t>
            </a:r>
            <a:r>
              <a:rPr lang="pt-BR" sz="2600" dirty="0">
                <a:latin typeface="Garamond" panose="02020404030301010803" pitchFamily="18" charset="0"/>
              </a:rPr>
              <a:t>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2ª corrente: restrição se limita a formas derivadas de aquisição da propriedade (TARTUCE, Flávio. </a:t>
            </a:r>
            <a:r>
              <a:rPr lang="pt-BR" sz="2600" i="1" dirty="0">
                <a:latin typeface="Garamond" panose="02020404030301010803" pitchFamily="18" charset="0"/>
              </a:rPr>
              <a:t>Direito Civil</a:t>
            </a:r>
            <a:r>
              <a:rPr lang="pt-BR" sz="2600" dirty="0">
                <a:latin typeface="Garamond" panose="02020404030301010803" pitchFamily="18" charset="0"/>
              </a:rPr>
              <a:t>: direito das sucessões). </a:t>
            </a:r>
          </a:p>
        </p:txBody>
      </p:sp>
    </p:spTree>
    <p:extLst>
      <p:ext uri="{BB962C8B-B14F-4D97-AF65-F5344CB8AC3E}">
        <p14:creationId xmlns:p14="http://schemas.microsoft.com/office/powerpoint/2010/main" val="41458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Cláusulas</a:t>
            </a:r>
            <a:r>
              <a:rPr lang="en-US" dirty="0"/>
              <a:t> </a:t>
            </a:r>
            <a:r>
              <a:rPr lang="en-US" dirty="0" err="1"/>
              <a:t>restritivas</a:t>
            </a:r>
            <a:r>
              <a:rPr lang="en-US" dirty="0"/>
              <a:t> de </a:t>
            </a:r>
            <a:r>
              <a:rPr lang="en-US" dirty="0" err="1"/>
              <a:t>testamento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73D6EE6-F6BF-498D-9AD5-74C7293E9BB4}"/>
              </a:ext>
            </a:extLst>
          </p:cNvPr>
          <p:cNvSpPr/>
          <p:nvPr/>
        </p:nvSpPr>
        <p:spPr>
          <a:xfrm>
            <a:off x="834886" y="2330824"/>
            <a:ext cx="102506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Possibilidade de renúncia em favor de outro herdeiro ou terceiro (aplicável também à incomunicabilidade). 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1ª corrente: impossibilidade (Carlos Alberto </a:t>
            </a:r>
            <a:r>
              <a:rPr lang="pt-BR" sz="2600" dirty="0" err="1">
                <a:latin typeface="Garamond" panose="02020404030301010803" pitchFamily="18" charset="0"/>
              </a:rPr>
              <a:t>Dabus</a:t>
            </a:r>
            <a:r>
              <a:rPr lang="pt-BR" sz="2600" dirty="0">
                <a:latin typeface="Garamond" panose="02020404030301010803" pitchFamily="18" charset="0"/>
              </a:rPr>
              <a:t> Maluf)</a:t>
            </a:r>
          </a:p>
          <a:p>
            <a:pPr lvl="1"/>
            <a:endParaRPr lang="pt-BR" sz="2600" dirty="0"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2ª corrente: possível, mas bens continuam gravados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3832F50-489E-4DCD-B7D0-CE7A9F1C1B21}"/>
              </a:ext>
            </a:extLst>
          </p:cNvPr>
          <p:cNvSpPr txBox="1"/>
          <p:nvPr/>
        </p:nvSpPr>
        <p:spPr>
          <a:xfrm>
            <a:off x="973741" y="1502093"/>
            <a:ext cx="4986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u="sng" cap="small" dirty="0">
                <a:latin typeface="Garamond" panose="02020404030301010803" pitchFamily="18" charset="0"/>
              </a:rPr>
              <a:t>Cláusula de inalienabilidade</a:t>
            </a:r>
            <a:r>
              <a:rPr lang="pt-BR" sz="2600" b="1" cap="small" dirty="0">
                <a:latin typeface="Garamond" panose="02020404030301010803" pitchFamily="18" charset="0"/>
              </a:rPr>
              <a:t>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2" ma:contentTypeDescription="Crie um novo documento." ma:contentTypeScope="" ma:versionID="f2cbdf118ea79262c35cf52ad347ad5b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8281d8df7635c03dd838e4bfdd4fe3d1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A4299A-1B42-4D7D-B91F-DD28A63A37E2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41cec44a-e27f-4fc7-b8be-1a30e4ecf8e1"/>
    <ds:schemaRef ds:uri="c5f66cb3-5864-45ef-b59b-4b4ba760376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53DC8B-DB2F-4A4C-A522-8F983AE9D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7EF85C-6803-40AC-8FC3-EA93FD57FF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1158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Euphemia</vt:lpstr>
      <vt:lpstr>Garamond</vt:lpstr>
      <vt:lpstr>Plantagenet Cherokee</vt:lpstr>
      <vt:lpstr>Wingdings</vt:lpstr>
      <vt:lpstr>AcademicLiterature_16x9_TP103431361</vt:lpstr>
      <vt:lpstr>Cláusulas restritivas de testamento</vt:lpstr>
      <vt:lpstr>Refrescando a memória...</vt:lpstr>
      <vt:lpstr>Ainda refrescando a memória...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  <vt:lpstr>Cláusulas restritivas de testamento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2014-11-28T01:23:20Z</dcterms:created>
  <dcterms:modified xsi:type="dcterms:W3CDTF">2020-03-12T13:23:04Z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