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4" r:id="rId4"/>
    <p:sldId id="258" r:id="rId5"/>
    <p:sldId id="259" r:id="rId6"/>
    <p:sldId id="285" r:id="rId7"/>
    <p:sldId id="260" r:id="rId8"/>
    <p:sldId id="261" r:id="rId9"/>
    <p:sldId id="262" r:id="rId10"/>
    <p:sldId id="265" r:id="rId11"/>
    <p:sldId id="266" r:id="rId12"/>
    <p:sldId id="268" r:id="rId13"/>
    <p:sldId id="274" r:id="rId14"/>
    <p:sldId id="267" r:id="rId15"/>
    <p:sldId id="288" r:id="rId16"/>
    <p:sldId id="271" r:id="rId17"/>
    <p:sldId id="272" r:id="rId18"/>
    <p:sldId id="270" r:id="rId19"/>
    <p:sldId id="269" r:id="rId20"/>
    <p:sldId id="273" r:id="rId21"/>
    <p:sldId id="275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77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A65F-DDA9-49F7-90EB-5667A81DA9D9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347F-5E38-4967-8107-FF9E65244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347F-5E38-4967-8107-FF9E652447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347F-5E38-4967-8107-FF9E652447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6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6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2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30A3-46EC-4F31-A674-DBEEC0368C81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404C-63F5-4787-8091-5691442A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SAhZ1fA1AJ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apesp.br/14407/eventos-fapesp-em-2020" TargetMode="External"/><Relationship Id="rId2" Type="http://schemas.openxmlformats.org/officeDocument/2006/relationships/hyperlink" Target="https://www.youtube.com/watch?v=jaP9Am8AjL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UwmA3Q0_OE" TargetMode="External"/><Relationship Id="rId5" Type="http://schemas.openxmlformats.org/officeDocument/2006/relationships/hyperlink" Target="https://www.nature.com/scitable/knowledge/library/global-change-an-overview-13255365" TargetMode="External"/><Relationship Id="rId4" Type="http://schemas.openxmlformats.org/officeDocument/2006/relationships/hyperlink" Target="https://www.youtube.com/watch?v=zeZScdbBz-M&amp;feature=youtu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1" y="298450"/>
            <a:ext cx="11728450" cy="1765300"/>
          </a:xfrm>
        </p:spPr>
        <p:txBody>
          <a:bodyPr>
            <a:normAutofit/>
          </a:bodyPr>
          <a:lstStyle/>
          <a:p>
            <a:r>
              <a:rPr lang="pt-BR" dirty="0" smtClean="0"/>
              <a:t>Mudanças globais e o ambiente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618" y="4599565"/>
            <a:ext cx="4275282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1° </a:t>
            </a:r>
            <a:r>
              <a:rPr lang="en-US" dirty="0" smtClean="0"/>
              <a:t>semester </a:t>
            </a:r>
            <a:r>
              <a:rPr lang="en-US" dirty="0" smtClean="0"/>
              <a:t>2023</a:t>
            </a:r>
            <a:endParaRPr lang="en-US" dirty="0" smtClean="0"/>
          </a:p>
          <a:p>
            <a:r>
              <a:rPr lang="pt-BR" dirty="0" smtClean="0"/>
              <a:t>22/Março</a:t>
            </a:r>
            <a:endParaRPr lang="en-US" dirty="0"/>
          </a:p>
          <a:p>
            <a:r>
              <a:rPr lang="en-US" dirty="0" smtClean="0"/>
              <a:t>Tomas Domingues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99" y="2762250"/>
            <a:ext cx="4980445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00" y="165100"/>
            <a:ext cx="10515600" cy="1160463"/>
          </a:xfrm>
        </p:spPr>
        <p:txBody>
          <a:bodyPr/>
          <a:lstStyle/>
          <a:p>
            <a:r>
              <a:rPr lang="pt-BR" dirty="0" smtClean="0"/>
              <a:t>Algumas Organizações</a:t>
            </a:r>
            <a:r>
              <a:rPr lang="pt-BR" dirty="0"/>
              <a:t> </a:t>
            </a:r>
            <a:r>
              <a:rPr lang="pt-BR" dirty="0" smtClean="0"/>
              <a:t>relevantes: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77" y="1444624"/>
            <a:ext cx="11670723" cy="53308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World </a:t>
            </a:r>
            <a:r>
              <a:rPr lang="pt-BR" dirty="0" err="1" smtClean="0"/>
              <a:t>Climate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Programme</a:t>
            </a:r>
            <a:r>
              <a:rPr lang="pt-BR" dirty="0" smtClean="0"/>
              <a:t> (WCRP)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Geosphere-Biosphere</a:t>
            </a:r>
            <a:r>
              <a:rPr lang="pt-BR" dirty="0" smtClean="0"/>
              <a:t> </a:t>
            </a:r>
            <a:r>
              <a:rPr lang="pt-BR" dirty="0" err="1" smtClean="0"/>
              <a:t>Programme</a:t>
            </a:r>
            <a:r>
              <a:rPr lang="pt-BR" dirty="0" smtClean="0"/>
              <a:t> (IGBP)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Dimensions</a:t>
            </a:r>
            <a:r>
              <a:rPr lang="pt-BR" dirty="0" smtClean="0"/>
              <a:t> </a:t>
            </a:r>
            <a:r>
              <a:rPr lang="pt-BR" dirty="0" err="1" smtClean="0"/>
              <a:t>Programme</a:t>
            </a:r>
            <a:r>
              <a:rPr lang="pt-BR" dirty="0" smtClean="0"/>
              <a:t> (IHDP)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en-US" dirty="0"/>
              <a:t>Scientific Committee on Problems of the Environment (SCOPE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United </a:t>
            </a:r>
            <a:r>
              <a:rPr lang="en-US" dirty="0"/>
              <a:t>Nations Educational, Scientific and Cultural Organization (UNESCO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International </a:t>
            </a:r>
            <a:r>
              <a:rPr lang="en-US" dirty="0"/>
              <a:t>Council for Science (ICSU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Intergovernmental Science-Policy Platform on Biodiversity and Ecosystem Services (IPBES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The Intergovernmental Panel on Climate </a:t>
            </a:r>
            <a:r>
              <a:rPr lang="en-US" dirty="0" smtClean="0"/>
              <a:t>Change (IPCC)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forçantes</a:t>
            </a:r>
            <a:r>
              <a:rPr lang="en-US" dirty="0" smtClean="0"/>
              <a:t> (</a:t>
            </a:r>
            <a:r>
              <a:rPr lang="en-US" i="1" dirty="0" smtClean="0"/>
              <a:t>drivers</a:t>
            </a:r>
            <a:r>
              <a:rPr lang="en-US" dirty="0" smtClean="0"/>
              <a:t>) para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forçantes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/>
              <a:t>drivers</a:t>
            </a:r>
            <a:r>
              <a:rPr lang="en-US" dirty="0" smtClean="0"/>
              <a:t>) </a:t>
            </a:r>
            <a:r>
              <a:rPr lang="en-US" dirty="0" smtClean="0"/>
              <a:t>para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851"/>
            <a:ext cx="10515600" cy="3948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As pessoas buscam: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Alimento</a:t>
            </a:r>
            <a:endParaRPr lang="en-US" dirty="0" smtClean="0"/>
          </a:p>
          <a:p>
            <a:r>
              <a:rPr lang="en-US" dirty="0" err="1" smtClean="0"/>
              <a:t>Água</a:t>
            </a:r>
            <a:endParaRPr lang="en-US" dirty="0" smtClean="0"/>
          </a:p>
          <a:p>
            <a:r>
              <a:rPr lang="en-US" dirty="0" err="1" smtClean="0"/>
              <a:t>Saúde</a:t>
            </a:r>
            <a:endParaRPr lang="en-US" dirty="0" smtClean="0"/>
          </a:p>
          <a:p>
            <a:r>
              <a:rPr lang="en-US" dirty="0" err="1" smtClean="0"/>
              <a:t>Seguridade</a:t>
            </a:r>
            <a:endParaRPr lang="en-US" dirty="0" smtClean="0"/>
          </a:p>
          <a:p>
            <a:r>
              <a:rPr lang="en-US" dirty="0" err="1" smtClean="0"/>
              <a:t>Energia</a:t>
            </a:r>
            <a:endParaRPr lang="en-US" dirty="0" smtClean="0"/>
          </a:p>
          <a:p>
            <a:r>
              <a:rPr lang="en-US" dirty="0" err="1" smtClean="0"/>
              <a:t>Qualidade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–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Economia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86" y="1448474"/>
            <a:ext cx="6101395" cy="45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950" y="142875"/>
            <a:ext cx="5111750" cy="1325563"/>
          </a:xfrm>
        </p:spPr>
        <p:txBody>
          <a:bodyPr/>
          <a:lstStyle/>
          <a:p>
            <a:r>
              <a:rPr lang="pt-BR" dirty="0" smtClean="0"/>
              <a:t>População Humana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" y="1825625"/>
            <a:ext cx="5995722" cy="423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422" y="1825623"/>
            <a:ext cx="5940577" cy="4232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88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208" y="113901"/>
            <a:ext cx="4980709" cy="842063"/>
          </a:xfrm>
        </p:spPr>
        <p:txBody>
          <a:bodyPr/>
          <a:lstStyle/>
          <a:p>
            <a:r>
              <a:rPr lang="en-US" u="sng" dirty="0" err="1" smtClean="0"/>
              <a:t>Fatos</a:t>
            </a:r>
            <a:r>
              <a:rPr lang="en-US" u="sng" dirty="0" smtClean="0"/>
              <a:t> </a:t>
            </a:r>
            <a:r>
              <a:rPr lang="en-US" u="sng" dirty="0" err="1" smtClean="0"/>
              <a:t>importantes</a:t>
            </a:r>
            <a:r>
              <a:rPr lang="en-US" u="sng" dirty="0" smtClean="0"/>
              <a:t> </a:t>
            </a:r>
            <a:r>
              <a:rPr lang="en-US" u="sng" dirty="0" smtClean="0">
                <a:latin typeface="Bell MT" panose="02020503060305020303" pitchFamily="18" charset="0"/>
              </a:rPr>
              <a:t>I</a:t>
            </a:r>
            <a:endParaRPr lang="en-US" u="sng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955964"/>
            <a:ext cx="11804073" cy="5792793"/>
          </a:xfrm>
        </p:spPr>
        <p:txBody>
          <a:bodyPr>
            <a:normAutofit/>
          </a:bodyPr>
          <a:lstStyle/>
          <a:p>
            <a:r>
              <a:rPr lang="pt-BR" dirty="0" smtClean="0"/>
              <a:t>Nos últimos 16 mil anos, nunca a </a:t>
            </a:r>
            <a:r>
              <a:rPr lang="pt-BR" u="sng" dirty="0" smtClean="0"/>
              <a:t>velocidade no aumento </a:t>
            </a:r>
            <a:r>
              <a:rPr lang="pt-BR" dirty="0" smtClean="0"/>
              <a:t>de </a:t>
            </a:r>
            <a:r>
              <a:rPr lang="pt-BR" dirty="0" err="1" smtClean="0"/>
              <a:t>GHGs</a:t>
            </a:r>
            <a:r>
              <a:rPr lang="pt-BR" dirty="0" smtClean="0"/>
              <a:t> foi tão grande</a:t>
            </a:r>
          </a:p>
          <a:p>
            <a:r>
              <a:rPr lang="pt-BR" dirty="0" smtClean="0"/>
              <a:t>As concentrações de CO</a:t>
            </a:r>
            <a:r>
              <a:rPr lang="pt-BR" baseline="-25000" dirty="0" smtClean="0"/>
              <a:t>2</a:t>
            </a:r>
            <a:r>
              <a:rPr lang="pt-BR" dirty="0" smtClean="0"/>
              <a:t> e CH</a:t>
            </a:r>
            <a:r>
              <a:rPr lang="pt-BR" baseline="-25000" dirty="0" smtClean="0"/>
              <a:t>4</a:t>
            </a:r>
            <a:r>
              <a:rPr lang="pt-BR" dirty="0" smtClean="0"/>
              <a:t> excedem em 40% e 180%, respectivamente, os máximos observados nos últimos </a:t>
            </a:r>
            <a:r>
              <a:rPr lang="pt-BR" u="sng" dirty="0" smtClean="0"/>
              <a:t>800 mil anos</a:t>
            </a:r>
          </a:p>
          <a:p>
            <a:r>
              <a:rPr lang="pt-BR" dirty="0" smtClean="0"/>
              <a:t>Concentração de CO</a:t>
            </a:r>
            <a:r>
              <a:rPr lang="pt-BR" baseline="-25000" dirty="0" smtClean="0"/>
              <a:t>2</a:t>
            </a:r>
            <a:r>
              <a:rPr lang="pt-BR" dirty="0" smtClean="0"/>
              <a:t> e temperatura </a:t>
            </a:r>
            <a:r>
              <a:rPr lang="pt-BR" dirty="0" err="1" smtClean="0"/>
              <a:t>covariaram</a:t>
            </a:r>
            <a:r>
              <a:rPr lang="pt-BR" dirty="0" smtClean="0"/>
              <a:t> fortemente nos últimos 800 mil anos</a:t>
            </a:r>
          </a:p>
          <a:p>
            <a:r>
              <a:rPr lang="pt-BR" dirty="0" smtClean="0"/>
              <a:t>O último máximo glacial foi 4-7 °C mais frio que o </a:t>
            </a:r>
            <a:r>
              <a:rPr lang="pt-BR" dirty="0" err="1" smtClean="0"/>
              <a:t>Holoceno</a:t>
            </a:r>
            <a:r>
              <a:rPr lang="pt-BR" dirty="0" smtClean="0"/>
              <a:t> (últimos 11 mil anos)</a:t>
            </a:r>
          </a:p>
          <a:p>
            <a:r>
              <a:rPr lang="pt-BR" dirty="0" smtClean="0"/>
              <a:t>Ciclos glaciais e interglaciais derivam de mudanças na orbita e inclinação da Terra em relação ao Sol.</a:t>
            </a:r>
          </a:p>
          <a:p>
            <a:r>
              <a:rPr lang="pt-BR" dirty="0" smtClean="0"/>
              <a:t>Processos no ciclo marinho do Carbono foram responsáveis por sua variação na atmosfera entre ciclos glaciais-interglaciais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8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208" y="113901"/>
            <a:ext cx="4980709" cy="842063"/>
          </a:xfrm>
        </p:spPr>
        <p:txBody>
          <a:bodyPr/>
          <a:lstStyle/>
          <a:p>
            <a:r>
              <a:rPr lang="en-US" u="sng" dirty="0" err="1" smtClean="0"/>
              <a:t>Fatos</a:t>
            </a:r>
            <a:r>
              <a:rPr lang="en-US" u="sng" dirty="0" smtClean="0"/>
              <a:t> </a:t>
            </a:r>
            <a:r>
              <a:rPr lang="en-US" u="sng" dirty="0" err="1" smtClean="0"/>
              <a:t>importantes</a:t>
            </a:r>
            <a:r>
              <a:rPr lang="en-US" u="sng" dirty="0" smtClean="0"/>
              <a:t> </a:t>
            </a:r>
            <a:r>
              <a:rPr lang="en-US" u="sng" dirty="0" smtClean="0">
                <a:latin typeface="Bell MT" panose="02020503060305020303" pitchFamily="18" charset="0"/>
              </a:rPr>
              <a:t>I</a:t>
            </a:r>
            <a:r>
              <a:rPr lang="en-US" u="sng" dirty="0">
                <a:latin typeface="Bell MT" panose="02020503060305020303" pitchFamily="18" charset="0"/>
              </a:rPr>
              <a:t> </a:t>
            </a:r>
            <a:r>
              <a:rPr lang="en-US" u="sng" dirty="0" err="1">
                <a:latin typeface="Bell MT" panose="02020503060305020303" pitchFamily="18" charset="0"/>
              </a:rPr>
              <a:t>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955964"/>
            <a:ext cx="11804073" cy="57927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</a:t>
            </a:r>
            <a:r>
              <a:rPr lang="pt-BR" dirty="0" smtClean="0"/>
              <a:t>taxa de aquecimento observado durante a mudança do último glacial máximo para o interglacial foi menos pronunciado que o aquecimento observado no século 20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 estrutura e composição de vegetações podem responder em um período de </a:t>
            </a:r>
            <a:r>
              <a:rPr lang="pt-BR" dirty="0" smtClean="0"/>
              <a:t>décadas</a:t>
            </a:r>
          </a:p>
          <a:p>
            <a:endParaRPr lang="pt-BR" dirty="0" smtClean="0"/>
          </a:p>
          <a:p>
            <a:r>
              <a:rPr lang="pt-BR" dirty="0" smtClean="0"/>
              <a:t>Ocorrência crescente de </a:t>
            </a:r>
            <a:r>
              <a:rPr lang="pt-BR" dirty="0" smtClean="0"/>
              <a:t>eventos extremos (ondas de frio e calor, cheias e secas, furações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Hemisfério Norte está aquecendo mais rapidamente que o resto do </a:t>
            </a:r>
            <a:r>
              <a:rPr lang="pt-BR" dirty="0" smtClean="0"/>
              <a:t>planeta</a:t>
            </a:r>
          </a:p>
          <a:p>
            <a:endParaRPr lang="pt-BR" dirty="0" smtClean="0"/>
          </a:p>
          <a:p>
            <a:r>
              <a:rPr lang="pt-BR" dirty="0" smtClean="0"/>
              <a:t>Populações de vertebrados se encontram extremamente diminuídas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1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3" y="365125"/>
            <a:ext cx="1155833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“World Scientists’ Warning to Humanity” (1992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“…a great </a:t>
            </a:r>
            <a:r>
              <a:rPr lang="en-US" dirty="0"/>
              <a:t>change in our stewardship of the Earth and the life on it is required, if vast human misery </a:t>
            </a:r>
            <a:r>
              <a:rPr lang="en-US" dirty="0" smtClean="0"/>
              <a:t>is to </a:t>
            </a:r>
            <a:r>
              <a:rPr lang="en-US" dirty="0"/>
              <a:t>be avoided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825625"/>
            <a:ext cx="4548038" cy="4351338"/>
          </a:xfrm>
        </p:spPr>
        <p:txBody>
          <a:bodyPr/>
          <a:lstStyle/>
          <a:p>
            <a:r>
              <a:rPr lang="en-US" b="1" dirty="0"/>
              <a:t>World Scientists’ Warning to Humanity: A Second Notice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pt-BR" dirty="0" err="1"/>
              <a:t>Ripple</a:t>
            </a:r>
            <a:r>
              <a:rPr lang="pt-BR" dirty="0"/>
              <a:t> </a:t>
            </a:r>
            <a:r>
              <a:rPr lang="pt-BR" dirty="0" smtClean="0"/>
              <a:t>et al. 2017       </a:t>
            </a:r>
            <a:r>
              <a:rPr lang="pt-BR" dirty="0"/>
              <a:t>(</a:t>
            </a:r>
            <a:r>
              <a:rPr lang="pt-BR" sz="2000" dirty="0"/>
              <a:t>https://academic.oup.com/bioscience/article/67/12/1026/4605229</a:t>
            </a:r>
            <a:r>
              <a:rPr lang="pt-BR" dirty="0"/>
              <a:t>)</a:t>
            </a:r>
            <a:br>
              <a:rPr lang="pt-BR" dirty="0"/>
            </a:b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10" y="63932"/>
            <a:ext cx="6877800" cy="6772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6454" y="476940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  <a:r>
              <a:rPr lang="pt-BR" dirty="0" smtClean="0"/>
              <a:t>35,5%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7785049" y="492177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  <a:r>
              <a:rPr lang="pt-BR" dirty="0" smtClean="0"/>
              <a:t>167,6%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5671657" y="492177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  <a:r>
              <a:rPr lang="pt-BR" dirty="0" smtClean="0"/>
              <a:t>62,1%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0802950" y="2887919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-28,9%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924510" y="284525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-2,8%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5671657" y="28481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  <a:r>
              <a:rPr lang="pt-BR" dirty="0" smtClean="0"/>
              <a:t>75,3%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10861459" y="165097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-6,4%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8715093" y="65567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-26,1%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6590670" y="65567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-68,1%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11022936" y="529110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  <a:r>
              <a:rPr lang="pt-BR" dirty="0" smtClean="0"/>
              <a:t>20,5%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7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41325" cy="673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326" y="0"/>
            <a:ext cx="6150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9" y="2506662"/>
            <a:ext cx="579572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967" y="365125"/>
            <a:ext cx="5969778" cy="4975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5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3691" cy="4824557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27" y="223402"/>
            <a:ext cx="10515600" cy="4351338"/>
          </a:xfrm>
        </p:spPr>
        <p:txBody>
          <a:bodyPr/>
          <a:lstStyle/>
          <a:p>
            <a:r>
              <a:rPr lang="en-US" dirty="0"/>
              <a:t>The Millennium Ecosystem Assessment: Securing </a:t>
            </a:r>
            <a:r>
              <a:rPr lang="en-US" dirty="0" smtClean="0"/>
              <a:t>Interactions between </a:t>
            </a:r>
            <a:r>
              <a:rPr lang="en-US" dirty="0"/>
              <a:t>Ecosystems, </a:t>
            </a:r>
            <a:r>
              <a:rPr lang="en-US" u="sng" dirty="0">
                <a:solidFill>
                  <a:srgbClr val="FF0000"/>
                </a:solidFill>
              </a:rPr>
              <a:t>Ecosystem Services </a:t>
            </a:r>
            <a:r>
              <a:rPr lang="en-US" dirty="0"/>
              <a:t>and Human Well-being</a:t>
            </a:r>
          </a:p>
        </p:txBody>
      </p:sp>
      <p:pic>
        <p:nvPicPr>
          <p:cNvPr id="1026" name="Picture 2" descr="Image result for Millennium Ecosystem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985"/>
            <a:ext cx="4145899" cy="41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1743075"/>
            <a:ext cx="80962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80" y="1223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www.youtube.com/watch?v=SAhZ1fA1AJs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histórico</a:t>
            </a:r>
            <a:r>
              <a:rPr lang="en-US" sz="3600" dirty="0" smtClean="0"/>
              <a:t> global de </a:t>
            </a:r>
            <a:r>
              <a:rPr lang="en-US" sz="3600" dirty="0" err="1" smtClean="0"/>
              <a:t>emissão</a:t>
            </a:r>
            <a:r>
              <a:rPr lang="en-US" sz="3600" dirty="0" smtClean="0"/>
              <a:t> de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02125"/>
            <a:ext cx="5953125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0" y="1746362"/>
            <a:ext cx="5953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b="1" dirty="0" smtClean="0"/>
              <a:t>Intervalo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Desenvolvimento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pesquisas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em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Mudanças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Globais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Silent Spring</a:t>
            </a:r>
          </a:p>
          <a:p>
            <a:r>
              <a:rPr lang="en-US" dirty="0" err="1" smtClean="0"/>
              <a:t>Chuva</a:t>
            </a:r>
            <a:r>
              <a:rPr lang="en-US" dirty="0" smtClean="0"/>
              <a:t> </a:t>
            </a:r>
            <a:r>
              <a:rPr lang="en-US" dirty="0" err="1" smtClean="0"/>
              <a:t>ácida</a:t>
            </a:r>
            <a:endParaRPr lang="en-US" dirty="0" smtClean="0"/>
          </a:p>
          <a:p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ôzonio</a:t>
            </a:r>
            <a:endParaRPr lang="en-US" dirty="0" smtClean="0"/>
          </a:p>
          <a:p>
            <a:r>
              <a:rPr lang="en-US" dirty="0" smtClean="0"/>
              <a:t>Gases de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estufa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825625"/>
            <a:ext cx="4889225" cy="4351338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 err="1" smtClean="0"/>
              <a:t>Silent</a:t>
            </a:r>
            <a:r>
              <a:rPr lang="pt-BR" dirty="0" smtClean="0"/>
              <a:t> Spring” (1962) reorganizou como a sociedade se comporta em relação aos meios de produção agrícola. </a:t>
            </a:r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16" y="1205344"/>
            <a:ext cx="6622170" cy="47166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0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smtClean="0"/>
              <a:t>Desenvolvimento de pesquisas em Mudanças Globais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021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1436" cy="4351338"/>
          </a:xfrm>
        </p:spPr>
        <p:txBody>
          <a:bodyPr/>
          <a:lstStyle/>
          <a:p>
            <a:r>
              <a:rPr lang="pt-BR" dirty="0" smtClean="0"/>
              <a:t>Chuva ácida – primeiro movimento de cientistas que enfrentou grande questionamento politico.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82" y="1267691"/>
            <a:ext cx="60960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" y="3643745"/>
            <a:ext cx="4700373" cy="31335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Desenvolvimento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pesquisas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em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Mudanças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Globais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20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4018" cy="4351338"/>
          </a:xfrm>
        </p:spPr>
        <p:txBody>
          <a:bodyPr/>
          <a:lstStyle/>
          <a:p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ôzonio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777" y="1134341"/>
            <a:ext cx="6667500" cy="483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3" y="2703380"/>
            <a:ext cx="4940877" cy="39649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Desenvolvimento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pesquisas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em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Mudanças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Globais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5532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4018" cy="4351338"/>
          </a:xfrm>
        </p:spPr>
        <p:txBody>
          <a:bodyPr/>
          <a:lstStyle/>
          <a:p>
            <a:r>
              <a:rPr lang="en-US" dirty="0" err="1" smtClean="0"/>
              <a:t>Camada</a:t>
            </a:r>
            <a:r>
              <a:rPr lang="en-US" dirty="0" smtClean="0"/>
              <a:t> de </a:t>
            </a:r>
            <a:r>
              <a:rPr lang="en-US" dirty="0" err="1" smtClean="0"/>
              <a:t>ôzonio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216" t="28518" r="7789" b="29141"/>
          <a:stretch/>
        </p:blipFill>
        <p:spPr>
          <a:xfrm>
            <a:off x="657731" y="2362876"/>
            <a:ext cx="4628644" cy="1399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31" y="1027905"/>
            <a:ext cx="6421583" cy="5774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6" y="3762798"/>
            <a:ext cx="5259409" cy="28452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Desenvolvimento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pesquisas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em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Mudanças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Globais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844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Gases de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estufa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33" y="1100516"/>
            <a:ext cx="7272926" cy="5329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76" y="2354782"/>
            <a:ext cx="3758929" cy="44245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Desenvolvimento</a:t>
            </a:r>
            <a:r>
              <a:rPr lang="en-US" sz="3600" u="sng" dirty="0" smtClean="0"/>
              <a:t> de </a:t>
            </a:r>
            <a:r>
              <a:rPr lang="en-US" sz="3600" u="sng" dirty="0" err="1" smtClean="0"/>
              <a:t>pesquisas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em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Mudanças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Globais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141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Propostas enviadas ao Governo por </a:t>
            </a:r>
            <a:r>
              <a:rPr lang="pt-BR" u="sng" dirty="0"/>
              <a:t>empresários</a:t>
            </a:r>
            <a:r>
              <a:rPr lang="pt-BR" dirty="0" smtClean="0"/>
              <a:t>, em 8/Abril/2021.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025"/>
          </a:xfrm>
        </p:spPr>
        <p:txBody>
          <a:bodyPr>
            <a:normAutofit/>
          </a:bodyPr>
          <a:lstStyle/>
          <a:p>
            <a:r>
              <a:rPr lang="pt-BR" dirty="0"/>
              <a:t>Retomar e intensificar ações de fiscalização </a:t>
            </a:r>
            <a:r>
              <a:rPr lang="pt-BR" dirty="0" smtClean="0"/>
              <a:t>(Ibama</a:t>
            </a:r>
            <a:r>
              <a:rPr lang="pt-BR" dirty="0"/>
              <a:t>, </a:t>
            </a:r>
            <a:r>
              <a:rPr lang="pt-BR" dirty="0" err="1" smtClean="0"/>
              <a:t>ICMBio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Funai) </a:t>
            </a:r>
            <a:r>
              <a:rPr lang="pt-BR" dirty="0"/>
              <a:t>com </a:t>
            </a:r>
            <a:r>
              <a:rPr lang="pt-BR" dirty="0" smtClean="0"/>
              <a:t>responsabilização </a:t>
            </a:r>
            <a:r>
              <a:rPr lang="pt-BR" dirty="0"/>
              <a:t>de ilícitos ambientais e punição de infratores.</a:t>
            </a:r>
          </a:p>
          <a:p>
            <a:r>
              <a:rPr lang="pt-BR" dirty="0"/>
              <a:t>Finalizar </a:t>
            </a:r>
            <a:r>
              <a:rPr lang="pt-BR" dirty="0" smtClean="0"/>
              <a:t>Cadastro </a:t>
            </a:r>
            <a:r>
              <a:rPr lang="pt-BR" dirty="0"/>
              <a:t>Ambiental Rural (CAR</a:t>
            </a:r>
            <a:r>
              <a:rPr lang="pt-BR" dirty="0" smtClean="0"/>
              <a:t>) </a:t>
            </a:r>
            <a:r>
              <a:rPr lang="pt-BR" dirty="0"/>
              <a:t>promovendo responsabilização por eventuais desmatamentos ilegais.</a:t>
            </a:r>
          </a:p>
          <a:p>
            <a:r>
              <a:rPr lang="pt-BR" dirty="0"/>
              <a:t>Destinar 10 milhões de hectares à proteção e uso </a:t>
            </a:r>
            <a:r>
              <a:rPr lang="pt-BR" dirty="0" smtClean="0"/>
              <a:t>sustentável (meio estado de São Paulo).</a:t>
            </a:r>
            <a:endParaRPr lang="pt-BR" dirty="0"/>
          </a:p>
          <a:p>
            <a:r>
              <a:rPr lang="pt-BR" dirty="0"/>
              <a:t>Conceder financiamentos sob critérios socioambientais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Transparência às </a:t>
            </a:r>
            <a:r>
              <a:rPr lang="pt-BR" dirty="0"/>
              <a:t>autorizações de </a:t>
            </a:r>
            <a:r>
              <a:rPr lang="pt-BR" dirty="0" smtClean="0"/>
              <a:t>desmatamento. </a:t>
            </a:r>
            <a:r>
              <a:rPr lang="pt-BR" dirty="0"/>
              <a:t>Os órgãos </a:t>
            </a:r>
            <a:r>
              <a:rPr lang="pt-BR" dirty="0" smtClean="0"/>
              <a:t>de Meio Ambiente </a:t>
            </a:r>
            <a:r>
              <a:rPr lang="pt-BR" dirty="0"/>
              <a:t>devem tornar </a:t>
            </a:r>
            <a:r>
              <a:rPr lang="pt-BR" dirty="0" smtClean="0"/>
              <a:t>públicas as autorizações. </a:t>
            </a:r>
          </a:p>
          <a:p>
            <a:r>
              <a:rPr lang="pt-BR" dirty="0" smtClean="0"/>
              <a:t>Suspender processos </a:t>
            </a:r>
            <a:r>
              <a:rPr lang="pt-BR" dirty="0"/>
              <a:t>de regularização fundiária </a:t>
            </a:r>
            <a:r>
              <a:rPr lang="pt-BR" dirty="0" smtClean="0"/>
              <a:t>com desmatamento.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3691" cy="4824557"/>
          </a:xfrm>
        </p:spPr>
        <p:txBody>
          <a:bodyPr>
            <a:normAutofit/>
          </a:bodyPr>
          <a:lstStyle/>
          <a:p>
            <a:r>
              <a:rPr lang="pt-BR" dirty="0" smtClean="0"/>
              <a:t>Impacto em escala planetária e causado por atividades humanas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9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Recursos complementares à disciplina: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12" y="1825625"/>
            <a:ext cx="3647075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6120" y="3398362"/>
            <a:ext cx="372603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“</a:t>
            </a:r>
            <a:r>
              <a:rPr lang="pt-BR" dirty="0" err="1"/>
              <a:t>Drawdown</a:t>
            </a:r>
            <a:r>
              <a:rPr lang="pt-BR" dirty="0"/>
              <a:t>: 100 iniciativas poderosas para resolver a crise climática” – Paul </a:t>
            </a:r>
            <a:r>
              <a:rPr lang="pt-BR" dirty="0" err="1"/>
              <a:t>Hawken</a:t>
            </a:r>
            <a:r>
              <a:rPr lang="pt-BR" dirty="0"/>
              <a:t>, Editora Manole, 2018</a:t>
            </a:r>
          </a:p>
          <a:p>
            <a:r>
              <a:rPr lang="pt-BR" dirty="0"/>
              <a:t>https://www.drawdown.org/solutions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58" y="1825625"/>
            <a:ext cx="3489991" cy="43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Vídeos para assistir: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www.youtube.com/watch?v=jaP9Am8AjLw</a:t>
            </a:r>
            <a:endParaRPr lang="en-US" dirty="0" smtClean="0"/>
          </a:p>
          <a:p>
            <a:endParaRPr lang="pt-B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fapesp.br/14407/eventos-fapesp-em-2020</a:t>
            </a:r>
            <a:endParaRPr lang="en-US" dirty="0" smtClean="0"/>
          </a:p>
          <a:p>
            <a:pPr lvl="1"/>
            <a:r>
              <a:rPr lang="pt-BR" dirty="0" smtClean="0"/>
              <a:t>(vários seminários relacionados a mudanças globais)</a:t>
            </a:r>
            <a:endParaRPr lang="pt-BR" dirty="0"/>
          </a:p>
          <a:p>
            <a:endParaRPr lang="pt-BR" dirty="0" smtClean="0"/>
          </a:p>
          <a:p>
            <a:r>
              <a:rPr lang="en-US" dirty="0">
                <a:hlinkClick r:id="rId4"/>
              </a:rPr>
              <a:t>https://www.youtube.com/watch?v=zeZScdbBz-M&amp;feature=youtu.be</a:t>
            </a:r>
            <a:endParaRPr lang="en-US" dirty="0"/>
          </a:p>
          <a:p>
            <a:pPr lvl="1"/>
            <a:r>
              <a:rPr lang="pt-BR" dirty="0"/>
              <a:t>(IPBES)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https://www.nature.com/scitable/knowledge/library/global-change-an-overview-13255365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https://www.youtube.com/watch?v=PUwmA3Q0_OE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3691" cy="4824557"/>
          </a:xfrm>
        </p:spPr>
        <p:txBody>
          <a:bodyPr>
            <a:normAutofit/>
          </a:bodyPr>
          <a:lstStyle/>
          <a:p>
            <a:r>
              <a:rPr lang="pt-BR" dirty="0" smtClean="0"/>
              <a:t>Mudanças climáticas</a:t>
            </a:r>
          </a:p>
          <a:p>
            <a:r>
              <a:rPr lang="pt-BR" dirty="0" smtClean="0"/>
              <a:t>Mudanças no uso da terra</a:t>
            </a:r>
          </a:p>
          <a:p>
            <a:r>
              <a:rPr lang="pt-BR" dirty="0" smtClean="0"/>
              <a:t>Mudanças em ciclos biogeoquímicos</a:t>
            </a:r>
          </a:p>
          <a:p>
            <a:r>
              <a:rPr lang="pt-BR" dirty="0" smtClean="0"/>
              <a:t>Mudanças em biodiversidade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Exclusivamente resultantes de atividades humanas (antrópicas)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Não considera variações naturais no sistema clima-oceano-biosfera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pt-BR" dirty="0" smtClean="0"/>
              <a:t>Mudanças climáticas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no uso da terra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ciclos biogeoquímicos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biodiversidade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que é clima?</a:t>
            </a:r>
          </a:p>
        </p:txBody>
      </p:sp>
    </p:spTree>
    <p:extLst>
      <p:ext uri="{BB962C8B-B14F-4D97-AF65-F5344CB8AC3E}">
        <p14:creationId xmlns:p14="http://schemas.microsoft.com/office/powerpoint/2010/main" val="16765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Mudanças climáticas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no uso da terra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ciclos biogeoquímicos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biodiversidade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que é clima?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conjunto de condições atmosféricas </a:t>
            </a:r>
            <a:r>
              <a:rPr lang="pt-BR" dirty="0" smtClean="0">
                <a:solidFill>
                  <a:srgbClr val="FF0000"/>
                </a:solidFill>
              </a:rPr>
              <a:t>características de </a:t>
            </a:r>
            <a:r>
              <a:rPr lang="pt-BR" dirty="0">
                <a:solidFill>
                  <a:srgbClr val="FF0000"/>
                </a:solidFill>
              </a:rPr>
              <a:t>uma região, </a:t>
            </a:r>
            <a:r>
              <a:rPr lang="pt-BR" dirty="0" smtClean="0">
                <a:solidFill>
                  <a:srgbClr val="FF0000"/>
                </a:solidFill>
              </a:rPr>
              <a:t>importante pela </a:t>
            </a:r>
            <a:r>
              <a:rPr lang="pt-BR" dirty="0">
                <a:solidFill>
                  <a:srgbClr val="FF0000"/>
                </a:solidFill>
              </a:rPr>
              <a:t>influência que exercem sobre a vida na Terra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pt-BR" dirty="0" err="1" smtClean="0">
                <a:solidFill>
                  <a:srgbClr val="FF0000"/>
                </a:solidFill>
              </a:rPr>
              <a:t>Encompassa</a:t>
            </a:r>
            <a:r>
              <a:rPr lang="pt-BR" dirty="0" smtClean="0">
                <a:solidFill>
                  <a:srgbClr val="FF0000"/>
                </a:solidFill>
              </a:rPr>
              <a:t> escala </a:t>
            </a:r>
            <a:r>
              <a:rPr lang="pt-BR" dirty="0" smtClean="0">
                <a:solidFill>
                  <a:srgbClr val="FF0000"/>
                </a:solidFill>
              </a:rPr>
              <a:t>temporal </a:t>
            </a:r>
            <a:r>
              <a:rPr lang="pt-BR" dirty="0" smtClean="0">
                <a:solidFill>
                  <a:srgbClr val="FF0000"/>
                </a:solidFill>
              </a:rPr>
              <a:t>média (décadas/séculos) e as variações </a:t>
            </a:r>
            <a:r>
              <a:rPr lang="pt-BR" dirty="0" smtClean="0">
                <a:solidFill>
                  <a:srgbClr val="FF0000"/>
                </a:solidFill>
              </a:rPr>
              <a:t>sazonais do “tempo”.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Considera radiação solar, temperatura do ar, pressão atmosférica, precipitação, umidade do ar e ventos.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climáticas</a:t>
            </a:r>
          </a:p>
          <a:p>
            <a:r>
              <a:rPr lang="pt-BR" dirty="0" smtClean="0"/>
              <a:t>Mudanças no uso da terra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ciclos biogeoquímicos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biodiversidade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Alterações em área nativa/cultivada/urbana, </a:t>
            </a:r>
            <a:r>
              <a:rPr lang="pt-BR" dirty="0" smtClean="0"/>
              <a:t>“uso </a:t>
            </a:r>
            <a:r>
              <a:rPr lang="pt-BR" dirty="0" smtClean="0"/>
              <a:t>do </a:t>
            </a:r>
            <a:r>
              <a:rPr lang="pt-BR" dirty="0" smtClean="0"/>
              <a:t>solo” </a:t>
            </a:r>
            <a:r>
              <a:rPr lang="pt-BR" dirty="0" smtClean="0"/>
              <a:t>(diferente do </a:t>
            </a:r>
            <a:r>
              <a:rPr lang="pt-BR" dirty="0" smtClean="0"/>
              <a:t>“uso </a:t>
            </a:r>
            <a:r>
              <a:rPr lang="pt-BR" dirty="0" smtClean="0"/>
              <a:t>da </a:t>
            </a:r>
            <a:r>
              <a:rPr lang="pt-BR" dirty="0" smtClean="0"/>
              <a:t>terra”), </a:t>
            </a:r>
            <a:r>
              <a:rPr lang="pt-BR" dirty="0" smtClean="0"/>
              <a:t>reservatórios de água, estradas, áreas destinadas a obtenção de energia (elétrica, eólica,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Como é definido o destino de uma área?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climáticas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no uso da terra</a:t>
            </a:r>
          </a:p>
          <a:p>
            <a:r>
              <a:rPr lang="pt-BR" dirty="0" smtClean="0"/>
              <a:t>Mudanças em ciclos biogeoquímicos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biodiversidade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Alterações no ciclo da água, Carbono, </a:t>
            </a:r>
            <a:r>
              <a:rPr lang="pt-BR" dirty="0"/>
              <a:t>Nitrogênio, </a:t>
            </a:r>
            <a:r>
              <a:rPr lang="pt-BR" dirty="0" smtClean="0"/>
              <a:t>Fósforo e Enxofre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Quais são os reservatórios e qual a magnitude dos fluxos entre reservatórios para o CARBONO?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Globais – o que são?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climáticas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no uso da terra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Mudanças em ciclos biogeoquímicos</a:t>
            </a:r>
          </a:p>
          <a:p>
            <a:r>
              <a:rPr lang="pt-BR" dirty="0" smtClean="0"/>
              <a:t>Mudanças em biodiversidade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Alterações na composição e estrutura de comunidades, extinções locais, perda de diversidade funcional e genética, espécies introduzidas e invasoras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O que torna uma espécies “invasora”?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1013</Words>
  <Application>Microsoft Office PowerPoint</Application>
  <PresentationFormat>Widescreen</PresentationFormat>
  <Paragraphs>160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Bell MT</vt:lpstr>
      <vt:lpstr>Calibri</vt:lpstr>
      <vt:lpstr>Calibri Light</vt:lpstr>
      <vt:lpstr>Office Theme</vt:lpstr>
      <vt:lpstr>Mudanças globais e o ambiente</vt:lpstr>
      <vt:lpstr>Mudanças Globais – o que são?</vt:lpstr>
      <vt:lpstr>Mudanças Globais – o que são?</vt:lpstr>
      <vt:lpstr>Mudanças Globais – o que são?</vt:lpstr>
      <vt:lpstr>Mudanças Globais – o que são?</vt:lpstr>
      <vt:lpstr>Mudanças Globais – o que são?</vt:lpstr>
      <vt:lpstr>Mudanças Globais – o que são?</vt:lpstr>
      <vt:lpstr>Mudanças Globais – o que são?</vt:lpstr>
      <vt:lpstr>Mudanças Globais – o que são?</vt:lpstr>
      <vt:lpstr>Algumas Organizações relevantes:</vt:lpstr>
      <vt:lpstr>Quais são as forçantes (drivers) para Mudanças Globais?</vt:lpstr>
      <vt:lpstr>Quais são as forçantes (drivers) para Mudanças Globais?</vt:lpstr>
      <vt:lpstr>População Humana</vt:lpstr>
      <vt:lpstr>Fatos importantes I</vt:lpstr>
      <vt:lpstr>Fatos importantes I I</vt:lpstr>
      <vt:lpstr>“World Scientists’ Warning to Humanity” (1992)</vt:lpstr>
      <vt:lpstr>PowerPoint Presentation</vt:lpstr>
      <vt:lpstr>PowerPoint Presentation</vt:lpstr>
      <vt:lpstr>Onde estamos?</vt:lpstr>
      <vt:lpstr>PowerPoint Presentation</vt:lpstr>
      <vt:lpstr>https://www.youtube.com/watch?v=SAhZ1fA1AJs (histórico global de emissão de CO2)</vt:lpstr>
      <vt:lpstr>Intervalo</vt:lpstr>
      <vt:lpstr>Desenvolvimento de pesquisas em Mudanças Globais</vt:lpstr>
      <vt:lpstr>PowerPoint Presentation</vt:lpstr>
      <vt:lpstr>Desenvolvimento de pesquisas em Mudanças Globais</vt:lpstr>
      <vt:lpstr>Desenvolvimento de pesquisas em Mudanças Globais</vt:lpstr>
      <vt:lpstr>Desenvolvimento de pesquisas em Mudanças Globais</vt:lpstr>
      <vt:lpstr>Desenvolvimento de pesquisas em Mudanças Globais</vt:lpstr>
      <vt:lpstr>Propostas enviadas ao Governo por empresários, em 8/Abril/2021.</vt:lpstr>
      <vt:lpstr>Recursos complementares à disciplina:</vt:lpstr>
      <vt:lpstr>Vídeos para assistir: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</dc:creator>
  <cp:lastModifiedBy>tomas</cp:lastModifiedBy>
  <cp:revision>66</cp:revision>
  <dcterms:created xsi:type="dcterms:W3CDTF">2018-02-04T11:43:14Z</dcterms:created>
  <dcterms:modified xsi:type="dcterms:W3CDTF">2023-03-22T01:02:58Z</dcterms:modified>
</cp:coreProperties>
</file>