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embeddedFontLst>
    <p:embeddedFont>
      <p:font typeface="Old Standard TT"/>
      <p:regular r:id="rId37"/>
      <p:bold r:id="rId38"/>
      <p: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OldStandardTT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OldStandardTT-italic.fntdata"/><Relationship Id="rId16" Type="http://schemas.openxmlformats.org/officeDocument/2006/relationships/slide" Target="slides/slide11.xml"/><Relationship Id="rId38" Type="http://schemas.openxmlformats.org/officeDocument/2006/relationships/font" Target="fonts/OldStandardTT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e2f2151e7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e2f2151e7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e33c507656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e33c507656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e33c507656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e33c507656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e33c507656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e33c507656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e2f2151e7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e2f2151e7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e2f2151e7f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e2f2151e7f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e2f2151e7f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e2f2151e7f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e2f2151e7f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e2f2151e7f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e2f2151e7f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e2f2151e7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e2f2151e7f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e2f2151e7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e2f2151e7f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e2f2151e7f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0a498d544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0a498d544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e2f2151e7f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e2f2151e7f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e33c507656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e33c507656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e303a7c21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e303a7c21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e2f2151e7f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e2f2151e7f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e33c507656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e33c507656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e2f7708b3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e2f7708b3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e35907bd8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e35907bd8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e35907bd81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e35907bd81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e35907bd81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e35907bd81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e2f2151e7f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e2f2151e7f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e35907bd81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e35907bd81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e3316444c0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e3316444c0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33c507656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e33c50765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e2f2151e7f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e2f2151e7f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e2f2151e7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e2f2151e7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e2f2151e7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e2f2151e7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e35907bd81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e35907bd81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e153467d1b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e153467d1b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Relationship Id="rId4" Type="http://schemas.openxmlformats.org/officeDocument/2006/relationships/image" Target="../media/image8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15.png"/><Relationship Id="rId7" Type="http://schemas.openxmlformats.org/officeDocument/2006/relationships/image" Target="../media/image18.png"/><Relationship Id="rId8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Relationship Id="rId4" Type="http://schemas.openxmlformats.org/officeDocument/2006/relationships/image" Target="../media/image4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jpg"/><Relationship Id="rId4" Type="http://schemas.openxmlformats.org/officeDocument/2006/relationships/image" Target="../media/image3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jpg"/><Relationship Id="rId4" Type="http://schemas.openxmlformats.org/officeDocument/2006/relationships/image" Target="../media/image35.png"/><Relationship Id="rId5" Type="http://schemas.openxmlformats.org/officeDocument/2006/relationships/image" Target="../media/image27.png"/><Relationship Id="rId6" Type="http://schemas.openxmlformats.org/officeDocument/2006/relationships/image" Target="../media/image39.gif"/><Relationship Id="rId7" Type="http://schemas.openxmlformats.org/officeDocument/2006/relationships/image" Target="../media/image42.gif"/><Relationship Id="rId8" Type="http://schemas.openxmlformats.org/officeDocument/2006/relationships/image" Target="../media/image29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jpg"/><Relationship Id="rId4" Type="http://schemas.openxmlformats.org/officeDocument/2006/relationships/image" Target="../media/image3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Relationship Id="rId4" Type="http://schemas.openxmlformats.org/officeDocument/2006/relationships/image" Target="../media/image4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jpg"/><Relationship Id="rId4" Type="http://schemas.openxmlformats.org/officeDocument/2006/relationships/image" Target="../media/image46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png"/><Relationship Id="rId4" Type="http://schemas.openxmlformats.org/officeDocument/2006/relationships/hyperlink" Target="https://commons.wikimedia.org/wiki/File:Formation_of_the_Arago_spot.webm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jpg"/><Relationship Id="rId4" Type="http://schemas.openxmlformats.org/officeDocument/2006/relationships/hyperlink" Target="https://www.youtube.com/watch?v=TM9alPcOMcU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www.youtube.com/watch?v=TM9alPcOMcU" TargetMode="External"/><Relationship Id="rId4" Type="http://schemas.openxmlformats.org/officeDocument/2006/relationships/image" Target="../media/image4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3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4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3.png"/><Relationship Id="rId5" Type="http://schemas.openxmlformats.org/officeDocument/2006/relationships/image" Target="../media/image13.png"/><Relationship Id="rId6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1" y="744575"/>
            <a:ext cx="7173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Ótica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4300160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7126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1º semestre 2023 - Aula 8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/>
          <p:nvPr/>
        </p:nvSpPr>
        <p:spPr>
          <a:xfrm>
            <a:off x="539550" y="110476"/>
            <a:ext cx="74169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pt-BR" sz="27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Tratado da luz - Christiaan Huygens (1690)</a:t>
            </a:r>
            <a:endParaRPr b="1" sz="27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484632" marR="0" rtl="0" algn="ctr"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60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131" name="Google Shape;13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3768" y="720068"/>
            <a:ext cx="3220459" cy="41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2"/>
          <p:cNvSpPr txBox="1"/>
          <p:nvPr/>
        </p:nvSpPr>
        <p:spPr>
          <a:xfrm>
            <a:off x="4991825" y="650256"/>
            <a:ext cx="3319500" cy="42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Teorias vibracionais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●"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Vibrações não periódicas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●"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Vibrações longitudinais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Concepções ondulatórias eram diversas e não unificados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Pontos em comum: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●"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Existência do éter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○"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Fluido sutil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○"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Extremamente pequeno e particulado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○"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Elasticidade: forças repulsivas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●"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Baseado em analogias com o som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1013" y="1689600"/>
            <a:ext cx="6153975" cy="203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/>
        </p:nvSpPr>
        <p:spPr>
          <a:xfrm>
            <a:off x="863550" y="96676"/>
            <a:ext cx="74169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pt-BR" sz="2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Fenômenos estudados nos </a:t>
            </a:r>
            <a:r>
              <a:rPr b="1" lang="pt-BR" sz="2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Tratado da luz (1690)</a:t>
            </a:r>
            <a:endParaRPr b="1" sz="2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484632" marR="0" rtl="0" algn="ctr"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60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139" name="Google Shape;13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868" y="720068"/>
            <a:ext cx="3220459" cy="413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2049" y="1000771"/>
            <a:ext cx="1902841" cy="175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1655" y="1000771"/>
            <a:ext cx="1747819" cy="175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15800" y="2971410"/>
            <a:ext cx="5200651" cy="146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3"/>
          <p:cNvSpPr txBox="1"/>
          <p:nvPr/>
        </p:nvSpPr>
        <p:spPr>
          <a:xfrm>
            <a:off x="4054125" y="4555150"/>
            <a:ext cx="435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Birrefringência no cristal da Islândia (calcita)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7175" y="2814533"/>
            <a:ext cx="4357499" cy="1774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36825" y="2827175"/>
            <a:ext cx="3806812" cy="175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/>
        </p:nvSpPr>
        <p:spPr>
          <a:xfrm>
            <a:off x="891525" y="189690"/>
            <a:ext cx="74169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pt-BR" sz="19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Flashback da aula 4: a era da filosofia mecânica</a:t>
            </a:r>
            <a:endParaRPr b="1" sz="19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484632" marR="0" rtl="0" algn="ctr"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6000"/>
              <a:buFont typeface="Century Gothic"/>
              <a:buNone/>
            </a:pPr>
            <a:r>
              <a:t/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51" name="Google Shape;15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400" y="788325"/>
            <a:ext cx="2523325" cy="391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5926" y="798045"/>
            <a:ext cx="3316724" cy="3898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5596" y="2827475"/>
            <a:ext cx="2596600" cy="210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/>
          <p:nvPr/>
        </p:nvSpPr>
        <p:spPr>
          <a:xfrm>
            <a:off x="128600" y="189700"/>
            <a:ext cx="88449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pt-BR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Explicação mecânica para o Princípio de Huygens: colisão entre </a:t>
            </a:r>
            <a:r>
              <a:rPr b="1" lang="pt-BR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partículas</a:t>
            </a:r>
            <a:r>
              <a:rPr b="1" lang="pt-BR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do éter</a:t>
            </a:r>
            <a:endParaRPr b="1"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484632" marR="0" rtl="0" algn="ctr"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6000"/>
              <a:buFont typeface="Century Gothic"/>
              <a:buNone/>
            </a:pPr>
            <a:r>
              <a:t/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59" name="Google Shape;15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100" y="1105925"/>
            <a:ext cx="5180800" cy="3715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" name="Google Shape;160;p25"/>
          <p:cNvCxnSpPr/>
          <p:nvPr/>
        </p:nvCxnSpPr>
        <p:spPr>
          <a:xfrm>
            <a:off x="1331800" y="1956375"/>
            <a:ext cx="0" cy="39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1" name="Google Shape;161;p25"/>
          <p:cNvCxnSpPr/>
          <p:nvPr/>
        </p:nvCxnSpPr>
        <p:spPr>
          <a:xfrm flipH="1">
            <a:off x="1322675" y="2929950"/>
            <a:ext cx="18300" cy="27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2" name="Google Shape;162;p25"/>
          <p:cNvCxnSpPr/>
          <p:nvPr/>
        </p:nvCxnSpPr>
        <p:spPr>
          <a:xfrm>
            <a:off x="1524675" y="2874850"/>
            <a:ext cx="192900" cy="11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3" name="Google Shape;163;p25"/>
          <p:cNvSpPr/>
          <p:nvPr/>
        </p:nvSpPr>
        <p:spPr>
          <a:xfrm rot="8739594">
            <a:off x="505088" y="1616484"/>
            <a:ext cx="1892204" cy="1745252"/>
          </a:xfrm>
          <a:prstGeom prst="arc">
            <a:avLst>
              <a:gd fmla="val 15788871" name="adj1"/>
              <a:gd fmla="val 0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4" name="Google Shape;164;p25"/>
          <p:cNvCxnSpPr/>
          <p:nvPr/>
        </p:nvCxnSpPr>
        <p:spPr>
          <a:xfrm flipH="1">
            <a:off x="973625" y="2913338"/>
            <a:ext cx="211200" cy="10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5" name="Google Shape;165;p25"/>
          <p:cNvSpPr txBox="1"/>
          <p:nvPr/>
        </p:nvSpPr>
        <p:spPr>
          <a:xfrm>
            <a:off x="5850775" y="662500"/>
            <a:ext cx="3003300" cy="44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Tradução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Figura 1. Preparando o caminho para o “princípio de Huygens”. Huygens observa que o éter não é arranjado linhas retas, e portanto, o movimento da partícula B será transmitido por A para todas as partículas C ao seu redor. Retirado do </a:t>
            </a:r>
            <a:r>
              <a:rPr i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Traité de la lumiére</a:t>
            </a:r>
            <a:endParaRPr i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Figura 2: Princípio de Huygens pelo qual uma onda DCF emanada de A é formada pela </a:t>
            </a: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onda  </a:t>
            </a: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‘particular’ ou secundária KCL emanada pelos pontos B, b, b… </a:t>
            </a: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Retirado do </a:t>
            </a:r>
            <a:r>
              <a:rPr i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Traité de la lumiére.</a:t>
            </a:r>
            <a:endParaRPr i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(Shapiro, 1989) Huygens’ Traité de la lumière and Newton’s opticks: pursuing and eschewing hypotheses</a:t>
            </a:r>
            <a:endParaRPr sz="1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/>
          <p:nvPr/>
        </p:nvSpPr>
        <p:spPr>
          <a:xfrm>
            <a:off x="454584" y="1181964"/>
            <a:ext cx="3610800" cy="30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Proposição 10, Livro II (refração da luz)</a:t>
            </a:r>
            <a:endParaRPr b="1">
              <a:solidFill>
                <a:srgbClr val="FFFFFF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“Se a luz for mais veloz nos corpos do que no vácuo, na proporção dos senos que medem a refração dos corpos, as forças dos corpos para refletir e refratar a luz serão muito aproximadamente proporcionais às densidades dos mesmos corpos...” (Newton, 1730 [1996], p 204)</a:t>
            </a:r>
            <a:endParaRPr>
              <a:solidFill>
                <a:srgbClr val="FFFFFF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71" name="Google Shape;171;p26"/>
          <p:cNvSpPr txBox="1"/>
          <p:nvPr/>
        </p:nvSpPr>
        <p:spPr>
          <a:xfrm>
            <a:off x="551575" y="337700"/>
            <a:ext cx="7683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500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Ótica newtoniana: um ramo da dinâmica corpuscular</a:t>
            </a:r>
            <a:endParaRPr b="1" sz="2500">
              <a:solidFill>
                <a:srgbClr val="FFFFFF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72" name="Google Shape;17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5716" y="1354448"/>
            <a:ext cx="4553009" cy="2536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/>
          <p:nvPr/>
        </p:nvSpPr>
        <p:spPr>
          <a:xfrm>
            <a:off x="440900" y="648900"/>
            <a:ext cx="4886400" cy="4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●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Pierre Simon Laplace: influência dominante na Física francesa no final do </a:t>
            </a: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século</a:t>
            </a: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XVIII início do século XIX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●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Projeto de matematização das diferentes áreas da filosofia natural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●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Sofisticação experimental e técnica (experimentos quantitativos e vinculados a representações matemáticos/teóricos)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●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Visão astronômica da natureza: radicalização do mecanicismo newtoniano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○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Interação entre partículas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○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Forças centrais de curto alcance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●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Nomes promissores/importantes da ciência francesa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○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Jean Baptiste Biot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○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François Arago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○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Étienne Malus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○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Siméon Denis Poisson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78" name="Google Shape;178;p27"/>
          <p:cNvSpPr txBox="1"/>
          <p:nvPr/>
        </p:nvSpPr>
        <p:spPr>
          <a:xfrm>
            <a:off x="987150" y="80443"/>
            <a:ext cx="7169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pt-BR" sz="21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Os herdeiros de Newton: o programa Laplaciano na Física</a:t>
            </a:r>
            <a:endParaRPr sz="21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79" name="Google Shape;17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2677" y="725252"/>
            <a:ext cx="3118167" cy="400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7"/>
          <p:cNvSpPr txBox="1"/>
          <p:nvPr/>
        </p:nvSpPr>
        <p:spPr>
          <a:xfrm>
            <a:off x="5117524" y="4731325"/>
            <a:ext cx="370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Pierre Simon Laplace (1749 - 1827)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/>
          <p:nvPr/>
        </p:nvSpPr>
        <p:spPr>
          <a:xfrm>
            <a:off x="311700" y="211230"/>
            <a:ext cx="86229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Representando e conhecendo</a:t>
            </a:r>
            <a:r>
              <a:rPr b="1" lang="pt-BR" sz="23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: </a:t>
            </a:r>
            <a:r>
              <a:rPr b="1" lang="pt-BR" sz="19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 caso da refração atmosférica</a:t>
            </a:r>
            <a:endParaRPr b="1" sz="19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86" name="Google Shape;186;p28"/>
          <p:cNvSpPr txBox="1"/>
          <p:nvPr/>
        </p:nvSpPr>
        <p:spPr>
          <a:xfrm>
            <a:off x="311700" y="720742"/>
            <a:ext cx="4442100" cy="40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49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Núcleo duro de hipóteses</a:t>
            </a:r>
            <a:endParaRPr b="1" sz="1849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Old Standard TT"/>
              <a:buChar char="●"/>
            </a:pPr>
            <a:r>
              <a:rPr lang="pt-BR" sz="17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Luz: propagação contígua de corpúsculos materiais (entidade inobservável)</a:t>
            </a:r>
            <a:endParaRPr sz="17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Old Standard TT"/>
              <a:buChar char="●"/>
            </a:pPr>
            <a:r>
              <a:rPr lang="pt-BR" sz="17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Interação entre luz e matéria por meio de forças centrais de curto alcance</a:t>
            </a:r>
            <a:endParaRPr sz="17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18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Hipóteses secundários</a:t>
            </a:r>
            <a:endParaRPr b="1" sz="1818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Old Standard TT"/>
              <a:buChar char="●"/>
            </a:pPr>
            <a:r>
              <a:rPr lang="pt-BR" sz="17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Atmosfera composta por diversas camadas com propriedades diferentes (densidade, temperatura)</a:t>
            </a:r>
            <a:endParaRPr sz="17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Old Standard TT"/>
              <a:buChar char="●"/>
            </a:pPr>
            <a:r>
              <a:rPr lang="pt-BR" sz="17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Forças exercidas sob a luz por cada camada da atmosfera seria proporcional à sua densidade</a:t>
            </a:r>
            <a:endParaRPr sz="17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87" name="Google Shape;187;p28"/>
          <p:cNvSpPr txBox="1"/>
          <p:nvPr/>
        </p:nvSpPr>
        <p:spPr>
          <a:xfrm>
            <a:off x="5430825" y="1131445"/>
            <a:ext cx="3500100" cy="3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Resultados</a:t>
            </a:r>
            <a:endParaRPr sz="19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ld Standard TT"/>
              <a:buChar char="●"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“equação diferencial fundamental para a refração da luz que poderia ser integrada sob várias hipóteses acerca da variação da densidade da atmosfera com sua a altitude e sua temperatura” (Frankel, 1976. p. 144)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ld Standard TT"/>
              <a:buChar char="●"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Base para o estudos bem-sucedidos de refração da luz em gases, por Biot e Arago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/>
          <p:nvPr/>
        </p:nvSpPr>
        <p:spPr>
          <a:xfrm>
            <a:off x="711600" y="211230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4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Em suma: a teoria corpuscular…</a:t>
            </a:r>
            <a:endParaRPr b="1" sz="34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93" name="Google Shape;193;p29"/>
          <p:cNvSpPr txBox="1"/>
          <p:nvPr/>
        </p:nvSpPr>
        <p:spPr>
          <a:xfrm>
            <a:off x="348425" y="871325"/>
            <a:ext cx="3108000" cy="42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7500" lnSpcReduction="10000"/>
          </a:bodyPr>
          <a:lstStyle/>
          <a:p>
            <a:pPr indent="-30099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Old Standard TT"/>
              <a:buChar char="●"/>
            </a:pPr>
            <a:r>
              <a:rPr lang="pt-BR" sz="30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Tinha bases teóricas científica e socialmente legítimas</a:t>
            </a:r>
            <a:endParaRPr sz="3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03101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5000"/>
              <a:buFont typeface="Old Standard TT"/>
              <a:buChar char="○"/>
            </a:pPr>
            <a:r>
              <a:rPr lang="pt-BR" sz="2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Mecânica Celeste</a:t>
            </a:r>
            <a:endParaRPr sz="3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0099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Old Standard TT"/>
              <a:buChar char="●"/>
            </a:pPr>
            <a:r>
              <a:rPr lang="pt-BR" sz="30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Tinha grande circulação</a:t>
            </a:r>
            <a:endParaRPr sz="3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0099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Old Standard TT"/>
              <a:buChar char="●"/>
            </a:pPr>
            <a:r>
              <a:rPr lang="pt-BR" sz="30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Aglutinava esforços da comunidade científica</a:t>
            </a:r>
            <a:endParaRPr sz="3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0099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Old Standard TT"/>
              <a:buChar char="●"/>
            </a:pPr>
            <a:r>
              <a:rPr lang="pt-BR" sz="30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Provia avanços para explicação de fenômenos</a:t>
            </a:r>
            <a:endParaRPr sz="3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03101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5000"/>
              <a:buFont typeface="Old Standard TT"/>
              <a:buChar char="○"/>
            </a:pPr>
            <a:r>
              <a:rPr lang="pt-BR" sz="2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Ciências atmosféricas</a:t>
            </a:r>
            <a:endParaRPr sz="2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07022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ld Standard TT"/>
              <a:buChar char="○"/>
            </a:pPr>
            <a:r>
              <a:rPr lang="pt-BR" sz="2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Refração em gases e identificação de substâncias</a:t>
            </a:r>
            <a:endParaRPr sz="2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03101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5000"/>
              <a:buFont typeface="Old Standard TT"/>
              <a:buChar char="○"/>
            </a:pPr>
            <a:r>
              <a:rPr lang="pt-BR" sz="2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Polarização da luz</a:t>
            </a:r>
            <a:endParaRPr sz="2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0702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ld Standard TT"/>
              <a:buChar char="●"/>
            </a:pPr>
            <a:r>
              <a:rPr lang="pt-BR" sz="2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Teoria dominante, paradigmática</a:t>
            </a:r>
            <a:endParaRPr sz="2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94" name="Google Shape;194;p29"/>
          <p:cNvPicPr preferRelativeResize="0"/>
          <p:nvPr/>
        </p:nvPicPr>
        <p:blipFill rotWithShape="1">
          <a:blip r:embed="rId3">
            <a:alphaModFix/>
          </a:blip>
          <a:srcRect b="2440" l="10804" r="21628" t="17546"/>
          <a:stretch/>
        </p:blipFill>
        <p:spPr>
          <a:xfrm>
            <a:off x="3971400" y="1191525"/>
            <a:ext cx="4546399" cy="319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0"/>
          <p:cNvSpPr txBox="1"/>
          <p:nvPr/>
        </p:nvSpPr>
        <p:spPr>
          <a:xfrm>
            <a:off x="311700" y="18720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1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 as teorias vibracionais/ondulatórias?</a:t>
            </a:r>
            <a:endParaRPr b="1" sz="31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00" name="Google Shape;200;p30"/>
          <p:cNvSpPr txBox="1"/>
          <p:nvPr/>
        </p:nvSpPr>
        <p:spPr>
          <a:xfrm>
            <a:off x="311700" y="1171600"/>
            <a:ext cx="4013400" cy="3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/>
          </a:bodyPr>
          <a:lstStyle/>
          <a:p>
            <a:pPr indent="-317253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74744"/>
              <a:buFont typeface="Old Standard TT"/>
              <a:buChar char="●"/>
            </a:pPr>
            <a:r>
              <a:rPr lang="pt-BR" sz="2197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Início do século XIX</a:t>
            </a:r>
            <a:endParaRPr sz="2197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20748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3419"/>
              <a:buFont typeface="Old Standard TT"/>
              <a:buChar char="○"/>
            </a:pPr>
            <a:r>
              <a:rPr lang="pt-BR" sz="1827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Teorias ainda pouco desenvolvidas</a:t>
            </a:r>
            <a:endParaRPr sz="1827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27239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ld Standard TT"/>
              <a:buChar char="●"/>
            </a:pPr>
            <a:r>
              <a:rPr lang="pt-BR" sz="1827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Contribuições no século XVIII</a:t>
            </a:r>
            <a:endParaRPr sz="1827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27239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ld Standard TT"/>
              <a:buChar char="○"/>
            </a:pPr>
            <a:r>
              <a:rPr lang="pt-BR" sz="1827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Leonard Euler (1707 - 1783)</a:t>
            </a:r>
            <a:endParaRPr sz="1827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27239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ld Standard TT"/>
              <a:buChar char="■"/>
            </a:pPr>
            <a:r>
              <a:rPr lang="pt-BR" sz="1827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Ondulações periódicas no éter</a:t>
            </a:r>
            <a:endParaRPr sz="1827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27239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ld Standard TT"/>
              <a:buChar char="■"/>
            </a:pPr>
            <a:r>
              <a:rPr lang="pt-BR" sz="1827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Frequências e cores</a:t>
            </a:r>
            <a:endParaRPr sz="1827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27239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ld Standard TT"/>
              <a:buChar char="■"/>
            </a:pPr>
            <a:r>
              <a:rPr lang="pt-BR" sz="1827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Mecânica  do éter</a:t>
            </a:r>
            <a:endParaRPr sz="1827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27239" lvl="3" marL="1828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ld Standard TT"/>
              <a:buChar char="●"/>
            </a:pPr>
            <a:r>
              <a:rPr lang="pt-BR" sz="1827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</a:t>
            </a:r>
            <a:r>
              <a:rPr lang="pt-BR" sz="1027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éter  </a:t>
            </a:r>
            <a:r>
              <a:rPr lang="pt-BR" sz="1827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≤ D</a:t>
            </a:r>
            <a:r>
              <a:rPr lang="pt-BR" sz="1227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ar </a:t>
            </a:r>
            <a:r>
              <a:rPr lang="pt-BR" sz="1827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x 10^-8</a:t>
            </a:r>
            <a:endParaRPr sz="1827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01" name="Google Shape;20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4229" y="965696"/>
            <a:ext cx="3302383" cy="378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/>
          <p:nvPr/>
        </p:nvSpPr>
        <p:spPr>
          <a:xfrm>
            <a:off x="311700" y="19671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Thomas Young e o p</a:t>
            </a:r>
            <a:r>
              <a:rPr b="1" lang="pt-BR" sz="26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rincípio da interferência: uma inovação teórica</a:t>
            </a:r>
            <a:endParaRPr b="1" sz="26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07" name="Google Shape;207;p31"/>
          <p:cNvSpPr txBox="1"/>
          <p:nvPr/>
        </p:nvSpPr>
        <p:spPr>
          <a:xfrm>
            <a:off x="1008231" y="2555025"/>
            <a:ext cx="4651200" cy="22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“Quando duas  ondulações de diferentes origens coincidem perfeitamente ou quase perfeitamente em uma direção, seu efeito conjugado é a combinação dos movimentos pertencentes a cada uma” (Young, 1802, in Cantor 1975, p. 135)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08" name="Google Shape;20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1589" y="978599"/>
            <a:ext cx="2309725" cy="363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1"/>
          <p:cNvSpPr txBox="1"/>
          <p:nvPr/>
        </p:nvSpPr>
        <p:spPr>
          <a:xfrm>
            <a:off x="1053903" y="1383426"/>
            <a:ext cx="39804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Médico e filósofo natural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pt-BR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Fisiologia da audição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pt-BR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Analogias com o som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985350" y="225217"/>
            <a:ext cx="7173300" cy="446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4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Debate:</a:t>
            </a:r>
            <a:endParaRPr b="1" sz="44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733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 que “vem antes”, um fenômeno ou uma teoria?</a:t>
            </a:r>
            <a:endParaRPr b="1" sz="3733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733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Uma teoria só pode ser formada após o conhecimento dos fenômenos, ou seria a teoria que nos indica quais fenômenos estudar?</a:t>
            </a:r>
            <a:endParaRPr b="1" sz="3733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/>
          <p:nvPr/>
        </p:nvSpPr>
        <p:spPr>
          <a:xfrm>
            <a:off x="311700" y="19671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Flashback: Aula 7</a:t>
            </a:r>
            <a:endParaRPr b="1" sz="26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15" name="Google Shape;21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8046" y="1882811"/>
            <a:ext cx="2454243" cy="184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2"/>
          <p:cNvPicPr preferRelativeResize="0"/>
          <p:nvPr/>
        </p:nvPicPr>
        <p:blipFill rotWithShape="1">
          <a:blip r:embed="rId4">
            <a:alphaModFix/>
          </a:blip>
          <a:srcRect b="19622" l="31643" r="14422" t="24679"/>
          <a:stretch/>
        </p:blipFill>
        <p:spPr>
          <a:xfrm>
            <a:off x="757325" y="1245637"/>
            <a:ext cx="5365248" cy="3116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3"/>
          <p:cNvSpPr txBox="1"/>
          <p:nvPr/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 primeiro fenômenos explicado por interferência: c</a:t>
            </a:r>
            <a:r>
              <a:rPr b="1" lang="pt-BR" sz="26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ores em filmes finos</a:t>
            </a:r>
            <a:endParaRPr b="1" sz="26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22" name="Google Shape;22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603" y="1777828"/>
            <a:ext cx="3338900" cy="243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5222" y="1336221"/>
            <a:ext cx="2873124" cy="3358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4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229" name="Google Shape;229;p34"/>
          <p:cNvSpPr txBox="1"/>
          <p:nvPr/>
        </p:nvSpPr>
        <p:spPr>
          <a:xfrm>
            <a:off x="879100" y="776675"/>
            <a:ext cx="7372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30" name="Google Shape;230;p34"/>
          <p:cNvSpPr txBox="1"/>
          <p:nvPr>
            <p:ph type="title"/>
          </p:nvPr>
        </p:nvSpPr>
        <p:spPr>
          <a:xfrm>
            <a:off x="2262450" y="153225"/>
            <a:ext cx="461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3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Interferência em filmes finos</a:t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31" name="Google Shape;23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7041" y="725925"/>
            <a:ext cx="3072424" cy="204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217" y="757463"/>
            <a:ext cx="3542300" cy="36285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4"/>
          <p:cNvSpPr txBox="1"/>
          <p:nvPr/>
        </p:nvSpPr>
        <p:spPr>
          <a:xfrm>
            <a:off x="4255525" y="2804825"/>
            <a:ext cx="455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Para raios muito próximos da incidência normal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34" name="Google Shape;23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5712881" y="1451262"/>
            <a:ext cx="16359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strutiva \\&#10;\Delta x = 2t = (m +1/2) \lambda_n" id="235" name="Google Shape;235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75486" y="3431949"/>
            <a:ext cx="2192914" cy="47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nstrutiva \\&#10;\Delta x = 2t = m \lambda_n" id="236" name="Google Shape;236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75480" y="4088301"/>
            <a:ext cx="1506794" cy="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4"/>
          <p:cNvSpPr txBox="1"/>
          <p:nvPr/>
        </p:nvSpPr>
        <p:spPr>
          <a:xfrm>
            <a:off x="7421600" y="3431948"/>
            <a:ext cx="1506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Old Standard TT"/>
                <a:ea typeface="Old Standard TT"/>
                <a:cs typeface="Old Standard TT"/>
                <a:sym typeface="Old Standard TT"/>
              </a:rPr>
              <a:t>Comprimento de onda dentro do material de índice de refração n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descr="\lambda_n" id="238" name="Google Shape;238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61949" y="3927088"/>
            <a:ext cx="222375" cy="19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4"/>
          <p:cNvSpPr/>
          <p:nvPr/>
        </p:nvSpPr>
        <p:spPr>
          <a:xfrm>
            <a:off x="7294777" y="3516326"/>
            <a:ext cx="129300" cy="11130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4"/>
          <p:cNvSpPr txBox="1"/>
          <p:nvPr/>
        </p:nvSpPr>
        <p:spPr>
          <a:xfrm>
            <a:off x="517650" y="4502977"/>
            <a:ext cx="289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Sears e Zemansky vol 4</a:t>
            </a:r>
            <a:endParaRPr i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5"/>
          <p:cNvSpPr txBox="1"/>
          <p:nvPr/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7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Limitações do tratamento de Young para a inferência</a:t>
            </a:r>
            <a:endParaRPr b="1" sz="27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46" name="Google Shape;24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1118" y="1391099"/>
            <a:ext cx="5410200" cy="25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5"/>
          <p:cNvSpPr txBox="1"/>
          <p:nvPr/>
        </p:nvSpPr>
        <p:spPr>
          <a:xfrm>
            <a:off x="1175250" y="4414125"/>
            <a:ext cx="679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Explicava apenas a interferência de pares de raios individuais</a:t>
            </a:r>
            <a:endParaRPr b="1"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descr="C:\Users\profis\AppData\Local\Temp\FullSizeRender-1.jpg" id="248" name="Google Shape;24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340" y="1385910"/>
            <a:ext cx="9024143" cy="287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6"/>
          <p:cNvSpPr txBox="1"/>
          <p:nvPr/>
        </p:nvSpPr>
        <p:spPr>
          <a:xfrm>
            <a:off x="311700" y="235526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Augustin Jean Fresnel </a:t>
            </a:r>
            <a:endParaRPr b="1" sz="3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54" name="Google Shape;254;p36"/>
          <p:cNvSpPr txBox="1"/>
          <p:nvPr/>
        </p:nvSpPr>
        <p:spPr>
          <a:xfrm>
            <a:off x="311700" y="957550"/>
            <a:ext cx="4457400" cy="39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Old Standard TT"/>
              <a:buChar char="●"/>
            </a:pPr>
            <a:r>
              <a:rPr lang="pt-BR" sz="17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Engenheiro (École Polytechnique)</a:t>
            </a:r>
            <a:endParaRPr sz="17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Old Standard TT"/>
              <a:buChar char="○"/>
            </a:pPr>
            <a:r>
              <a:rPr lang="pt-BR" sz="17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Tradição francesa de física teórica</a:t>
            </a:r>
            <a:endParaRPr sz="17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Old Standard TT"/>
              <a:buChar char="○"/>
            </a:pPr>
            <a:r>
              <a:rPr lang="pt-BR" sz="17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Cálculo analítico</a:t>
            </a:r>
            <a:endParaRPr sz="17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Old Standard TT"/>
              <a:buChar char="○"/>
            </a:pPr>
            <a:r>
              <a:rPr lang="pt-BR" sz="17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Física de forças centrais</a:t>
            </a:r>
            <a:endParaRPr sz="17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Old Standard TT"/>
              <a:buChar char="●"/>
            </a:pPr>
            <a:r>
              <a:rPr lang="pt-BR" sz="17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Inicialmente isolado dos grandes centros de produção científica (ciência parisiense)</a:t>
            </a:r>
            <a:endParaRPr sz="17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Old Standard TT"/>
              <a:buChar char="○"/>
            </a:pPr>
            <a:r>
              <a:rPr lang="pt-BR" sz="17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1815 - 1827: teoria ondulatória</a:t>
            </a:r>
            <a:endParaRPr sz="17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Old Standard TT"/>
              <a:buChar char="○"/>
            </a:pPr>
            <a:r>
              <a:rPr lang="pt-BR" sz="17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Difração e interferência</a:t>
            </a:r>
            <a:endParaRPr sz="17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Old Standard TT"/>
              <a:buChar char="○"/>
            </a:pPr>
            <a:r>
              <a:rPr lang="pt-BR" sz="17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Princípio de Huygens</a:t>
            </a:r>
            <a:endParaRPr sz="17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Old Standard TT"/>
              <a:buChar char="○"/>
            </a:pPr>
            <a:r>
              <a:rPr lang="pt-BR" sz="17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Integrais de Fresnel</a:t>
            </a:r>
            <a:endParaRPr sz="17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55" name="Google Shape;25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5127" y="957558"/>
            <a:ext cx="2722105" cy="354962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6"/>
          <p:cNvSpPr txBox="1"/>
          <p:nvPr/>
        </p:nvSpPr>
        <p:spPr>
          <a:xfrm>
            <a:off x="5434650" y="4522712"/>
            <a:ext cx="266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(1788 - 1827)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/>
          <p:nvPr/>
        </p:nvSpPr>
        <p:spPr>
          <a:xfrm>
            <a:off x="311700" y="109084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Académie de Sciences: prêmio para explicar a difração (1817)</a:t>
            </a:r>
            <a:endParaRPr b="1" sz="23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62" name="Google Shape;262;p37"/>
          <p:cNvSpPr txBox="1"/>
          <p:nvPr/>
        </p:nvSpPr>
        <p:spPr>
          <a:xfrm>
            <a:off x="137837" y="722267"/>
            <a:ext cx="4276500" cy="4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32258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ld Standard TT"/>
              <a:buChar char="●"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Expectativa: sucesso da teoria corpuscular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2258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ld Standard TT"/>
              <a:buChar char="○"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Teoria corpuscular para a dupla refração: prêmio para Louis Éttiene Malus, 1810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2258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ld Standard TT"/>
              <a:buChar char="●"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Fresnel submete seu trabalho em 1819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2258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ld Standard TT"/>
              <a:buChar char="●"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Poisson (comitê de julgamento)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2258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ld Standard TT"/>
              <a:buChar char="○"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Predição de um ponto luminoso no centro da sombra de um disco ao ser iluminado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2258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ld Standard TT"/>
              <a:buChar char="■"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Reedição de uma antiga crítica às teorias ondulatórias: como são possíveis as sombras?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2258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ld Standard TT"/>
              <a:buChar char="○"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Experimento realizado por Arago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63" name="Google Shape;26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2370" y="1519000"/>
            <a:ext cx="1996325" cy="24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7"/>
          <p:cNvSpPr txBox="1"/>
          <p:nvPr/>
        </p:nvSpPr>
        <p:spPr>
          <a:xfrm>
            <a:off x="4414333" y="4162700"/>
            <a:ext cx="219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Siméon-Denis Poisson </a:t>
            </a: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(1781 - 1849)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65" name="Google Shape;26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8601" y="1518998"/>
            <a:ext cx="1878573" cy="249539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7"/>
          <p:cNvSpPr txBox="1"/>
          <p:nvPr/>
        </p:nvSpPr>
        <p:spPr>
          <a:xfrm>
            <a:off x="6878589" y="4162700"/>
            <a:ext cx="1878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François Arago</a:t>
            </a: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(1786 - 1853)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/>
          <p:nvPr/>
        </p:nvSpPr>
        <p:spPr>
          <a:xfrm>
            <a:off x="801650" y="445025"/>
            <a:ext cx="35949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2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Tá-dá!!</a:t>
            </a:r>
            <a:endParaRPr b="1" sz="42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72" name="Google Shape;27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4425" y="445025"/>
            <a:ext cx="3286125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773" y="1975300"/>
            <a:ext cx="3004650" cy="280632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8"/>
          <p:cNvSpPr txBox="1"/>
          <p:nvPr/>
        </p:nvSpPr>
        <p:spPr>
          <a:xfrm>
            <a:off x="5096675" y="3819800"/>
            <a:ext cx="4005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 teoria de Fresnel previu um fenômeno até então insuspeito!</a:t>
            </a:r>
            <a:endParaRPr b="1" sz="19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9"/>
          <p:cNvSpPr txBox="1"/>
          <p:nvPr/>
        </p:nvSpPr>
        <p:spPr>
          <a:xfrm>
            <a:off x="5894675" y="1688375"/>
            <a:ext cx="2781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Simulação do comportamento das frentes de ondas que difratam ao encontrar um obstáculo em formato de disco (feito por Thomas Reisinger)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80" name="Google Shape;28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828" y="137700"/>
            <a:ext cx="4868125" cy="486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9"/>
          <p:cNvSpPr txBox="1"/>
          <p:nvPr/>
        </p:nvSpPr>
        <p:spPr>
          <a:xfrm>
            <a:off x="6096750" y="3999975"/>
            <a:ext cx="2797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rgbClr val="0097A7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https://commons.wikimedia.org/wiki/File:Formation_of_the_Arago_spot.webm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0"/>
          <p:cNvSpPr txBox="1"/>
          <p:nvPr/>
        </p:nvSpPr>
        <p:spPr>
          <a:xfrm>
            <a:off x="6331700" y="1678350"/>
            <a:ext cx="2587500" cy="17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Thomas Reisinger. Criado usando GNUPlot.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Ponto de Poisson para um disco de 4mm de diâmetro (distânia até a fonte = 1m, distância até o anteparo = 1m)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7" name="Google Shape;28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650" y="0"/>
            <a:ext cx="51435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0"/>
          <p:cNvSpPr txBox="1"/>
          <p:nvPr/>
        </p:nvSpPr>
        <p:spPr>
          <a:xfrm>
            <a:off x="6174075" y="4457975"/>
            <a:ext cx="2427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rgbClr val="0097A7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https://www.youtube.com/watch?v=TM9alPcOMcU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1"/>
          <p:cNvSpPr txBox="1"/>
          <p:nvPr/>
        </p:nvSpPr>
        <p:spPr>
          <a:xfrm>
            <a:off x="311700" y="2245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É possível irradiar luz “através” de um objeto?</a:t>
            </a:r>
            <a:endParaRPr sz="2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descr="In this video I show you how it is possible to shine light through a sphere using the wave-like nature of light. This spot in the center of the shadow of a sphere is called Poisson's spot or Arago's spot. It is a result of the diffraction of light around the edges of the sphere that constructively interfere right at the center. Then I show you what it actually looks like to look at the center of poisson's spot. Does it look like the light is actually going through the ball? &#10;&#10;Get your Action Lab Box Now! https://www.theactionlab.com/&#10;&#10;Get the Action Lab experiment book here&#10;Amazon: https://amzn.to/2Wf07x1    &#10;Barnes and Noble: http://bit.ly/2HPmmA9 &#10;&#10;Follow me on Twitter: https://twitter.com/theactionlabman&#10;Facebook: https://www.facebook.com/theactionlabrat&#10;Instagram: https://www.instagram.com/therealactionlab/&#10;&#10;My Other Channel:&#10;https://www.youtube.com/channel/UCA19mAJURyYHbJzhfpqhpCA&#10;&#10;For more awesome videos checkout:&#10;Darker Than Vantablack—Absorbs 99.9923% of Light&#10;https://youtu.be/JoLEIiza9Bc&#10;&#10;Amazing experiment actually makes black fire&#10;https://youtu.be/5ZNNDA2WUSU&#10;&#10;How I Made an Ant Think It Was Dead—The Zombie Ant Experiment&#10;https://www.youtube.com/watch?v=ZPw9dSV6y2c&#10;&#10;Can Light be Black? Mind-Blowing Dark Light Experiments!&#10;https://www.youtube.com/watch?v=p-OCfiglZRQ&#10;&#10;Mirror-Polished Japanese Foil Ball Challenge Crushed in a Hydraulic Press-What's Inside?&#10;https://www.youtube.com/watch?v=oJ2faqXlU1s&#10;&#10;What if You Try To Lift a Negative Mass? Mind-Blowing Physical Impossibility!&#10;https://www.youtube.com/watch?v=uAJlg8MDAlU&#10;&#10;What Does a Giant Monster Neodymium Magnet do to a Mouse?&#10;https://www.youtube.com/watch?v=V8-JfSXPDp0&#10;&#10;The Worlds Blackest Black vs The Worlds Brightest Flashlight (32,000 lumen)—Which Will Win?&#10;https://www.youtube.com/watch?v=AaFdCvnV8PM&#10;&#10;How Much Weight Can a Fly Actually Lift? Experiment—I Lassoed a Fly!&#10;https://www.youtube.com/watch?v=-xZoOUd172Q&#10;&#10;DISCLAIMER: Any experiment you try is at your own risk" id="294" name="Google Shape;294;p41" title="Shining Light Through Solid Balls Using Quantum Mechanics—Poisson's Spot Experimen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3625" y="923275"/>
            <a:ext cx="5321366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ctrTitle"/>
          </p:nvPr>
        </p:nvSpPr>
        <p:spPr>
          <a:xfrm>
            <a:off x="985350" y="0"/>
            <a:ext cx="7173300" cy="101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33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Relações entre fenômenos e teoria</a:t>
            </a:r>
            <a:endParaRPr b="1" sz="33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66" name="Google Shape;66;p15"/>
          <p:cNvSpPr txBox="1"/>
          <p:nvPr>
            <p:ph type="ctrTitle"/>
          </p:nvPr>
        </p:nvSpPr>
        <p:spPr>
          <a:xfrm>
            <a:off x="406225" y="2089050"/>
            <a:ext cx="3909900" cy="165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3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Fenômenos</a:t>
            </a:r>
            <a:endParaRPr b="1" sz="23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7973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Old Standard TT"/>
              <a:buChar char="●"/>
            </a:pPr>
            <a:r>
              <a:rPr b="1" lang="pt-BR" sz="23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Impressões sensoriais</a:t>
            </a:r>
            <a:endParaRPr b="1" sz="23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7973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Old Standard TT"/>
              <a:buChar char="●"/>
            </a:pPr>
            <a:r>
              <a:rPr b="1" lang="pt-BR" sz="23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Aparatos experimentais</a:t>
            </a:r>
            <a:endParaRPr b="1" sz="23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7973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Old Standard TT"/>
              <a:buChar char="●"/>
            </a:pPr>
            <a:r>
              <a:rPr b="1" lang="pt-BR" sz="23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Medidas</a:t>
            </a:r>
            <a:endParaRPr b="1" sz="23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7973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Old Standard TT"/>
              <a:buChar char="●"/>
            </a:pPr>
            <a:r>
              <a:rPr b="1" lang="pt-BR" sz="23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Observação direta</a:t>
            </a:r>
            <a:endParaRPr b="1" sz="23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7973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Old Standard TT"/>
              <a:buChar char="●"/>
            </a:pPr>
            <a:r>
              <a:rPr b="1" lang="pt-BR" sz="23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Conhecimento direto</a:t>
            </a:r>
            <a:endParaRPr b="1" sz="23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67" name="Google Shape;67;p15"/>
          <p:cNvSpPr txBox="1"/>
          <p:nvPr>
            <p:ph type="ctrTitle"/>
          </p:nvPr>
        </p:nvSpPr>
        <p:spPr>
          <a:xfrm>
            <a:off x="4723664" y="3012998"/>
            <a:ext cx="3909900" cy="165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3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Teoria</a:t>
            </a:r>
            <a:endParaRPr b="1" sz="23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7973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Old Standard TT"/>
              <a:buChar char="●"/>
            </a:pPr>
            <a:r>
              <a:rPr b="1" lang="pt-BR" sz="23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Explicação</a:t>
            </a:r>
            <a:endParaRPr b="1" sz="23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7973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Old Standard TT"/>
              <a:buChar char="●"/>
            </a:pPr>
            <a:r>
              <a:rPr b="1" lang="pt-BR" sz="23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Conceitos científicos</a:t>
            </a:r>
            <a:endParaRPr b="1" sz="23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7973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Old Standard TT"/>
              <a:buChar char="●"/>
            </a:pPr>
            <a:r>
              <a:rPr b="1" lang="pt-BR" sz="23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Princípios teóricos</a:t>
            </a:r>
            <a:endParaRPr b="1" sz="23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7973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Old Standard TT"/>
              <a:buChar char="●"/>
            </a:pPr>
            <a:r>
              <a:rPr b="1" lang="pt-BR" sz="23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Hipóteses</a:t>
            </a:r>
            <a:endParaRPr b="1" sz="23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7973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Old Standard TT"/>
              <a:buChar char="●"/>
            </a:pPr>
            <a:r>
              <a:rPr b="1" lang="pt-BR" sz="23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Causas dos fenômenos</a:t>
            </a:r>
            <a:endParaRPr b="1" sz="23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7973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Old Standard TT"/>
              <a:buChar char="○"/>
            </a:pPr>
            <a:r>
              <a:rPr b="1" lang="pt-BR" sz="23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Conhecimento indireto</a:t>
            </a:r>
            <a:endParaRPr b="1" sz="23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7973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Old Standard TT"/>
              <a:buChar char="●"/>
            </a:pPr>
            <a:r>
              <a:rPr b="1" lang="pt-BR" sz="23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Entidades inobserváveis</a:t>
            </a:r>
            <a:endParaRPr b="1" sz="23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2"/>
          <p:cNvSpPr txBox="1"/>
          <p:nvPr/>
        </p:nvSpPr>
        <p:spPr>
          <a:xfrm>
            <a:off x="311700" y="27247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8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 que era a teoria do éter pós-Fresnel? (séc. XIX)</a:t>
            </a:r>
            <a:endParaRPr b="1" sz="28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00" name="Google Shape;300;p42"/>
          <p:cNvSpPr txBox="1"/>
          <p:nvPr/>
        </p:nvSpPr>
        <p:spPr>
          <a:xfrm>
            <a:off x="379525" y="997700"/>
            <a:ext cx="4321800" cy="20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Teoria do éter luminífero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0832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Old Standard TT"/>
              <a:buChar char="●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Se torna paradigma ao longo do século XIX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083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ld Standard TT"/>
              <a:buChar char="●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Ondulações periódicas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083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ld Standard TT"/>
              <a:buChar char="●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Meio mecânico e sutil, imponderável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083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ld Standard TT"/>
              <a:buChar char="●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Oscilações transversais (Fresnel e Arago comprovaram)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083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ld Standard TT"/>
              <a:buChar char="●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Partículas sujeitas às Leis de Newton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01" name="Google Shape;301;p42"/>
          <p:cNvSpPr txBox="1"/>
          <p:nvPr/>
        </p:nvSpPr>
        <p:spPr>
          <a:xfrm>
            <a:off x="324023" y="3007050"/>
            <a:ext cx="44328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Reformulando: quais características mecânicas o éter deve ter?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●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Forças centrais à distância entre as partículas do éter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●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Éter = sólido elástico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●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Física de meios contínuos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302" name="Google Shape;30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2624" y="1678651"/>
            <a:ext cx="3335600" cy="250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3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308" name="Google Shape;308;p43"/>
          <p:cNvSpPr txBox="1"/>
          <p:nvPr/>
        </p:nvSpPr>
        <p:spPr>
          <a:xfrm>
            <a:off x="1814100" y="321775"/>
            <a:ext cx="5515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Atividade 8</a:t>
            </a:r>
            <a:endParaRPr b="1" sz="23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09" name="Google Shape;309;p43"/>
          <p:cNvSpPr txBox="1"/>
          <p:nvPr/>
        </p:nvSpPr>
        <p:spPr>
          <a:xfrm>
            <a:off x="731550" y="860575"/>
            <a:ext cx="7680900" cy="40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Vimos que a teoria ondulatória de Fresnel, baseado na existência do éter luminífero, um meio mecânico e elástico, era capaz de prever a existência de um fenômeno nunca antes imaginado (o “ponto de Poisson”). Isso pode ser entendido como um critério de sucesso teórico. Por outro lado, desde o início do século XX, a física não assume a existência do éter.</a:t>
            </a:r>
            <a:endParaRPr sz="22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Em grupo de no máximo quatro pessoas, discutam em grupo </a:t>
            </a:r>
            <a:r>
              <a:rPr lang="pt-BR" sz="22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 redijam</a:t>
            </a:r>
            <a:r>
              <a:rPr lang="pt-BR" sz="22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um comentário ao seguinte questionamento: </a:t>
            </a:r>
            <a:r>
              <a:rPr b="1" lang="pt-BR" sz="22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como pode uma teoria abandonada </a:t>
            </a:r>
            <a:r>
              <a:rPr b="1" lang="pt-BR" sz="22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(teoria do éter luminífero)</a:t>
            </a:r>
            <a:r>
              <a:rPr b="1" lang="pt-BR" sz="22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fazer previsões tão precisas?</a:t>
            </a:r>
            <a:endParaRPr b="1" sz="22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ctrTitle"/>
          </p:nvPr>
        </p:nvSpPr>
        <p:spPr>
          <a:xfrm>
            <a:off x="930175" y="-468827"/>
            <a:ext cx="7173300" cy="101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4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Flashback: Atividade 4</a:t>
            </a:r>
            <a:endParaRPr b="1" sz="24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73" name="Google Shape;73;p16"/>
          <p:cNvSpPr txBox="1"/>
          <p:nvPr/>
        </p:nvSpPr>
        <p:spPr>
          <a:xfrm>
            <a:off x="930175" y="3598575"/>
            <a:ext cx="30888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Trecho 1: lei como regularidade fenomênica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●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Referência a aspectos diretamente observáveis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●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Discurso descritivo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74" name="Google Shape;74;p16"/>
          <p:cNvSpPr txBox="1"/>
          <p:nvPr/>
        </p:nvSpPr>
        <p:spPr>
          <a:xfrm>
            <a:off x="4435375" y="3383025"/>
            <a:ext cx="36681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Trecho 2: explicação teórica da regularidade fenomênica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●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Hipóteses sobre a interação da luz com a matéria (Teoria gravitacional)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●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Assume-se (implicitamente) a existência de partículas de luz (entidades diretamente inobserváveis)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75" name="Google Shape;75;p16"/>
          <p:cNvSpPr/>
          <p:nvPr/>
        </p:nvSpPr>
        <p:spPr>
          <a:xfrm>
            <a:off x="469257" y="501015"/>
            <a:ext cx="5915700" cy="289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 b="24296" l="33922" r="16462" t="33790"/>
          <a:stretch/>
        </p:blipFill>
        <p:spPr>
          <a:xfrm>
            <a:off x="612992" y="604479"/>
            <a:ext cx="5600650" cy="266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9771" y="1014061"/>
            <a:ext cx="2454243" cy="184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ctrTitle"/>
          </p:nvPr>
        </p:nvSpPr>
        <p:spPr>
          <a:xfrm>
            <a:off x="985350" y="197675"/>
            <a:ext cx="7173300" cy="71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3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Entidades diretamente inobserváveis da ciência contemporânea</a:t>
            </a:r>
            <a:endParaRPr b="1" sz="23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83" name="Google Shape;83;p17"/>
          <p:cNvSpPr txBox="1"/>
          <p:nvPr/>
        </p:nvSpPr>
        <p:spPr>
          <a:xfrm>
            <a:off x="551612" y="916165"/>
            <a:ext cx="33231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Física atômica e Física de partícula</a:t>
            </a:r>
            <a:endParaRPr b="1"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ld Standard TT"/>
              <a:buChar char="●"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Átomos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ld Standard TT"/>
              <a:buChar char="○"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Prótons, </a:t>
            </a: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nêutrons,</a:t>
            </a: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elétron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ld Standard TT"/>
              <a:buChar char="●"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Partículas subatômicas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ld Standard TT"/>
              <a:buChar char="○"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Quarks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ld Standard TT"/>
              <a:buChar char="○"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Glúons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ld Standard TT"/>
              <a:buChar char="○"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Neutrinos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ld Standard TT"/>
              <a:buChar char="●"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Etc…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84" name="Google Shape;84;p17"/>
          <p:cNvSpPr txBox="1"/>
          <p:nvPr/>
        </p:nvSpPr>
        <p:spPr>
          <a:xfrm>
            <a:off x="552318" y="3660173"/>
            <a:ext cx="33231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Cosmologia e Astrofísica</a:t>
            </a:r>
            <a:endParaRPr b="1"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ld Standard TT"/>
              <a:buChar char="●"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Espaço-tempo não euclidiano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ld Standard TT"/>
              <a:buChar char="○"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Curvatura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ld Standard TT"/>
              <a:buChar char="●"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Matéria escura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85" name="Google Shape;85;p17"/>
          <p:cNvSpPr txBox="1"/>
          <p:nvPr/>
        </p:nvSpPr>
        <p:spPr>
          <a:xfrm>
            <a:off x="4385081" y="1287457"/>
            <a:ext cx="4303800" cy="29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Entidades inobserváveis</a:t>
            </a:r>
            <a:endParaRPr b="1"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ld Standard TT"/>
              <a:buChar char="●"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Objetos que se supõe existentes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ld Standard TT"/>
              <a:buChar char="●"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Objetos com propriedades físicas que se vinculam indiretamente a grandezas observáveis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ld Standard TT"/>
              <a:buChar char="●"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Representações teóricas, abstratas, matemáticas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ld Standard TT"/>
              <a:buChar char="●"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Às entidades inobserváveis e suas propriedades física se atribui as causas dos fenômenos observáveis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1497" y="1729966"/>
            <a:ext cx="1747850" cy="248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7808" y="1781933"/>
            <a:ext cx="1825825" cy="22315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/>
          <p:nvPr/>
        </p:nvSpPr>
        <p:spPr>
          <a:xfrm>
            <a:off x="6041495" y="4242246"/>
            <a:ext cx="1935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Christiaan Huygens</a:t>
            </a:r>
            <a:b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</a:b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(1629 - 1695)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93" name="Google Shape;93;p18"/>
          <p:cNvSpPr txBox="1"/>
          <p:nvPr/>
        </p:nvSpPr>
        <p:spPr>
          <a:xfrm>
            <a:off x="1157818" y="4160583"/>
            <a:ext cx="1825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Isaac Newton</a:t>
            </a:r>
            <a:b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</a:b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(1643 - 1727)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482346" y="856882"/>
            <a:ext cx="3299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Teoria corpuscular / emissionista</a:t>
            </a:r>
            <a:endParaRPr b="1" sz="2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95" name="Google Shape;95;p18"/>
          <p:cNvSpPr txBox="1"/>
          <p:nvPr/>
        </p:nvSpPr>
        <p:spPr>
          <a:xfrm>
            <a:off x="5057921" y="1072614"/>
            <a:ext cx="3538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pt-BR" sz="20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Teoria vibracional</a:t>
            </a:r>
            <a:endParaRPr b="1" sz="2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484632" marR="0" rtl="0" algn="ctr"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60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96" name="Google Shape;96;p18"/>
          <p:cNvSpPr txBox="1"/>
          <p:nvPr/>
        </p:nvSpPr>
        <p:spPr>
          <a:xfrm>
            <a:off x="3638654" y="2374368"/>
            <a:ext cx="1747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Embate?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Final do século XVII e século XVIII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1214921" y="235188"/>
            <a:ext cx="6585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Afinal de contas, o que é a luz?</a:t>
            </a:r>
            <a:endParaRPr b="1" sz="23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/>
        </p:nvSpPr>
        <p:spPr>
          <a:xfrm>
            <a:off x="891525" y="189690"/>
            <a:ext cx="74169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pt-BR" sz="19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Qual o contexto mais geral da ciência ocidental?</a:t>
            </a:r>
            <a:endParaRPr b="1" sz="19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484632" marR="0" rtl="0" algn="ctr"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6000"/>
              <a:buFont typeface="Century Gothic"/>
              <a:buNone/>
            </a:pPr>
            <a:r>
              <a:t/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9316" y="797621"/>
            <a:ext cx="2777275" cy="234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3814" y="2272998"/>
            <a:ext cx="1952123" cy="270467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/>
        </p:nvSpPr>
        <p:spPr>
          <a:xfrm>
            <a:off x="518577" y="1008674"/>
            <a:ext cx="4429200" cy="3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●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Estabelecida a Revolução Copernicana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●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Astronomia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●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Revolução do pensamento ocidental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○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Filosofia Experimental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○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Filosofia Mecânica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●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Instrumentos óticos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○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Telescópio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○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Microscópio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●"/>
            </a:pPr>
            <a:r>
              <a:rPr i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Principia</a:t>
            </a:r>
            <a:endParaRPr i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○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Unificação da mecânica  terrestre e celeste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○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Física do ponto material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○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Forças centrais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○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Introdução do cálculo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ld Standard TT"/>
              <a:buChar char="○"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Modelo e ideal de ciência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/>
        </p:nvSpPr>
        <p:spPr>
          <a:xfrm>
            <a:off x="891525" y="189690"/>
            <a:ext cx="74169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pt-BR" sz="19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Um pouco mais de contexto: século XVII, já era conhecido o fenômeno de difração</a:t>
            </a:r>
            <a:endParaRPr b="1" sz="19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484632" marR="0" rtl="0" algn="ctr"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6000"/>
              <a:buFont typeface="Century Gothic"/>
              <a:buNone/>
            </a:pPr>
            <a:r>
              <a:t/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11" name="Google Shape;111;p20"/>
          <p:cNvSpPr txBox="1"/>
          <p:nvPr/>
        </p:nvSpPr>
        <p:spPr>
          <a:xfrm>
            <a:off x="251400" y="1100476"/>
            <a:ext cx="8353500" cy="6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Difração: mudança na direção de propagação de uma onda quando a mesma encontra um obstáculo ou uma fenda. </a:t>
            </a:r>
            <a:endParaRPr sz="1900">
              <a:solidFill>
                <a:srgbClr val="FFFFFF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12" name="Google Shape;11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1524" y="1870881"/>
            <a:ext cx="2232248" cy="2863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1234" y="1842020"/>
            <a:ext cx="4176911" cy="292132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0"/>
          <p:cNvSpPr txBox="1"/>
          <p:nvPr/>
        </p:nvSpPr>
        <p:spPr>
          <a:xfrm>
            <a:off x="891525" y="4763350"/>
            <a:ext cx="293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Francesco Grimaldi (1618 - 1663)</a:t>
            </a:r>
            <a:endParaRPr sz="11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/>
        </p:nvSpPr>
        <p:spPr>
          <a:xfrm>
            <a:off x="539550" y="110476"/>
            <a:ext cx="74169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pt-BR" sz="27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Ótica - Isaac Newton (1704)</a:t>
            </a:r>
            <a:endParaRPr b="1" sz="27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484632" marR="0" rtl="0" algn="ctr"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60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696" y="820446"/>
            <a:ext cx="2189584" cy="3975823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/>
        </p:nvSpPr>
        <p:spPr>
          <a:xfrm>
            <a:off x="3538227" y="820445"/>
            <a:ext cx="30585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Livro I</a:t>
            </a:r>
            <a:endParaRPr sz="15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ld Standard TT"/>
              <a:buChar char="●"/>
            </a:pPr>
            <a:r>
              <a:rPr lang="pt-BR" sz="15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Heterogeneidade da luz</a:t>
            </a:r>
            <a:endParaRPr sz="15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ld Standard TT"/>
              <a:buChar char="●"/>
            </a:pPr>
            <a:r>
              <a:rPr lang="pt-BR" sz="15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Cores</a:t>
            </a:r>
            <a:endParaRPr sz="15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Livro II</a:t>
            </a:r>
            <a:endParaRPr sz="15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ld Standard TT"/>
              <a:buChar char="●"/>
            </a:pPr>
            <a:r>
              <a:rPr lang="pt-BR" sz="15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Anéis de Newton</a:t>
            </a:r>
            <a:endParaRPr sz="15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Livro III</a:t>
            </a:r>
            <a:endParaRPr sz="15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ld Standard TT"/>
              <a:buChar char="●"/>
            </a:pPr>
            <a:r>
              <a:rPr lang="pt-BR" sz="15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Difração da luz</a:t>
            </a:r>
            <a:endParaRPr sz="15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ld Standard TT"/>
              <a:buChar char="●"/>
            </a:pPr>
            <a:r>
              <a:rPr lang="pt-BR" sz="15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Questões</a:t>
            </a:r>
            <a:endParaRPr sz="15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22" name="Google Shape;122;p21"/>
          <p:cNvSpPr txBox="1"/>
          <p:nvPr/>
        </p:nvSpPr>
        <p:spPr>
          <a:xfrm>
            <a:off x="3322850" y="3314052"/>
            <a:ext cx="33927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Perfil metodológico da obra</a:t>
            </a:r>
            <a:endParaRPr sz="15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ld Standard TT"/>
              <a:buChar char="●"/>
            </a:pPr>
            <a:r>
              <a:rPr lang="pt-BR" sz="15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Experimental</a:t>
            </a:r>
            <a:endParaRPr sz="15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ld Standard TT"/>
              <a:buChar char="●"/>
            </a:pPr>
            <a:r>
              <a:rPr lang="pt-BR" sz="15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Pretenso indutivismo</a:t>
            </a:r>
            <a:endParaRPr sz="15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ld Standard TT"/>
              <a:buChar char="●"/>
            </a:pPr>
            <a:r>
              <a:rPr lang="pt-BR" sz="15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Corpuscularismo/emissionismo</a:t>
            </a:r>
            <a:r>
              <a:rPr lang="pt-BR" sz="15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implícito</a:t>
            </a:r>
            <a:endParaRPr sz="15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23" name="Google Shape;1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9574" y="578925"/>
            <a:ext cx="1816176" cy="13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1143" y="2121900"/>
            <a:ext cx="1693029" cy="15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 rotWithShape="1">
          <a:blip r:embed="rId6">
            <a:alphaModFix/>
          </a:blip>
          <a:srcRect b="63733" l="3334" r="0" t="0"/>
          <a:stretch/>
        </p:blipFill>
        <p:spPr>
          <a:xfrm>
            <a:off x="6736175" y="3776125"/>
            <a:ext cx="2002975" cy="80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