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72" r:id="rId2"/>
    <p:sldId id="273" r:id="rId3"/>
    <p:sldId id="274" r:id="rId4"/>
    <p:sldId id="275" r:id="rId5"/>
    <p:sldId id="280" r:id="rId6"/>
    <p:sldId id="277" r:id="rId7"/>
    <p:sldId id="278" r:id="rId8"/>
    <p:sldId id="281" r:id="rId9"/>
    <p:sldId id="283" r:id="rId10"/>
    <p:sldId id="284" r:id="rId11"/>
    <p:sldId id="282" r:id="rId12"/>
    <p:sldId id="286" r:id="rId13"/>
    <p:sldId id="287" r:id="rId14"/>
    <p:sldId id="288" r:id="rId15"/>
    <p:sldId id="290" r:id="rId16"/>
    <p:sldId id="285" r:id="rId17"/>
    <p:sldId id="289" r:id="rId18"/>
    <p:sldId id="267" r:id="rId19"/>
    <p:sldId id="291" r:id="rId20"/>
    <p:sldId id="292" r:id="rId21"/>
    <p:sldId id="268" r:id="rId22"/>
    <p:sldId id="269" r:id="rId23"/>
    <p:sldId id="270" r:id="rId24"/>
    <p:sldId id="293" r:id="rId25"/>
    <p:sldId id="294" r:id="rId26"/>
    <p:sldId id="295" r:id="rId27"/>
    <p:sldId id="296" r:id="rId28"/>
    <p:sldId id="297" r:id="rId29"/>
    <p:sldId id="300" r:id="rId30"/>
    <p:sldId id="301" r:id="rId31"/>
    <p:sldId id="302" r:id="rId32"/>
    <p:sldId id="303" r:id="rId33"/>
    <p:sldId id="304" r:id="rId34"/>
    <p:sldId id="305" r:id="rId35"/>
    <p:sldId id="306" r:id="rId36"/>
  </p:sldIdLst>
  <p:sldSz cx="9144000" cy="6858000" type="screen4x3"/>
  <p:notesSz cx="6858000" cy="97234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36075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52AB6E-F9D2-4E51-81A3-67631BB4637D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5392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32FEC-BFFC-074E-B85C-E7F03CC1D9F6}" type="datetimeFigureOut">
              <a:rPr lang="en-US" smtClean="0"/>
              <a:t>19/08/15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18038"/>
            <a:ext cx="5486400" cy="4376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7E79B-5161-F541-AF69-BD7C99577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2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50FD6-57E3-594E-84AE-F43641952C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3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MS PGothic" charset="0"/>
              </a:rPr>
              <a:t>Exemplos: exposição à poluição, sal, alimentos ultra-processados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BB2EA7C-B3DB-D74E-8CAE-D101B318E30C}" type="slidenum">
              <a:rPr lang="pt-BR" sz="1200"/>
              <a:pPr eaLnBrk="1" hangingPunct="1"/>
              <a:t>27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725624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calculations showed that if the entire BMI distribution was shifted to the left by 1 unit (the whole-population strategy), then incidence of hypertension and diabetes would be reduced by 10.3% and 13.4% respectively. In contrast, if BMI were shifted to the left by 3 units in the top 20% of the distribution (BMI &gt; 29) (the high-risk strategy), the corresponding reductions in incidence would be 7.3% for hypertension and 16.8% for diabetes. It is clear that for hypertension, the whole-population strategy of achieving a small change in everyone would result in a greater reduction in cases (10.3%) than would the high-risk strategy of larger changes among those in the top 20% of the BMI distribution (7.3%). However, for diabetes, where the risk increases much more at the high end of the BMI distribution, a greater change among those most at risk would result in a greater population risk reduction (16.8% compared with 13.4%).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50FD6-57E3-594E-84AE-F43641952C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0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19/08/15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19/08/15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19/08/15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19/08/15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/>
          <p:cNvSpPr txBox="1">
            <a:spLocks noChangeArrowheads="1"/>
          </p:cNvSpPr>
          <p:nvPr/>
        </p:nvSpPr>
        <p:spPr bwMode="auto">
          <a:xfrm>
            <a:off x="179388" y="908050"/>
            <a:ext cx="874871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600" b="1" dirty="0">
                <a:solidFill>
                  <a:srgbClr val="FFCC00"/>
                </a:solidFill>
              </a:rPr>
              <a:t>Adolescência e Principais problemas de saúde na puberdade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FFCC00"/>
                </a:solidFill>
              </a:rPr>
              <a:t> </a:t>
            </a:r>
            <a:r>
              <a:rPr lang="pt-BR" altLang="pt-BR" sz="2400" i="1" dirty="0">
                <a:solidFill>
                  <a:srgbClr val="FFCC00"/>
                </a:solidFill>
              </a:rPr>
              <a:t>História,  Conceitos e Características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dirty="0">
              <a:solidFill>
                <a:srgbClr val="FFCC00"/>
              </a:solidFill>
            </a:endParaRPr>
          </a:p>
        </p:txBody>
      </p:sp>
      <p:sp>
        <p:nvSpPr>
          <p:cNvPr id="3075" name="CaixaDeTexto 2"/>
          <p:cNvSpPr txBox="1">
            <a:spLocks noChangeArrowheads="1"/>
          </p:cNvSpPr>
          <p:nvPr/>
        </p:nvSpPr>
        <p:spPr bwMode="auto">
          <a:xfrm>
            <a:off x="2293769" y="5013176"/>
            <a:ext cx="42944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1600" dirty="0"/>
              <a:t>DISCIPLINA </a:t>
            </a:r>
            <a:endParaRPr lang="pt-BR" altLang="pt-BR" sz="1600" dirty="0"/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1600" dirty="0"/>
              <a:t>HSM 125 - Saúde e Ciclos de Vida II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1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Graduação em </a:t>
            </a:r>
            <a:r>
              <a:rPr lang="pt-BR" altLang="pt-BR" sz="1600" dirty="0" smtClean="0"/>
              <a:t>Sa</a:t>
            </a:r>
            <a:r>
              <a:rPr lang="pt-BR" altLang="pt-BR" sz="1600" dirty="0" smtClean="0"/>
              <a:t>úde Pública</a:t>
            </a:r>
            <a:endParaRPr lang="pt-BR" altLang="pt-BR" sz="1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   </a:t>
            </a:r>
            <a:r>
              <a:rPr lang="pt-BR" altLang="pt-BR" sz="1600" dirty="0" smtClean="0"/>
              <a:t>Faculdade </a:t>
            </a:r>
            <a:r>
              <a:rPr lang="pt-BR" altLang="pt-BR" sz="1600" dirty="0"/>
              <a:t>de Saúde Pública / USP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250825" y="-243408"/>
            <a:ext cx="8785225" cy="1700213"/>
          </a:xfrm>
        </p:spPr>
        <p:txBody>
          <a:bodyPr/>
          <a:lstStyle/>
          <a:p>
            <a:pPr eaLnBrk="1" hangingPunct="1"/>
            <a:r>
              <a:rPr lang="pt-BR" altLang="pt-BR" sz="2800" dirty="0" smtClean="0"/>
              <a:t>Principais questões da Saúde de adolescentes e jovens:</a:t>
            </a:r>
            <a:br>
              <a:rPr lang="pt-BR" altLang="pt-BR" sz="2800" dirty="0" smtClean="0"/>
            </a:br>
            <a:r>
              <a:rPr lang="pt-BR" altLang="pt-BR" sz="2800" dirty="0" smtClean="0"/>
              <a:t>O impacto da violência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52736"/>
            <a:ext cx="6701150" cy="527235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50194" y="6273225"/>
            <a:ext cx="6617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Diretrizes Nacionais para a Atenção Integral a Saúde de Adolescentes e Jovens na </a:t>
            </a:r>
            <a:br>
              <a:rPr lang="pt-BR" sz="1400" dirty="0" smtClean="0"/>
            </a:br>
            <a:r>
              <a:rPr lang="pt-BR" sz="1400" dirty="0" smtClean="0"/>
              <a:t>Promoção, Proteção e Recuperação da saúde. Ministério da Saúde. 2010.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78653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250825" y="-243408"/>
            <a:ext cx="8785225" cy="1700213"/>
          </a:xfrm>
        </p:spPr>
        <p:txBody>
          <a:bodyPr/>
          <a:lstStyle/>
          <a:p>
            <a:pPr eaLnBrk="1" hangingPunct="1"/>
            <a:r>
              <a:rPr lang="pt-BR" altLang="pt-BR" sz="2800" dirty="0" smtClean="0"/>
              <a:t>Principais questões da Saúde de adolescentes e jovens:</a:t>
            </a:r>
            <a:br>
              <a:rPr lang="pt-BR" altLang="pt-BR" sz="2800" dirty="0" smtClean="0"/>
            </a:br>
            <a:r>
              <a:rPr lang="pt-BR" altLang="pt-BR" sz="2800" dirty="0" smtClean="0"/>
              <a:t>O impacto da violência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27584" y="6093296"/>
            <a:ext cx="6617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Diretrizes Nacionais para a Atenção Integral a Saúde de Adolescentes e Jovens na </a:t>
            </a:r>
            <a:br>
              <a:rPr lang="pt-BR" sz="1400" dirty="0" smtClean="0"/>
            </a:br>
            <a:r>
              <a:rPr lang="pt-BR" sz="1400" dirty="0" smtClean="0"/>
              <a:t>Promoção, Proteção e Recuperação da saúde. Ministério da Saúde. 2010.</a:t>
            </a:r>
            <a:endParaRPr lang="pt-BR" sz="1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51" y="1806354"/>
            <a:ext cx="8629371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3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785225" cy="1700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800" dirty="0" smtClean="0"/>
              <a:t>Principais questões da Saúde de adolescentes e jovens:</a:t>
            </a:r>
            <a:br>
              <a:rPr lang="pt-BR" altLang="pt-BR" sz="2800" dirty="0" smtClean="0"/>
            </a:br>
            <a:r>
              <a:rPr lang="pt-BR" altLang="pt-BR" sz="2800" dirty="0" smtClean="0"/>
              <a:t/>
            </a:r>
            <a:br>
              <a:rPr lang="pt-BR" altLang="pt-BR" sz="2800" dirty="0" smtClean="0"/>
            </a:br>
            <a:r>
              <a:rPr lang="pt-BR" altLang="pt-BR" sz="2800" dirty="0"/>
              <a:t/>
            </a:r>
            <a:br>
              <a:rPr lang="pt-BR" altLang="pt-BR" sz="2800" dirty="0"/>
            </a:br>
            <a:r>
              <a:rPr lang="pt-BR" altLang="pt-BR" sz="2800" dirty="0" smtClean="0"/>
              <a:t/>
            </a:r>
            <a:br>
              <a:rPr lang="pt-BR" altLang="pt-BR" sz="2800" dirty="0" smtClean="0"/>
            </a:br>
            <a:r>
              <a:rPr lang="pt-BR" altLang="pt-BR" sz="2800" dirty="0" smtClean="0"/>
              <a:t>Sexualidade e Reprodução</a:t>
            </a:r>
          </a:p>
        </p:txBody>
      </p:sp>
    </p:spTree>
    <p:extLst>
      <p:ext uri="{BB962C8B-B14F-4D97-AF65-F5344CB8AC3E}">
        <p14:creationId xmlns:p14="http://schemas.microsoft.com/office/powerpoint/2010/main" val="229106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250825" y="-243408"/>
            <a:ext cx="8785225" cy="1700213"/>
          </a:xfrm>
        </p:spPr>
        <p:txBody>
          <a:bodyPr/>
          <a:lstStyle/>
          <a:p>
            <a:pPr eaLnBrk="1" hangingPunct="1"/>
            <a:r>
              <a:rPr lang="pt-BR" altLang="pt-BR" sz="2800" dirty="0" smtClean="0"/>
              <a:t>Principais questões da Saúde de adolescentes e jovens:</a:t>
            </a:r>
            <a:br>
              <a:rPr lang="pt-BR" altLang="pt-BR" sz="2800" dirty="0" smtClean="0"/>
            </a:br>
            <a:r>
              <a:rPr lang="pt-BR" altLang="pt-BR" sz="2800" dirty="0" smtClean="0"/>
              <a:t>Álcool e outras drogas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27584" y="6093296"/>
            <a:ext cx="6617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Diretrizes Nacionais para a Atenção Integral a Saúde de Adolescentes e Jovens na </a:t>
            </a:r>
            <a:br>
              <a:rPr lang="pt-BR" sz="1400" dirty="0" smtClean="0"/>
            </a:br>
            <a:r>
              <a:rPr lang="pt-BR" sz="1400" dirty="0" smtClean="0"/>
              <a:t>Promoção, Proteção e Recuperação da saúde. Ministério da Saúde. 2010.</a:t>
            </a:r>
            <a:endParaRPr lang="pt-BR" sz="1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988840"/>
            <a:ext cx="733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- Início aos 13,9 anos de idade (jovens entre 14 a 17 anos)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76550" y="2960998"/>
            <a:ext cx="733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- Início aos 15,3 anos de idade (jovens entre 18 a 25 anos)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903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250825" y="-243408"/>
            <a:ext cx="8785225" cy="1700213"/>
          </a:xfrm>
        </p:spPr>
        <p:txBody>
          <a:bodyPr/>
          <a:lstStyle/>
          <a:p>
            <a:pPr eaLnBrk="1" hangingPunct="1"/>
            <a:r>
              <a:rPr lang="pt-BR" altLang="pt-BR" sz="2800" b="1" dirty="0" smtClean="0"/>
              <a:t>Principais questões da Saúde de adolescentes e jovens:</a:t>
            </a:r>
            <a:br>
              <a:rPr lang="pt-BR" altLang="pt-BR" sz="2800" b="1" dirty="0" smtClean="0"/>
            </a:br>
            <a:r>
              <a:rPr lang="pt-BR" altLang="pt-BR" sz="2800" b="1" dirty="0" smtClean="0"/>
              <a:t>Álcool e outras drogas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27584" y="6093296"/>
            <a:ext cx="4336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Fontes: </a:t>
            </a:r>
            <a:r>
              <a:rPr lang="pt-BR" sz="1400" dirty="0"/>
              <a:t>Nunes JM, et al. / </a:t>
            </a:r>
            <a:r>
              <a:rPr lang="pt-BR" sz="1400" dirty="0" err="1"/>
              <a:t>Rev</a:t>
            </a:r>
            <a:r>
              <a:rPr lang="pt-BR" sz="1400" dirty="0"/>
              <a:t> </a:t>
            </a:r>
            <a:r>
              <a:rPr lang="pt-BR" sz="1400" dirty="0" err="1"/>
              <a:t>Psiq</a:t>
            </a:r>
            <a:r>
              <a:rPr lang="pt-BR" sz="1400" dirty="0"/>
              <a:t> Clín. 2012;39(3):94-9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68067" y="1124744"/>
            <a:ext cx="85507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- </a:t>
            </a:r>
            <a:r>
              <a:rPr lang="pt-BR" i="1" dirty="0" err="1" smtClean="0"/>
              <a:t>Binge</a:t>
            </a:r>
            <a:r>
              <a:rPr lang="pt-BR" i="1" dirty="0" smtClean="0"/>
              <a:t> </a:t>
            </a:r>
            <a:r>
              <a:rPr lang="pt-BR" i="1" dirty="0" err="1" smtClean="0"/>
              <a:t>drinking</a:t>
            </a:r>
            <a:r>
              <a:rPr lang="pt-BR" i="1" dirty="0" smtClean="0"/>
              <a:t> - </a:t>
            </a:r>
            <a:r>
              <a:rPr lang="pt-PT" dirty="0" smtClean="0"/>
              <a:t>um padrão de consumo que eleva a concentração </a:t>
            </a:r>
            <a:br>
              <a:rPr lang="pt-PT" dirty="0" smtClean="0"/>
            </a:br>
            <a:r>
              <a:rPr lang="pt-PT" dirty="0" smtClean="0"/>
              <a:t>de álcool no sangue a níveis de 0,08 g / dL. </a:t>
            </a:r>
            <a:br>
              <a:rPr lang="pt-PT" dirty="0" smtClean="0"/>
            </a:br>
            <a:r>
              <a:rPr lang="pt-PT" dirty="0" smtClean="0"/>
              <a:t>Isso normalmente ocorre depois de quatro doses para mulheres e </a:t>
            </a:r>
            <a:br>
              <a:rPr lang="pt-PT" dirty="0" smtClean="0"/>
            </a:br>
            <a:r>
              <a:rPr lang="pt-PT" dirty="0" smtClean="0"/>
              <a:t>cinco doses para homens-em cerca de 2 horas</a:t>
            </a:r>
            <a:r>
              <a:rPr lang="pt-BR" i="1" dirty="0" smtClean="0"/>
              <a:t> </a:t>
            </a:r>
            <a:endParaRPr lang="pt-BR" i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0825" y="4797152"/>
            <a:ext cx="9008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dirty="0" smtClean="0"/>
              <a:t>A </a:t>
            </a:r>
            <a:r>
              <a:rPr lang="pt-BR" dirty="0"/>
              <a:t>prevalência do consumo de bebidas alcoólicas entre </a:t>
            </a:r>
            <a:r>
              <a:rPr lang="pt-BR" dirty="0" smtClean="0"/>
              <a:t>universitários </a:t>
            </a:r>
            <a:br>
              <a:rPr lang="pt-BR" dirty="0" smtClean="0"/>
            </a:br>
            <a:r>
              <a:rPr lang="pt-BR" dirty="0" smtClean="0"/>
              <a:t>em saúde </a:t>
            </a:r>
            <a:r>
              <a:rPr lang="pt-BR" dirty="0"/>
              <a:t>foi de 71,5% </a:t>
            </a:r>
            <a:endParaRPr lang="pt-BR" dirty="0" smtClean="0"/>
          </a:p>
          <a:p>
            <a:pPr marL="342900" indent="-342900">
              <a:buFontTx/>
              <a:buChar char="-"/>
            </a:pPr>
            <a:r>
              <a:rPr lang="pt-BR" dirty="0" smtClean="0"/>
              <a:t>Prática </a:t>
            </a:r>
            <a:r>
              <a:rPr lang="pt-BR" dirty="0"/>
              <a:t>do </a:t>
            </a:r>
            <a:r>
              <a:rPr lang="pt-BR" dirty="0" err="1"/>
              <a:t>binge</a:t>
            </a:r>
            <a:r>
              <a:rPr lang="pt-BR" dirty="0"/>
              <a:t> </a:t>
            </a:r>
            <a:r>
              <a:rPr lang="pt-BR" dirty="0" err="1"/>
              <a:t>drinking</a:t>
            </a:r>
            <a:r>
              <a:rPr lang="pt-BR" dirty="0"/>
              <a:t> apresentou prevalência de 15,6</a:t>
            </a:r>
            <a:r>
              <a:rPr lang="pt-BR" dirty="0" smtClean="0"/>
              <a:t>%</a:t>
            </a:r>
            <a:endParaRPr lang="pt-BR" dirty="0"/>
          </a:p>
        </p:txBody>
      </p:sp>
      <p:pic>
        <p:nvPicPr>
          <p:cNvPr id="27652" name="Picture 4" descr="http://www.avalieseuconsumo.ufop.br/wp-content/uploads/2013/01/dosepadrc3a3o-1024x3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90393"/>
            <a:ext cx="6152400" cy="222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385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250825" y="-243408"/>
            <a:ext cx="8785225" cy="1700213"/>
          </a:xfrm>
        </p:spPr>
        <p:txBody>
          <a:bodyPr/>
          <a:lstStyle/>
          <a:p>
            <a:pPr eaLnBrk="1" hangingPunct="1"/>
            <a:r>
              <a:rPr lang="pt-BR" altLang="pt-BR" sz="2800" b="1" dirty="0" smtClean="0"/>
              <a:t>Principais questões da Saúde de adolescentes e jovens:</a:t>
            </a:r>
            <a:br>
              <a:rPr lang="pt-BR" altLang="pt-BR" sz="2800" b="1" dirty="0" smtClean="0"/>
            </a:br>
            <a:r>
              <a:rPr lang="pt-BR" altLang="pt-BR" sz="2800" b="1" dirty="0" smtClean="0"/>
              <a:t>Álcool e outras drogas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27584" y="6093296"/>
            <a:ext cx="3764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Fontes: (Malta e cols. 2010); (Bastos e </a:t>
            </a:r>
            <a:r>
              <a:rPr lang="pt-BR" sz="1400" dirty="0" err="1" smtClean="0"/>
              <a:t>cols</a:t>
            </a:r>
            <a:r>
              <a:rPr lang="pt-BR" sz="1400" dirty="0" smtClean="0"/>
              <a:t> 2008)</a:t>
            </a:r>
            <a:endParaRPr lang="pt-BR" sz="1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8426" y="1739784"/>
            <a:ext cx="88184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- </a:t>
            </a:r>
            <a:r>
              <a:rPr lang="pt-BR" dirty="0"/>
              <a:t>Pesquisa de base populacional indica 8,7% do estudantes brasileiros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já </a:t>
            </a:r>
            <a:r>
              <a:rPr lang="pt-BR" dirty="0"/>
              <a:t>experimentaram droga ilícita alguma vez na vida, com uso mais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frequente </a:t>
            </a:r>
            <a:r>
              <a:rPr lang="pt-BR" dirty="0"/>
              <a:t>entre meninos e frequentadores de escolas públicas</a:t>
            </a:r>
            <a:r>
              <a:rPr lang="pt-BR" dirty="0" smtClean="0"/>
              <a:t>. </a:t>
            </a:r>
            <a:endParaRPr lang="pt-BR" i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8948" y="3801124"/>
            <a:ext cx="8805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dirty="0" smtClean="0"/>
              <a:t>Ao longo da última década, observou-se a diminuição do consumo </a:t>
            </a:r>
            <a:br>
              <a:rPr lang="pt-BR" dirty="0" smtClean="0"/>
            </a:br>
            <a:r>
              <a:rPr lang="pt-BR" dirty="0" smtClean="0"/>
              <a:t>de cocaína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30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55976" y="184482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Cultura de Paz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Ética e Cidadania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Igualdade Racial e Étnica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Direito à alimentação saudável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536" y="33265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Temas Estruturantes para a Atenção Integral à Saúde de Adolescentes e de Jovens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520" y="1844824"/>
            <a:ext cx="4572000" cy="41549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Participação Juvenil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Equidade de Gêneros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Direitos Sexuais e Direitos Reprodutivos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Projeto de Vida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6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250825" y="-243408"/>
            <a:ext cx="8785225" cy="1700213"/>
          </a:xfrm>
        </p:spPr>
        <p:txBody>
          <a:bodyPr/>
          <a:lstStyle/>
          <a:p>
            <a:pPr eaLnBrk="1" hangingPunct="1"/>
            <a:r>
              <a:rPr lang="pt-BR" altLang="pt-BR" sz="2800" dirty="0" smtClean="0"/>
              <a:t>Principais questões da Saúde de adolescentes e jovens:</a:t>
            </a:r>
            <a:br>
              <a:rPr lang="pt-BR" altLang="pt-BR" sz="2800" dirty="0" smtClean="0"/>
            </a:br>
            <a:r>
              <a:rPr lang="pt-BR" altLang="pt-BR" sz="2800" dirty="0" smtClean="0"/>
              <a:t>Alimentação e Nutrição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27584" y="6093296"/>
            <a:ext cx="6617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Diretrizes Nacionais para a Atenção Integral a Saúde de Adolescentes e Jovens na </a:t>
            </a:r>
            <a:br>
              <a:rPr lang="pt-BR" sz="1400" dirty="0" smtClean="0"/>
            </a:br>
            <a:r>
              <a:rPr lang="pt-BR" sz="1400" dirty="0" smtClean="0"/>
              <a:t>Promoção, Proteção e Recuperação da saúde. Ministério da Saúde. 2010.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08567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12800" y="342900"/>
            <a:ext cx="77200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600" b="1" i="1">
                <a:solidFill>
                  <a:srgbClr val="000099"/>
                </a:solidFill>
              </a:rPr>
              <a:t>Características do crescimento físico de  adolescentes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696913" y="1485900"/>
            <a:ext cx="10261601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pt-BR" altLang="pt-BR" sz="1700" dirty="0">
              <a:latin typeface="Verdana" panose="020B0604030504040204" pitchFamily="34" charset="0"/>
            </a:endParaRPr>
          </a:p>
          <a:p>
            <a:pPr lvl="2" eaLnBrk="1" hangingPunct="1">
              <a:spcBef>
                <a:spcPct val="50000"/>
              </a:spcBef>
              <a:buFontTx/>
              <a:buNone/>
            </a:pPr>
            <a:r>
              <a:rPr lang="pt-BR" altLang="pt-BR" sz="1700" dirty="0">
                <a:latin typeface="Verdana" panose="020B0604030504040204" pitchFamily="34" charset="0"/>
              </a:rPr>
              <a:t> </a:t>
            </a:r>
            <a:r>
              <a:rPr lang="pt-BR" altLang="pt-BR" sz="1700" b="1" i="1" dirty="0">
                <a:latin typeface="Verdana" panose="020B0604030504040204" pitchFamily="34" charset="0"/>
              </a:rPr>
              <a:t>O que há de peculiar  no crescimento humano?</a:t>
            </a:r>
          </a:p>
          <a:p>
            <a:pPr lvl="2" eaLnBrk="1" hangingPunct="1">
              <a:spcBef>
                <a:spcPct val="50000"/>
              </a:spcBef>
            </a:pPr>
            <a:endParaRPr lang="pt-BR" altLang="pt-BR" sz="1700" b="1" i="1" dirty="0">
              <a:latin typeface="Verdana" panose="020B0604030504040204" pitchFamily="34" charset="0"/>
            </a:endParaRPr>
          </a:p>
          <a:p>
            <a:pPr lvl="2" eaLnBrk="1" hangingPunct="1">
              <a:spcBef>
                <a:spcPct val="50000"/>
              </a:spcBef>
            </a:pPr>
            <a:r>
              <a:rPr lang="pt-BR" altLang="pt-BR" sz="1700" b="1" dirty="0">
                <a:latin typeface="Verdana" panose="020B0604030504040204" pitchFamily="34" charset="0"/>
              </a:rPr>
              <a:t> Há continuidade/descontinuidade com outros primatas</a:t>
            </a:r>
          </a:p>
          <a:p>
            <a:pPr lvl="2" eaLnBrk="1" hangingPunct="1">
              <a:spcBef>
                <a:spcPct val="50000"/>
              </a:spcBef>
            </a:pPr>
            <a:endParaRPr lang="pt-BR" altLang="pt-BR" sz="1700" b="1" dirty="0">
              <a:latin typeface="Verdana" panose="020B0604030504040204" pitchFamily="34" charset="0"/>
            </a:endParaRPr>
          </a:p>
          <a:p>
            <a:pPr lvl="2" eaLnBrk="1" hangingPunct="1">
              <a:spcBef>
                <a:spcPct val="50000"/>
              </a:spcBef>
            </a:pPr>
            <a:r>
              <a:rPr lang="pt-BR" altLang="pt-BR" sz="1700" b="1" dirty="0">
                <a:latin typeface="Verdana" panose="020B0604030504040204" pitchFamily="34" charset="0"/>
              </a:rPr>
              <a:t>  É fenotípico, assim é simultaneamente histórico e social</a:t>
            </a:r>
          </a:p>
          <a:p>
            <a:pPr lvl="2" eaLnBrk="1" hangingPunct="1">
              <a:spcBef>
                <a:spcPct val="50000"/>
              </a:spcBef>
            </a:pPr>
            <a:endParaRPr lang="pt-BR" altLang="pt-BR" sz="1700" b="1" dirty="0">
              <a:latin typeface="Verdana" panose="020B0604030504040204" pitchFamily="34" charset="0"/>
            </a:endParaRPr>
          </a:p>
          <a:p>
            <a:pPr lvl="2" eaLnBrk="1" hangingPunct="1">
              <a:spcBef>
                <a:spcPct val="50000"/>
              </a:spcBef>
              <a:buNone/>
            </a:pPr>
            <a:endParaRPr lang="pt-BR" altLang="pt-BR" sz="1700" b="1" dirty="0">
              <a:latin typeface="Verdana" panose="020B0604030504040204" pitchFamily="34" charset="0"/>
            </a:endParaRPr>
          </a:p>
          <a:p>
            <a:pPr lvl="2" eaLnBrk="1" hangingPunct="1">
              <a:spcBef>
                <a:spcPct val="50000"/>
              </a:spcBef>
              <a:buFontTx/>
              <a:buNone/>
            </a:pPr>
            <a:endParaRPr lang="pt-BR" altLang="pt-BR" sz="17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12800" y="342900"/>
            <a:ext cx="772001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600" b="1" i="1" dirty="0">
                <a:solidFill>
                  <a:srgbClr val="000099"/>
                </a:solidFill>
              </a:rPr>
              <a:t>Características do </a:t>
            </a:r>
            <a:r>
              <a:rPr lang="pt-BR" altLang="pt-BR" sz="2600" b="1" i="1" dirty="0" smtClean="0">
                <a:solidFill>
                  <a:srgbClr val="000099"/>
                </a:solidFill>
              </a:rPr>
              <a:t>desenvolvimento </a:t>
            </a:r>
            <a:r>
              <a:rPr lang="pt-BR" altLang="pt-BR" sz="2600" b="1" i="1" dirty="0" err="1" smtClean="0">
                <a:solidFill>
                  <a:srgbClr val="000099"/>
                </a:solidFill>
              </a:rPr>
              <a:t>pubertário</a:t>
            </a:r>
            <a:r>
              <a:rPr lang="pt-BR" altLang="pt-BR" sz="2600" b="1" i="1" dirty="0" smtClean="0">
                <a:solidFill>
                  <a:srgbClr val="000099"/>
                </a:solidFill>
              </a:rPr>
              <a:t/>
            </a:r>
            <a:br>
              <a:rPr lang="pt-BR" altLang="pt-BR" sz="2600" b="1" i="1" dirty="0" smtClean="0">
                <a:solidFill>
                  <a:srgbClr val="000099"/>
                </a:solidFill>
              </a:rPr>
            </a:br>
            <a:r>
              <a:rPr lang="pt-BR" altLang="pt-BR" sz="2600" b="1" i="1" dirty="0" smtClean="0">
                <a:solidFill>
                  <a:srgbClr val="000099"/>
                </a:solidFill>
              </a:rPr>
              <a:t>de  </a:t>
            </a:r>
            <a:r>
              <a:rPr lang="pt-BR" altLang="pt-BR" sz="2600" b="1" i="1" dirty="0">
                <a:solidFill>
                  <a:srgbClr val="000099"/>
                </a:solidFill>
              </a:rPr>
              <a:t>adolescentes</a:t>
            </a:r>
          </a:p>
        </p:txBody>
      </p:sp>
      <p:pic>
        <p:nvPicPr>
          <p:cNvPr id="48132" name="Picture 4" descr="http://images.slideplayer.com.br/1/296472/slides/slide_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6" y="1340768"/>
            <a:ext cx="681675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41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/>
          <p:cNvSpPr txBox="1">
            <a:spLocks noChangeArrowheads="1"/>
          </p:cNvSpPr>
          <p:nvPr/>
        </p:nvSpPr>
        <p:spPr bwMode="auto">
          <a:xfrm>
            <a:off x="755650" y="2708275"/>
            <a:ext cx="79499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000" dirty="0"/>
              <a:t>Há diferenças entre a Adolescência e a Juventude?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9388" y="908050"/>
            <a:ext cx="8748712" cy="1231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600" b="1" dirty="0">
                <a:solidFill>
                  <a:srgbClr val="FFCC00"/>
                </a:solidFill>
              </a:rPr>
              <a:t>Adolescência e Principais problemas de saúde na puberdade</a:t>
            </a:r>
          </a:p>
          <a:p>
            <a:pPr eaLnBrk="1" hangingPunct="1">
              <a:defRPr/>
            </a:pPr>
            <a:r>
              <a:rPr lang="pt-BR" dirty="0">
                <a:solidFill>
                  <a:srgbClr val="FFCC00"/>
                </a:solidFill>
              </a:rPr>
              <a:t> </a:t>
            </a:r>
            <a:r>
              <a:rPr lang="pt-BR" b="1" i="1" dirty="0">
                <a:solidFill>
                  <a:srgbClr val="FFCC00"/>
                </a:solidFill>
              </a:rPr>
              <a:t>História</a:t>
            </a:r>
            <a:r>
              <a:rPr lang="pt-BR" i="1" dirty="0">
                <a:solidFill>
                  <a:srgbClr val="FFCC00"/>
                </a:solidFill>
              </a:rPr>
              <a:t>,  Conceitos e Características</a:t>
            </a:r>
          </a:p>
          <a:p>
            <a:pPr eaLnBrk="1" hangingPunct="1">
              <a:defRPr/>
            </a:pPr>
            <a:endParaRPr lang="pt-BR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12800" y="342900"/>
            <a:ext cx="772001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600" b="1" i="1" dirty="0">
                <a:solidFill>
                  <a:srgbClr val="000099"/>
                </a:solidFill>
              </a:rPr>
              <a:t>Características do </a:t>
            </a:r>
            <a:r>
              <a:rPr lang="pt-BR" altLang="pt-BR" sz="2600" b="1" i="1" dirty="0" smtClean="0">
                <a:solidFill>
                  <a:srgbClr val="000099"/>
                </a:solidFill>
              </a:rPr>
              <a:t>desenvolvimento </a:t>
            </a:r>
            <a:r>
              <a:rPr lang="pt-BR" altLang="pt-BR" sz="2600" b="1" i="1" dirty="0" err="1" smtClean="0">
                <a:solidFill>
                  <a:srgbClr val="000099"/>
                </a:solidFill>
              </a:rPr>
              <a:t>pubertário</a:t>
            </a:r>
            <a:r>
              <a:rPr lang="pt-BR" altLang="pt-BR" sz="2600" b="1" i="1" smtClean="0">
                <a:solidFill>
                  <a:srgbClr val="000099"/>
                </a:solidFill>
              </a:rPr>
              <a:t/>
            </a:r>
            <a:br>
              <a:rPr lang="pt-BR" altLang="pt-BR" sz="2600" b="1" i="1" smtClean="0">
                <a:solidFill>
                  <a:srgbClr val="000099"/>
                </a:solidFill>
              </a:rPr>
            </a:br>
            <a:r>
              <a:rPr lang="pt-BR" altLang="pt-BR" sz="2600" b="1" i="1" smtClean="0">
                <a:solidFill>
                  <a:srgbClr val="000099"/>
                </a:solidFill>
              </a:rPr>
              <a:t>de  </a:t>
            </a:r>
            <a:r>
              <a:rPr lang="pt-BR" altLang="pt-BR" sz="2600" b="1" i="1" dirty="0">
                <a:solidFill>
                  <a:srgbClr val="000099"/>
                </a:solidFill>
              </a:rPr>
              <a:t>adolescentes</a:t>
            </a:r>
          </a:p>
        </p:txBody>
      </p:sp>
      <p:pic>
        <p:nvPicPr>
          <p:cNvPr id="48130" name="Picture 2" descr="http://images.slideplayer.com.br/1/296472/slides/slide_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81675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94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8"/>
          <p:cNvGrpSpPr>
            <a:grpSpLocks/>
          </p:cNvGrpSpPr>
          <p:nvPr/>
        </p:nvGrpSpPr>
        <p:grpSpPr bwMode="auto">
          <a:xfrm>
            <a:off x="79375" y="1358900"/>
            <a:ext cx="8956675" cy="3867150"/>
            <a:chOff x="50" y="856"/>
            <a:chExt cx="5642" cy="2436"/>
          </a:xfrm>
        </p:grpSpPr>
        <p:pic>
          <p:nvPicPr>
            <p:cNvPr id="1229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856"/>
              <a:ext cx="5642" cy="2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93" name="Rectangle 6"/>
            <p:cNvSpPr>
              <a:spLocks noChangeArrowheads="1"/>
            </p:cNvSpPr>
            <p:nvPr/>
          </p:nvSpPr>
          <p:spPr bwMode="auto">
            <a:xfrm>
              <a:off x="2880" y="860"/>
              <a:ext cx="1679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</p:grp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812800" y="342900"/>
            <a:ext cx="77200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600" b="1" i="1">
                <a:solidFill>
                  <a:srgbClr val="000099"/>
                </a:solidFill>
              </a:rPr>
              <a:t>Características do crescimento físico de  adolescentes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7488238" cy="373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950913" y="5707063"/>
            <a:ext cx="56816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/>
              <a:t>Fonte: Bogin, B.. Yearbook Physical Anthropology 40:63–89, 1997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i="1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812800" y="342900"/>
            <a:ext cx="77200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600" b="1" i="1">
                <a:solidFill>
                  <a:srgbClr val="000099"/>
                </a:solidFill>
              </a:rPr>
              <a:t>Características do crescimento físico de  adolescentes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411288" y="5872163"/>
            <a:ext cx="56816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/>
              <a:t>Fonte: Bogin, B.. Yearbook Physical Anthropology 40:63–89, 1997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i="1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7664450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812800" y="342900"/>
            <a:ext cx="77200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600" b="1" i="1">
                <a:solidFill>
                  <a:srgbClr val="000099"/>
                </a:solidFill>
              </a:rPr>
              <a:t>Características do crescimento físico de  adolescentes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/>
          <p:cNvSpPr txBox="1">
            <a:spLocks noChangeArrowheads="1"/>
          </p:cNvSpPr>
          <p:nvPr/>
        </p:nvSpPr>
        <p:spPr bwMode="auto">
          <a:xfrm>
            <a:off x="755650" y="2708275"/>
            <a:ext cx="6857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FFFF00"/>
                </a:solidFill>
              </a:rPr>
              <a:t>Há </a:t>
            </a:r>
            <a:r>
              <a:rPr lang="pt-BR" altLang="pt-BR" sz="2400" dirty="0" smtClean="0">
                <a:solidFill>
                  <a:srgbClr val="FFFF00"/>
                </a:solidFill>
              </a:rPr>
              <a:t>o que fazer para reverter a epidemia de obesidade?</a:t>
            </a:r>
            <a:endParaRPr lang="pt-BR" altLang="pt-BR" sz="2400" dirty="0">
              <a:solidFill>
                <a:srgbClr val="FFFF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388" y="908050"/>
            <a:ext cx="6739520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600" dirty="0" smtClean="0">
                <a:solidFill>
                  <a:srgbClr val="FFFF00"/>
                </a:solidFill>
              </a:rPr>
              <a:t>Questões da alimentação e nutrição na Juventude</a:t>
            </a:r>
            <a:endParaRPr lang="pt-BR" sz="2600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6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74" y="999710"/>
            <a:ext cx="8072882" cy="48775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9095" y="6237312"/>
            <a:ext cx="6133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Fonte</a:t>
            </a:r>
            <a:r>
              <a:rPr lang="en-US" sz="2000" dirty="0" smtClean="0"/>
              <a:t>: </a:t>
            </a:r>
            <a:r>
              <a:rPr lang="en-US" sz="2000" i="1" dirty="0"/>
              <a:t>Source</a:t>
            </a:r>
            <a:r>
              <a:rPr lang="en-US" sz="2000" dirty="0"/>
              <a:t>: François, P., FAO, 1990, unpublished data.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192617" y="242887"/>
            <a:ext cx="956521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700" b="1" i="1" dirty="0" err="1" smtClean="0">
                <a:solidFill>
                  <a:srgbClr val="FFFF00"/>
                </a:solidFill>
              </a:rPr>
              <a:t>Distribuição</a:t>
            </a:r>
            <a:r>
              <a:rPr lang="en-US" sz="2700" b="1" i="1" dirty="0" smtClean="0">
                <a:solidFill>
                  <a:srgbClr val="FFFF00"/>
                </a:solidFill>
              </a:rPr>
              <a:t> do IMC </a:t>
            </a:r>
            <a:r>
              <a:rPr lang="en-US" sz="2700" b="1" i="1" dirty="0" err="1" smtClean="0">
                <a:solidFill>
                  <a:srgbClr val="FFFF00"/>
                </a:solidFill>
              </a:rPr>
              <a:t>segundo</a:t>
            </a:r>
            <a:r>
              <a:rPr lang="en-US" sz="2700" b="1" i="1" dirty="0" smtClean="0">
                <a:solidFill>
                  <a:srgbClr val="FFFF00"/>
                </a:solidFill>
              </a:rPr>
              <a:t> </a:t>
            </a:r>
            <a:r>
              <a:rPr lang="en-US" sz="2700" b="1" i="1" dirty="0" err="1" smtClean="0">
                <a:solidFill>
                  <a:srgbClr val="FFFF00"/>
                </a:solidFill>
              </a:rPr>
              <a:t>riscos</a:t>
            </a:r>
            <a:r>
              <a:rPr lang="en-US" sz="2700" b="1" i="1" dirty="0" smtClean="0">
                <a:solidFill>
                  <a:srgbClr val="FFFF00"/>
                </a:solidFill>
              </a:rPr>
              <a:t> </a:t>
            </a:r>
            <a:r>
              <a:rPr lang="en-US" sz="2700" b="1" i="1" dirty="0" err="1" smtClean="0">
                <a:solidFill>
                  <a:srgbClr val="FFFF00"/>
                </a:solidFill>
              </a:rPr>
              <a:t>para</a:t>
            </a:r>
            <a:r>
              <a:rPr lang="en-US" sz="2700" b="1" i="1" dirty="0" smtClean="0">
                <a:solidFill>
                  <a:srgbClr val="FFFF00"/>
                </a:solidFill>
              </a:rPr>
              <a:t> </a:t>
            </a:r>
            <a:r>
              <a:rPr lang="en-US" sz="2700" b="1" i="1" dirty="0" err="1" smtClean="0">
                <a:solidFill>
                  <a:srgbClr val="FFFF00"/>
                </a:solidFill>
              </a:rPr>
              <a:t>saúde</a:t>
            </a:r>
            <a:endParaRPr lang="en-US" sz="27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9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22" y="1221708"/>
            <a:ext cx="8158734" cy="451154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107504" y="6381328"/>
            <a:ext cx="912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Fonte</a:t>
            </a:r>
            <a:r>
              <a:rPr lang="en-US" sz="1800" dirty="0"/>
              <a:t>: http://</a:t>
            </a:r>
            <a:r>
              <a:rPr lang="en-US" sz="1800" dirty="0" err="1"/>
              <a:t>www.anpha.gov.au</a:t>
            </a:r>
            <a:r>
              <a:rPr lang="en-US" sz="1800" dirty="0"/>
              <a:t>/internet/</a:t>
            </a:r>
            <a:r>
              <a:rPr lang="en-US" sz="1800" dirty="0" err="1"/>
              <a:t>anpha</a:t>
            </a:r>
            <a:r>
              <a:rPr lang="en-US" sz="1800" dirty="0"/>
              <a:t>/</a:t>
            </a:r>
            <a:r>
              <a:rPr lang="en-US" sz="1800" dirty="0" err="1"/>
              <a:t>publishing.nsf</a:t>
            </a:r>
            <a:r>
              <a:rPr lang="en-US" sz="1800" dirty="0"/>
              <a:t>/Content/state-of-prev-health-2013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192617" y="242887"/>
            <a:ext cx="95652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700" b="1" i="1" dirty="0" err="1" smtClean="0">
                <a:solidFill>
                  <a:srgbClr val="FFFF00"/>
                </a:solidFill>
              </a:rPr>
              <a:t>Tendência</a:t>
            </a:r>
            <a:r>
              <a:rPr lang="en-US" sz="2700" b="1" i="1" dirty="0" smtClean="0">
                <a:solidFill>
                  <a:srgbClr val="FFFF00"/>
                </a:solidFill>
              </a:rPr>
              <a:t> do IMC entre </a:t>
            </a:r>
            <a:r>
              <a:rPr lang="en-US" sz="2700" b="1" i="1" dirty="0" err="1" smtClean="0">
                <a:solidFill>
                  <a:srgbClr val="FFFF00"/>
                </a:solidFill>
              </a:rPr>
              <a:t>Australianos</a:t>
            </a:r>
            <a:r>
              <a:rPr lang="en-US" sz="2700" b="1" i="1" dirty="0" smtClean="0">
                <a:solidFill>
                  <a:srgbClr val="FFFF00"/>
                </a:solidFill>
              </a:rPr>
              <a:t> </a:t>
            </a:r>
            <a:r>
              <a:rPr lang="en-US" sz="2700" b="1" i="1" dirty="0" err="1" smtClean="0">
                <a:solidFill>
                  <a:srgbClr val="FFFF00"/>
                </a:solidFill>
              </a:rPr>
              <a:t>adultos</a:t>
            </a:r>
            <a:r>
              <a:rPr lang="en-US" sz="2700" b="1" i="1" dirty="0" smtClean="0">
                <a:solidFill>
                  <a:srgbClr val="FFFF00"/>
                </a:solidFill>
              </a:rPr>
              <a:t/>
            </a:r>
            <a:br>
              <a:rPr lang="en-US" sz="2700" b="1" i="1" dirty="0" smtClean="0">
                <a:solidFill>
                  <a:srgbClr val="FFFF00"/>
                </a:solidFill>
              </a:rPr>
            </a:br>
            <a:r>
              <a:rPr lang="en-US" sz="2700" b="1" i="1" dirty="0" smtClean="0">
                <a:solidFill>
                  <a:srgbClr val="FFFF00"/>
                </a:solidFill>
              </a:rPr>
              <a:t>1995 a 2011/12</a:t>
            </a:r>
            <a:endParaRPr lang="en-US" sz="27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9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-192617" y="242887"/>
            <a:ext cx="956521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700" b="1" i="1" dirty="0" err="1">
                <a:solidFill>
                  <a:srgbClr val="FFFF00"/>
                </a:solidFill>
              </a:rPr>
              <a:t>Prevenção</a:t>
            </a:r>
            <a:r>
              <a:rPr lang="en-US" sz="2700" b="1" i="1" dirty="0">
                <a:solidFill>
                  <a:srgbClr val="FFFF00"/>
                </a:solidFill>
              </a:rPr>
              <a:t> </a:t>
            </a:r>
            <a:r>
              <a:rPr lang="en-US" sz="2700" b="1" i="1" dirty="0" err="1">
                <a:solidFill>
                  <a:srgbClr val="FFFF00"/>
                </a:solidFill>
              </a:rPr>
              <a:t>baseada</a:t>
            </a:r>
            <a:r>
              <a:rPr lang="en-US" sz="2700" b="1" i="1" dirty="0">
                <a:solidFill>
                  <a:srgbClr val="FFFF00"/>
                </a:solidFill>
              </a:rPr>
              <a:t> </a:t>
            </a:r>
            <a:r>
              <a:rPr lang="en-US" sz="2700" b="1" i="1" dirty="0" err="1">
                <a:solidFill>
                  <a:srgbClr val="FFFF00"/>
                </a:solidFill>
              </a:rPr>
              <a:t>na</a:t>
            </a:r>
            <a:r>
              <a:rPr lang="en-US" sz="2700" b="1" i="1" dirty="0">
                <a:solidFill>
                  <a:srgbClr val="FFFF00"/>
                </a:solidFill>
              </a:rPr>
              <a:t> </a:t>
            </a:r>
            <a:r>
              <a:rPr lang="en-US" sz="2700" b="1" i="1" dirty="0" err="1" smtClean="0">
                <a:solidFill>
                  <a:srgbClr val="FFFF00"/>
                </a:solidFill>
              </a:rPr>
              <a:t>epidemiologia</a:t>
            </a:r>
            <a:r>
              <a:rPr lang="en-US" sz="2700" b="1" i="1" dirty="0" smtClean="0">
                <a:solidFill>
                  <a:srgbClr val="FFFF00"/>
                </a:solidFill>
              </a:rPr>
              <a:t> </a:t>
            </a:r>
            <a:r>
              <a:rPr lang="en-US" sz="2700" b="1" i="1" dirty="0">
                <a:solidFill>
                  <a:srgbClr val="FFFF00"/>
                </a:solidFill>
              </a:rPr>
              <a:t>do </a:t>
            </a:r>
            <a:r>
              <a:rPr lang="en-US" sz="2700" b="1" i="1" dirty="0" err="1">
                <a:solidFill>
                  <a:srgbClr val="FFFF00"/>
                </a:solidFill>
              </a:rPr>
              <a:t>risco</a:t>
            </a:r>
            <a:endParaRPr lang="en-US" sz="2700" b="1" i="1" dirty="0">
              <a:solidFill>
                <a:srgbClr val="FFFF00"/>
              </a:solidFill>
            </a:endParaRPr>
          </a:p>
        </p:txBody>
      </p:sp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539552" y="908720"/>
            <a:ext cx="8352928" cy="46166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b="1" i="1" dirty="0">
                <a:solidFill>
                  <a:srgbClr val="FFD699"/>
                </a:solidFill>
              </a:rPr>
              <a:t>Ações preventivas em riscos </a:t>
            </a:r>
            <a:r>
              <a:rPr lang="pt-BR" b="1" i="1" dirty="0" smtClean="0">
                <a:solidFill>
                  <a:srgbClr val="FFD699"/>
                </a:solidFill>
              </a:rPr>
              <a:t>distribuídos </a:t>
            </a:r>
            <a:r>
              <a:rPr lang="pt-BR" b="1" i="1" dirty="0">
                <a:solidFill>
                  <a:srgbClr val="FFD699"/>
                </a:solidFill>
              </a:rPr>
              <a:t>na população</a:t>
            </a:r>
          </a:p>
        </p:txBody>
      </p:sp>
      <p:sp>
        <p:nvSpPr>
          <p:cNvPr id="7177" name="CaixaDeTexto 15"/>
          <p:cNvSpPr txBox="1">
            <a:spLocks noChangeArrowheads="1"/>
          </p:cNvSpPr>
          <p:nvPr/>
        </p:nvSpPr>
        <p:spPr bwMode="auto">
          <a:xfrm>
            <a:off x="2152651" y="6462713"/>
            <a:ext cx="46858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pt-BR" sz="1200" dirty="0"/>
              <a:t>Fonte: Geoffrey Rose, Estratégias da medicina preventiva, 2010, </a:t>
            </a:r>
            <a:r>
              <a:rPr lang="pt-BR" sz="1200" dirty="0" err="1"/>
              <a:t>ArtMed</a:t>
            </a:r>
            <a:endParaRPr lang="pt-BR" sz="1200" dirty="0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801284" y="2349104"/>
            <a:ext cx="5589603" cy="3544490"/>
            <a:chOff x="1351384" y="3347864"/>
            <a:chExt cx="4191000" cy="4725988"/>
          </a:xfrm>
        </p:grpSpPr>
        <p:grpSp>
          <p:nvGrpSpPr>
            <p:cNvPr id="20489" name="Group 10"/>
            <p:cNvGrpSpPr>
              <a:grpSpLocks/>
            </p:cNvGrpSpPr>
            <p:nvPr/>
          </p:nvGrpSpPr>
          <p:grpSpPr bwMode="auto">
            <a:xfrm>
              <a:off x="1351384" y="3347864"/>
              <a:ext cx="4191000" cy="4725988"/>
              <a:chOff x="1351384" y="3347864"/>
              <a:chExt cx="4191000" cy="4725988"/>
            </a:xfrm>
          </p:grpSpPr>
          <p:grpSp>
            <p:nvGrpSpPr>
              <p:cNvPr id="20491" name="Group 8"/>
              <p:cNvGrpSpPr>
                <a:grpSpLocks/>
              </p:cNvGrpSpPr>
              <p:nvPr/>
            </p:nvGrpSpPr>
            <p:grpSpPr bwMode="auto">
              <a:xfrm>
                <a:off x="1351384" y="3347864"/>
                <a:ext cx="4191000" cy="4725988"/>
                <a:chOff x="1351384" y="3347864"/>
                <a:chExt cx="4191000" cy="4725988"/>
              </a:xfrm>
            </p:grpSpPr>
            <p:pic>
              <p:nvPicPr>
                <p:cNvPr id="20493" name="Imagem 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51384" y="3347864"/>
                  <a:ext cx="4191000" cy="4725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494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4036404" y="3929781"/>
                  <a:ext cx="1181809" cy="86177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MS PGothic" charset="0"/>
                      <a:cs typeface="MS PGothic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MS PGothic" charset="0"/>
                      <a:cs typeface="MS PGothic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MS PGothic" charset="0"/>
                      <a:cs typeface="MS PGothic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MS PGothic" charset="0"/>
                      <a:cs typeface="MS PGothic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algn="ctr" eaLnBrk="1" hangingPunct="1"/>
                  <a:r>
                    <a:rPr lang="en-US" sz="1800" b="1">
                      <a:solidFill>
                        <a:schemeClr val="bg2"/>
                      </a:solidFill>
                    </a:rPr>
                    <a:t>Atinge apenas </a:t>
                  </a:r>
                  <a:br>
                    <a:rPr lang="en-US" sz="1800" b="1">
                      <a:solidFill>
                        <a:schemeClr val="bg2"/>
                      </a:solidFill>
                    </a:rPr>
                  </a:br>
                  <a:r>
                    <a:rPr lang="en-US" sz="1800" b="1">
                      <a:solidFill>
                        <a:schemeClr val="bg2"/>
                      </a:solidFill>
                    </a:rPr>
                    <a:t>um extremo. </a:t>
                  </a:r>
                </a:p>
              </p:txBody>
            </p:sp>
            <p:sp>
              <p:nvSpPr>
                <p:cNvPr id="20495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3934809" y="6052897"/>
                  <a:ext cx="1409308" cy="1231107"/>
                </a:xfrm>
                <a:prstGeom prst="rect">
                  <a:avLst/>
                </a:prstGeom>
                <a:solidFill>
                  <a:schemeClr val="tx1">
                    <a:alpha val="63136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MS PGothic" charset="0"/>
                      <a:cs typeface="MS PGothic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MS PGothic" charset="0"/>
                      <a:cs typeface="MS PGothic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MS PGothic" charset="0"/>
                      <a:cs typeface="MS PGothic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MS PGothic" charset="0"/>
                      <a:cs typeface="MS PGothic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MS PGothic" charset="0"/>
                      <a:cs typeface="MS PGothic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MS PGothic" charset="0"/>
                      <a:cs typeface="MS PGothic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MS PGothic" charset="0"/>
                      <a:cs typeface="MS PGothic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MS PGothic" charset="0"/>
                      <a:cs typeface="MS PGothic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algn="ctr" eaLnBrk="1" hangingPunct="1"/>
                  <a:r>
                    <a:rPr lang="en-US" sz="1800" b="1">
                      <a:solidFill>
                        <a:schemeClr val="bg2"/>
                      </a:solidFill>
                    </a:rPr>
                    <a:t>Pequena redução </a:t>
                  </a:r>
                  <a:br>
                    <a:rPr lang="en-US" sz="1800" b="1">
                      <a:solidFill>
                        <a:schemeClr val="bg2"/>
                      </a:solidFill>
                    </a:rPr>
                  </a:br>
                  <a:r>
                    <a:rPr lang="en-US" sz="1800" b="1">
                      <a:solidFill>
                        <a:schemeClr val="bg2"/>
                      </a:solidFill>
                    </a:rPr>
                    <a:t>no risco de toda </a:t>
                  </a:r>
                  <a:br>
                    <a:rPr lang="en-US" sz="1800" b="1">
                      <a:solidFill>
                        <a:schemeClr val="bg2"/>
                      </a:solidFill>
                    </a:rPr>
                  </a:br>
                  <a:r>
                    <a:rPr lang="en-US" sz="1800" b="1">
                      <a:solidFill>
                        <a:schemeClr val="bg2"/>
                      </a:solidFill>
                    </a:rPr>
                    <a:t>a população</a:t>
                  </a:r>
                </a:p>
              </p:txBody>
            </p:sp>
          </p:grpSp>
          <p:sp>
            <p:nvSpPr>
              <p:cNvPr id="20492" name="CaixaDeTexto 4"/>
              <p:cNvSpPr txBox="1">
                <a:spLocks noChangeArrowheads="1"/>
              </p:cNvSpPr>
              <p:nvPr/>
            </p:nvSpPr>
            <p:spPr bwMode="auto">
              <a:xfrm>
                <a:off x="1946920" y="3425725"/>
                <a:ext cx="2935287" cy="574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pt-BR" sz="2200" b="1" i="1">
                    <a:solidFill>
                      <a:schemeClr val="bg2"/>
                    </a:solidFill>
                  </a:rPr>
                  <a:t>Estratégia de alto risco</a:t>
                </a:r>
              </a:p>
            </p:txBody>
          </p:sp>
        </p:grpSp>
        <p:sp>
          <p:nvSpPr>
            <p:cNvPr id="20490" name="CaixaDeTexto 4"/>
            <p:cNvSpPr txBox="1">
              <a:spLocks noChangeArrowheads="1"/>
            </p:cNvSpPr>
            <p:nvPr/>
          </p:nvSpPr>
          <p:spPr bwMode="auto">
            <a:xfrm>
              <a:off x="1929879" y="5657974"/>
              <a:ext cx="2935287" cy="574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pt-BR" sz="2200" b="1" i="1">
                  <a:solidFill>
                    <a:schemeClr val="bg2"/>
                  </a:solidFill>
                </a:rPr>
                <a:t>Estratégia populacional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1215" y="2025254"/>
            <a:ext cx="122762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/>
              <a:t>Poucos</a:t>
            </a:r>
            <a:br>
              <a:rPr lang="en-US"/>
            </a:br>
            <a:r>
              <a:rPr lang="en-US"/>
              <a:t>mudam!</a:t>
            </a:r>
          </a:p>
          <a:p>
            <a:pPr algn="ctr" eaLnBrk="1" hangingPunct="1"/>
            <a:r>
              <a:rPr lang="en-US"/>
              <a:t>Cuidado</a:t>
            </a:r>
            <a:br>
              <a:rPr lang="en-US"/>
            </a:br>
            <a:r>
              <a:rPr lang="en-US"/>
              <a:t>de uns e</a:t>
            </a:r>
            <a:br>
              <a:rPr lang="en-US"/>
            </a:br>
            <a:r>
              <a:rPr lang="en-US"/>
              <a:t>não de </a:t>
            </a:r>
            <a:br>
              <a:rPr lang="en-US"/>
            </a:br>
            <a:r>
              <a:rPr lang="en-US"/>
              <a:t>todos.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1477" y="4425554"/>
            <a:ext cx="132109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/>
              <a:t>Todos</a:t>
            </a:r>
            <a:br>
              <a:rPr lang="en-US"/>
            </a:br>
            <a:r>
              <a:rPr lang="en-US"/>
              <a:t>mudam,</a:t>
            </a:r>
            <a:br>
              <a:rPr lang="en-US"/>
            </a:br>
            <a:r>
              <a:rPr lang="en-US"/>
              <a:t>mas não</a:t>
            </a:r>
            <a:br>
              <a:rPr lang="en-US"/>
            </a:br>
            <a:r>
              <a:rPr lang="en-US"/>
              <a:t>importa</a:t>
            </a:r>
            <a:br>
              <a:rPr lang="en-US"/>
            </a:br>
            <a:r>
              <a:rPr lang="en-US"/>
              <a:t>cada um!</a:t>
            </a:r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 flipV="1">
            <a:off x="835025" y="3699272"/>
            <a:ext cx="4312709" cy="634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4" idx="2"/>
          </p:cNvCxnSpPr>
          <p:nvPr/>
        </p:nvCxnSpPr>
        <p:spPr>
          <a:xfrm flipV="1">
            <a:off x="962025" y="5211367"/>
            <a:ext cx="2170643" cy="1153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63688" y="4221088"/>
            <a:ext cx="5616624" cy="187220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25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177" grpId="0"/>
      <p:bldP spid="3" grpId="0"/>
      <p:bldP spid="14" grpId="0"/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58" y="980729"/>
            <a:ext cx="8286006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9134" y="6165304"/>
            <a:ext cx="6969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Fonte:http</a:t>
            </a:r>
            <a:r>
              <a:rPr lang="en-US" sz="2000" dirty="0"/>
              <a:t>://</a:t>
            </a:r>
            <a:r>
              <a:rPr lang="en-US" sz="2000" dirty="0" err="1"/>
              <a:t>www.who.int</a:t>
            </a:r>
            <a:r>
              <a:rPr lang="en-US" sz="2000" dirty="0"/>
              <a:t>/bulletin/volumes/85/11/07-041566/en/#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192617" y="242887"/>
            <a:ext cx="956521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700" b="1" i="1" dirty="0" err="1" smtClean="0">
                <a:solidFill>
                  <a:srgbClr val="FFFF00"/>
                </a:solidFill>
              </a:rPr>
              <a:t>Distribuição</a:t>
            </a:r>
            <a:r>
              <a:rPr lang="en-US" sz="2700" b="1" i="1" dirty="0" smtClean="0">
                <a:solidFill>
                  <a:srgbClr val="FFFF00"/>
                </a:solidFill>
              </a:rPr>
              <a:t> do IMC e </a:t>
            </a:r>
            <a:r>
              <a:rPr lang="en-US" sz="2700" b="1" i="1" dirty="0" err="1" smtClean="0">
                <a:solidFill>
                  <a:srgbClr val="FFFF00"/>
                </a:solidFill>
              </a:rPr>
              <a:t>riscos</a:t>
            </a:r>
            <a:r>
              <a:rPr lang="en-US" sz="2700" b="1" i="1" dirty="0" smtClean="0">
                <a:solidFill>
                  <a:srgbClr val="FFFF00"/>
                </a:solidFill>
              </a:rPr>
              <a:t> </a:t>
            </a:r>
            <a:r>
              <a:rPr lang="en-US" sz="2700" b="1" i="1" dirty="0" err="1" smtClean="0">
                <a:solidFill>
                  <a:srgbClr val="FFFF00"/>
                </a:solidFill>
              </a:rPr>
              <a:t>para</a:t>
            </a:r>
            <a:r>
              <a:rPr lang="en-US" sz="2700" b="1" i="1" dirty="0" smtClean="0">
                <a:solidFill>
                  <a:srgbClr val="FFFF00"/>
                </a:solidFill>
              </a:rPr>
              <a:t> HAS e DM</a:t>
            </a:r>
            <a:endParaRPr lang="en-US" sz="27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8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340" y="692696"/>
            <a:ext cx="77740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err="1" smtClean="0">
                <a:solidFill>
                  <a:srgbClr val="FFFF00"/>
                </a:solidFill>
              </a:rPr>
              <a:t>Pode</a:t>
            </a:r>
            <a:r>
              <a:rPr lang="en-US" sz="3400" b="1" dirty="0" smtClean="0">
                <a:solidFill>
                  <a:srgbClr val="FFFF00"/>
                </a:solidFill>
              </a:rPr>
              <a:t> a </a:t>
            </a:r>
            <a:r>
              <a:rPr lang="en-US" sz="3400" b="1" dirty="0" err="1" smtClean="0">
                <a:solidFill>
                  <a:srgbClr val="FFFF00"/>
                </a:solidFill>
              </a:rPr>
              <a:t>Escola</a:t>
            </a:r>
            <a:r>
              <a:rPr lang="en-US" sz="3400" b="1" dirty="0" smtClean="0">
                <a:solidFill>
                  <a:srgbClr val="FFFF00"/>
                </a:solidFill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</a:rPr>
              <a:t>ser</a:t>
            </a:r>
            <a:r>
              <a:rPr lang="en-US" sz="3400" b="1" dirty="0" smtClean="0">
                <a:solidFill>
                  <a:srgbClr val="FFFF00"/>
                </a:solidFill>
              </a:rPr>
              <a:t> um </a:t>
            </a:r>
            <a:r>
              <a:rPr lang="en-US" sz="3400" b="1" dirty="0" err="1" smtClean="0">
                <a:solidFill>
                  <a:srgbClr val="FFFF00"/>
                </a:solidFill>
              </a:rPr>
              <a:t>espaço</a:t>
            </a:r>
            <a:r>
              <a:rPr lang="en-US" sz="3400" b="1" dirty="0" smtClean="0">
                <a:solidFill>
                  <a:srgbClr val="FFFF00"/>
                </a:solidFill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</a:rPr>
              <a:t>preventivo</a:t>
            </a:r>
            <a:r>
              <a:rPr lang="en-US" sz="3400" b="1" dirty="0" smtClean="0">
                <a:solidFill>
                  <a:srgbClr val="FFFF00"/>
                </a:solidFill>
              </a:rPr>
              <a:t>?</a:t>
            </a:r>
            <a:endParaRPr lang="en-US" sz="3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942" y="1844824"/>
            <a:ext cx="9155520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SILVEIRA, </a:t>
            </a:r>
            <a:r>
              <a:rPr lang="en-US" sz="2800" dirty="0" smtClean="0"/>
              <a:t>J.A.C</a:t>
            </a:r>
            <a:r>
              <a:rPr lang="en-US" sz="2800" dirty="0"/>
              <a:t>.; TADDEI, </a:t>
            </a:r>
            <a:r>
              <a:rPr lang="en-US" sz="2800" dirty="0" smtClean="0"/>
              <a:t>J.A.A</a:t>
            </a:r>
            <a:r>
              <a:rPr lang="en-US" sz="2800" dirty="0"/>
              <a:t>. C.; GUERRA, </a:t>
            </a:r>
            <a:r>
              <a:rPr lang="en-US" sz="2800" dirty="0" smtClean="0"/>
              <a:t>P.H</a:t>
            </a:r>
            <a:r>
              <a:rPr lang="en-US" sz="2800" dirty="0"/>
              <a:t>.  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 NOBRE</a:t>
            </a:r>
            <a:r>
              <a:rPr lang="en-US" sz="2800" dirty="0"/>
              <a:t>, </a:t>
            </a:r>
            <a:r>
              <a:rPr lang="en-US" sz="2800" dirty="0" smtClean="0"/>
              <a:t>M.R.C. </a:t>
            </a:r>
            <a:r>
              <a:rPr lang="en-US" sz="2800" dirty="0"/>
              <a:t>A </a:t>
            </a:r>
            <a:r>
              <a:rPr lang="en-US" sz="2800" dirty="0" err="1"/>
              <a:t>efetividade</a:t>
            </a:r>
            <a:r>
              <a:rPr lang="en-US" sz="2800" dirty="0"/>
              <a:t> de </a:t>
            </a:r>
            <a:r>
              <a:rPr lang="en-US" sz="2800" dirty="0" err="1"/>
              <a:t>intervenções</a:t>
            </a:r>
            <a:r>
              <a:rPr lang="en-US" sz="2800" dirty="0"/>
              <a:t> de </a:t>
            </a:r>
            <a:r>
              <a:rPr lang="en-US" sz="2800" dirty="0" err="1" smtClean="0"/>
              <a:t>educação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nutricional</a:t>
            </a:r>
            <a:r>
              <a:rPr lang="en-US" sz="2800" dirty="0" smtClean="0"/>
              <a:t> </a:t>
            </a:r>
            <a:r>
              <a:rPr lang="en-US" sz="2800" dirty="0" err="1"/>
              <a:t>nas</a:t>
            </a:r>
            <a:r>
              <a:rPr lang="en-US" sz="2800" dirty="0"/>
              <a:t> </a:t>
            </a:r>
            <a:r>
              <a:rPr lang="en-US" sz="2800" dirty="0" err="1"/>
              <a:t>escolas</a:t>
            </a:r>
            <a:r>
              <a:rPr lang="en-US" sz="2800" dirty="0"/>
              <a:t> para </a:t>
            </a:r>
            <a:r>
              <a:rPr lang="en-US" sz="2800" dirty="0" err="1"/>
              <a:t>prevenção</a:t>
            </a:r>
            <a:r>
              <a:rPr lang="en-US" sz="2800" dirty="0"/>
              <a:t> e </a:t>
            </a:r>
            <a:r>
              <a:rPr lang="en-US" sz="2800" dirty="0" err="1"/>
              <a:t>redução</a:t>
            </a:r>
            <a:r>
              <a:rPr lang="en-US" sz="2800" dirty="0"/>
              <a:t> do </a:t>
            </a:r>
            <a:r>
              <a:rPr lang="en-US" sz="2800" dirty="0" err="1" smtClean="0"/>
              <a:t>ganho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excessivo</a:t>
            </a:r>
            <a:r>
              <a:rPr lang="en-US" sz="2800" dirty="0" smtClean="0"/>
              <a:t> de </a:t>
            </a:r>
            <a:r>
              <a:rPr lang="en-US" sz="2800" dirty="0"/>
              <a:t>peso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crianças</a:t>
            </a:r>
            <a:r>
              <a:rPr lang="en-US" sz="2800" dirty="0"/>
              <a:t> e </a:t>
            </a:r>
            <a:r>
              <a:rPr lang="en-US" sz="2800" dirty="0" err="1"/>
              <a:t>adolescentes</a:t>
            </a:r>
            <a:r>
              <a:rPr lang="en-US" sz="2800" dirty="0"/>
              <a:t>: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                                                                   </a:t>
            </a:r>
            <a:r>
              <a:rPr lang="en-US" sz="2800" dirty="0" err="1" smtClean="0"/>
              <a:t>revisão</a:t>
            </a:r>
            <a:r>
              <a:rPr lang="en-US" sz="2800" dirty="0" smtClean="0"/>
              <a:t> </a:t>
            </a:r>
            <a:r>
              <a:rPr lang="en-US" sz="2800" dirty="0" err="1" smtClean="0"/>
              <a:t>sistemática</a:t>
            </a:r>
            <a:r>
              <a:rPr lang="en-US" sz="2800" dirty="0"/>
              <a:t>.</a:t>
            </a:r>
            <a:r>
              <a:rPr lang="en-US" sz="2800" i="1" dirty="0"/>
              <a:t> 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200" i="1" dirty="0" smtClean="0"/>
              <a:t>J</a:t>
            </a:r>
            <a:r>
              <a:rPr lang="en-US" sz="2200" i="1" dirty="0"/>
              <a:t>. </a:t>
            </a:r>
            <a:r>
              <a:rPr lang="en-US" sz="2200" i="1" dirty="0" err="1"/>
              <a:t>Pediatr</a:t>
            </a:r>
            <a:r>
              <a:rPr lang="en-US" sz="2200" i="1" dirty="0"/>
              <a:t>. (Rio J.)</a:t>
            </a:r>
            <a:r>
              <a:rPr lang="en-US" sz="2200" dirty="0"/>
              <a:t> [online]. 2011, vol.87, n.5 [cited  2015-04-21], pp. 382-</a:t>
            </a:r>
            <a:r>
              <a:rPr lang="en-US" sz="2200" dirty="0" smtClean="0"/>
              <a:t>392.</a:t>
            </a:r>
          </a:p>
        </p:txBody>
      </p:sp>
    </p:spTree>
    <p:extLst>
      <p:ext uri="{BB962C8B-B14F-4D97-AF65-F5344CB8AC3E}">
        <p14:creationId xmlns:p14="http://schemas.microsoft.com/office/powerpoint/2010/main" val="362968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ctrTitle"/>
          </p:nvPr>
        </p:nvSpPr>
        <p:spPr>
          <a:xfrm>
            <a:off x="-71438" y="-674688"/>
            <a:ext cx="9396413" cy="2087563"/>
          </a:xfrm>
        </p:spPr>
        <p:txBody>
          <a:bodyPr/>
          <a:lstStyle/>
          <a:p>
            <a:pPr eaLnBrk="1" hangingPunct="1"/>
            <a:r>
              <a:rPr lang="pt-BR" altLang="pt-BR" smtClean="0"/>
              <a:t>Adolescência ou Juventude?</a:t>
            </a:r>
          </a:p>
        </p:txBody>
      </p:sp>
      <p:sp>
        <p:nvSpPr>
          <p:cNvPr id="5123" name="CaixaDeTexto 10"/>
          <p:cNvSpPr txBox="1">
            <a:spLocks noChangeArrowheads="1"/>
          </p:cNvSpPr>
          <p:nvPr/>
        </p:nvSpPr>
        <p:spPr bwMode="auto">
          <a:xfrm>
            <a:off x="251520" y="2673350"/>
            <a:ext cx="827877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Lei no 12.852, de 5 de agosto de 2013 - </a:t>
            </a:r>
            <a:r>
              <a:rPr lang="pt-PT" altLang="pt-BR" sz="2400" b="1" dirty="0"/>
              <a:t>Estatuto da Juventude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BR" sz="2400" dirty="0"/>
              <a:t>§ 1</a:t>
            </a:r>
            <a:r>
              <a:rPr lang="pt-PT" altLang="pt-BR" sz="2400" u="sng" baseline="30000" dirty="0"/>
              <a:t>o</a:t>
            </a:r>
            <a:r>
              <a:rPr lang="pt-PT" altLang="pt-BR" sz="2400" dirty="0"/>
              <a:t>  Para os efeitos desta Lei, são consideradas jovens as pessoas </a:t>
            </a:r>
            <a:r>
              <a:rPr lang="pt-PT" altLang="pt-BR" sz="2400" dirty="0" smtClean="0"/>
              <a:t/>
            </a:r>
            <a:br>
              <a:rPr lang="pt-PT" altLang="pt-BR" sz="2400" dirty="0" smtClean="0"/>
            </a:br>
            <a:r>
              <a:rPr lang="pt-PT" altLang="pt-BR" sz="2400" dirty="0" smtClean="0"/>
              <a:t>com </a:t>
            </a:r>
            <a:r>
              <a:rPr lang="pt-PT" altLang="pt-BR" sz="2400" dirty="0"/>
              <a:t>idade entre 15 </a:t>
            </a:r>
            <a:r>
              <a:rPr lang="pt-PT" altLang="pt-BR" sz="2400" dirty="0" smtClean="0"/>
              <a:t>(</a:t>
            </a:r>
            <a:r>
              <a:rPr lang="pt-PT" altLang="pt-BR" sz="2400" dirty="0"/>
              <a:t>quinze) e  29 (vinte e nove) anos de idade.</a:t>
            </a:r>
            <a:endParaRPr lang="pt-BR" altLang="pt-BR" sz="2400" dirty="0"/>
          </a:p>
        </p:txBody>
      </p:sp>
      <p:sp>
        <p:nvSpPr>
          <p:cNvPr id="5124" name="CaixaDeTexto 12"/>
          <p:cNvSpPr txBox="1">
            <a:spLocks noChangeArrowheads="1"/>
          </p:cNvSpPr>
          <p:nvPr/>
        </p:nvSpPr>
        <p:spPr bwMode="auto">
          <a:xfrm>
            <a:off x="251520" y="4437112"/>
            <a:ext cx="89171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 Lei no 8.069, de </a:t>
            </a:r>
            <a:r>
              <a:rPr lang="pt-BR" altLang="pt-BR" sz="2400" dirty="0" smtClean="0"/>
              <a:t>13/07/1990 </a:t>
            </a:r>
            <a:r>
              <a:rPr lang="pt-BR" altLang="pt-BR" sz="2400" dirty="0"/>
              <a:t>- </a:t>
            </a:r>
            <a:r>
              <a:rPr lang="pt-BR" altLang="pt-BR" sz="2400" b="1" dirty="0"/>
              <a:t>Estatuto da Criança e do Adolescente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Art. 2º Considera-se criança, para os efeitos desta Lei, a pessoa até </a:t>
            </a:r>
            <a:r>
              <a:rPr lang="pt-BR" altLang="pt-BR" sz="2400" dirty="0" smtClean="0"/>
              <a:t/>
            </a:r>
            <a:br>
              <a:rPr lang="pt-BR" altLang="pt-BR" sz="2400" dirty="0" smtClean="0"/>
            </a:br>
            <a:r>
              <a:rPr lang="pt-BR" altLang="pt-BR" sz="2400" dirty="0" smtClean="0"/>
              <a:t>doze </a:t>
            </a:r>
            <a:r>
              <a:rPr lang="pt-BR" altLang="pt-BR" sz="2400" dirty="0"/>
              <a:t>anos de idade </a:t>
            </a:r>
            <a:r>
              <a:rPr lang="pt-BR" altLang="pt-BR" sz="2400" dirty="0" smtClean="0"/>
              <a:t>incompletos</a:t>
            </a:r>
            <a:r>
              <a:rPr lang="pt-BR" altLang="pt-BR" sz="2400" dirty="0"/>
              <a:t>, e adolescente aquela entre doze e </a:t>
            </a:r>
            <a:r>
              <a:rPr lang="pt-BR" altLang="pt-BR" sz="2400" dirty="0" smtClean="0"/>
              <a:t/>
            </a:r>
            <a:br>
              <a:rPr lang="pt-BR" altLang="pt-BR" sz="2400" dirty="0" smtClean="0"/>
            </a:br>
            <a:r>
              <a:rPr lang="pt-BR" altLang="pt-BR" sz="2400" dirty="0" smtClean="0"/>
              <a:t> dezoito </a:t>
            </a:r>
            <a:r>
              <a:rPr lang="pt-BR" altLang="pt-BR" sz="2400" dirty="0"/>
              <a:t>anos de idade.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1520" y="1934686"/>
            <a:ext cx="78177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Código de Menores (Lei No 6.697, de 10 de outubro de 1979)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6632"/>
            <a:ext cx="6840760" cy="666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9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520" y="748634"/>
            <a:ext cx="9144000" cy="5709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/>
              <a:t>Seis</a:t>
            </a:r>
            <a:r>
              <a:rPr lang="en-US" sz="2300" b="1" dirty="0"/>
              <a:t> </a:t>
            </a:r>
            <a:r>
              <a:rPr lang="en-US" sz="2300" b="1" dirty="0" err="1"/>
              <a:t>estudos</a:t>
            </a:r>
            <a:r>
              <a:rPr lang="en-US" sz="2300" b="1" dirty="0"/>
              <a:t> </a:t>
            </a:r>
            <a:r>
              <a:rPr lang="en-US" sz="2300" b="1" dirty="0" err="1"/>
              <a:t>duraram</a:t>
            </a:r>
            <a:r>
              <a:rPr lang="en-US" sz="2300" b="1" dirty="0"/>
              <a:t> </a:t>
            </a:r>
            <a:r>
              <a:rPr lang="en-US" sz="2300" b="1" dirty="0" err="1"/>
              <a:t>mais</a:t>
            </a:r>
            <a:r>
              <a:rPr lang="en-US" sz="2300" b="1" dirty="0"/>
              <a:t> de 1 </a:t>
            </a:r>
            <a:r>
              <a:rPr lang="en-US" sz="2300" b="1" dirty="0" err="1" smtClean="0"/>
              <a:t>ano</a:t>
            </a:r>
            <a:r>
              <a:rPr lang="en-US" sz="2300" b="1" dirty="0" smtClean="0"/>
              <a:t>, </a:t>
            </a:r>
            <a:r>
              <a:rPr lang="en-US" sz="2300" b="1" dirty="0"/>
              <a:t>um </a:t>
            </a:r>
            <a:r>
              <a:rPr lang="en-US" sz="2300" b="1" dirty="0" err="1"/>
              <a:t>durou</a:t>
            </a:r>
            <a:r>
              <a:rPr lang="en-US" sz="2300" b="1" dirty="0"/>
              <a:t> </a:t>
            </a:r>
            <a:r>
              <a:rPr lang="en-US" sz="2300" b="1" dirty="0" smtClean="0"/>
              <a:t>de 6 a </a:t>
            </a:r>
            <a:r>
              <a:rPr lang="en-US" sz="2300" b="1" dirty="0"/>
              <a:t>11 </a:t>
            </a:r>
            <a:r>
              <a:rPr lang="en-US" sz="2300" b="1" dirty="0" err="1" smtClean="0"/>
              <a:t>meses</a:t>
            </a:r>
            <a:r>
              <a:rPr lang="en-US" sz="2300" b="1" dirty="0" smtClean="0"/>
              <a:t> </a:t>
            </a:r>
            <a:r>
              <a:rPr lang="en-US" sz="2300" b="1" dirty="0"/>
              <a:t>e </a:t>
            </a:r>
            <a:r>
              <a:rPr lang="en-US" sz="2300" b="1" dirty="0" err="1"/>
              <a:t>dois</a:t>
            </a:r>
            <a:r>
              <a:rPr lang="en-US" sz="2300" b="1" dirty="0"/>
              <a:t> </a:t>
            </a:r>
            <a:r>
              <a:rPr lang="en-US" sz="2300" b="1" dirty="0" smtClean="0"/>
              <a:t/>
            </a:r>
            <a:br>
              <a:rPr lang="en-US" sz="2300" b="1" dirty="0" smtClean="0"/>
            </a:br>
            <a:r>
              <a:rPr lang="en-US" sz="2300" b="1" dirty="0" err="1" smtClean="0"/>
              <a:t>duraram</a:t>
            </a:r>
            <a:r>
              <a:rPr lang="en-US" sz="2300" b="1" dirty="0" smtClean="0"/>
              <a:t> </a:t>
            </a:r>
            <a:r>
              <a:rPr lang="en-US" sz="2300" b="1" dirty="0" err="1"/>
              <a:t>menos</a:t>
            </a:r>
            <a:r>
              <a:rPr lang="en-US" sz="2300" b="1" dirty="0"/>
              <a:t> de 6 </a:t>
            </a:r>
            <a:r>
              <a:rPr lang="en-US" sz="2300" b="1" dirty="0" err="1" smtClean="0"/>
              <a:t>meses</a:t>
            </a:r>
            <a:r>
              <a:rPr lang="en-US" sz="2300" b="1" dirty="0" smtClean="0"/>
              <a:t>. </a:t>
            </a:r>
          </a:p>
          <a:p>
            <a:endParaRPr lang="en-US" sz="2300" b="1" dirty="0" smtClean="0"/>
          </a:p>
          <a:p>
            <a:r>
              <a:rPr lang="en-US" sz="2300" b="1" dirty="0" err="1" smtClean="0"/>
              <a:t>Apenas</a:t>
            </a:r>
            <a:r>
              <a:rPr lang="en-US" sz="2300" b="1" dirty="0" smtClean="0"/>
              <a:t> um </a:t>
            </a:r>
            <a:r>
              <a:rPr lang="en-US" sz="2300" b="1" dirty="0" err="1"/>
              <a:t>estudo</a:t>
            </a:r>
            <a:r>
              <a:rPr lang="en-US" sz="2300" b="1" dirty="0"/>
              <a:t> </a:t>
            </a:r>
            <a:r>
              <a:rPr lang="en-US" sz="2300" b="1" dirty="0" err="1" smtClean="0"/>
              <a:t>mostrou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impactos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significativos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na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obesidade</a:t>
            </a:r>
            <a:r>
              <a:rPr lang="en-US" sz="2300" b="1" dirty="0" smtClean="0"/>
              <a:t>:</a:t>
            </a:r>
          </a:p>
          <a:p>
            <a:endParaRPr lang="en-US" sz="2000" b="1" dirty="0" smtClean="0"/>
          </a:p>
          <a:p>
            <a:r>
              <a:rPr lang="en-US" sz="2300" b="1" i="1" dirty="0" smtClean="0"/>
              <a:t>The </a:t>
            </a:r>
            <a:r>
              <a:rPr lang="en-US" sz="2300" b="1" i="1" dirty="0"/>
              <a:t>prevalence of overweight and obesity decreased by 26.3</a:t>
            </a:r>
            <a:r>
              <a:rPr lang="en-US" sz="2300" b="1" i="1" dirty="0" smtClean="0"/>
              <a:t>% and </a:t>
            </a:r>
            <a:br>
              <a:rPr lang="en-US" sz="2300" b="1" i="1" dirty="0" smtClean="0"/>
            </a:br>
            <a:r>
              <a:rPr lang="en-US" sz="2300" b="1" i="1" dirty="0" smtClean="0"/>
              <a:t>32.5</a:t>
            </a:r>
            <a:r>
              <a:rPr lang="en-US" sz="2300" b="1" i="1" dirty="0"/>
              <a:t>% in </a:t>
            </a:r>
            <a:r>
              <a:rPr lang="en-US" sz="2300" b="1" i="1" dirty="0" smtClean="0"/>
              <a:t>intervention </a:t>
            </a:r>
            <a:r>
              <a:rPr lang="en-US" sz="2300" b="1" i="1" dirty="0"/>
              <a:t>schools respectively after intervention. </a:t>
            </a:r>
            <a:r>
              <a:rPr lang="en-US" sz="2300" b="1" i="1" dirty="0" smtClean="0"/>
              <a:t/>
            </a:r>
            <a:br>
              <a:rPr lang="en-US" sz="2300" b="1" i="1" dirty="0" smtClean="0"/>
            </a:br>
            <a:r>
              <a:rPr lang="en-US" sz="2300" b="1" i="1" dirty="0" smtClean="0"/>
              <a:t>The </a:t>
            </a:r>
            <a:r>
              <a:rPr lang="en-US" sz="2300" b="1" i="1" dirty="0"/>
              <a:t>prevalence of overweight </a:t>
            </a:r>
            <a:r>
              <a:rPr lang="en-US" sz="2300" b="1" i="1" dirty="0" smtClean="0"/>
              <a:t>and obesity </a:t>
            </a:r>
            <a:r>
              <a:rPr lang="en-US" sz="2300" b="1" i="1" dirty="0"/>
              <a:t>increased in control schools</a:t>
            </a:r>
            <a:r>
              <a:rPr lang="en-US" sz="2100" b="1" dirty="0"/>
              <a:t>.</a:t>
            </a:r>
          </a:p>
          <a:p>
            <a:endParaRPr lang="en-US" sz="2300" b="1" dirty="0" smtClean="0"/>
          </a:p>
          <a:p>
            <a:r>
              <a:rPr lang="en-US" sz="2300" b="1" dirty="0" err="1" smtClean="0"/>
              <a:t>Em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quatro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estudos</a:t>
            </a:r>
            <a:r>
              <a:rPr lang="en-US" sz="2300" b="1" dirty="0" smtClean="0"/>
              <a:t>, </a:t>
            </a:r>
            <a:r>
              <a:rPr lang="en-US" sz="2300" b="1" dirty="0" err="1" smtClean="0"/>
              <a:t>houve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redução</a:t>
            </a:r>
            <a:r>
              <a:rPr lang="en-US" sz="2300" b="1" dirty="0" smtClean="0"/>
              <a:t> </a:t>
            </a:r>
            <a:r>
              <a:rPr lang="en-US" sz="2300" b="1" dirty="0" err="1"/>
              <a:t>significativa</a:t>
            </a:r>
            <a:r>
              <a:rPr lang="en-US" sz="2300" b="1" dirty="0"/>
              <a:t> </a:t>
            </a:r>
            <a:r>
              <a:rPr lang="en-US" sz="2300" b="1" dirty="0" smtClean="0"/>
              <a:t>no </a:t>
            </a:r>
            <a:r>
              <a:rPr lang="en-US" sz="2300" b="1" dirty="0" err="1" smtClean="0"/>
              <a:t>sobrepeso</a:t>
            </a:r>
            <a:r>
              <a:rPr lang="en-US" sz="2300" b="1" dirty="0" smtClean="0"/>
              <a:t>.</a:t>
            </a:r>
          </a:p>
          <a:p>
            <a:r>
              <a:rPr lang="en-US" sz="2300" b="1" dirty="0" smtClean="0"/>
              <a:t> </a:t>
            </a:r>
          </a:p>
          <a:p>
            <a:r>
              <a:rPr lang="en-US" sz="2300" b="1" dirty="0" err="1" smtClean="0"/>
              <a:t>Dois</a:t>
            </a:r>
            <a:r>
              <a:rPr lang="en-US" sz="2300" b="1" dirty="0" smtClean="0"/>
              <a:t> </a:t>
            </a:r>
            <a:r>
              <a:rPr lang="en-US" sz="2300" b="1" dirty="0" err="1"/>
              <a:t>estudos</a:t>
            </a:r>
            <a:r>
              <a:rPr lang="en-US" sz="2300" b="1" dirty="0"/>
              <a:t> </a:t>
            </a:r>
            <a:r>
              <a:rPr lang="en-US" sz="2300" b="1" dirty="0" err="1"/>
              <a:t>observaram</a:t>
            </a:r>
            <a:r>
              <a:rPr lang="en-US" sz="2300" b="1" dirty="0"/>
              <a:t> um </a:t>
            </a:r>
            <a:r>
              <a:rPr lang="en-US" sz="2300" b="1" dirty="0" err="1"/>
              <a:t>aumento</a:t>
            </a:r>
            <a:r>
              <a:rPr lang="en-US" sz="2300" b="1" dirty="0"/>
              <a:t> </a:t>
            </a:r>
            <a:r>
              <a:rPr lang="en-US" sz="2300" b="1" dirty="0" err="1"/>
              <a:t>significativo</a:t>
            </a:r>
            <a:r>
              <a:rPr lang="en-US" sz="2300" b="1" dirty="0"/>
              <a:t> no </a:t>
            </a:r>
            <a:r>
              <a:rPr lang="en-US" sz="2300" b="1" dirty="0" err="1"/>
              <a:t>consumo</a:t>
            </a:r>
            <a:r>
              <a:rPr lang="en-US" sz="2300" b="1" dirty="0"/>
              <a:t> </a:t>
            </a:r>
            <a:r>
              <a:rPr lang="en-US" sz="2300" b="1" dirty="0" err="1"/>
              <a:t>médio</a:t>
            </a:r>
            <a:r>
              <a:rPr lang="en-US" sz="2300" b="1" dirty="0"/>
              <a:t> de </a:t>
            </a:r>
            <a:r>
              <a:rPr lang="en-US" sz="2300" b="1" dirty="0" err="1" smtClean="0"/>
              <a:t>frutas</a:t>
            </a:r>
            <a:r>
              <a:rPr lang="en-US" sz="2300" b="1" dirty="0" smtClean="0"/>
              <a:t>, </a:t>
            </a:r>
            <a:r>
              <a:rPr lang="en-US" sz="2300" b="1" dirty="0" err="1" smtClean="0"/>
              <a:t>incluindo</a:t>
            </a:r>
            <a:r>
              <a:rPr lang="en-US" sz="2300" b="1" dirty="0" smtClean="0"/>
              <a:t> um de 0,31 </a:t>
            </a:r>
            <a:r>
              <a:rPr lang="en-US" sz="2300" b="1" dirty="0" err="1" smtClean="0"/>
              <a:t>pedaços</a:t>
            </a:r>
            <a:r>
              <a:rPr lang="en-US" sz="2300" b="1" dirty="0" smtClean="0"/>
              <a:t>/</a:t>
            </a:r>
            <a:r>
              <a:rPr lang="en-US" sz="2300" b="1" dirty="0" err="1" smtClean="0"/>
              <a:t>dia</a:t>
            </a:r>
            <a:r>
              <a:rPr lang="en-US" sz="2300" b="1" dirty="0" smtClean="0"/>
              <a:t> e outro de 0,62 </a:t>
            </a:r>
            <a:r>
              <a:rPr lang="en-US" sz="2300" b="1" dirty="0" err="1" smtClean="0"/>
              <a:t>porções</a:t>
            </a:r>
            <a:r>
              <a:rPr lang="en-US" sz="2300" b="1" dirty="0" smtClean="0"/>
              <a:t>/dia. </a:t>
            </a:r>
          </a:p>
          <a:p>
            <a:endParaRPr lang="en-US" sz="2300" b="1" dirty="0" smtClean="0"/>
          </a:p>
          <a:p>
            <a:r>
              <a:rPr lang="en-US" sz="2300" b="1" dirty="0" err="1" smtClean="0"/>
              <a:t>Em</a:t>
            </a:r>
            <a:r>
              <a:rPr lang="en-US" sz="2300" b="1" dirty="0" smtClean="0"/>
              <a:t> um </a:t>
            </a:r>
            <a:r>
              <a:rPr lang="en-US" sz="2300" b="1" dirty="0" err="1" smtClean="0"/>
              <a:t>estudo</a:t>
            </a:r>
            <a:r>
              <a:rPr lang="en-US" sz="2300" b="1" dirty="0" smtClean="0"/>
              <a:t>, </a:t>
            </a:r>
            <a:r>
              <a:rPr lang="en-US" sz="2300" b="1" dirty="0" err="1" smtClean="0"/>
              <a:t>houve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aumento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significativo</a:t>
            </a:r>
            <a:r>
              <a:rPr lang="en-US" sz="2300" b="1" dirty="0" smtClean="0"/>
              <a:t> no </a:t>
            </a:r>
            <a:r>
              <a:rPr lang="en-US" sz="2300" b="1" dirty="0" err="1" smtClean="0"/>
              <a:t>consumo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médio</a:t>
            </a:r>
            <a:r>
              <a:rPr lang="en-US" sz="2300" b="1" dirty="0" smtClean="0"/>
              <a:t> de </a:t>
            </a:r>
            <a:r>
              <a:rPr lang="en-US" sz="2300" b="1" dirty="0" err="1" smtClean="0"/>
              <a:t>verduras</a:t>
            </a:r>
            <a:r>
              <a:rPr lang="en-US" sz="2300" b="1" dirty="0"/>
              <a:t> </a:t>
            </a:r>
            <a:r>
              <a:rPr lang="en-US" sz="2300" b="1" dirty="0" smtClean="0"/>
              <a:t>e de </a:t>
            </a:r>
            <a:r>
              <a:rPr lang="en-US" sz="2300" b="1" dirty="0" err="1" smtClean="0"/>
              <a:t>verduras</a:t>
            </a:r>
            <a:r>
              <a:rPr lang="en-US" sz="2300" b="1" dirty="0" smtClean="0"/>
              <a:t> e </a:t>
            </a:r>
            <a:r>
              <a:rPr lang="en-US" sz="2300" b="1" dirty="0" err="1" smtClean="0"/>
              <a:t>frutas</a:t>
            </a:r>
            <a:r>
              <a:rPr lang="en-US" sz="2300" b="1" dirty="0" smtClean="0"/>
              <a:t> juntas.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16632"/>
            <a:ext cx="89266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</a:rPr>
              <a:t>Dos 24 </a:t>
            </a:r>
            <a:r>
              <a:rPr lang="en-US" sz="3000" b="1" dirty="0" err="1" smtClean="0">
                <a:solidFill>
                  <a:srgbClr val="FFFF00"/>
                </a:solidFill>
              </a:rPr>
              <a:t>selecionados</a:t>
            </a:r>
            <a:r>
              <a:rPr lang="en-US" sz="3000" b="1" dirty="0" smtClean="0">
                <a:solidFill>
                  <a:srgbClr val="FFFF00"/>
                </a:solidFill>
              </a:rPr>
              <a:t>, 9 </a:t>
            </a:r>
            <a:r>
              <a:rPr lang="en-US" sz="3000" b="1" dirty="0" err="1" smtClean="0">
                <a:solidFill>
                  <a:srgbClr val="FFFF00"/>
                </a:solidFill>
              </a:rPr>
              <a:t>foram</a:t>
            </a:r>
            <a:r>
              <a:rPr lang="en-US" sz="3000" b="1" dirty="0" smtClean="0">
                <a:solidFill>
                  <a:srgbClr val="FFFF00"/>
                </a:solidFill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</a:rPr>
              <a:t>considerados</a:t>
            </a:r>
            <a:r>
              <a:rPr lang="en-US" sz="3000" b="1" dirty="0" smtClean="0">
                <a:solidFill>
                  <a:srgbClr val="FFFF00"/>
                </a:solidFill>
              </a:rPr>
              <a:t> de </a:t>
            </a:r>
            <a:r>
              <a:rPr lang="en-US" sz="3000" b="1" dirty="0" err="1" smtClean="0">
                <a:solidFill>
                  <a:srgbClr val="FFFF00"/>
                </a:solidFill>
              </a:rPr>
              <a:t>nível</a:t>
            </a:r>
            <a:r>
              <a:rPr lang="en-US" sz="3000" b="1" dirty="0" smtClean="0">
                <a:solidFill>
                  <a:srgbClr val="FFFF00"/>
                </a:solidFill>
              </a:rPr>
              <a:t> A </a:t>
            </a:r>
            <a:endParaRPr lang="en-US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80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539387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solidFill>
                  <a:srgbClr val="FFFF00"/>
                </a:solidFill>
              </a:rPr>
              <a:t>O </a:t>
            </a:r>
            <a:r>
              <a:rPr lang="en-US" sz="3400" b="1" dirty="0" err="1">
                <a:solidFill>
                  <a:srgbClr val="FFFF00"/>
                </a:solidFill>
              </a:rPr>
              <a:t>q</a:t>
            </a:r>
            <a:r>
              <a:rPr lang="en-US" sz="3400" b="1" dirty="0" err="1" smtClean="0">
                <a:solidFill>
                  <a:srgbClr val="FFFF00"/>
                </a:solidFill>
              </a:rPr>
              <a:t>ue</a:t>
            </a:r>
            <a:r>
              <a:rPr lang="en-US" sz="3400" b="1" dirty="0" smtClean="0">
                <a:solidFill>
                  <a:srgbClr val="FFFF00"/>
                </a:solidFill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</a:rPr>
              <a:t>funcionou</a:t>
            </a:r>
            <a:r>
              <a:rPr lang="en-US" sz="3400" b="1" dirty="0" smtClean="0">
                <a:solidFill>
                  <a:srgbClr val="FFFF00"/>
                </a:solidFill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</a:rPr>
              <a:t>na</a:t>
            </a:r>
            <a:r>
              <a:rPr lang="en-US" sz="3400" b="1" dirty="0" smtClean="0">
                <a:solidFill>
                  <a:srgbClr val="FFFF00"/>
                </a:solidFill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</a:rPr>
              <a:t>Escola</a:t>
            </a:r>
            <a:r>
              <a:rPr lang="en-US" sz="3400" b="1" dirty="0" smtClean="0">
                <a:solidFill>
                  <a:srgbClr val="FFFF00"/>
                </a:solidFill>
              </a:rPr>
              <a:t>?</a:t>
            </a:r>
            <a:endParaRPr lang="en-US" sz="3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980728"/>
            <a:ext cx="9190336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/>
              <a:t>Dos 12 </a:t>
            </a:r>
            <a:r>
              <a:rPr lang="en-US" sz="3400" dirty="0" err="1"/>
              <a:t>estudos</a:t>
            </a:r>
            <a:r>
              <a:rPr lang="en-US" sz="3400" dirty="0"/>
              <a:t> </a:t>
            </a:r>
            <a:r>
              <a:rPr lang="en-US" sz="3400" dirty="0" err="1"/>
              <a:t>que</a:t>
            </a:r>
            <a:r>
              <a:rPr lang="en-US" sz="3400" dirty="0"/>
              <a:t> </a:t>
            </a:r>
            <a:r>
              <a:rPr lang="en-US" sz="3400" dirty="0" err="1"/>
              <a:t>adotaram</a:t>
            </a:r>
            <a:r>
              <a:rPr lang="en-US" sz="3400" dirty="0"/>
              <a:t> </a:t>
            </a:r>
            <a:r>
              <a:rPr lang="en-US" sz="3400" dirty="0" err="1"/>
              <a:t>pelo</a:t>
            </a:r>
            <a:r>
              <a:rPr lang="en-US" sz="3400" dirty="0"/>
              <a:t> </a:t>
            </a:r>
            <a:r>
              <a:rPr lang="en-US" sz="3400" dirty="0" err="1"/>
              <a:t>menos</a:t>
            </a:r>
            <a:r>
              <a:rPr lang="en-US" sz="3400" dirty="0"/>
              <a:t> </a:t>
            </a:r>
            <a:r>
              <a:rPr lang="en-US" sz="3400" dirty="0" err="1"/>
              <a:t>dois</a:t>
            </a:r>
            <a:r>
              <a:rPr lang="en-US" sz="3400" dirty="0"/>
              <a:t> dos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err="1" smtClean="0"/>
              <a:t>três</a:t>
            </a:r>
            <a:r>
              <a:rPr lang="en-US" sz="3400" dirty="0" smtClean="0"/>
              <a:t> </a:t>
            </a:r>
            <a:r>
              <a:rPr lang="en-US" sz="3400" dirty="0" err="1"/>
              <a:t>componentes</a:t>
            </a:r>
            <a:r>
              <a:rPr lang="en-US" sz="3400" dirty="0"/>
              <a:t> </a:t>
            </a:r>
            <a:r>
              <a:rPr lang="en-US" sz="3400" dirty="0" err="1" smtClean="0"/>
              <a:t>mais</a:t>
            </a:r>
            <a:r>
              <a:rPr lang="en-US" sz="3400" dirty="0" smtClean="0"/>
              <a:t> </a:t>
            </a:r>
            <a:r>
              <a:rPr lang="en-US" sz="3400" dirty="0" err="1" smtClean="0"/>
              <a:t>comuns</a:t>
            </a:r>
            <a:r>
              <a:rPr lang="en-US" sz="3400" dirty="0" smtClean="0"/>
              <a:t>, </a:t>
            </a:r>
            <a:r>
              <a:rPr lang="en-US" sz="3400" dirty="0"/>
              <a:t>10 </a:t>
            </a:r>
            <a:r>
              <a:rPr lang="en-US" sz="3400" dirty="0" err="1"/>
              <a:t>apresentaram</a:t>
            </a:r>
            <a:r>
              <a:rPr lang="en-US" sz="3400" dirty="0"/>
              <a:t>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err="1" smtClean="0"/>
              <a:t>resultados</a:t>
            </a:r>
            <a:r>
              <a:rPr lang="en-US" sz="3400" dirty="0" smtClean="0"/>
              <a:t> </a:t>
            </a:r>
            <a:r>
              <a:rPr lang="en-US" sz="3400" dirty="0" err="1" smtClean="0"/>
              <a:t>que</a:t>
            </a:r>
            <a:r>
              <a:rPr lang="en-US" sz="3400" dirty="0" smtClean="0"/>
              <a:t> </a:t>
            </a:r>
            <a:r>
              <a:rPr lang="en-US" sz="3400" dirty="0" err="1"/>
              <a:t>confirmam</a:t>
            </a:r>
            <a:r>
              <a:rPr lang="en-US" sz="3400" dirty="0"/>
              <a:t> a </a:t>
            </a:r>
            <a:r>
              <a:rPr lang="en-US" sz="3400" dirty="0" err="1"/>
              <a:t>efetividade</a:t>
            </a:r>
            <a:r>
              <a:rPr lang="en-US" sz="3400" dirty="0"/>
              <a:t> das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err="1" smtClean="0"/>
              <a:t>intervenções</a:t>
            </a:r>
            <a:r>
              <a:rPr lang="en-US" sz="3400" dirty="0" smtClean="0"/>
              <a:t> </a:t>
            </a:r>
            <a:r>
              <a:rPr lang="en-US" sz="3400" dirty="0"/>
              <a:t>de </a:t>
            </a:r>
            <a:r>
              <a:rPr lang="en-US" sz="3400" dirty="0" err="1"/>
              <a:t>educação</a:t>
            </a:r>
            <a:r>
              <a:rPr lang="en-US" sz="3400" dirty="0"/>
              <a:t> </a:t>
            </a:r>
            <a:r>
              <a:rPr lang="en-US" sz="3400" dirty="0" err="1"/>
              <a:t>nutricional</a:t>
            </a:r>
            <a:r>
              <a:rPr lang="en-US" sz="3400" dirty="0"/>
              <a:t> </a:t>
            </a:r>
            <a:r>
              <a:rPr lang="en-US" sz="3400" dirty="0" err="1" smtClean="0"/>
              <a:t>em</a:t>
            </a:r>
            <a:r>
              <a:rPr lang="en-US" sz="3400" dirty="0" smtClean="0"/>
              <a:t> </a:t>
            </a:r>
            <a:r>
              <a:rPr lang="en-US" sz="3400" dirty="0" err="1"/>
              <a:t>escolas</a:t>
            </a:r>
            <a:r>
              <a:rPr lang="en-US" sz="3400" dirty="0"/>
              <a:t>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err="1" smtClean="0"/>
              <a:t>na</a:t>
            </a:r>
            <a:r>
              <a:rPr lang="en-US" sz="3400" dirty="0" smtClean="0"/>
              <a:t> </a:t>
            </a:r>
            <a:r>
              <a:rPr lang="en-US" sz="3400" dirty="0" err="1" smtClean="0"/>
              <a:t>redução</a:t>
            </a:r>
            <a:r>
              <a:rPr lang="en-US" sz="3400" dirty="0" smtClean="0"/>
              <a:t> </a:t>
            </a:r>
            <a:r>
              <a:rPr lang="en-US" sz="3400" dirty="0"/>
              <a:t>de </a:t>
            </a:r>
            <a:r>
              <a:rPr lang="en-US" sz="3400" dirty="0" err="1"/>
              <a:t>sobrepeso</a:t>
            </a:r>
            <a:r>
              <a:rPr lang="en-US" sz="3400" dirty="0"/>
              <a:t> e </a:t>
            </a:r>
            <a:r>
              <a:rPr lang="en-US" sz="3400" dirty="0" err="1"/>
              <a:t>obesidade</a:t>
            </a:r>
            <a:r>
              <a:rPr lang="en-US" sz="3400" dirty="0"/>
              <a:t> e no </a:t>
            </a:r>
            <a:r>
              <a:rPr lang="en-US" sz="3400" dirty="0" err="1"/>
              <a:t>aumento</a:t>
            </a:r>
            <a:r>
              <a:rPr lang="en-US" sz="3400" dirty="0"/>
              <a:t>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do </a:t>
            </a:r>
            <a:r>
              <a:rPr lang="en-US" sz="3400" dirty="0" err="1" smtClean="0"/>
              <a:t>consumo</a:t>
            </a:r>
            <a:r>
              <a:rPr lang="en-US" sz="3400" dirty="0" smtClean="0"/>
              <a:t> </a:t>
            </a:r>
            <a:r>
              <a:rPr lang="en-US" sz="3400" dirty="0"/>
              <a:t>de </a:t>
            </a:r>
            <a:r>
              <a:rPr lang="en-US" sz="3400" dirty="0" err="1"/>
              <a:t>frutas</a:t>
            </a:r>
            <a:r>
              <a:rPr lang="en-US" sz="3400" dirty="0"/>
              <a:t> e </a:t>
            </a:r>
            <a:r>
              <a:rPr lang="en-US" sz="3400" dirty="0" err="1"/>
              <a:t>verduras</a:t>
            </a:r>
            <a:r>
              <a:rPr lang="en-US" sz="3400" dirty="0"/>
              <a:t> entre </a:t>
            </a:r>
            <a:r>
              <a:rPr lang="en-US" sz="3400" dirty="0" err="1"/>
              <a:t>crianças</a:t>
            </a:r>
            <a:r>
              <a:rPr lang="en-US" sz="3400" dirty="0"/>
              <a:t> e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adolescents.</a:t>
            </a:r>
          </a:p>
          <a:p>
            <a:r>
              <a:rPr lang="en-US" sz="3400" dirty="0"/>
              <a:t> </a:t>
            </a:r>
            <a:r>
              <a:rPr lang="en-US" sz="3400" dirty="0" smtClean="0"/>
              <a:t>              </a:t>
            </a:r>
            <a:r>
              <a:rPr lang="en-US" sz="3400" b="1" dirty="0" smtClean="0"/>
              <a:t>-</a:t>
            </a:r>
            <a:r>
              <a:rPr lang="en-US" sz="3400" dirty="0" smtClean="0"/>
              <a:t> </a:t>
            </a:r>
            <a:r>
              <a:rPr lang="en-US" sz="3400" b="1" dirty="0" err="1" smtClean="0"/>
              <a:t>atividades</a:t>
            </a:r>
            <a:r>
              <a:rPr lang="en-US" sz="3400" b="1" dirty="0" smtClean="0"/>
              <a:t> </a:t>
            </a:r>
            <a:r>
              <a:rPr lang="en-US" sz="3400" b="1" dirty="0" err="1"/>
              <a:t>em</a:t>
            </a:r>
            <a:r>
              <a:rPr lang="en-US" sz="3400" b="1" dirty="0"/>
              <a:t> </a:t>
            </a:r>
            <a:r>
              <a:rPr lang="en-US" sz="3400" b="1" dirty="0" err="1"/>
              <a:t>sala</a:t>
            </a:r>
            <a:r>
              <a:rPr lang="en-US" sz="3400" b="1" dirty="0"/>
              <a:t> de </a:t>
            </a:r>
            <a:r>
              <a:rPr lang="en-US" sz="3400" b="1" dirty="0" smtClean="0"/>
              <a:t>aula</a:t>
            </a:r>
            <a:br>
              <a:rPr lang="en-US" sz="3400" b="1" dirty="0" smtClean="0"/>
            </a:br>
            <a:r>
              <a:rPr lang="en-US" sz="3400" b="1" dirty="0" smtClean="0"/>
              <a:t>               - </a:t>
            </a:r>
            <a:r>
              <a:rPr lang="en-US" sz="3400" b="1" dirty="0" err="1" smtClean="0"/>
              <a:t>envolvimento</a:t>
            </a:r>
            <a:r>
              <a:rPr lang="en-US" sz="3400" b="1" dirty="0" smtClean="0"/>
              <a:t> </a:t>
            </a:r>
            <a:r>
              <a:rPr lang="en-US" sz="3400" b="1" dirty="0"/>
              <a:t>dos </a:t>
            </a:r>
            <a:r>
              <a:rPr lang="en-US" sz="3400" b="1" dirty="0" err="1"/>
              <a:t>pais</a:t>
            </a:r>
            <a:r>
              <a:rPr lang="en-US" sz="3400" b="1" dirty="0"/>
              <a:t> e 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r>
              <a:rPr lang="en-US" sz="3400" b="1" dirty="0"/>
              <a:t> </a:t>
            </a:r>
            <a:r>
              <a:rPr lang="en-US" sz="3400" b="1" dirty="0" smtClean="0"/>
              <a:t>              - </a:t>
            </a:r>
            <a:r>
              <a:rPr lang="en-US" sz="3400" b="1" dirty="0" err="1" smtClean="0"/>
              <a:t>política</a:t>
            </a:r>
            <a:r>
              <a:rPr lang="en-US" sz="3400" b="1" dirty="0" smtClean="0"/>
              <a:t> </a:t>
            </a:r>
            <a:r>
              <a:rPr lang="en-US" sz="3400" b="1" dirty="0"/>
              <a:t>de </a:t>
            </a:r>
            <a:r>
              <a:rPr lang="en-US" sz="3400" b="1" dirty="0" err="1"/>
              <a:t>alimentação</a:t>
            </a:r>
            <a:r>
              <a:rPr lang="en-US" sz="3400" b="1" dirty="0"/>
              <a:t> </a:t>
            </a:r>
            <a:r>
              <a:rPr lang="en-US" sz="3400" b="1" dirty="0" smtClean="0"/>
              <a:t>escolar</a:t>
            </a:r>
            <a:r>
              <a:rPr lang="en-US" sz="3400" dirty="0" smtClean="0"/>
              <a:t>.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01920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66648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solidFill>
                  <a:srgbClr val="FFFF00"/>
                </a:solidFill>
              </a:rPr>
              <a:t>O </a:t>
            </a:r>
            <a:r>
              <a:rPr lang="en-US" sz="3400" b="1" dirty="0" err="1">
                <a:solidFill>
                  <a:srgbClr val="FFFF00"/>
                </a:solidFill>
              </a:rPr>
              <a:t>q</a:t>
            </a:r>
            <a:r>
              <a:rPr lang="en-US" sz="3400" b="1" dirty="0" err="1" smtClean="0">
                <a:solidFill>
                  <a:srgbClr val="FFFF00"/>
                </a:solidFill>
              </a:rPr>
              <a:t>ue</a:t>
            </a:r>
            <a:r>
              <a:rPr lang="en-US" sz="3400" b="1" dirty="0" smtClean="0">
                <a:solidFill>
                  <a:srgbClr val="FFFF00"/>
                </a:solidFill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</a:rPr>
              <a:t>mais</a:t>
            </a:r>
            <a:r>
              <a:rPr lang="en-US" sz="3400" b="1" dirty="0" smtClean="0">
                <a:solidFill>
                  <a:srgbClr val="FFFF00"/>
                </a:solidFill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</a:rPr>
              <a:t>funcionou</a:t>
            </a:r>
            <a:r>
              <a:rPr lang="en-US" sz="3400" b="1" dirty="0" smtClean="0">
                <a:solidFill>
                  <a:srgbClr val="FFFF00"/>
                </a:solidFill>
              </a:rPr>
              <a:t> com </a:t>
            </a:r>
            <a:r>
              <a:rPr lang="en-US" sz="3400" b="1" dirty="0" err="1" smtClean="0">
                <a:solidFill>
                  <a:srgbClr val="FFFF00"/>
                </a:solidFill>
              </a:rPr>
              <a:t>jovens</a:t>
            </a:r>
            <a:r>
              <a:rPr lang="en-US" sz="3400" b="1" dirty="0" smtClean="0">
                <a:solidFill>
                  <a:srgbClr val="FFFF00"/>
                </a:solidFill>
              </a:rPr>
              <a:t>?</a:t>
            </a:r>
            <a:endParaRPr lang="en-US" sz="3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53530"/>
            <a:ext cx="8648884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err="1" smtClean="0"/>
              <a:t>Outras</a:t>
            </a:r>
            <a:r>
              <a:rPr lang="en-US" sz="3400" dirty="0" smtClean="0"/>
              <a:t> </a:t>
            </a:r>
            <a:r>
              <a:rPr lang="en-US" sz="3400" dirty="0" err="1" smtClean="0"/>
              <a:t>duas</a:t>
            </a:r>
            <a:r>
              <a:rPr lang="en-US" sz="3400" dirty="0" smtClean="0"/>
              <a:t> </a:t>
            </a:r>
            <a:r>
              <a:rPr lang="en-US" sz="3400" dirty="0" err="1" smtClean="0"/>
              <a:t>revisõs</a:t>
            </a:r>
            <a:r>
              <a:rPr lang="en-US" sz="3400" dirty="0" smtClean="0"/>
              <a:t> </a:t>
            </a:r>
            <a:r>
              <a:rPr lang="en-US" sz="3400" dirty="0" err="1" smtClean="0"/>
              <a:t>sistemáticas</a:t>
            </a:r>
            <a:r>
              <a:rPr lang="en-US" sz="3400" dirty="0" smtClean="0"/>
              <a:t> </a:t>
            </a:r>
            <a:r>
              <a:rPr lang="en-US" sz="3400" dirty="0" err="1" smtClean="0"/>
              <a:t>mostram</a:t>
            </a:r>
            <a:r>
              <a:rPr lang="en-US" sz="3400" dirty="0" smtClean="0"/>
              <a:t> </a:t>
            </a:r>
            <a:r>
              <a:rPr lang="en-US" sz="3400" dirty="0" err="1" smtClean="0"/>
              <a:t>que</a:t>
            </a:r>
            <a:r>
              <a:rPr lang="en-US" sz="3400" dirty="0" smtClean="0"/>
              <a:t> </a:t>
            </a:r>
            <a:br>
              <a:rPr lang="en-US" sz="3400" dirty="0" smtClean="0"/>
            </a:br>
            <a:r>
              <a:rPr lang="en-US" sz="3400" dirty="0" err="1" smtClean="0"/>
              <a:t>houve</a:t>
            </a:r>
            <a:r>
              <a:rPr lang="en-US" sz="3400" dirty="0" smtClean="0"/>
              <a:t> </a:t>
            </a:r>
            <a:r>
              <a:rPr lang="en-US" sz="3400" dirty="0" err="1" smtClean="0"/>
              <a:t>efetividade</a:t>
            </a:r>
            <a:r>
              <a:rPr lang="en-US" sz="3400" dirty="0" smtClean="0"/>
              <a:t> de </a:t>
            </a:r>
            <a:r>
              <a:rPr lang="en-US" sz="3400" b="1" dirty="0" err="1" smtClean="0">
                <a:solidFill>
                  <a:srgbClr val="FFFF00"/>
                </a:solidFill>
              </a:rPr>
              <a:t>intervenções</a:t>
            </a:r>
            <a:r>
              <a:rPr lang="en-US" sz="3400" b="1" dirty="0" smtClean="0">
                <a:solidFill>
                  <a:srgbClr val="FFFF00"/>
                </a:solidFill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</a:rPr>
              <a:t>destinadas</a:t>
            </a:r>
            <a:r>
              <a:rPr lang="en-US" sz="3400" b="1" dirty="0" smtClean="0">
                <a:solidFill>
                  <a:srgbClr val="FFFF00"/>
                </a:solidFill>
              </a:rPr>
              <a:t> a </a:t>
            </a:r>
            <a:br>
              <a:rPr lang="en-US" sz="3400" b="1" dirty="0" smtClean="0">
                <a:solidFill>
                  <a:srgbClr val="FFFF00"/>
                </a:solidFill>
              </a:rPr>
            </a:br>
            <a:r>
              <a:rPr lang="en-US" sz="3400" b="1" dirty="0" err="1" smtClean="0">
                <a:solidFill>
                  <a:srgbClr val="FFFF00"/>
                </a:solidFill>
              </a:rPr>
              <a:t>aumentar</a:t>
            </a:r>
            <a:r>
              <a:rPr lang="en-US" sz="3400" b="1" dirty="0" smtClean="0">
                <a:solidFill>
                  <a:srgbClr val="FFFF00"/>
                </a:solidFill>
              </a:rPr>
              <a:t> a </a:t>
            </a:r>
            <a:r>
              <a:rPr lang="en-US" sz="3400" b="1" dirty="0" err="1" smtClean="0">
                <a:solidFill>
                  <a:srgbClr val="FFFF00"/>
                </a:solidFill>
              </a:rPr>
              <a:t>atividade</a:t>
            </a:r>
            <a:r>
              <a:rPr lang="en-US" sz="3400" b="1" dirty="0" smtClean="0">
                <a:solidFill>
                  <a:srgbClr val="FFFF00"/>
                </a:solidFill>
              </a:rPr>
              <a:t> </a:t>
            </a:r>
            <a:r>
              <a:rPr lang="en-US" sz="3400" b="1" dirty="0" err="1" smtClean="0">
                <a:solidFill>
                  <a:srgbClr val="FFFF00"/>
                </a:solidFill>
              </a:rPr>
              <a:t>física</a:t>
            </a:r>
            <a:r>
              <a:rPr lang="en-US" sz="3400" dirty="0" smtClean="0"/>
              <a:t> </a:t>
            </a:r>
            <a:r>
              <a:rPr lang="en-US" sz="3400" dirty="0" err="1" smtClean="0"/>
              <a:t>na</a:t>
            </a:r>
            <a:r>
              <a:rPr lang="en-US" sz="3400" dirty="0" smtClean="0"/>
              <a:t> </a:t>
            </a:r>
            <a:r>
              <a:rPr lang="en-US" sz="3400" dirty="0" err="1" smtClean="0"/>
              <a:t>redução</a:t>
            </a:r>
            <a:r>
              <a:rPr lang="en-US" sz="3400" dirty="0" smtClean="0"/>
              <a:t> </a:t>
            </a:r>
            <a:r>
              <a:rPr lang="en-US" sz="3400" dirty="0"/>
              <a:t>de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err="1" smtClean="0"/>
              <a:t>sobrepeso</a:t>
            </a:r>
            <a:r>
              <a:rPr lang="en-US" sz="3400" dirty="0" smtClean="0"/>
              <a:t> </a:t>
            </a:r>
            <a:r>
              <a:rPr lang="en-US" sz="3400" dirty="0"/>
              <a:t>e </a:t>
            </a:r>
            <a:r>
              <a:rPr lang="en-US" sz="3400" dirty="0" err="1"/>
              <a:t>obesidade</a:t>
            </a:r>
            <a:r>
              <a:rPr lang="en-US" sz="3400" dirty="0"/>
              <a:t> </a:t>
            </a:r>
            <a:r>
              <a:rPr lang="en-US" sz="3400" dirty="0" smtClean="0"/>
              <a:t>entre </a:t>
            </a:r>
            <a:r>
              <a:rPr lang="en-US" sz="3400" dirty="0" err="1"/>
              <a:t>crianças</a:t>
            </a:r>
            <a:r>
              <a:rPr lang="en-US" sz="3400" dirty="0"/>
              <a:t> e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err="1" smtClean="0"/>
              <a:t>adolescentes</a:t>
            </a:r>
            <a:endParaRPr lang="en-US" sz="3400" dirty="0" smtClean="0"/>
          </a:p>
          <a:p>
            <a:r>
              <a:rPr lang="en-US" sz="3400" dirty="0"/>
              <a:t> </a:t>
            </a:r>
          </a:p>
        </p:txBody>
      </p:sp>
      <p:sp>
        <p:nvSpPr>
          <p:cNvPr id="4" name="CaixaDeTexto 15"/>
          <p:cNvSpPr txBox="1">
            <a:spLocks noChangeArrowheads="1"/>
          </p:cNvSpPr>
          <p:nvPr/>
        </p:nvSpPr>
        <p:spPr bwMode="auto">
          <a:xfrm>
            <a:off x="46012" y="5229200"/>
            <a:ext cx="8849711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pt-BR" sz="1500" dirty="0" smtClean="0"/>
              <a:t>Fontes: </a:t>
            </a:r>
            <a:br>
              <a:rPr lang="pt-BR" sz="1500" dirty="0" smtClean="0"/>
            </a:br>
            <a:r>
              <a:rPr lang="pt-BR" sz="1500" dirty="0" smtClean="0"/>
              <a:t>            </a:t>
            </a:r>
            <a:r>
              <a:rPr lang="en-US" sz="1500" dirty="0" smtClean="0"/>
              <a:t>H</a:t>
            </a:r>
            <a:r>
              <a:rPr lang="en-US" sz="1500" dirty="0"/>
              <a:t>. V. Lavelle, D. F. Mackay, and J. P. </a:t>
            </a:r>
            <a:r>
              <a:rPr lang="en-US" sz="1500" dirty="0" smtClean="0"/>
              <a:t>Pell </a:t>
            </a:r>
            <a:r>
              <a:rPr lang="en-US" sz="1500" b="1" dirty="0" smtClean="0"/>
              <a:t>Systematic </a:t>
            </a:r>
            <a:r>
              <a:rPr lang="en-US" sz="1500" b="1" dirty="0"/>
              <a:t>review and meta-analysis of school-based </a:t>
            </a:r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1500" b="1" dirty="0" smtClean="0"/>
              <a:t>interventions </a:t>
            </a:r>
            <a:r>
              <a:rPr lang="en-US" sz="1500" b="1" dirty="0"/>
              <a:t>to reduce </a:t>
            </a:r>
            <a:r>
              <a:rPr lang="en-US" sz="1500" b="1" dirty="0" smtClean="0"/>
              <a:t>body </a:t>
            </a:r>
            <a:r>
              <a:rPr lang="en-US" sz="1500" b="1" dirty="0"/>
              <a:t>mass </a:t>
            </a:r>
            <a:r>
              <a:rPr lang="en-US" sz="1500" b="1" dirty="0" smtClean="0"/>
              <a:t>index  </a:t>
            </a:r>
            <a:r>
              <a:rPr lang="en-US" sz="1500" dirty="0" smtClean="0"/>
              <a:t>J </a:t>
            </a:r>
            <a:r>
              <a:rPr lang="en-US" sz="1500" dirty="0"/>
              <a:t>Public Health (2012) 34 (3): 360-</a:t>
            </a:r>
            <a:r>
              <a:rPr lang="en-US" sz="1500" dirty="0" smtClean="0"/>
              <a:t>369</a:t>
            </a:r>
          </a:p>
          <a:p>
            <a:r>
              <a:rPr lang="en-US" sz="1500" dirty="0"/>
              <a:t> </a:t>
            </a:r>
            <a:r>
              <a:rPr lang="en-US" sz="1500" dirty="0" smtClean="0"/>
              <a:t>           </a:t>
            </a:r>
            <a:r>
              <a:rPr lang="en-US" sz="1500" dirty="0"/>
              <a:t>C-E </a:t>
            </a:r>
            <a:r>
              <a:rPr lang="en-US" sz="1500" dirty="0" err="1" smtClean="0"/>
              <a:t>Flodmark</a:t>
            </a:r>
            <a:r>
              <a:rPr lang="en-US" sz="1500" u="sng" dirty="0" smtClean="0"/>
              <a:t>, </a:t>
            </a:r>
            <a:r>
              <a:rPr lang="en-US" sz="1500" u="sng" dirty="0"/>
              <a:t>C </a:t>
            </a:r>
            <a:r>
              <a:rPr lang="en-US" sz="1500" u="sng" dirty="0" smtClean="0"/>
              <a:t>Marcus and </a:t>
            </a:r>
            <a:r>
              <a:rPr lang="en-US" sz="1500" u="sng" dirty="0"/>
              <a:t>M </a:t>
            </a:r>
            <a:r>
              <a:rPr lang="en-US" sz="1500" u="sng" dirty="0" smtClean="0"/>
              <a:t>Britton</a:t>
            </a:r>
            <a:r>
              <a:rPr lang="en-US" sz="1500" dirty="0"/>
              <a:t> </a:t>
            </a:r>
            <a:r>
              <a:rPr lang="en-US" sz="1500" b="1" dirty="0"/>
              <a:t>Interventions to prevent obesity in children and adolescents: </a:t>
            </a:r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1500" b="1" dirty="0" smtClean="0"/>
              <a:t>a </a:t>
            </a:r>
            <a:r>
              <a:rPr lang="en-US" sz="1500" b="1" dirty="0"/>
              <a:t>systematic literature </a:t>
            </a:r>
            <a:r>
              <a:rPr lang="en-US" sz="1500" b="1" dirty="0" smtClean="0"/>
              <a:t>review</a:t>
            </a:r>
            <a:r>
              <a:rPr lang="en-US" sz="1500" dirty="0"/>
              <a:t> </a:t>
            </a:r>
            <a:r>
              <a:rPr lang="en-US" sz="1500" dirty="0" smtClean="0"/>
              <a:t> International </a:t>
            </a:r>
            <a:r>
              <a:rPr lang="en-US" sz="1500" dirty="0"/>
              <a:t>Journal of Obesity (2006) </a:t>
            </a:r>
            <a:r>
              <a:rPr lang="en-US" sz="1500" b="1" dirty="0"/>
              <a:t>30,</a:t>
            </a:r>
            <a:r>
              <a:rPr lang="en-US" sz="1500" dirty="0"/>
              <a:t> 579–589. doi:10.1038/sj.ijo.0803290</a:t>
            </a:r>
          </a:p>
        </p:txBody>
      </p:sp>
    </p:spTree>
    <p:extLst>
      <p:ext uri="{BB962C8B-B14F-4D97-AF65-F5344CB8AC3E}">
        <p14:creationId xmlns:p14="http://schemas.microsoft.com/office/powerpoint/2010/main" val="209141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32656"/>
            <a:ext cx="33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solidFill>
                  <a:srgbClr val="FFFF00"/>
                </a:solidFill>
              </a:rPr>
              <a:t>Há</a:t>
            </a:r>
            <a:r>
              <a:rPr lang="en-US" sz="3600" b="1" i="1" dirty="0" smtClean="0">
                <a:solidFill>
                  <a:srgbClr val="FFFF00"/>
                </a:solidFill>
              </a:rPr>
              <a:t> o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que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fazer</a:t>
            </a:r>
            <a:r>
              <a:rPr lang="en-US" sz="3600" b="1" i="1" dirty="0" smtClean="0">
                <a:solidFill>
                  <a:srgbClr val="FFFF00"/>
                </a:solidFill>
              </a:rPr>
              <a:t>?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84368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- A </a:t>
            </a:r>
            <a:r>
              <a:rPr lang="en-US" sz="2800" b="1" dirty="0" err="1" smtClean="0"/>
              <a:t>situação</a:t>
            </a:r>
            <a:r>
              <a:rPr lang="en-US" sz="2800" b="1" dirty="0" smtClean="0"/>
              <a:t> é </a:t>
            </a:r>
            <a:r>
              <a:rPr lang="en-US" sz="2800" b="1" dirty="0" err="1" smtClean="0"/>
              <a:t>complexa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cuidado</a:t>
            </a:r>
            <a:r>
              <a:rPr lang="en-US" sz="2800" b="1" dirty="0" smtClean="0"/>
              <a:t> com </a:t>
            </a:r>
            <a:br>
              <a:rPr lang="en-US" sz="2800" b="1" dirty="0" smtClean="0"/>
            </a:br>
            <a:r>
              <a:rPr lang="en-US" sz="2800" b="1" dirty="0" smtClean="0"/>
              <a:t>                                                         </a:t>
            </a:r>
            <a:r>
              <a:rPr lang="en-US" sz="2800" b="1" dirty="0" err="1" smtClean="0"/>
              <a:t>respostas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simplistas</a:t>
            </a:r>
            <a:r>
              <a:rPr lang="en-US" sz="2800" b="1" dirty="0" smtClean="0"/>
              <a:t>!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751311"/>
            <a:ext cx="83161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b="1" dirty="0" smtClean="0">
                <a:solidFill>
                  <a:srgbClr val="FFFF00"/>
                </a:solidFill>
              </a:rPr>
              <a:t>A </a:t>
            </a:r>
            <a:r>
              <a:rPr lang="en-US" sz="2800" b="1" dirty="0" err="1" smtClean="0">
                <a:solidFill>
                  <a:srgbClr val="FFFF00"/>
                </a:solidFill>
              </a:rPr>
              <a:t>possiblidade</a:t>
            </a:r>
            <a:r>
              <a:rPr lang="en-US" sz="2800" b="1" dirty="0" smtClean="0">
                <a:solidFill>
                  <a:srgbClr val="FFFF00"/>
                </a:solidFill>
              </a:rPr>
              <a:t> de </a:t>
            </a:r>
            <a:r>
              <a:rPr lang="en-US" sz="2800" b="1" dirty="0" err="1" smtClean="0">
                <a:solidFill>
                  <a:srgbClr val="FFFF00"/>
                </a:solidFill>
              </a:rPr>
              <a:t>mudança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demanda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participação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                                                                dos </a:t>
            </a:r>
            <a:r>
              <a:rPr lang="en-US" sz="2800" b="1" dirty="0" err="1" smtClean="0">
                <a:solidFill>
                  <a:srgbClr val="FFFF00"/>
                </a:solidFill>
              </a:rPr>
              <a:t>afetados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           </a:t>
            </a:r>
            <a:r>
              <a:rPr lang="en-US" sz="2800" b="1" dirty="0" err="1" smtClean="0">
                <a:solidFill>
                  <a:srgbClr val="FFFF00"/>
                </a:solidFill>
              </a:rPr>
              <a:t>Nem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culpabilização</a:t>
            </a:r>
            <a:r>
              <a:rPr lang="en-US" sz="2800" b="1" dirty="0" smtClean="0">
                <a:solidFill>
                  <a:srgbClr val="FFFF00"/>
                </a:solidFill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</a:rPr>
              <a:t>Nem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vitimização</a:t>
            </a:r>
            <a:r>
              <a:rPr lang="en-US" sz="2800" b="1" dirty="0" smtClean="0">
                <a:solidFill>
                  <a:srgbClr val="FFFF00"/>
                </a:solidFill>
              </a:rPr>
              <a:t>!</a:t>
            </a:r>
            <a:endParaRPr lang="en-US" sz="2800" b="1" dirty="0">
              <a:solidFill>
                <a:srgbClr val="FFFF00"/>
              </a:solidFill>
            </a:endParaRP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365104"/>
            <a:ext cx="7402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b="1" dirty="0" err="1" smtClean="0"/>
              <a:t>Menos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estudos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descrição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ou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associação</a:t>
            </a:r>
            <a:endParaRPr lang="en-US" sz="2800" b="1" dirty="0" smtClean="0"/>
          </a:p>
          <a:p>
            <a:pPr>
              <a:lnSpc>
                <a:spcPts val="1200"/>
              </a:lnSpc>
            </a:pPr>
            <a:r>
              <a:rPr lang="en-US" sz="2800" b="1" dirty="0" smtClean="0"/>
              <a:t>           </a:t>
            </a:r>
            <a:br>
              <a:rPr lang="en-US" sz="2800" b="1" dirty="0" smtClean="0"/>
            </a:br>
            <a:r>
              <a:rPr lang="en-US" sz="2800" b="1" dirty="0" smtClean="0"/>
              <a:t>          </a:t>
            </a:r>
            <a:r>
              <a:rPr lang="en-US" sz="2800" b="1" dirty="0" err="1" smtClean="0"/>
              <a:t>Precisamos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aprender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sobre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intervenções</a:t>
            </a:r>
            <a:r>
              <a:rPr lang="en-US" sz="2800" b="1" dirty="0" smtClean="0"/>
              <a:t>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02681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4624"/>
            <a:ext cx="54133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 err="1" smtClean="0">
                <a:solidFill>
                  <a:srgbClr val="FFFF00"/>
                </a:solidFill>
              </a:rPr>
              <a:t>Determinantes</a:t>
            </a:r>
            <a:r>
              <a:rPr lang="en-US" sz="3000" b="1" i="1" dirty="0" smtClean="0">
                <a:solidFill>
                  <a:srgbClr val="FFFF00"/>
                </a:solidFill>
              </a:rPr>
              <a:t> </a:t>
            </a:r>
            <a:r>
              <a:rPr lang="en-US" sz="3000" b="1" i="1" dirty="0" err="1" smtClean="0">
                <a:solidFill>
                  <a:srgbClr val="FFFF00"/>
                </a:solidFill>
              </a:rPr>
              <a:t>Sociais</a:t>
            </a:r>
            <a:r>
              <a:rPr lang="en-US" sz="3000" b="1" i="1" dirty="0" smtClean="0">
                <a:solidFill>
                  <a:srgbClr val="FFFF00"/>
                </a:solidFill>
              </a:rPr>
              <a:t> de </a:t>
            </a:r>
            <a:r>
              <a:rPr lang="en-US" sz="3000" b="1" i="1" dirty="0" err="1" smtClean="0">
                <a:solidFill>
                  <a:srgbClr val="FFFF00"/>
                </a:solidFill>
              </a:rPr>
              <a:t>Saúde</a:t>
            </a:r>
            <a:endParaRPr lang="en-US" sz="3000" b="1" i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93316"/>
            <a:ext cx="7487127" cy="5632028"/>
          </a:xfrm>
          <a:prstGeom prst="rect">
            <a:avLst/>
          </a:prstGeom>
        </p:spPr>
      </p:pic>
      <p:sp>
        <p:nvSpPr>
          <p:cNvPr id="3" name="Seta para a direita 2"/>
          <p:cNvSpPr/>
          <p:nvPr/>
        </p:nvSpPr>
        <p:spPr>
          <a:xfrm rot="1664395">
            <a:off x="1640370" y="3476577"/>
            <a:ext cx="2775807" cy="792088"/>
          </a:xfrm>
          <a:prstGeom prst="rightArrow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899592" y="980728"/>
            <a:ext cx="2808312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853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755650" y="1589088"/>
            <a:ext cx="6178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/>
              <a:t>Adolescência é um processo natural e universal?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9388" y="441325"/>
            <a:ext cx="8748712" cy="1231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600" b="1" dirty="0"/>
              <a:t>Adolescência e Principais problemas de saúde na puberdade</a:t>
            </a:r>
          </a:p>
          <a:p>
            <a:pPr eaLnBrk="1" hangingPunct="1">
              <a:defRPr/>
            </a:pPr>
            <a:r>
              <a:rPr lang="pt-BR" dirty="0"/>
              <a:t> </a:t>
            </a:r>
            <a:r>
              <a:rPr lang="pt-BR" b="1" i="1" dirty="0"/>
              <a:t>História</a:t>
            </a:r>
            <a:r>
              <a:rPr lang="pt-BR" i="1" dirty="0"/>
              <a:t>,  </a:t>
            </a:r>
            <a:r>
              <a:rPr lang="pt-BR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Conceitos e Características</a:t>
            </a:r>
          </a:p>
          <a:p>
            <a:pPr eaLnBrk="1" hangingPunct="1">
              <a:defRPr/>
            </a:pPr>
            <a:endParaRPr lang="pt-BR" dirty="0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590550" y="4514850"/>
            <a:ext cx="86264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i="1"/>
              <a:t>A adolescência como a juventude podem ser entendidas como um </a:t>
            </a:r>
            <a:br>
              <a:rPr lang="pt-BR" altLang="pt-BR" sz="2400" i="1"/>
            </a:br>
            <a:r>
              <a:rPr lang="pt-BR" altLang="pt-BR" sz="2400" i="1"/>
              <a:t>período da vida em que há importantes transformações </a:t>
            </a:r>
            <a:br>
              <a:rPr lang="pt-BR" altLang="pt-BR" sz="2400" i="1"/>
            </a:br>
            <a:r>
              <a:rPr lang="pt-BR" altLang="pt-BR" sz="2400" i="1"/>
              <a:t>físicas e mentais articuladas, em nossas sociedades, a um </a:t>
            </a:r>
            <a:br>
              <a:rPr lang="pt-BR" altLang="pt-BR" sz="2400" i="1"/>
            </a:br>
            <a:r>
              <a:rPr lang="pt-BR" altLang="pt-BR" sz="2400" i="1"/>
              <a:t>amplo redimensionamento de identidades de papéis sociais.</a:t>
            </a:r>
            <a:r>
              <a:rPr lang="pt-BR" altLang="pt-BR" sz="2400"/>
              <a:t>”</a:t>
            </a:r>
            <a:br>
              <a:rPr lang="pt-BR" altLang="pt-BR" sz="2400"/>
            </a:br>
            <a:r>
              <a:rPr lang="pt-BR" altLang="pt-BR" sz="2400"/>
              <a:t>                                                               </a:t>
            </a:r>
            <a:r>
              <a:rPr lang="pt-BR" altLang="pt-BR" sz="2400" i="1"/>
              <a:t>(Ayres e França-Junior 1995)</a:t>
            </a:r>
            <a:endParaRPr lang="pt-BR" altLang="pt-BR" sz="2400"/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92100" y="2241550"/>
            <a:ext cx="89582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/>
              <a:t>Hall (1904) entendia a adolescência </a:t>
            </a:r>
            <a:r>
              <a:rPr lang="pt-PT" altLang="pt-BR" sz="2400"/>
              <a:t>como um período filogenético </a:t>
            </a:r>
            <a:br>
              <a:rPr lang="pt-PT" altLang="pt-BR" sz="2400"/>
            </a:br>
            <a:r>
              <a:rPr lang="pt-PT" altLang="pt-BR" sz="2400"/>
              <a:t>herdado de nossos ancestrais quando estes passaram de um estado </a:t>
            </a:r>
            <a:br>
              <a:rPr lang="pt-PT" altLang="pt-BR" sz="2400"/>
            </a:br>
            <a:r>
              <a:rPr lang="pt-PT" altLang="pt-BR" sz="2400"/>
              <a:t>bestial para a condição civilizada.  Hall dizia ainda que a adolescência </a:t>
            </a:r>
            <a:br>
              <a:rPr lang="pt-PT" altLang="pt-BR" sz="2400"/>
            </a:br>
            <a:r>
              <a:rPr lang="pt-PT" altLang="pt-BR" sz="2400"/>
              <a:t>era um período de tempestade e  estresse, um tempo de universal e </a:t>
            </a:r>
            <a:br>
              <a:rPr lang="pt-PT" altLang="pt-BR" sz="2400"/>
            </a:br>
            <a:r>
              <a:rPr lang="pt-PT" altLang="pt-BR" sz="2400"/>
              <a:t>                                                                                  inevitável </a:t>
            </a:r>
            <a:r>
              <a:rPr lang="pt-BR" altLang="pt-BR" sz="2400"/>
              <a:t>agitação</a:t>
            </a:r>
            <a:r>
              <a:rPr lang="pt-PT" altLang="pt-BR" sz="2400"/>
              <a:t>. </a:t>
            </a:r>
            <a:br>
              <a:rPr lang="pt-PT" altLang="pt-BR" sz="2400"/>
            </a:br>
            <a:r>
              <a:rPr lang="pt-PT" altLang="pt-BR" sz="2400"/>
              <a:t>                                                                        </a:t>
            </a:r>
            <a:r>
              <a:rPr lang="pt-BR" altLang="pt-BR" sz="2400"/>
              <a:t>(Steinberg, Lerner 2004)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0912" y="1556792"/>
            <a:ext cx="7650088" cy="2387600"/>
          </a:xfrm>
        </p:spPr>
        <p:txBody>
          <a:bodyPr/>
          <a:lstStyle/>
          <a:p>
            <a:r>
              <a:rPr lang="pt-BR" dirty="0" smtClean="0"/>
              <a:t>Como está a travessia entre a infância e a vida adulta no Brasil?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2408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250825" y="0"/>
            <a:ext cx="8785225" cy="1700213"/>
          </a:xfrm>
        </p:spPr>
        <p:txBody>
          <a:bodyPr/>
          <a:lstStyle/>
          <a:p>
            <a:pPr eaLnBrk="1" hangingPunct="1"/>
            <a:r>
              <a:rPr lang="pt-BR" altLang="pt-BR" sz="3000" smtClean="0"/>
              <a:t>Principais questões da Saúde de adolescentes e jovens</a:t>
            </a:r>
          </a:p>
        </p:txBody>
      </p:sp>
      <p:pic>
        <p:nvPicPr>
          <p:cNvPr id="819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754188"/>
            <a:ext cx="6931025" cy="44862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250825" y="0"/>
            <a:ext cx="8785225" cy="1700213"/>
          </a:xfrm>
        </p:spPr>
        <p:txBody>
          <a:bodyPr/>
          <a:lstStyle/>
          <a:p>
            <a:pPr eaLnBrk="1" hangingPunct="1"/>
            <a:r>
              <a:rPr lang="pt-BR" altLang="pt-BR" sz="3000" smtClean="0"/>
              <a:t>Principais questões da Saúde de adolescentes e jovens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9220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1125538"/>
            <a:ext cx="10525125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250825" y="0"/>
            <a:ext cx="8785225" cy="1700213"/>
          </a:xfrm>
        </p:spPr>
        <p:txBody>
          <a:bodyPr/>
          <a:lstStyle/>
          <a:p>
            <a:pPr eaLnBrk="1" hangingPunct="1"/>
            <a:r>
              <a:rPr lang="pt-BR" altLang="pt-BR" sz="3000" smtClean="0"/>
              <a:t>Principais questões da Saúde de adolescentes e jovens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534981" cy="43204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50194" y="6273225"/>
            <a:ext cx="7540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Diretrizes Nacionais para a Atenção Integral a Saúde de Adolescentes e Jovens na </a:t>
            </a:r>
            <a:br>
              <a:rPr lang="pt-BR" sz="1600" dirty="0" smtClean="0"/>
            </a:br>
            <a:r>
              <a:rPr lang="pt-BR" sz="1600" dirty="0" smtClean="0"/>
              <a:t>Promoção, Proteção e Recuperação da saúde. Ministério da Saúde. 2010.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08635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250825" y="-243408"/>
            <a:ext cx="8785225" cy="1700213"/>
          </a:xfrm>
        </p:spPr>
        <p:txBody>
          <a:bodyPr/>
          <a:lstStyle/>
          <a:p>
            <a:pPr eaLnBrk="1" hangingPunct="1"/>
            <a:r>
              <a:rPr lang="pt-BR" altLang="pt-BR" sz="2800" dirty="0" smtClean="0"/>
              <a:t>Principais questões da Saúde de adolescentes e jovens:</a:t>
            </a:r>
            <a:br>
              <a:rPr lang="pt-BR" altLang="pt-BR" sz="2800" dirty="0" smtClean="0"/>
            </a:br>
            <a:r>
              <a:rPr lang="pt-BR" altLang="pt-BR" sz="2800" dirty="0" smtClean="0"/>
              <a:t>O impacto da violência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50194" y="6273225"/>
            <a:ext cx="4151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Pesquisa Agenda Juventude Brasil. 2013</a:t>
            </a:r>
            <a:endParaRPr lang="pt-BR" sz="1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57" y="1556792"/>
            <a:ext cx="7104463" cy="39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0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657</TotalTime>
  <Words>1032</Words>
  <Application>Microsoft Macintosh PowerPoint</Application>
  <PresentationFormat>On-screen Show (4:3)</PresentationFormat>
  <Paragraphs>120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Black</vt:lpstr>
      <vt:lpstr>PowerPoint Presentation</vt:lpstr>
      <vt:lpstr>PowerPoint Presentation</vt:lpstr>
      <vt:lpstr>Adolescência ou Juventude?</vt:lpstr>
      <vt:lpstr>PowerPoint Presentation</vt:lpstr>
      <vt:lpstr>Como está a travessia entre a infância e a vida adulta no Brasil?</vt:lpstr>
      <vt:lpstr>Principais questões da Saúde de adolescentes e jovens</vt:lpstr>
      <vt:lpstr>Principais questões da Saúde de adolescentes e jovens</vt:lpstr>
      <vt:lpstr>Principais questões da Saúde de adolescentes e jovens</vt:lpstr>
      <vt:lpstr>Principais questões da Saúde de adolescentes e jovens: O impacto da violência</vt:lpstr>
      <vt:lpstr>Principais questões da Saúde de adolescentes e jovens: O impacto da violência</vt:lpstr>
      <vt:lpstr>Principais questões da Saúde de adolescentes e jovens: O impacto da violência</vt:lpstr>
      <vt:lpstr>Principais questões da Saúde de adolescentes e jovens:    Sexualidade e Reprodução</vt:lpstr>
      <vt:lpstr>Principais questões da Saúde de adolescentes e jovens: Álcool e outras drogas</vt:lpstr>
      <vt:lpstr>Principais questões da Saúde de adolescentes e jovens: Álcool e outras drogas</vt:lpstr>
      <vt:lpstr>Principais questões da Saúde de adolescentes e jovens: Álcool e outras drogas</vt:lpstr>
      <vt:lpstr>PowerPoint Presentation</vt:lpstr>
      <vt:lpstr>Principais questões da Saúde de adolescentes e jovens: Alimentação e Nutrição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Faculdade de Saude Publica - 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Ivan Franca Junior</dc:creator>
  <cp:lastModifiedBy>Ivan Franca Junior</cp:lastModifiedBy>
  <cp:revision>115</cp:revision>
  <dcterms:created xsi:type="dcterms:W3CDTF">2002-06-07T12:44:37Z</dcterms:created>
  <dcterms:modified xsi:type="dcterms:W3CDTF">2015-08-19T23:41:40Z</dcterms:modified>
</cp:coreProperties>
</file>