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42"/>
  </p:notesMasterIdLst>
  <p:sldIdLst>
    <p:sldId id="256" r:id="rId2"/>
    <p:sldId id="324" r:id="rId3"/>
    <p:sldId id="358" r:id="rId4"/>
    <p:sldId id="344" r:id="rId5"/>
    <p:sldId id="359" r:id="rId6"/>
    <p:sldId id="347" r:id="rId7"/>
    <p:sldId id="348" r:id="rId8"/>
    <p:sldId id="360" r:id="rId9"/>
    <p:sldId id="349" r:id="rId10"/>
    <p:sldId id="350" r:id="rId11"/>
    <p:sldId id="352" r:id="rId12"/>
    <p:sldId id="354" r:id="rId13"/>
    <p:sldId id="335" r:id="rId14"/>
    <p:sldId id="365" r:id="rId15"/>
    <p:sldId id="305" r:id="rId16"/>
    <p:sldId id="306" r:id="rId17"/>
    <p:sldId id="311" r:id="rId18"/>
    <p:sldId id="308" r:id="rId19"/>
    <p:sldId id="336" r:id="rId20"/>
    <p:sldId id="269" r:id="rId21"/>
    <p:sldId id="272" r:id="rId22"/>
    <p:sldId id="318" r:id="rId23"/>
    <p:sldId id="273" r:id="rId24"/>
    <p:sldId id="362" r:id="rId25"/>
    <p:sldId id="364" r:id="rId26"/>
    <p:sldId id="363" r:id="rId27"/>
    <p:sldId id="320" r:id="rId28"/>
    <p:sldId id="274" r:id="rId29"/>
    <p:sldId id="275" r:id="rId30"/>
    <p:sldId id="321" r:id="rId31"/>
    <p:sldId id="276" r:id="rId32"/>
    <p:sldId id="341" r:id="rId33"/>
    <p:sldId id="277" r:id="rId34"/>
    <p:sldId id="279" r:id="rId35"/>
    <p:sldId id="280" r:id="rId36"/>
    <p:sldId id="281" r:id="rId37"/>
    <p:sldId id="282" r:id="rId38"/>
    <p:sldId id="323" r:id="rId39"/>
    <p:sldId id="334" r:id="rId40"/>
    <p:sldId id="361" r:id="rId4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6197" autoAdjust="0"/>
  </p:normalViewPr>
  <p:slideViewPr>
    <p:cSldViewPr>
      <p:cViewPr>
        <p:scale>
          <a:sx n="140" d="100"/>
          <a:sy n="140" d="100"/>
        </p:scale>
        <p:origin x="144" y="14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0CE8C5-6E11-4243-8619-07EA00A6C596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5783F-42B6-4E2B-A124-3B6BA1E2EEE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6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2BBA8E-F075-4D63-85CD-36B5A7E0C70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F5783F-42B6-4E2B-A124-3B6BA1E2EEE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x-non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BCDA3BD8-156B-449B-9BF4-0DC0C7C4BCF9}" type="datetimeFigureOut">
              <a:rPr lang="en-US" smtClean="0"/>
              <a:pPr/>
              <a:t>8/26/22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DB80B167-88A4-49B7-A09E-499EBC5DD2A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3347864" y="5733256"/>
            <a:ext cx="5802902" cy="1142122"/>
          </a:xfrm>
        </p:spPr>
        <p:txBody>
          <a:bodyPr>
            <a:normAutofit/>
          </a:bodyPr>
          <a:lstStyle/>
          <a:p>
            <a:pPr algn="ctr"/>
            <a:r>
              <a:rPr lang="en-US" sz="1800" dirty="0"/>
              <a:t>Cristiane Rodrigues Guzzo Carvalho</a:t>
            </a:r>
          </a:p>
          <a:p>
            <a:pPr algn="ctr"/>
            <a:r>
              <a:rPr lang="en-US" sz="1800" dirty="0"/>
              <a:t>MIP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19872" y="1505930"/>
            <a:ext cx="5724128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Princípios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da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Genética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6">
                    <a:lumMod val="50000"/>
                  </a:schemeClr>
                </a:solidFill>
              </a:rPr>
              <a:t>Bacteriana</a:t>
            </a:r>
            <a:br>
              <a:rPr lang="en-US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3100" dirty="0" err="1">
                <a:solidFill>
                  <a:schemeClr val="accent6">
                    <a:lumMod val="50000"/>
                  </a:schemeClr>
                </a:solidFill>
              </a:rPr>
              <a:t>Mutação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 e </a:t>
            </a:r>
            <a:r>
              <a:rPr lang="en-US" sz="3100" dirty="0" err="1">
                <a:solidFill>
                  <a:schemeClr val="accent6">
                    <a:lumMod val="50000"/>
                  </a:schemeClr>
                </a:solidFill>
              </a:rPr>
              <a:t>Transferência</a:t>
            </a:r>
            <a:r>
              <a:rPr lang="en-US" sz="3100" dirty="0">
                <a:solidFill>
                  <a:schemeClr val="accent6">
                    <a:lumMod val="50000"/>
                  </a:schemeClr>
                </a:solidFill>
              </a:rPr>
              <a:t> Lateral de Genes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t="7080" r="51631"/>
          <a:stretch>
            <a:fillRect/>
          </a:stretch>
        </p:blipFill>
        <p:spPr bwMode="auto">
          <a:xfrm>
            <a:off x="3059832" y="1916832"/>
            <a:ext cx="3672408" cy="4725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107504" y="2204864"/>
            <a:ext cx="2952328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200" dirty="0"/>
              <a:t>A </a:t>
            </a:r>
            <a:r>
              <a:rPr lang="en-US" sz="2200" dirty="0" err="1"/>
              <a:t>penicilina</a:t>
            </a:r>
            <a:r>
              <a:rPr lang="en-US" sz="2200" dirty="0"/>
              <a:t> </a:t>
            </a:r>
            <a:r>
              <a:rPr lang="en-US" sz="2200" dirty="0" err="1"/>
              <a:t>mata</a:t>
            </a:r>
            <a:r>
              <a:rPr lang="en-US" sz="2200" dirty="0"/>
              <a:t> </a:t>
            </a:r>
            <a:r>
              <a:rPr lang="en-US" sz="2200" dirty="0" err="1"/>
              <a:t>somentes</a:t>
            </a:r>
            <a:r>
              <a:rPr lang="en-US" sz="2200" dirty="0"/>
              <a:t> as </a:t>
            </a:r>
            <a:r>
              <a:rPr lang="en-US" sz="2200" dirty="0" err="1"/>
              <a:t>células</a:t>
            </a:r>
            <a:r>
              <a:rPr lang="en-US" sz="2200" dirty="0"/>
              <a:t> </a:t>
            </a:r>
            <a:r>
              <a:rPr lang="en-US" sz="2200" dirty="0" err="1"/>
              <a:t>em</a:t>
            </a:r>
            <a:r>
              <a:rPr lang="en-US" sz="2200" dirty="0"/>
              <a:t> </a:t>
            </a:r>
            <a:r>
              <a:rPr lang="en-US" sz="2200" b="1" dirty="0" err="1"/>
              <a:t>crescimento</a:t>
            </a:r>
            <a:r>
              <a:rPr lang="en-US" sz="2200" dirty="0"/>
              <a:t> </a:t>
            </a:r>
            <a:r>
              <a:rPr lang="en-US" sz="2200" b="1" dirty="0" err="1"/>
              <a:t>ativo</a:t>
            </a:r>
            <a:r>
              <a:rPr lang="en-US" sz="2200" dirty="0"/>
              <a:t> (</a:t>
            </a:r>
            <a:r>
              <a:rPr lang="en-US" sz="2200" dirty="0" err="1"/>
              <a:t>divisão</a:t>
            </a:r>
            <a:r>
              <a:rPr lang="en-US" sz="2200" dirty="0"/>
              <a:t> </a:t>
            </a:r>
            <a:r>
              <a:rPr lang="en-US" sz="2200" dirty="0" err="1"/>
              <a:t>celular</a:t>
            </a:r>
            <a:r>
              <a:rPr lang="en-US" sz="2200" dirty="0"/>
              <a:t>)</a:t>
            </a:r>
          </a:p>
          <a:p>
            <a:pPr algn="just"/>
            <a:endParaRPr lang="en-US" sz="2200" b="1" dirty="0"/>
          </a:p>
          <a:p>
            <a:pPr algn="just"/>
            <a:r>
              <a:rPr lang="en-US" sz="2200" dirty="0"/>
              <a:t>As </a:t>
            </a:r>
            <a:r>
              <a:rPr lang="en-US" sz="2200" b="1" dirty="0" err="1"/>
              <a:t>mutantes</a:t>
            </a:r>
            <a:r>
              <a:rPr lang="en-US" sz="2200" dirty="0"/>
              <a:t>,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precisarem</a:t>
            </a:r>
            <a:r>
              <a:rPr lang="en-US" sz="2200" dirty="0"/>
              <a:t> da </a:t>
            </a:r>
            <a:r>
              <a:rPr lang="en-US" sz="2200" dirty="0" err="1"/>
              <a:t>adição</a:t>
            </a:r>
            <a:r>
              <a:rPr lang="en-US" sz="2200" dirty="0"/>
              <a:t> de um </a:t>
            </a:r>
            <a:r>
              <a:rPr lang="en-US" sz="2200" dirty="0" err="1"/>
              <a:t>certo</a:t>
            </a:r>
            <a:r>
              <a:rPr lang="en-US" sz="2200" dirty="0"/>
              <a:t> </a:t>
            </a:r>
            <a:r>
              <a:rPr lang="en-US" sz="2200" dirty="0" err="1"/>
              <a:t>nutriente</a:t>
            </a:r>
            <a:r>
              <a:rPr lang="en-US" sz="2200" dirty="0"/>
              <a:t> no </a:t>
            </a:r>
            <a:r>
              <a:rPr lang="en-US" sz="2200" dirty="0" err="1"/>
              <a:t>meio</a:t>
            </a:r>
            <a:r>
              <a:rPr lang="en-US" sz="2200" dirty="0"/>
              <a:t>, o </a:t>
            </a:r>
            <a:r>
              <a:rPr lang="en-US" sz="2200" dirty="0" err="1"/>
              <a:t>qual</a:t>
            </a:r>
            <a:r>
              <a:rPr lang="en-US" sz="2200" dirty="0"/>
              <a:t> </a:t>
            </a:r>
            <a:r>
              <a:rPr lang="en-US" sz="2200" dirty="0" err="1"/>
              <a:t>são</a:t>
            </a:r>
            <a:r>
              <a:rPr lang="en-US" sz="2200" dirty="0"/>
              <a:t> </a:t>
            </a:r>
            <a:r>
              <a:rPr lang="en-US" sz="2200" dirty="0" err="1"/>
              <a:t>incapazes</a:t>
            </a:r>
            <a:r>
              <a:rPr lang="en-US" sz="2200" dirty="0"/>
              <a:t> de </a:t>
            </a:r>
            <a:r>
              <a:rPr lang="en-US" sz="2200" dirty="0" err="1"/>
              <a:t>sintetizar</a:t>
            </a:r>
            <a:r>
              <a:rPr lang="en-US" sz="2200" dirty="0"/>
              <a:t>, </a:t>
            </a:r>
            <a:r>
              <a:rPr lang="en-US" sz="2200" b="1" dirty="0" err="1"/>
              <a:t>não</a:t>
            </a:r>
            <a:r>
              <a:rPr lang="en-US" sz="2200" b="1" dirty="0"/>
              <a:t> </a:t>
            </a:r>
            <a:r>
              <a:rPr lang="en-US" sz="2200" b="1" dirty="0" err="1"/>
              <a:t>irão</a:t>
            </a:r>
            <a:r>
              <a:rPr lang="en-US" sz="2200" b="1" dirty="0"/>
              <a:t> se </a:t>
            </a:r>
            <a:r>
              <a:rPr lang="en-US" sz="2200" b="1" dirty="0" err="1"/>
              <a:t>dividir</a:t>
            </a:r>
            <a:endParaRPr lang="en-US" sz="2200" b="1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pt-BR" sz="3200" dirty="0"/>
              <a:t>Processo de Varredura de Auxotróficos Nutricionais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67544" y="1196752"/>
            <a:ext cx="8496944" cy="576064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A </a:t>
            </a:r>
            <a:r>
              <a:rPr lang="en-US" dirty="0" err="1"/>
              <a:t>seleção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antibióticos</a:t>
            </a:r>
            <a:r>
              <a:rPr lang="en-US" dirty="0"/>
              <a:t> </a:t>
            </a:r>
            <a:r>
              <a:rPr lang="en-US" dirty="0" err="1"/>
              <a:t>permite</a:t>
            </a:r>
            <a:r>
              <a:rPr lang="en-US" dirty="0"/>
              <a:t> a </a:t>
            </a:r>
            <a:r>
              <a:rPr lang="en-US" dirty="0" err="1"/>
              <a:t>identificação</a:t>
            </a:r>
            <a:r>
              <a:rPr lang="en-US" dirty="0"/>
              <a:t> de </a:t>
            </a:r>
            <a:r>
              <a:rPr lang="en-US" dirty="0" err="1"/>
              <a:t>auxotróficos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3347864" y="1772816"/>
            <a:ext cx="2561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selvagens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mortas</a:t>
            </a:r>
            <a:endParaRPr lang="en-US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 l="-2845" t="25488" r="51631"/>
          <a:stretch>
            <a:fillRect/>
          </a:stretch>
        </p:blipFill>
        <p:spPr bwMode="auto">
          <a:xfrm>
            <a:off x="4355976" y="2924944"/>
            <a:ext cx="3888432" cy="3789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aixaDeTexto 8"/>
          <p:cNvSpPr txBox="1"/>
          <p:nvPr/>
        </p:nvSpPr>
        <p:spPr>
          <a:xfrm>
            <a:off x="1547664" y="5949280"/>
            <a:ext cx="31683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selvagens</a:t>
            </a:r>
            <a:r>
              <a:rPr lang="en-US" dirty="0"/>
              <a:t> + </a:t>
            </a:r>
            <a:r>
              <a:rPr lang="en-US" dirty="0" err="1"/>
              <a:t>mutantes</a:t>
            </a:r>
            <a:endParaRPr lang="en-US" dirty="0"/>
          </a:p>
          <a:p>
            <a:pPr algn="r"/>
            <a:r>
              <a:rPr lang="en-US" b="1" dirty="0" err="1"/>
              <a:t>Meio</a:t>
            </a:r>
            <a:r>
              <a:rPr lang="en-US" b="1" dirty="0"/>
              <a:t> </a:t>
            </a:r>
            <a:r>
              <a:rPr lang="en-US" b="1" dirty="0" err="1"/>
              <a:t>sem</a:t>
            </a:r>
            <a:r>
              <a:rPr lang="en-US" b="1" dirty="0"/>
              <a:t> o </a:t>
            </a:r>
            <a:r>
              <a:rPr lang="en-US" b="1" dirty="0" err="1"/>
              <a:t>aa</a:t>
            </a:r>
            <a:r>
              <a:rPr lang="en-US" b="1" dirty="0"/>
              <a:t> + </a:t>
            </a:r>
            <a:r>
              <a:rPr lang="en-US" b="1" dirty="0" err="1"/>
              <a:t>penicilina</a:t>
            </a:r>
            <a:endParaRPr lang="en-US" b="1" dirty="0"/>
          </a:p>
        </p:txBody>
      </p:sp>
      <p:sp>
        <p:nvSpPr>
          <p:cNvPr id="15" name="Retângulo 14"/>
          <p:cNvSpPr/>
          <p:nvPr/>
        </p:nvSpPr>
        <p:spPr>
          <a:xfrm>
            <a:off x="4355976" y="3861048"/>
            <a:ext cx="432048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tângulo 15"/>
          <p:cNvSpPr/>
          <p:nvPr/>
        </p:nvSpPr>
        <p:spPr>
          <a:xfrm>
            <a:off x="6084168" y="2636912"/>
            <a:ext cx="2376264" cy="12241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aixaDeTexto 16"/>
          <p:cNvSpPr txBox="1"/>
          <p:nvPr/>
        </p:nvSpPr>
        <p:spPr>
          <a:xfrm>
            <a:off x="4788024" y="5877272"/>
            <a:ext cx="22322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Mutantes</a:t>
            </a:r>
            <a:endParaRPr lang="en-US" dirty="0"/>
          </a:p>
          <a:p>
            <a:r>
              <a:rPr lang="en-US" b="1" dirty="0" err="1"/>
              <a:t>Meio</a:t>
            </a:r>
            <a:r>
              <a:rPr lang="en-US" b="1" dirty="0"/>
              <a:t> com o </a:t>
            </a:r>
            <a:r>
              <a:rPr lang="en-US" b="1" dirty="0" err="1"/>
              <a:t>aa</a:t>
            </a:r>
            <a:r>
              <a:rPr lang="en-US" b="1" dirty="0"/>
              <a:t> </a:t>
            </a:r>
          </a:p>
        </p:txBody>
      </p:sp>
      <p:sp>
        <p:nvSpPr>
          <p:cNvPr id="18" name="Seta para a direita 17"/>
          <p:cNvSpPr/>
          <p:nvPr/>
        </p:nvSpPr>
        <p:spPr>
          <a:xfrm rot="1800000">
            <a:off x="5868144" y="3645024"/>
            <a:ext cx="576064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ixaDeTexto 18"/>
          <p:cNvSpPr txBox="1"/>
          <p:nvPr/>
        </p:nvSpPr>
        <p:spPr>
          <a:xfrm>
            <a:off x="6444208" y="5085184"/>
            <a:ext cx="2520280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Somente</a:t>
            </a:r>
            <a:r>
              <a:rPr lang="en-US" dirty="0"/>
              <a:t> as </a:t>
            </a:r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b="1" dirty="0" err="1"/>
              <a:t>não</a:t>
            </a:r>
            <a:r>
              <a:rPr lang="en-US" b="1" dirty="0"/>
              <a:t> se </a:t>
            </a:r>
            <a:r>
              <a:rPr lang="en-US" b="1" dirty="0" err="1"/>
              <a:t>dividiram</a:t>
            </a:r>
            <a:r>
              <a:rPr lang="en-US" dirty="0"/>
              <a:t> no </a:t>
            </a:r>
            <a:r>
              <a:rPr lang="en-US" dirty="0" err="1"/>
              <a:t>meio</a:t>
            </a:r>
            <a:r>
              <a:rPr lang="en-US" dirty="0"/>
              <a:t> com </a:t>
            </a:r>
            <a:r>
              <a:rPr lang="en-US" dirty="0" err="1"/>
              <a:t>penicilina</a:t>
            </a:r>
            <a:r>
              <a:rPr lang="en-US" dirty="0"/>
              <a:t> </a:t>
            </a:r>
            <a:r>
              <a:rPr lang="en-US" dirty="0" err="1"/>
              <a:t>sobreviveram</a:t>
            </a:r>
            <a:r>
              <a:rPr lang="en-US" dirty="0"/>
              <a:t>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tratamento</a:t>
            </a:r>
            <a:endParaRPr lang="en-US" dirty="0"/>
          </a:p>
        </p:txBody>
      </p:sp>
      <p:sp>
        <p:nvSpPr>
          <p:cNvPr id="20" name="Elipse 19"/>
          <p:cNvSpPr/>
          <p:nvPr/>
        </p:nvSpPr>
        <p:spPr>
          <a:xfrm>
            <a:off x="7020272" y="422108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lipse 20"/>
          <p:cNvSpPr/>
          <p:nvPr/>
        </p:nvSpPr>
        <p:spPr>
          <a:xfrm>
            <a:off x="7172672" y="437348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Elipse 21"/>
          <p:cNvSpPr/>
          <p:nvPr/>
        </p:nvSpPr>
        <p:spPr>
          <a:xfrm>
            <a:off x="6876256" y="452588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lipse 22"/>
          <p:cNvSpPr/>
          <p:nvPr/>
        </p:nvSpPr>
        <p:spPr>
          <a:xfrm>
            <a:off x="6372200" y="452588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Elipse 23"/>
          <p:cNvSpPr/>
          <p:nvPr/>
        </p:nvSpPr>
        <p:spPr>
          <a:xfrm>
            <a:off x="6660232" y="422108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Elipse 24"/>
          <p:cNvSpPr/>
          <p:nvPr/>
        </p:nvSpPr>
        <p:spPr>
          <a:xfrm>
            <a:off x="7325072" y="4525888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Elipse 25"/>
          <p:cNvSpPr/>
          <p:nvPr/>
        </p:nvSpPr>
        <p:spPr>
          <a:xfrm>
            <a:off x="7477472" y="4293096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Elipse 26"/>
          <p:cNvSpPr/>
          <p:nvPr/>
        </p:nvSpPr>
        <p:spPr>
          <a:xfrm>
            <a:off x="6444208" y="4293096"/>
            <a:ext cx="72008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10800000">
            <a:off x="5361205" y="3930172"/>
            <a:ext cx="218903" cy="218904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4716016" y="2852936"/>
            <a:ext cx="0" cy="374441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3" grpId="0"/>
      <p:bldP spid="9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3914" t="-1999" r="2104" b="9334"/>
          <a:stretch/>
        </p:blipFill>
        <p:spPr bwMode="auto">
          <a:xfrm>
            <a:off x="3822700" y="190501"/>
            <a:ext cx="5029200" cy="483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3851920" y="5013176"/>
            <a:ext cx="57606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Sentido</a:t>
            </a:r>
            <a:r>
              <a:rPr lang="en-US" dirty="0"/>
              <a:t>    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Sentido</a:t>
            </a:r>
            <a:r>
              <a:rPr lang="en-US" dirty="0"/>
              <a:t>   </a:t>
            </a:r>
            <a:r>
              <a:rPr lang="en-US" dirty="0" err="1"/>
              <a:t>Silenciosa</a:t>
            </a:r>
            <a:r>
              <a:rPr lang="en-US" dirty="0"/>
              <a:t>  </a:t>
            </a:r>
            <a:r>
              <a:rPr lang="en-US" dirty="0" err="1"/>
              <a:t>Selvagem</a:t>
            </a:r>
            <a:r>
              <a:rPr lang="en-US" dirty="0"/>
              <a:t>       	     </a:t>
            </a:r>
            <a:r>
              <a:rPr lang="en-US" dirty="0" err="1"/>
              <a:t>Trocado</a:t>
            </a:r>
            <a:endParaRPr lang="en-US" dirty="0"/>
          </a:p>
        </p:txBody>
      </p:sp>
      <p:sp>
        <p:nvSpPr>
          <p:cNvPr id="6" name="CaixaDeTexto 5"/>
          <p:cNvSpPr txBox="1"/>
          <p:nvPr/>
        </p:nvSpPr>
        <p:spPr>
          <a:xfrm>
            <a:off x="5508104" y="116632"/>
            <a:ext cx="490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Tyr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980728"/>
            <a:ext cx="4104456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Mutações</a:t>
            </a:r>
            <a:r>
              <a:rPr lang="en-US" sz="2400" dirty="0"/>
              <a:t> de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única</a:t>
            </a:r>
            <a:r>
              <a:rPr lang="en-US" sz="2400" dirty="0"/>
              <a:t> base </a:t>
            </a:r>
          </a:p>
          <a:p>
            <a:endParaRPr lang="en-US" sz="2400" dirty="0"/>
          </a:p>
          <a:p>
            <a:r>
              <a:rPr lang="en-US" sz="2400" dirty="0" err="1"/>
              <a:t>Troca</a:t>
            </a:r>
            <a:r>
              <a:rPr lang="en-US" sz="2400" dirty="0"/>
              <a:t> de bases </a:t>
            </a:r>
            <a:r>
              <a:rPr lang="en-US" sz="2400" dirty="0" err="1"/>
              <a:t>dentro</a:t>
            </a:r>
            <a:r>
              <a:rPr lang="en-US" sz="2400" dirty="0"/>
              <a:t> de um </a:t>
            </a:r>
            <a:r>
              <a:rPr lang="en-US" sz="2400" dirty="0" err="1"/>
              <a:t>códon</a:t>
            </a:r>
            <a:r>
              <a:rPr lang="en-US" sz="2400" dirty="0"/>
              <a:t>, </a:t>
            </a:r>
            <a:r>
              <a:rPr lang="en-US" sz="2400" dirty="0" err="1"/>
              <a:t>ou</a:t>
            </a:r>
            <a:r>
              <a:rPr lang="en-US" sz="2400" dirty="0"/>
              <a:t> </a:t>
            </a:r>
            <a:r>
              <a:rPr lang="en-US" sz="2400" dirty="0" err="1"/>
              <a:t>seja</a:t>
            </a:r>
            <a:r>
              <a:rPr lang="en-US" sz="2400" dirty="0"/>
              <a:t>, </a:t>
            </a:r>
            <a:r>
              <a:rPr lang="en-US" sz="2400" b="1" dirty="0" err="1"/>
              <a:t>preservando</a:t>
            </a:r>
            <a:r>
              <a:rPr lang="en-US" sz="2400" b="1" dirty="0"/>
              <a:t> a </a:t>
            </a:r>
            <a:r>
              <a:rPr lang="en-US" sz="2400" b="1" dirty="0" err="1"/>
              <a:t>fase</a:t>
            </a:r>
            <a:r>
              <a:rPr lang="en-US" sz="2400" b="1" dirty="0"/>
              <a:t> de </a:t>
            </a:r>
            <a:r>
              <a:rPr lang="en-US" sz="2400" b="1" dirty="0" err="1"/>
              <a:t>leitura</a:t>
            </a:r>
            <a:endParaRPr lang="en-US" sz="2400" b="1" dirty="0"/>
          </a:p>
          <a:p>
            <a:endParaRPr lang="en-US" sz="2400" b="1" dirty="0"/>
          </a:p>
          <a:p>
            <a:r>
              <a:rPr lang="en-US" sz="2400" b="1" dirty="0" err="1"/>
              <a:t>Tipo</a:t>
            </a:r>
            <a:r>
              <a:rPr lang="en-US" sz="2400" b="1" dirty="0"/>
              <a:t> de </a:t>
            </a:r>
            <a:r>
              <a:rPr lang="en-US" sz="2400" b="1" dirty="0" err="1"/>
              <a:t>Substituição</a:t>
            </a:r>
            <a:endParaRPr lang="en-US" sz="2400" b="1" dirty="0"/>
          </a:p>
          <a:p>
            <a:endParaRPr lang="en-US" sz="12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Transição</a:t>
            </a:r>
            <a:endParaRPr lang="en-US" sz="2000" dirty="0"/>
          </a:p>
          <a:p>
            <a:pPr lvl="1" indent="-228600">
              <a:buFont typeface="Arial"/>
              <a:buChar char="•"/>
            </a:pPr>
            <a:r>
              <a:rPr lang="en-US" sz="2000" dirty="0"/>
              <a:t>Purina – Purina  (A </a:t>
            </a:r>
            <a:r>
              <a:rPr lang="en-US" sz="2000" dirty="0" err="1"/>
              <a:t>ou</a:t>
            </a:r>
            <a:r>
              <a:rPr lang="en-US" sz="2000" dirty="0"/>
              <a:t> G)</a:t>
            </a:r>
          </a:p>
          <a:p>
            <a:pPr lvl="1" indent="-228600">
              <a:buFont typeface="Arial"/>
              <a:buChar char="•"/>
            </a:pPr>
            <a:r>
              <a:rPr lang="en-US" sz="2000" dirty="0" err="1"/>
              <a:t>Pirimidina</a:t>
            </a:r>
            <a:r>
              <a:rPr lang="en-US" sz="2000" dirty="0"/>
              <a:t> – </a:t>
            </a:r>
            <a:r>
              <a:rPr lang="en-US" sz="2000" dirty="0" err="1"/>
              <a:t>Pirimidina</a:t>
            </a:r>
            <a:r>
              <a:rPr lang="en-US" sz="2000" dirty="0"/>
              <a:t>  (C </a:t>
            </a:r>
            <a:r>
              <a:rPr lang="en-US" sz="2000" dirty="0" err="1"/>
              <a:t>ou</a:t>
            </a:r>
            <a:r>
              <a:rPr lang="en-US" sz="2000" dirty="0"/>
              <a:t> T)</a:t>
            </a:r>
          </a:p>
          <a:p>
            <a:pPr lvl="1" indent="-228600">
              <a:buFont typeface="Arial"/>
              <a:buChar char="•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err="1"/>
              <a:t>Transversão</a:t>
            </a:r>
            <a:r>
              <a:rPr lang="en-US" sz="2000" dirty="0"/>
              <a:t> </a:t>
            </a:r>
          </a:p>
          <a:p>
            <a:pPr lvl="1" indent="-228600">
              <a:buFont typeface="Arial"/>
              <a:buChar char="•"/>
            </a:pPr>
            <a:r>
              <a:rPr lang="en-US" sz="2000" dirty="0"/>
              <a:t>Purina – </a:t>
            </a:r>
            <a:r>
              <a:rPr lang="en-US" sz="2000" dirty="0" err="1"/>
              <a:t>Pirimidina</a:t>
            </a:r>
            <a:endParaRPr lang="en-US" sz="2000" dirty="0"/>
          </a:p>
          <a:p>
            <a:pPr lvl="1" indent="-228600">
              <a:buFont typeface="Arial"/>
              <a:buChar char="•"/>
            </a:pPr>
            <a:r>
              <a:rPr lang="en-US" sz="2000" dirty="0" err="1"/>
              <a:t>Pirimidina</a:t>
            </a:r>
            <a:r>
              <a:rPr lang="en-US" sz="2000" dirty="0"/>
              <a:t> - Purina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008" y="24024"/>
            <a:ext cx="9144000" cy="648072"/>
          </a:xfrm>
        </p:spPr>
        <p:txBody>
          <a:bodyPr>
            <a:noAutofit/>
          </a:bodyPr>
          <a:lstStyle/>
          <a:p>
            <a:r>
              <a:rPr lang="en-US" sz="3600" dirty="0" err="1"/>
              <a:t>Mutações</a:t>
            </a:r>
            <a:r>
              <a:rPr lang="en-US" sz="3600" dirty="0"/>
              <a:t> </a:t>
            </a:r>
            <a:r>
              <a:rPr lang="en-US" sz="3600" dirty="0" err="1"/>
              <a:t>Pontuais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53752"/>
            <a:ext cx="8640960" cy="854968"/>
          </a:xfrm>
        </p:spPr>
        <p:txBody>
          <a:bodyPr>
            <a:normAutofit/>
          </a:bodyPr>
          <a:lstStyle/>
          <a:p>
            <a:r>
              <a:rPr lang="en-US" dirty="0" err="1"/>
              <a:t>Inserção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Deleção</a:t>
            </a:r>
            <a:r>
              <a:rPr lang="en-US" dirty="0"/>
              <a:t> de Uma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mais</a:t>
            </a:r>
            <a:r>
              <a:rPr lang="en-US" dirty="0"/>
              <a:t> bases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297" y="1412776"/>
            <a:ext cx="8255143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03648" y="2348880"/>
            <a:ext cx="6408712" cy="1800200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C000"/>
                </a:solidFill>
              </a:rPr>
              <a:t>O </a:t>
            </a:r>
            <a:r>
              <a:rPr lang="en-US" dirty="0" err="1">
                <a:solidFill>
                  <a:srgbClr val="FFC000"/>
                </a:solidFill>
              </a:rPr>
              <a:t>Que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são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Elementos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móveis</a:t>
            </a:r>
            <a:r>
              <a:rPr lang="en-US" dirty="0">
                <a:solidFill>
                  <a:srgbClr val="FFC000"/>
                </a:solidFill>
              </a:rPr>
              <a:t>?</a:t>
            </a:r>
            <a:br>
              <a:rPr lang="en-US" dirty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5411D7-3C52-3026-F67D-5C197DFD7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BR" dirty="0"/>
              <a:t>DNA é dinâmico</a:t>
            </a:r>
          </a:p>
        </p:txBody>
      </p:sp>
      <p:pic>
        <p:nvPicPr>
          <p:cNvPr id="5" name="Content Placeholder 4" descr="Graphical user interface, text, application, website&#10;&#10;Description automatically generated">
            <a:extLst>
              <a:ext uri="{FF2B5EF4-FFF2-40B4-BE49-F238E27FC236}">
                <a16:creationId xmlns:a16="http://schemas.microsoft.com/office/drawing/2014/main" id="{D4AEF55B-09F2-D1B6-93A0-190DD765384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38" y="1311502"/>
            <a:ext cx="8594725" cy="4911271"/>
          </a:xfrm>
        </p:spPr>
      </p:pic>
    </p:spTree>
    <p:extLst>
      <p:ext uri="{BB962C8B-B14F-4D97-AF65-F5344CB8AC3E}">
        <p14:creationId xmlns:p14="http://schemas.microsoft.com/office/powerpoint/2010/main" val="389331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856984" cy="792088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DNA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Móvel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elementos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transposição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54359" y="1268760"/>
            <a:ext cx="8788053" cy="4248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dirty="0"/>
              <a:t>Segmentos de DNA capazes de se mover como unidades, alterando sua localização com relação ao observado na molécula de DNA original</a:t>
            </a:r>
          </a:p>
          <a:p>
            <a:pPr marL="0" indent="0" algn="just">
              <a:buNone/>
            </a:pPr>
            <a:endParaRPr lang="pt-BR" dirty="0"/>
          </a:p>
          <a:p>
            <a:pPr marL="0" indent="0" algn="just">
              <a:buNone/>
            </a:pPr>
            <a:r>
              <a:rPr lang="pt-BR" b="1" u="sng" dirty="0">
                <a:solidFill>
                  <a:srgbClr val="573F26"/>
                </a:solidFill>
              </a:rPr>
              <a:t>Características</a:t>
            </a:r>
          </a:p>
          <a:p>
            <a:pPr algn="just"/>
            <a:r>
              <a:rPr lang="pt-BR" dirty="0"/>
              <a:t>São encontrados em todos os organismos vivos</a:t>
            </a:r>
          </a:p>
          <a:p>
            <a:pPr algn="just"/>
            <a:r>
              <a:rPr lang="pt-BR" dirty="0"/>
              <a:t>Conseguem deslocar de um lugar para outro</a:t>
            </a:r>
          </a:p>
          <a:p>
            <a:pPr algn="just"/>
            <a:r>
              <a:rPr lang="pt-BR" dirty="0"/>
              <a:t>Não possuem origem de replicação</a:t>
            </a:r>
          </a:p>
          <a:p>
            <a:pPr algn="just"/>
            <a:r>
              <a:rPr lang="pt-BR" dirty="0"/>
              <a:t>A frequência de transposição desses elementos varia entre 1/1000 e de 1/10 000 000 movimentações por geração celular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9208" y="-234280"/>
            <a:ext cx="8363272" cy="1143000"/>
          </a:xfrm>
        </p:spPr>
        <p:txBody>
          <a:bodyPr>
            <a:normAutofit/>
          </a:bodyPr>
          <a:lstStyle/>
          <a:p>
            <a:r>
              <a:rPr lang="en-US" dirty="0" err="1"/>
              <a:t>Exemplo</a:t>
            </a:r>
            <a:r>
              <a:rPr lang="en-US" dirty="0"/>
              <a:t> de 2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Transponíveis</a:t>
            </a:r>
            <a:endParaRPr lang="en-US" dirty="0"/>
          </a:p>
        </p:txBody>
      </p:sp>
      <p:sp>
        <p:nvSpPr>
          <p:cNvPr id="4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1075528"/>
            <a:ext cx="7467600" cy="48737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t-BR" b="1" u="sng" dirty="0">
                <a:solidFill>
                  <a:srgbClr val="573F26"/>
                </a:solidFill>
              </a:rPr>
              <a:t>IS: Sequência de Inserção</a:t>
            </a:r>
          </a:p>
          <a:p>
            <a:pPr>
              <a:buNone/>
            </a:pPr>
            <a:endParaRPr lang="pt-BR" b="1" u="sng" dirty="0">
              <a:solidFill>
                <a:srgbClr val="C00000"/>
              </a:solidFill>
            </a:endParaRPr>
          </a:p>
          <a:p>
            <a:pPr>
              <a:buNone/>
            </a:pPr>
            <a:endParaRPr lang="pt-BR" b="1" u="sng" dirty="0">
              <a:solidFill>
                <a:srgbClr val="C00000"/>
              </a:solidFill>
            </a:endParaRPr>
          </a:p>
          <a:p>
            <a:pPr>
              <a:buNone/>
            </a:pPr>
            <a:endParaRPr lang="pt-BR" b="1" u="sng" dirty="0">
              <a:solidFill>
                <a:srgbClr val="C00000"/>
              </a:solidFill>
            </a:endParaRPr>
          </a:p>
          <a:p>
            <a:pPr>
              <a:buNone/>
            </a:pPr>
            <a:endParaRPr lang="pt-BR" b="1" u="sng" dirty="0">
              <a:solidFill>
                <a:srgbClr val="C00000"/>
              </a:solidFill>
            </a:endParaRPr>
          </a:p>
          <a:p>
            <a:pPr>
              <a:buNone/>
            </a:pPr>
            <a:endParaRPr lang="pt-BR" b="1" u="sng" dirty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b="1" u="sng" dirty="0" err="1">
                <a:solidFill>
                  <a:srgbClr val="573F26"/>
                </a:solidFill>
              </a:rPr>
              <a:t>Transposão</a:t>
            </a:r>
            <a:r>
              <a:rPr lang="pt-BR" b="1" u="sng" dirty="0">
                <a:solidFill>
                  <a:srgbClr val="573F26"/>
                </a:solidFill>
              </a:rPr>
              <a:t> ou </a:t>
            </a:r>
            <a:r>
              <a:rPr lang="pt-BR" b="1" u="sng" dirty="0" err="1">
                <a:solidFill>
                  <a:srgbClr val="573F26"/>
                </a:solidFill>
              </a:rPr>
              <a:t>transpóson</a:t>
            </a:r>
            <a:endParaRPr lang="pt-BR" b="1" u="sng" dirty="0">
              <a:solidFill>
                <a:srgbClr val="573F26"/>
              </a:solidFill>
            </a:endParaRPr>
          </a:p>
          <a:p>
            <a:pPr>
              <a:buNone/>
            </a:pPr>
            <a:endParaRPr lang="pt-BR" b="1" u="sng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700808"/>
            <a:ext cx="3240360" cy="1609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ixaDeTexto 5"/>
          <p:cNvSpPr txBox="1"/>
          <p:nvPr/>
        </p:nvSpPr>
        <p:spPr>
          <a:xfrm>
            <a:off x="4425503" y="1268760"/>
            <a:ext cx="47525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dirty="0"/>
              <a:t>Elemento transponível mais simples   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/>
              <a:t>São curtos (cerca de 1000 </a:t>
            </a:r>
            <a:r>
              <a:rPr lang="pt-BR" sz="2200" dirty="0" err="1"/>
              <a:t>pb</a:t>
            </a:r>
            <a:r>
              <a:rPr lang="pt-BR" sz="2200" dirty="0"/>
              <a:t>)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/>
              <a:t>Repetições invertidas (IR) de 10-50pb</a:t>
            </a:r>
          </a:p>
          <a:p>
            <a:pPr marL="342900" indent="-342900">
              <a:buFont typeface="Arial"/>
              <a:buChar char="•"/>
            </a:pPr>
            <a:r>
              <a:rPr lang="pt-BR" sz="2200" dirty="0"/>
              <a:t>Possui apenas um gene (</a:t>
            </a:r>
            <a:r>
              <a:rPr lang="pt-BR" sz="2200" dirty="0" err="1"/>
              <a:t>transposase</a:t>
            </a:r>
            <a:r>
              <a:rPr lang="pt-BR" sz="2200" dirty="0"/>
              <a:t>) 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4" cstate="print"/>
          <a:srcRect l="2398" t="10518" r="9798" b="9439"/>
          <a:stretch/>
        </p:blipFill>
        <p:spPr bwMode="auto">
          <a:xfrm>
            <a:off x="395536" y="3961804"/>
            <a:ext cx="8244408" cy="1843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CaixaDeTexto 9"/>
          <p:cNvSpPr txBox="1"/>
          <p:nvPr/>
        </p:nvSpPr>
        <p:spPr>
          <a:xfrm>
            <a:off x="89756" y="5805264"/>
            <a:ext cx="89644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Neste exemplo, a mutação sem sentido na </a:t>
            </a:r>
            <a:r>
              <a:rPr lang="pt-BR" sz="2000" dirty="0" err="1"/>
              <a:t>transposase</a:t>
            </a:r>
            <a:r>
              <a:rPr lang="pt-BR" sz="2000" dirty="0"/>
              <a:t> do IS à esquerda (IS50L) faz com que este elemento não consiga fazer transposição sem a atividade da </a:t>
            </a:r>
            <a:r>
              <a:rPr lang="pt-BR" sz="2000" dirty="0" err="1"/>
              <a:t>transposase</a:t>
            </a:r>
            <a:r>
              <a:rPr lang="pt-BR" sz="2000" dirty="0"/>
              <a:t> do IS à direita (IS50R)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trasnsposase.png"/>
          <p:cNvPicPr>
            <a:picLocks noChangeAspect="1"/>
          </p:cNvPicPr>
          <p:nvPr/>
        </p:nvPicPr>
        <p:blipFill rotWithShape="1">
          <a:blip r:embed="rId3" cstate="print"/>
          <a:srcRect l="4314" t="4124" r="5485" b="12775"/>
          <a:stretch/>
        </p:blipFill>
        <p:spPr>
          <a:xfrm>
            <a:off x="611560" y="1700808"/>
            <a:ext cx="7825270" cy="4221109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395536" y="188640"/>
            <a:ext cx="8208912" cy="64633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3600" b="1" dirty="0">
                <a:solidFill>
                  <a:srgbClr val="573F26"/>
                </a:solidFill>
              </a:rPr>
              <a:t>Mecanismo de transposição</a:t>
            </a:r>
          </a:p>
        </p:txBody>
      </p:sp>
      <p:sp>
        <p:nvSpPr>
          <p:cNvPr id="2" name="Rectangle 1"/>
          <p:cNvSpPr/>
          <p:nvPr/>
        </p:nvSpPr>
        <p:spPr>
          <a:xfrm>
            <a:off x="1475656" y="1340768"/>
            <a:ext cx="59046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rgbClr val="000000"/>
                </a:solidFill>
              </a:rPr>
              <a:t>Mecanismo de Recombinação Sítio Específico</a:t>
            </a:r>
            <a:endParaRPr lang="en-US" sz="2000" b="1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488668"/>
            <a:ext cx="64442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http://dc179.4shared.com/doc/bOZiTF01/</a:t>
            </a:r>
            <a:r>
              <a:rPr lang="en-US" dirty="0" err="1"/>
              <a:t>preview.html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2400" cy="1143000"/>
          </a:xfrm>
        </p:spPr>
        <p:txBody>
          <a:bodyPr>
            <a:normAutofit/>
          </a:bodyPr>
          <a:lstStyle/>
          <a:p>
            <a:r>
              <a:rPr lang="en-US" dirty="0" err="1"/>
              <a:t>Mecanismo</a:t>
            </a:r>
            <a:r>
              <a:rPr lang="en-US" dirty="0"/>
              <a:t> de </a:t>
            </a:r>
            <a:r>
              <a:rPr lang="en-US" dirty="0" err="1"/>
              <a:t>Trasnposição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 b="3667"/>
          <a:stretch>
            <a:fillRect/>
          </a:stretch>
        </p:blipFill>
        <p:spPr bwMode="auto">
          <a:xfrm>
            <a:off x="1259632" y="980728"/>
            <a:ext cx="648072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915816" y="2204864"/>
            <a:ext cx="12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Elemento</a:t>
            </a:r>
            <a:r>
              <a:rPr lang="en-US" sz="1400" dirty="0"/>
              <a:t> </a:t>
            </a:r>
            <a:r>
              <a:rPr lang="en-US" sz="1400" dirty="0" err="1"/>
              <a:t>transponível</a:t>
            </a:r>
            <a:endParaRPr lang="en-US" sz="1400" dirty="0"/>
          </a:p>
        </p:txBody>
      </p:sp>
      <p:cxnSp>
        <p:nvCxnSpPr>
          <p:cNvPr id="6" name="Conector de seta reta 5"/>
          <p:cNvCxnSpPr/>
          <p:nvPr/>
        </p:nvCxnSpPr>
        <p:spPr>
          <a:xfrm flipH="1">
            <a:off x="3707904" y="5445224"/>
            <a:ext cx="57606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ector de seta reta 6"/>
          <p:cNvCxnSpPr/>
          <p:nvPr/>
        </p:nvCxnSpPr>
        <p:spPr>
          <a:xfrm flipH="1">
            <a:off x="3707904" y="4437112"/>
            <a:ext cx="432048" cy="165618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0" y="6238473"/>
            <a:ext cx="914241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Duplicação</a:t>
            </a:r>
            <a:r>
              <a:rPr lang="en-US" sz="2200" dirty="0"/>
              <a:t> de </a:t>
            </a:r>
            <a:r>
              <a:rPr lang="en-US" sz="2200" dirty="0" err="1"/>
              <a:t>uma</a:t>
            </a:r>
            <a:r>
              <a:rPr lang="en-US" sz="2200" dirty="0"/>
              <a:t> </a:t>
            </a:r>
            <a:r>
              <a:rPr lang="en-US" sz="2200" dirty="0" err="1"/>
              <a:t>pequena</a:t>
            </a:r>
            <a:r>
              <a:rPr lang="en-US" sz="2200" dirty="0"/>
              <a:t> seq. de DNA, </a:t>
            </a:r>
            <a:r>
              <a:rPr lang="en-US" sz="2200" dirty="0" err="1"/>
              <a:t>devido</a:t>
            </a:r>
            <a:r>
              <a:rPr lang="en-US" sz="2200" dirty="0"/>
              <a:t> à </a:t>
            </a:r>
            <a:r>
              <a:rPr lang="en-US" sz="2200" dirty="0" err="1"/>
              <a:t>clivagem</a:t>
            </a:r>
            <a:r>
              <a:rPr lang="en-US" sz="2200" dirty="0"/>
              <a:t> de </a:t>
            </a:r>
            <a:r>
              <a:rPr lang="en-US" sz="2200" dirty="0" err="1"/>
              <a:t>fitas</a:t>
            </a:r>
            <a:r>
              <a:rPr lang="en-US" sz="2200" dirty="0"/>
              <a:t> simples </a:t>
            </a:r>
          </a:p>
        </p:txBody>
      </p:sp>
      <p:sp>
        <p:nvSpPr>
          <p:cNvPr id="12" name="CaixaDeTexto 4"/>
          <p:cNvSpPr txBox="1"/>
          <p:nvPr/>
        </p:nvSpPr>
        <p:spPr>
          <a:xfrm>
            <a:off x="2843808" y="1484784"/>
            <a:ext cx="1368152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/>
              <a:t>Sequência</a:t>
            </a:r>
            <a:r>
              <a:rPr lang="en-US" sz="1400" dirty="0"/>
              <a:t> </a:t>
            </a:r>
            <a:r>
              <a:rPr lang="en-US" sz="1400" dirty="0" err="1"/>
              <a:t>alvo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5576" y="2492896"/>
            <a:ext cx="77724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err="1">
                <a:solidFill>
                  <a:srgbClr val="FFC000"/>
                </a:solidFill>
              </a:rPr>
              <a:t>Quais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são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os</a:t>
            </a:r>
            <a:r>
              <a:rPr lang="en-US" dirty="0">
                <a:solidFill>
                  <a:srgbClr val="FFC000"/>
                </a:solidFill>
              </a:rPr>
              <a:t> </a:t>
            </a:r>
            <a:r>
              <a:rPr lang="en-US" dirty="0" err="1">
                <a:solidFill>
                  <a:srgbClr val="FFC000"/>
                </a:solidFill>
              </a:rPr>
              <a:t>mecanismos</a:t>
            </a:r>
            <a:r>
              <a:rPr lang="en-US" dirty="0">
                <a:solidFill>
                  <a:srgbClr val="FFC000"/>
                </a:solidFill>
              </a:rPr>
              <a:t> de </a:t>
            </a:r>
            <a:r>
              <a:rPr lang="en-US" dirty="0" err="1">
                <a:solidFill>
                  <a:srgbClr val="FFC000"/>
                </a:solidFill>
              </a:rPr>
              <a:t>Transferência</a:t>
            </a:r>
            <a:r>
              <a:rPr lang="en-US" dirty="0">
                <a:solidFill>
                  <a:srgbClr val="FFC000"/>
                </a:solidFill>
              </a:rPr>
              <a:t> lateral de genes?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914400" y="1447800"/>
            <a:ext cx="7772400" cy="4717504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/>
              <a:t>Qual a diferença entre transferência horizontal e vertical de genes?</a:t>
            </a:r>
          </a:p>
          <a:p>
            <a:endParaRPr lang="pt-BR" sz="3200" dirty="0"/>
          </a:p>
          <a:p>
            <a:r>
              <a:rPr lang="pt-BR" sz="3200" dirty="0"/>
              <a:t>Qual a relação entre os termos:</a:t>
            </a:r>
          </a:p>
          <a:p>
            <a:pPr lvl="1"/>
            <a:r>
              <a:rPr lang="pt-BR" sz="3000" dirty="0"/>
              <a:t>Homólogo</a:t>
            </a:r>
          </a:p>
          <a:p>
            <a:pPr lvl="1"/>
            <a:r>
              <a:rPr lang="pt-BR" sz="3000" dirty="0" err="1"/>
              <a:t>Parálogo</a:t>
            </a:r>
            <a:endParaRPr lang="pt-BR" sz="3000" dirty="0"/>
          </a:p>
          <a:p>
            <a:pPr lvl="1"/>
            <a:r>
              <a:rPr lang="pt-BR" sz="3000" dirty="0" err="1">
                <a:solidFill>
                  <a:srgbClr val="573F26"/>
                </a:solidFill>
              </a:rPr>
              <a:t>Heterólogos</a:t>
            </a:r>
            <a:r>
              <a:rPr lang="pt-BR" sz="3000" dirty="0">
                <a:solidFill>
                  <a:srgbClr val="573F26"/>
                </a:solidFill>
              </a:rPr>
              <a:t>?</a:t>
            </a:r>
          </a:p>
          <a:p>
            <a:pPr lvl="1"/>
            <a:endParaRPr lang="pt-BR" sz="3000" dirty="0"/>
          </a:p>
          <a:p>
            <a:pPr lvl="1"/>
            <a:r>
              <a:rPr lang="pt-BR" sz="3000" dirty="0"/>
              <a:t> É possível fazer manipulação genética </a:t>
            </a:r>
            <a:r>
              <a:rPr lang="pt-BR" sz="3000" i="1" dirty="0"/>
              <a:t>in vitro</a:t>
            </a:r>
            <a:r>
              <a:rPr lang="pt-BR" sz="3000" dirty="0"/>
              <a:t>?</a:t>
            </a:r>
          </a:p>
          <a:p>
            <a:pPr marL="170752" lvl="1" indent="0">
              <a:buNone/>
            </a:pPr>
            <a:r>
              <a:rPr lang="pt-BR" sz="3000" dirty="0"/>
              <a:t>Como?  - Transgênico ???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6225" y="116632"/>
            <a:ext cx="8591550" cy="1066801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/>
              <a:t>Pense</a:t>
            </a:r>
            <a:endParaRPr lang="en-U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363272" cy="706090"/>
          </a:xfrm>
        </p:spPr>
        <p:txBody>
          <a:bodyPr>
            <a:normAutofit/>
          </a:bodyPr>
          <a:lstStyle/>
          <a:p>
            <a:pPr algn="ctr"/>
            <a:r>
              <a:rPr lang="en-US" dirty="0" err="1"/>
              <a:t>Transferência</a:t>
            </a:r>
            <a:r>
              <a:rPr lang="en-US" dirty="0"/>
              <a:t> Horizontal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Procariotos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 l="1691" r="3599" b="38742"/>
          <a:stretch>
            <a:fillRect/>
          </a:stretch>
        </p:blipFill>
        <p:spPr bwMode="auto">
          <a:xfrm>
            <a:off x="107504" y="1772816"/>
            <a:ext cx="4536504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1642" t="66828" r="15181"/>
          <a:stretch>
            <a:fillRect/>
          </a:stretch>
        </p:blipFill>
        <p:spPr bwMode="auto">
          <a:xfrm>
            <a:off x="5004048" y="1942175"/>
            <a:ext cx="3888432" cy="285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6156176" y="4365104"/>
            <a:ext cx="397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F</a:t>
            </a:r>
            <a:r>
              <a:rPr lang="en-US" b="1" baseline="30000" dirty="0">
                <a:solidFill>
                  <a:schemeClr val="accent1">
                    <a:lumMod val="75000"/>
                  </a:schemeClr>
                </a:solidFill>
              </a:rPr>
              <a:t>+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8172400" y="4437112"/>
            <a:ext cx="527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solidFill>
                  <a:schemeClr val="accent1">
                    <a:lumMod val="75000"/>
                  </a:schemeClr>
                </a:solidFill>
              </a:rPr>
              <a:t>Hfr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3528" y="1340768"/>
            <a:ext cx="23117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1.Transformação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2724804" y="1340768"/>
            <a:ext cx="18921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2.Transdução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5940152" y="1340768"/>
            <a:ext cx="19970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3. </a:t>
            </a:r>
            <a:r>
              <a:rPr lang="en-US" sz="2400" dirty="0" err="1">
                <a:solidFill>
                  <a:srgbClr val="C00000"/>
                </a:solidFill>
              </a:rPr>
              <a:t>Conjugação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928992" cy="648072"/>
          </a:xfrm>
        </p:spPr>
        <p:txBody>
          <a:bodyPr anchor="ctr">
            <a:noAutofit/>
          </a:bodyPr>
          <a:lstStyle/>
          <a:p>
            <a:pPr algn="ctr"/>
            <a:r>
              <a:rPr lang="en-US" sz="3600" b="1" dirty="0" err="1">
                <a:solidFill>
                  <a:schemeClr val="accent1">
                    <a:lumMod val="75000"/>
                  </a:schemeClr>
                </a:solidFill>
              </a:rPr>
              <a:t>Transformação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251520" y="3933056"/>
            <a:ext cx="8640960" cy="194272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1920 : </a:t>
            </a:r>
            <a:r>
              <a:rPr lang="en-US" sz="2400" dirty="0" err="1"/>
              <a:t>Primeira</a:t>
            </a:r>
            <a:r>
              <a:rPr lang="en-US" sz="2400" dirty="0"/>
              <a:t> </a:t>
            </a:r>
            <a:r>
              <a:rPr lang="en-US" sz="2400" dirty="0" err="1"/>
              <a:t>evidência</a:t>
            </a:r>
            <a:r>
              <a:rPr lang="en-US" sz="2400" dirty="0"/>
              <a:t> de </a:t>
            </a:r>
            <a:r>
              <a:rPr lang="en-US" sz="2400" dirty="0" err="1"/>
              <a:t>transformação</a:t>
            </a:r>
            <a:r>
              <a:rPr lang="en-US" sz="2400" dirty="0"/>
              <a:t> Frederick Griffith</a:t>
            </a:r>
          </a:p>
          <a:p>
            <a:r>
              <a:rPr lang="en-US" sz="2400" dirty="0" err="1"/>
              <a:t>Preparou</a:t>
            </a:r>
            <a:r>
              <a:rPr lang="en-US" sz="2400" dirty="0"/>
              <a:t> o </a:t>
            </a:r>
            <a:r>
              <a:rPr lang="en-US" sz="2400" dirty="0" err="1"/>
              <a:t>palco</a:t>
            </a:r>
            <a:r>
              <a:rPr lang="en-US" sz="2400" dirty="0"/>
              <a:t> </a:t>
            </a:r>
            <a:r>
              <a:rPr lang="en-US" sz="2400" dirty="0" err="1"/>
              <a:t>para</a:t>
            </a:r>
            <a:r>
              <a:rPr lang="en-US" sz="2400" dirty="0"/>
              <a:t> a </a:t>
            </a:r>
            <a:r>
              <a:rPr lang="en-US" sz="2400" dirty="0" err="1"/>
              <a:t>descoberta</a:t>
            </a:r>
            <a:r>
              <a:rPr lang="en-US" sz="2400" dirty="0"/>
              <a:t> do DNA</a:t>
            </a:r>
          </a:p>
          <a:p>
            <a:r>
              <a:rPr lang="en-US" sz="2400" dirty="0"/>
              <a:t>1940: Oswald  T. Avery </a:t>
            </a:r>
            <a:r>
              <a:rPr lang="en-US" sz="2400" dirty="0" err="1"/>
              <a:t>mostrou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o </a:t>
            </a:r>
            <a:r>
              <a:rPr lang="en-US" sz="2400" dirty="0" err="1"/>
              <a:t>agente</a:t>
            </a:r>
            <a:r>
              <a:rPr lang="en-US" sz="2400" dirty="0"/>
              <a:t> </a:t>
            </a:r>
            <a:r>
              <a:rPr lang="en-US" sz="2400" dirty="0" err="1"/>
              <a:t>transformante</a:t>
            </a:r>
            <a:r>
              <a:rPr lang="en-US" sz="2400" dirty="0"/>
              <a:t> era o DNA</a:t>
            </a:r>
          </a:p>
          <a:p>
            <a:r>
              <a:rPr lang="en-US" sz="2400" dirty="0"/>
              <a:t>1953: James Watson e Francis Crick – </a:t>
            </a:r>
            <a:r>
              <a:rPr lang="en-US" sz="2400" dirty="0" err="1"/>
              <a:t>Estrutura</a:t>
            </a:r>
            <a:r>
              <a:rPr lang="en-US" sz="2400" dirty="0"/>
              <a:t> do DNA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 r="2987"/>
          <a:stretch>
            <a:fillRect/>
          </a:stretch>
        </p:blipFill>
        <p:spPr bwMode="auto">
          <a:xfrm>
            <a:off x="136566" y="1628800"/>
            <a:ext cx="8870869" cy="1635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/>
          <p:nvPr/>
        </p:nvCxnSpPr>
        <p:spPr>
          <a:xfrm>
            <a:off x="1115616" y="312079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888706" y="3244628"/>
            <a:ext cx="2359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Lisas</a:t>
            </a:r>
            <a:r>
              <a:rPr lang="en-US" dirty="0"/>
              <a:t> com </a:t>
            </a:r>
            <a:r>
              <a:rPr lang="en-US" dirty="0" err="1"/>
              <a:t>Cápsula</a:t>
            </a:r>
            <a:endParaRPr lang="en-US" dirty="0"/>
          </a:p>
        </p:txBody>
      </p:sp>
      <p:cxnSp>
        <p:nvCxnSpPr>
          <p:cNvPr id="9" name="Conector de seta reta 8"/>
          <p:cNvCxnSpPr/>
          <p:nvPr/>
        </p:nvCxnSpPr>
        <p:spPr>
          <a:xfrm>
            <a:off x="4716016" y="3068960"/>
            <a:ext cx="36004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4788024" y="3264806"/>
            <a:ext cx="255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Células</a:t>
            </a:r>
            <a:r>
              <a:rPr lang="en-US" dirty="0"/>
              <a:t> </a:t>
            </a:r>
            <a:r>
              <a:rPr lang="en-US" dirty="0" err="1"/>
              <a:t>rugosas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</a:t>
            </a:r>
            <a:r>
              <a:rPr lang="en-US" dirty="0" err="1"/>
              <a:t>Cápsula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51520" y="836712"/>
            <a:ext cx="86409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/>
              <a:t>Experimento</a:t>
            </a:r>
            <a:r>
              <a:rPr lang="en-US" sz="2400" dirty="0"/>
              <a:t> de Griffith com </a:t>
            </a:r>
            <a:r>
              <a:rPr lang="en-US" sz="2400" i="1" dirty="0"/>
              <a:t>Streptococcus </a:t>
            </a:r>
            <a:r>
              <a:rPr lang="en-US" sz="2400" i="1" dirty="0" err="1"/>
              <a:t>pneumoniae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3725"/>
            <a:ext cx="8591550" cy="1066801"/>
          </a:xfrm>
        </p:spPr>
        <p:txBody>
          <a:bodyPr>
            <a:normAutofit/>
          </a:bodyPr>
          <a:lstStyle/>
          <a:p>
            <a:r>
              <a:rPr lang="en-US" dirty="0" err="1"/>
              <a:t>Competência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Transformação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179512" y="1593304"/>
            <a:ext cx="8784976" cy="47880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/>
              <a:t>Bactérias</a:t>
            </a:r>
            <a:r>
              <a:rPr lang="en-US" dirty="0"/>
              <a:t> </a:t>
            </a:r>
            <a:r>
              <a:rPr lang="en-US" dirty="0" err="1"/>
              <a:t>naturalmente</a:t>
            </a:r>
            <a:r>
              <a:rPr lang="en-US" dirty="0"/>
              <a:t> </a:t>
            </a:r>
            <a:r>
              <a:rPr lang="en-US" dirty="0" err="1"/>
              <a:t>transformáveis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b="1" dirty="0" err="1"/>
              <a:t>competentes</a:t>
            </a:r>
            <a:endParaRPr lang="en-US" b="1" dirty="0"/>
          </a:p>
          <a:p>
            <a:pPr marL="0" indent="0">
              <a:buNone/>
            </a:pPr>
            <a:endParaRPr lang="en-US" sz="1200" b="1" dirty="0"/>
          </a:p>
          <a:p>
            <a:r>
              <a:rPr lang="en-US" i="1" dirty="0"/>
              <a:t>Bacillus </a:t>
            </a:r>
            <a:r>
              <a:rPr lang="en-US" dirty="0"/>
              <a:t>20% </a:t>
            </a:r>
            <a:r>
              <a:rPr lang="en-US" dirty="0" err="1"/>
              <a:t>tornam</a:t>
            </a:r>
            <a:r>
              <a:rPr lang="en-US" dirty="0"/>
              <a:t> </a:t>
            </a:r>
            <a:r>
              <a:rPr lang="en-US" dirty="0" err="1"/>
              <a:t>competentes</a:t>
            </a:r>
            <a:r>
              <a:rPr lang="en-US" dirty="0"/>
              <a:t> e </a:t>
            </a:r>
            <a:r>
              <a:rPr lang="en-US" dirty="0" err="1"/>
              <a:t>permanecem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várias</a:t>
            </a:r>
            <a:r>
              <a:rPr lang="en-US" dirty="0"/>
              <a:t> </a:t>
            </a:r>
            <a:r>
              <a:rPr lang="en-US" dirty="0" err="1"/>
              <a:t>horas</a:t>
            </a:r>
            <a:endParaRPr lang="en-US" dirty="0"/>
          </a:p>
          <a:p>
            <a:r>
              <a:rPr lang="en-US" i="1" dirty="0"/>
              <a:t>Streptococcus</a:t>
            </a:r>
            <a:r>
              <a:rPr lang="en-US" dirty="0"/>
              <a:t>:</a:t>
            </a:r>
            <a:r>
              <a:rPr lang="en-US" i="1" dirty="0"/>
              <a:t> </a:t>
            </a:r>
            <a:r>
              <a:rPr lang="en-US" dirty="0" err="1"/>
              <a:t>durante</a:t>
            </a:r>
            <a:r>
              <a:rPr lang="en-US" dirty="0"/>
              <a:t> o </a:t>
            </a:r>
            <a:r>
              <a:rPr lang="en-US" dirty="0" err="1"/>
              <a:t>ciclo</a:t>
            </a:r>
            <a:r>
              <a:rPr lang="en-US" dirty="0"/>
              <a:t> de </a:t>
            </a:r>
            <a:r>
              <a:rPr lang="en-US" dirty="0" err="1"/>
              <a:t>crescimento</a:t>
            </a:r>
            <a:r>
              <a:rPr lang="en-US" dirty="0"/>
              <a:t> 100% </a:t>
            </a:r>
            <a:r>
              <a:rPr lang="en-US" dirty="0" err="1"/>
              <a:t>ficam</a:t>
            </a:r>
            <a:r>
              <a:rPr lang="en-US" dirty="0"/>
              <a:t> </a:t>
            </a:r>
            <a:r>
              <a:rPr lang="en-US" dirty="0" err="1"/>
              <a:t>competentes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 err="1"/>
              <a:t>Espécies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competentes</a:t>
            </a:r>
            <a:r>
              <a:rPr lang="en-US" dirty="0"/>
              <a:t> </a:t>
            </a:r>
            <a:r>
              <a:rPr lang="en-US" dirty="0" err="1"/>
              <a:t>podem</a:t>
            </a:r>
            <a:r>
              <a:rPr lang="en-US" dirty="0"/>
              <a:t> se </a:t>
            </a:r>
            <a:r>
              <a:rPr lang="en-US" dirty="0" err="1"/>
              <a:t>tornar</a:t>
            </a:r>
            <a:r>
              <a:rPr lang="en-US" dirty="0"/>
              <a:t> </a:t>
            </a:r>
            <a:r>
              <a:rPr lang="en-US" dirty="0" err="1"/>
              <a:t>competentes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condições</a:t>
            </a:r>
            <a:r>
              <a:rPr lang="en-US" dirty="0"/>
              <a:t> de </a:t>
            </a:r>
            <a:r>
              <a:rPr lang="en-US" dirty="0" err="1"/>
              <a:t>estresse</a:t>
            </a:r>
            <a:r>
              <a:rPr lang="en-US" dirty="0"/>
              <a:t> </a:t>
            </a:r>
            <a:r>
              <a:rPr lang="en-US" dirty="0" err="1"/>
              <a:t>tais</a:t>
            </a:r>
            <a:r>
              <a:rPr lang="en-US" dirty="0"/>
              <a:t> </a:t>
            </a:r>
            <a:r>
              <a:rPr lang="en-US" dirty="0" err="1"/>
              <a:t>como</a:t>
            </a:r>
            <a:endParaRPr lang="en-US" dirty="0"/>
          </a:p>
          <a:p>
            <a:pPr marL="0" indent="0">
              <a:buNone/>
            </a:pPr>
            <a:endParaRPr lang="en-US" sz="1200" dirty="0"/>
          </a:p>
          <a:p>
            <a:pPr marL="292100" lvl="1" indent="-292100"/>
            <a:r>
              <a:rPr lang="en-US" dirty="0" err="1"/>
              <a:t>Altas</a:t>
            </a:r>
            <a:r>
              <a:rPr lang="en-US" dirty="0"/>
              <a:t> </a:t>
            </a:r>
            <a:r>
              <a:rPr lang="en-US" dirty="0" err="1"/>
              <a:t>concentrações</a:t>
            </a:r>
            <a:r>
              <a:rPr lang="en-US" dirty="0"/>
              <a:t> de </a:t>
            </a:r>
            <a:r>
              <a:rPr lang="en-US" dirty="0" err="1"/>
              <a:t>cloreto</a:t>
            </a:r>
            <a:r>
              <a:rPr lang="en-US" dirty="0"/>
              <a:t> de </a:t>
            </a:r>
            <a:r>
              <a:rPr lang="en-US" dirty="0" err="1"/>
              <a:t>Cálcio</a:t>
            </a:r>
            <a:endParaRPr lang="en-US" dirty="0"/>
          </a:p>
          <a:p>
            <a:pPr marL="292100" lvl="1" indent="-292100"/>
            <a:r>
              <a:rPr lang="en-US" dirty="0" err="1"/>
              <a:t>Eletroporação</a:t>
            </a:r>
            <a:r>
              <a:rPr lang="en-US" dirty="0"/>
              <a:t> - </a:t>
            </a:r>
            <a:r>
              <a:rPr lang="pt-BR" dirty="0"/>
              <a:t>aplicação de pulsos elétricos curtos de alta voltagem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33664" y="116632"/>
            <a:ext cx="4258816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Auto-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Transformação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283968" cy="6866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>
            <a:off x="3995936" y="836712"/>
            <a:ext cx="792088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4211960" y="2060848"/>
            <a:ext cx="493204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/>
              <a:t>  </a:t>
            </a:r>
            <a:r>
              <a:rPr lang="en-US" sz="2600" dirty="0" err="1"/>
              <a:t>Em</a:t>
            </a:r>
            <a:r>
              <a:rPr lang="en-US" sz="2600" dirty="0"/>
              <a:t> </a:t>
            </a:r>
            <a:r>
              <a:rPr lang="en-US" sz="2600" dirty="0" err="1"/>
              <a:t>geral</a:t>
            </a:r>
            <a:r>
              <a:rPr lang="en-US" sz="2600" dirty="0"/>
              <a:t> </a:t>
            </a:r>
            <a:r>
              <a:rPr lang="en-US" sz="2600" dirty="0" err="1"/>
              <a:t>são</a:t>
            </a:r>
            <a:r>
              <a:rPr lang="en-US" sz="2600" dirty="0"/>
              <a:t> </a:t>
            </a:r>
            <a:r>
              <a:rPr lang="en-US" sz="2600" dirty="0" err="1"/>
              <a:t>pequenos</a:t>
            </a:r>
            <a:r>
              <a:rPr lang="en-US" sz="2600" dirty="0"/>
              <a:t> </a:t>
            </a:r>
            <a:r>
              <a:rPr lang="en-US" sz="2600" dirty="0" err="1"/>
              <a:t>Fragmentos</a:t>
            </a:r>
            <a:r>
              <a:rPr lang="en-US" sz="2600" dirty="0"/>
              <a:t> de DNA</a:t>
            </a:r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/>
              <a:t>  </a:t>
            </a:r>
            <a:r>
              <a:rPr lang="en-US" sz="2600" dirty="0" err="1"/>
              <a:t>Internalizar</a:t>
            </a:r>
            <a:r>
              <a:rPr lang="en-US" sz="2600" dirty="0"/>
              <a:t> </a:t>
            </a:r>
            <a:r>
              <a:rPr lang="en-US" sz="2600" dirty="0" err="1"/>
              <a:t>dsDNA</a:t>
            </a:r>
            <a:r>
              <a:rPr lang="en-US" sz="2600" dirty="0"/>
              <a:t> </a:t>
            </a:r>
            <a:r>
              <a:rPr lang="en-US" sz="2600" dirty="0" err="1"/>
              <a:t>ou</a:t>
            </a:r>
            <a:r>
              <a:rPr lang="en-US" sz="2600" dirty="0"/>
              <a:t> </a:t>
            </a:r>
            <a:r>
              <a:rPr lang="en-US" sz="2600" dirty="0" err="1"/>
              <a:t>ssDNA</a:t>
            </a:r>
            <a:endParaRPr lang="en-US" sz="2600" dirty="0"/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600" dirty="0"/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r>
              <a:rPr lang="en-US" sz="2600" dirty="0"/>
              <a:t> </a:t>
            </a:r>
            <a:r>
              <a:rPr lang="en-US" sz="2600" dirty="0" err="1"/>
              <a:t>Protege</a:t>
            </a:r>
            <a:r>
              <a:rPr lang="en-US" sz="2600" dirty="0"/>
              <a:t> o DNA de ser </a:t>
            </a:r>
            <a:r>
              <a:rPr lang="en-US" sz="2600" dirty="0" err="1"/>
              <a:t>degradado</a:t>
            </a:r>
            <a:endParaRPr lang="en-US" sz="2600" dirty="0"/>
          </a:p>
          <a:p>
            <a:pPr>
              <a:buClr>
                <a:schemeClr val="accent1">
                  <a:lumMod val="75000"/>
                </a:schemeClr>
              </a:buClr>
              <a:buFont typeface="Arial" pitchFamily="34" charset="0"/>
              <a:buChar char="•"/>
            </a:pPr>
            <a:endParaRPr lang="en-US" sz="2600" dirty="0"/>
          </a:p>
        </p:txBody>
      </p:sp>
      <p:cxnSp>
        <p:nvCxnSpPr>
          <p:cNvPr id="10" name="Conector de seta reta 9"/>
          <p:cNvCxnSpPr/>
          <p:nvPr/>
        </p:nvCxnSpPr>
        <p:spPr>
          <a:xfrm>
            <a:off x="3779912" y="1556792"/>
            <a:ext cx="504056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Pilus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IV </a:t>
            </a:r>
            <a:r>
              <a:rPr lang="en-US" dirty="0" err="1"/>
              <a:t>está</a:t>
            </a:r>
            <a:r>
              <a:rPr lang="en-US" dirty="0"/>
              <a:t> </a:t>
            </a:r>
            <a:r>
              <a:rPr lang="en-US" dirty="0" err="1"/>
              <a:t>envolvido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movimento</a:t>
            </a:r>
            <a:r>
              <a:rPr lang="en-US" dirty="0"/>
              <a:t> e auto-</a:t>
            </a:r>
            <a:r>
              <a:rPr lang="en-US" dirty="0" err="1"/>
              <a:t>transformação</a:t>
            </a:r>
            <a:endParaRPr lang="en-US" dirty="0"/>
          </a:p>
        </p:txBody>
      </p:sp>
      <p:pic>
        <p:nvPicPr>
          <p:cNvPr id="4" name="Picture 3" descr="Screen Shot 2017-09-21 at 15.57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68760"/>
            <a:ext cx="5135753" cy="52099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80" y="6480762"/>
            <a:ext cx="3381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DOI 10.1016/j.molcel.2006.07.004</a:t>
            </a:r>
            <a:endParaRPr lang="en-US" dirty="0"/>
          </a:p>
        </p:txBody>
      </p:sp>
      <p:pic>
        <p:nvPicPr>
          <p:cNvPr id="6" name="Picture 5" descr="Screen Shot 2017-09-21 at 15.59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8699500" cy="5880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985404" y="6485137"/>
            <a:ext cx="4129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http://</a:t>
            </a:r>
            <a:r>
              <a:rPr lang="de-DE" dirty="0" err="1"/>
              <a:t>dx.doi.org</a:t>
            </a:r>
            <a:r>
              <a:rPr lang="de-DE" dirty="0"/>
              <a:t>/10.1016/j.str.2017.07.016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804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80928"/>
            <a:ext cx="8591550" cy="1066801"/>
          </a:xfrm>
        </p:spPr>
        <p:txBody>
          <a:bodyPr>
            <a:normAutofit fontScale="90000"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</a:t>
            </a:r>
            <a:r>
              <a:rPr lang="en-US" dirty="0" err="1"/>
              <a:t>HGvnrWrudpA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962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Transdução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/>
          </a:p>
          <a:p>
            <a:pPr marL="515938" lvl="1" indent="-514350">
              <a:buFont typeface="+mj-lt"/>
              <a:buAutoNum type="arabicPeriod"/>
            </a:pPr>
            <a:r>
              <a:rPr lang="en-US" sz="2600" dirty="0" err="1">
                <a:solidFill>
                  <a:schemeClr val="accent1">
                    <a:lumMod val="75000"/>
                  </a:schemeClr>
                </a:solidFill>
              </a:rPr>
              <a:t>Transdução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1">
                    <a:lumMod val="75000"/>
                  </a:schemeClr>
                </a:solidFill>
              </a:rPr>
              <a:t>Generalizada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230188" lvl="1">
              <a:buNone/>
            </a:pPr>
            <a:endParaRPr lang="en-US" dirty="0"/>
          </a:p>
          <a:p>
            <a:pPr marL="458788" lvl="1" indent="-457200">
              <a:buFont typeface="+mj-lt"/>
              <a:buAutoNum type="arabicPeriod"/>
            </a:pPr>
            <a:r>
              <a:rPr lang="en-US" sz="2600" dirty="0" err="1">
                <a:solidFill>
                  <a:schemeClr val="accent1">
                    <a:lumMod val="75000"/>
                  </a:schemeClr>
                </a:solidFill>
              </a:rPr>
              <a:t>Transdução</a:t>
            </a:r>
            <a:r>
              <a:rPr lang="en-US" sz="26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600" dirty="0" err="1">
                <a:solidFill>
                  <a:schemeClr val="accent1">
                    <a:lumMod val="75000"/>
                  </a:schemeClr>
                </a:solidFill>
              </a:rPr>
              <a:t>Específica</a:t>
            </a:r>
            <a:endParaRPr lang="en-US" sz="2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2436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4957" y="1029419"/>
            <a:ext cx="4105275" cy="549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287016" y="116632"/>
            <a:ext cx="7772400" cy="792088"/>
          </a:xfrm>
        </p:spPr>
        <p:txBody>
          <a:bodyPr>
            <a:normAutofit/>
          </a:bodyPr>
          <a:lstStyle/>
          <a:p>
            <a:r>
              <a:rPr lang="en-US" dirty="0" err="1"/>
              <a:t>Ciclo</a:t>
            </a:r>
            <a:r>
              <a:rPr lang="en-US" dirty="0"/>
              <a:t> </a:t>
            </a:r>
            <a:r>
              <a:rPr lang="en-US" dirty="0" err="1"/>
              <a:t>Lítico</a:t>
            </a:r>
            <a:r>
              <a:rPr lang="en-US" dirty="0"/>
              <a:t> e Via </a:t>
            </a:r>
            <a:r>
              <a:rPr lang="en-US" dirty="0" err="1"/>
              <a:t>Lisogênico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496" y="116632"/>
            <a:ext cx="7772400" cy="1143000"/>
          </a:xfrm>
        </p:spPr>
        <p:txBody>
          <a:bodyPr/>
          <a:lstStyle/>
          <a:p>
            <a:r>
              <a:rPr lang="en-US" dirty="0" err="1"/>
              <a:t>Transdução</a:t>
            </a:r>
            <a:r>
              <a:rPr lang="en-US" dirty="0"/>
              <a:t> </a:t>
            </a:r>
            <a:r>
              <a:rPr lang="en-US" dirty="0" err="1"/>
              <a:t>Generalizada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 r="1314"/>
          <a:stretch>
            <a:fillRect/>
          </a:stretch>
        </p:blipFill>
        <p:spPr bwMode="auto">
          <a:xfrm>
            <a:off x="111525" y="1700809"/>
            <a:ext cx="8920951" cy="314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Conector de seta reta 5"/>
          <p:cNvCxnSpPr/>
          <p:nvPr/>
        </p:nvCxnSpPr>
        <p:spPr>
          <a:xfrm flipV="1">
            <a:off x="5940152" y="1700808"/>
            <a:ext cx="288032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5616624" y="332656"/>
            <a:ext cx="3419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As </a:t>
            </a:r>
            <a:r>
              <a:rPr lang="en-US" sz="2000" dirty="0" err="1"/>
              <a:t>enzimas</a:t>
            </a:r>
            <a:r>
              <a:rPr lang="en-US" sz="2000" dirty="0"/>
              <a:t> </a:t>
            </a:r>
            <a:r>
              <a:rPr lang="en-US" sz="2000" dirty="0" err="1"/>
              <a:t>envolvidas</a:t>
            </a:r>
            <a:r>
              <a:rPr lang="en-US" sz="2000" dirty="0"/>
              <a:t> no </a:t>
            </a:r>
            <a:r>
              <a:rPr lang="en-US" sz="2000" dirty="0" err="1"/>
              <a:t>empacotamento</a:t>
            </a:r>
            <a:r>
              <a:rPr lang="en-US" sz="2000" dirty="0"/>
              <a:t> do DNA viral </a:t>
            </a:r>
            <a:r>
              <a:rPr lang="en-US" sz="2000" dirty="0" err="1"/>
              <a:t>empacotam</a:t>
            </a:r>
            <a:r>
              <a:rPr lang="en-US" sz="2000" dirty="0"/>
              <a:t> </a:t>
            </a:r>
            <a:r>
              <a:rPr lang="en-US" sz="2000" dirty="0" err="1"/>
              <a:t>erroneamente</a:t>
            </a:r>
            <a:r>
              <a:rPr lang="en-US" sz="2000" dirty="0"/>
              <a:t> o DNA </a:t>
            </a:r>
            <a:r>
              <a:rPr lang="en-US" sz="2000" dirty="0" err="1"/>
              <a:t>hospedeiro</a:t>
            </a:r>
            <a:endParaRPr lang="en-US" sz="2000" dirty="0"/>
          </a:p>
        </p:txBody>
      </p:sp>
      <p:cxnSp>
        <p:nvCxnSpPr>
          <p:cNvPr id="11" name="Conector de seta reta 10"/>
          <p:cNvCxnSpPr/>
          <p:nvPr/>
        </p:nvCxnSpPr>
        <p:spPr>
          <a:xfrm flipH="1">
            <a:off x="8028384" y="4293096"/>
            <a:ext cx="504056" cy="1152128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4572000" y="5301208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/>
              <a:t>Partículas</a:t>
            </a:r>
            <a:r>
              <a:rPr lang="en-US" i="1" dirty="0"/>
              <a:t> </a:t>
            </a:r>
            <a:r>
              <a:rPr lang="en-US" i="1" dirty="0" err="1"/>
              <a:t>defeituosas</a:t>
            </a:r>
            <a:r>
              <a:rPr lang="en-US" dirty="0"/>
              <a:t>–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promovem</a:t>
            </a:r>
            <a:r>
              <a:rPr lang="en-US" dirty="0"/>
              <a:t> </a:t>
            </a:r>
            <a:r>
              <a:rPr lang="en-US" dirty="0" err="1"/>
              <a:t>infecção</a:t>
            </a:r>
            <a:r>
              <a:rPr lang="en-US" dirty="0"/>
              <a:t> viral</a:t>
            </a:r>
          </a:p>
        </p:txBody>
      </p:sp>
      <p:cxnSp>
        <p:nvCxnSpPr>
          <p:cNvPr id="15" name="Conector de seta reta 14"/>
          <p:cNvCxnSpPr/>
          <p:nvPr/>
        </p:nvCxnSpPr>
        <p:spPr>
          <a:xfrm>
            <a:off x="683568" y="4437112"/>
            <a:ext cx="288032" cy="1368152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/>
          <p:cNvSpPr txBox="1"/>
          <p:nvPr/>
        </p:nvSpPr>
        <p:spPr>
          <a:xfrm>
            <a:off x="551571" y="5877272"/>
            <a:ext cx="8091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A </a:t>
            </a:r>
            <a:r>
              <a:rPr lang="en-US" dirty="0" err="1"/>
              <a:t>parcela</a:t>
            </a:r>
            <a:r>
              <a:rPr lang="en-US" dirty="0"/>
              <a:t> dos </a:t>
            </a:r>
            <a:r>
              <a:rPr lang="en-US" dirty="0" err="1"/>
              <a:t>vírus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são</a:t>
            </a:r>
            <a:r>
              <a:rPr lang="en-US" dirty="0"/>
              <a:t> </a:t>
            </a:r>
            <a:r>
              <a:rPr lang="en-US" dirty="0" err="1"/>
              <a:t>particulas</a:t>
            </a:r>
            <a:r>
              <a:rPr lang="en-US" dirty="0"/>
              <a:t> </a:t>
            </a:r>
            <a:r>
              <a:rPr lang="en-US" dirty="0" err="1"/>
              <a:t>transfectoras</a:t>
            </a:r>
            <a:r>
              <a:rPr lang="en-US" dirty="0"/>
              <a:t> </a:t>
            </a:r>
            <a:r>
              <a:rPr lang="en-US" dirty="0" err="1"/>
              <a:t>carregam</a:t>
            </a:r>
            <a:r>
              <a:rPr lang="en-US" dirty="0"/>
              <a:t> um </a:t>
            </a:r>
            <a:r>
              <a:rPr lang="en-US" dirty="0" err="1"/>
              <a:t>fragmento</a:t>
            </a:r>
            <a:r>
              <a:rPr lang="en-US" dirty="0"/>
              <a:t> do DNA genômico</a:t>
            </a:r>
          </a:p>
        </p:txBody>
      </p:sp>
      <p:sp>
        <p:nvSpPr>
          <p:cNvPr id="18" name="Elipse 17"/>
          <p:cNvSpPr/>
          <p:nvPr/>
        </p:nvSpPr>
        <p:spPr>
          <a:xfrm>
            <a:off x="7092280" y="2996952"/>
            <a:ext cx="576064" cy="576064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  <p:sp>
        <p:nvSpPr>
          <p:cNvPr id="19" name="Elipse 18"/>
          <p:cNvSpPr/>
          <p:nvPr/>
        </p:nvSpPr>
        <p:spPr>
          <a:xfrm>
            <a:off x="7812360" y="3501008"/>
            <a:ext cx="1224136" cy="792088"/>
          </a:xfrm>
          <a:prstGeom prst="ellipse">
            <a:avLst/>
          </a:prstGeom>
          <a:noFill/>
          <a:ln w="28575" cmpd="sng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noFill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3976" y="-99392"/>
            <a:ext cx="7772400" cy="1143000"/>
          </a:xfrm>
        </p:spPr>
        <p:txBody>
          <a:bodyPr/>
          <a:lstStyle/>
          <a:p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Transdução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Específica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852" t="1243" r="8777" b="48183"/>
          <a:stretch/>
        </p:blipFill>
        <p:spPr bwMode="auto">
          <a:xfrm>
            <a:off x="107504" y="1196752"/>
            <a:ext cx="4519953" cy="4861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215" t="51818" r="7860"/>
          <a:stretch/>
        </p:blipFill>
        <p:spPr bwMode="auto">
          <a:xfrm>
            <a:off x="4644008" y="1196752"/>
            <a:ext cx="438534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Conector de seta reta 6"/>
          <p:cNvCxnSpPr>
            <a:endCxn id="8" idx="1"/>
          </p:cNvCxnSpPr>
          <p:nvPr/>
        </p:nvCxnSpPr>
        <p:spPr>
          <a:xfrm>
            <a:off x="2483768" y="2420888"/>
            <a:ext cx="288032" cy="2769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771800" y="2420888"/>
            <a:ext cx="1944216" cy="55399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dirty="0" err="1"/>
              <a:t>Estresse</a:t>
            </a:r>
            <a:r>
              <a:rPr lang="en-US" dirty="0"/>
              <a:t>, etc., </a:t>
            </a:r>
            <a:r>
              <a:rPr lang="en-US" dirty="0" err="1"/>
              <a:t>regulado</a:t>
            </a:r>
            <a:r>
              <a:rPr lang="en-US" dirty="0"/>
              <a:t> </a:t>
            </a:r>
            <a:r>
              <a:rPr lang="en-US" dirty="0" err="1"/>
              <a:t>pelo</a:t>
            </a:r>
            <a:r>
              <a:rPr lang="en-US" dirty="0"/>
              <a:t> </a:t>
            </a:r>
            <a:r>
              <a:rPr lang="en-US" dirty="0" err="1"/>
              <a:t>hospedeiro</a:t>
            </a:r>
            <a:endParaRPr lang="en-US" dirty="0"/>
          </a:p>
        </p:txBody>
      </p:sp>
      <p:cxnSp>
        <p:nvCxnSpPr>
          <p:cNvPr id="14" name="Conector de seta reta 13"/>
          <p:cNvCxnSpPr/>
          <p:nvPr/>
        </p:nvCxnSpPr>
        <p:spPr>
          <a:xfrm>
            <a:off x="3635896" y="5877272"/>
            <a:ext cx="504056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3275856" y="6309320"/>
            <a:ext cx="2145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Parte do DNA viral </a:t>
            </a:r>
            <a:r>
              <a:rPr lang="en-US" dirty="0" err="1"/>
              <a:t>fica</a:t>
            </a:r>
            <a:endParaRPr lang="en-US" dirty="0"/>
          </a:p>
        </p:txBody>
      </p:sp>
      <p:cxnSp>
        <p:nvCxnSpPr>
          <p:cNvPr id="17" name="Conector de seta reta 16"/>
          <p:cNvCxnSpPr/>
          <p:nvPr/>
        </p:nvCxnSpPr>
        <p:spPr>
          <a:xfrm flipH="1">
            <a:off x="2627784" y="5589240"/>
            <a:ext cx="792088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331640" y="6309320"/>
            <a:ext cx="16770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Gene de </a:t>
            </a:r>
            <a:r>
              <a:rPr lang="en-US" dirty="0" err="1"/>
              <a:t>galactose</a:t>
            </a:r>
            <a:endParaRPr lang="en-US" dirty="0"/>
          </a:p>
        </p:txBody>
      </p:sp>
      <p:cxnSp>
        <p:nvCxnSpPr>
          <p:cNvPr id="21" name="Conector de seta reta 20"/>
          <p:cNvCxnSpPr/>
          <p:nvPr/>
        </p:nvCxnSpPr>
        <p:spPr>
          <a:xfrm flipH="1">
            <a:off x="7092280" y="5229200"/>
            <a:ext cx="144016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ixaDeTexto 21"/>
          <p:cNvSpPr txBox="1"/>
          <p:nvPr/>
        </p:nvSpPr>
        <p:spPr>
          <a:xfrm>
            <a:off x="6228184" y="5807005"/>
            <a:ext cx="2555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DNA </a:t>
            </a:r>
            <a:r>
              <a:rPr lang="en-US" dirty="0" err="1"/>
              <a:t>víral</a:t>
            </a:r>
            <a:r>
              <a:rPr lang="en-US" dirty="0"/>
              <a:t> </a:t>
            </a:r>
            <a:r>
              <a:rPr lang="en-US" dirty="0" err="1"/>
              <a:t>suficiente</a:t>
            </a:r>
            <a:r>
              <a:rPr lang="en-US" dirty="0"/>
              <a:t> 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forme</a:t>
            </a:r>
            <a:r>
              <a:rPr lang="en-US" dirty="0"/>
              <a:t> o </a:t>
            </a:r>
            <a:r>
              <a:rPr lang="en-US" dirty="0" err="1"/>
              <a:t>capsídeo</a:t>
            </a:r>
            <a:r>
              <a:rPr lang="en-US" dirty="0"/>
              <a:t>, </a:t>
            </a:r>
            <a:r>
              <a:rPr lang="en-US" dirty="0" err="1"/>
              <a:t>lise</a:t>
            </a:r>
            <a:r>
              <a:rPr lang="en-US" dirty="0"/>
              <a:t> e </a:t>
            </a:r>
            <a:r>
              <a:rPr lang="en-US" dirty="0" err="1"/>
              <a:t>lisogenia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18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2636912"/>
            <a:ext cx="7772400" cy="45720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O </a:t>
            </a:r>
            <a:r>
              <a:rPr lang="en-US" sz="3200" dirty="0" err="1">
                <a:solidFill>
                  <a:srgbClr val="FFC000"/>
                </a:solidFill>
              </a:rPr>
              <a:t>Que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é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uma</a:t>
            </a:r>
            <a:r>
              <a:rPr lang="en-US" sz="3200" dirty="0">
                <a:solidFill>
                  <a:srgbClr val="FFC000"/>
                </a:solidFill>
              </a:rPr>
              <a:t> MUTAÇÃO?</a:t>
            </a:r>
          </a:p>
          <a:p>
            <a:pPr algn="ctr">
              <a:buNone/>
            </a:pPr>
            <a:endParaRPr lang="en-US" sz="3200" dirty="0">
              <a:solidFill>
                <a:srgbClr val="FFC000"/>
              </a:solidFill>
            </a:endParaRPr>
          </a:p>
          <a:p>
            <a:pPr algn="ctr">
              <a:buNone/>
            </a:pPr>
            <a:r>
              <a:rPr lang="en-US" sz="3200" dirty="0">
                <a:solidFill>
                  <a:srgbClr val="FFC000"/>
                </a:solidFill>
              </a:rPr>
              <a:t>Como </a:t>
            </a:r>
            <a:r>
              <a:rPr lang="en-US" sz="3200" dirty="0" err="1">
                <a:solidFill>
                  <a:srgbClr val="FFC000"/>
                </a:solidFill>
              </a:rPr>
              <a:t>vc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selecionaria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uma</a:t>
            </a:r>
            <a:r>
              <a:rPr lang="en-US" sz="3200" dirty="0">
                <a:solidFill>
                  <a:srgbClr val="FFC000"/>
                </a:solidFill>
              </a:rPr>
              <a:t> </a:t>
            </a:r>
            <a:r>
              <a:rPr lang="en-US" sz="3200" dirty="0" err="1">
                <a:solidFill>
                  <a:srgbClr val="FFC000"/>
                </a:solidFill>
              </a:rPr>
              <a:t>mutação</a:t>
            </a:r>
            <a:r>
              <a:rPr lang="en-US" sz="3200" dirty="0">
                <a:solidFill>
                  <a:srgbClr val="FFC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772400" cy="792088"/>
          </a:xfrm>
        </p:spPr>
        <p:txBody>
          <a:bodyPr anchor="ctr">
            <a:normAutofit/>
          </a:bodyPr>
          <a:lstStyle/>
          <a:p>
            <a:pPr lvl="0"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Conjugação</a:t>
            </a:r>
            <a:endParaRPr lang="en-US" sz="3600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363272" cy="4873752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pt-BR" dirty="0"/>
              <a:t>Transferência genética entre duas células que envolve contato entre uma célula </a:t>
            </a:r>
            <a:r>
              <a:rPr lang="pt-BR" b="1" dirty="0"/>
              <a:t>doadora</a:t>
            </a:r>
            <a:r>
              <a:rPr lang="pt-BR" dirty="0"/>
              <a:t> e uma célula </a:t>
            </a:r>
            <a:r>
              <a:rPr lang="pt-BR" b="1" dirty="0"/>
              <a:t>receptora</a:t>
            </a:r>
          </a:p>
          <a:p>
            <a:pPr marL="0" indent="0" algn="just">
              <a:buNone/>
            </a:pPr>
            <a:endParaRPr lang="pt-BR" b="1" dirty="0"/>
          </a:p>
          <a:p>
            <a:pPr algn="just"/>
            <a:r>
              <a:rPr lang="pt-BR" dirty="0"/>
              <a:t>Detalhes do mecanismo de transferência dependem do plasmídeo envolvido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maioria das bactérias Gram-negativas usam mecanismo semelhante ao do plasmídeo </a:t>
            </a:r>
            <a:r>
              <a:rPr lang="pt-BR" dirty="0" err="1"/>
              <a:t>F</a:t>
            </a:r>
            <a:r>
              <a:rPr lang="pt-BR" dirty="0"/>
              <a:t> de </a:t>
            </a:r>
            <a:r>
              <a:rPr lang="pt-BR" i="1" dirty="0"/>
              <a:t>Escherichia coli</a:t>
            </a:r>
            <a:endParaRPr lang="pt-BR" dirty="0"/>
          </a:p>
          <a:p>
            <a:pPr algn="just"/>
            <a:endParaRPr lang="pt-BR" dirty="0"/>
          </a:p>
          <a:p>
            <a:pPr algn="just"/>
            <a:r>
              <a:rPr lang="pt-BR" dirty="0"/>
              <a:t>O plasmídeo pode ser replicado e/ou integrado ao cromossomo da célula hospedeira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A integração é frequentemente mediada por sequências de inserção (IS) que também são encontradas na célula do hospedeiro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259632" y="116632"/>
            <a:ext cx="2962672" cy="850106"/>
          </a:xfrm>
          <a:prstGeom prst="rect">
            <a:avLst/>
          </a:prstGeom>
        </p:spPr>
        <p:txBody>
          <a:bodyPr bIns="9144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Plasmídeo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5441" t="5101" r="8893" b="2096"/>
          <a:stretch/>
        </p:blipFill>
        <p:spPr bwMode="auto">
          <a:xfrm>
            <a:off x="3059832" y="2132856"/>
            <a:ext cx="4749800" cy="448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07504" y="1196752"/>
            <a:ext cx="2880320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Genes envolvidos na transferência do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plasmídio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, como proteínas envolvidas na biossíntese do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pili</a:t>
            </a:r>
            <a:r>
              <a:rPr lang="pt-BR" sz="1600" dirty="0">
                <a:latin typeface="Arial" pitchFamily="34" charset="0"/>
                <a:cs typeface="Arial" pitchFamily="34" charset="0"/>
              </a:rPr>
              <a:t> F</a:t>
            </a: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Genes envolvidos na formação do par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conjugante</a:t>
            </a:r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endParaRPr lang="pt-BR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600" dirty="0">
                <a:latin typeface="Arial" pitchFamily="34" charset="0"/>
                <a:cs typeface="Arial" pitchFamily="34" charset="0"/>
              </a:rPr>
              <a:t>Os plasmídeos podem carregar genes para versões ligeiramente diferentes do </a:t>
            </a:r>
            <a:r>
              <a:rPr lang="pt-BR" sz="1600" dirty="0" err="1">
                <a:latin typeface="Arial" pitchFamily="34" charset="0"/>
                <a:cs typeface="Arial" pitchFamily="34" charset="0"/>
              </a:rPr>
              <a:t>pili</a:t>
            </a:r>
            <a:endParaRPr lang="pt-BR" sz="1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 t="11526" r="5281"/>
          <a:stretch>
            <a:fillRect/>
          </a:stretch>
        </p:blipFill>
        <p:spPr bwMode="auto">
          <a:xfrm>
            <a:off x="5436096" y="188640"/>
            <a:ext cx="3355953" cy="189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aixaDeTexto 11"/>
          <p:cNvSpPr txBox="1"/>
          <p:nvPr/>
        </p:nvSpPr>
        <p:spPr>
          <a:xfrm>
            <a:off x="1619672" y="587727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Origem de transferência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6084168" y="2060848"/>
            <a:ext cx="1257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replicação</a:t>
            </a:r>
          </a:p>
        </p:txBody>
      </p:sp>
      <p:cxnSp>
        <p:nvCxnSpPr>
          <p:cNvPr id="14" name="Conector de seta reta 13"/>
          <p:cNvCxnSpPr/>
          <p:nvPr/>
        </p:nvCxnSpPr>
        <p:spPr>
          <a:xfrm flipV="1">
            <a:off x="5580112" y="2348880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7052344" y="5157192"/>
            <a:ext cx="19841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>
                <a:latin typeface="Arial" pitchFamily="34" charset="0"/>
                <a:cs typeface="Arial" pitchFamily="34" charset="0"/>
              </a:rPr>
              <a:t>Sequências de inserção</a:t>
            </a:r>
          </a:p>
          <a:p>
            <a:endParaRPr lang="pt-BR" sz="1200" dirty="0">
              <a:latin typeface="Arial" pitchFamily="34" charset="0"/>
              <a:cs typeface="Arial" pitchFamily="34" charset="0"/>
            </a:endParaRPr>
          </a:p>
          <a:p>
            <a:r>
              <a:rPr lang="pt-BR" sz="1200" dirty="0">
                <a:latin typeface="Arial" pitchFamily="34" charset="0"/>
                <a:cs typeface="Arial" pitchFamily="34" charset="0"/>
              </a:rPr>
              <a:t>Permitem a recombinação  com sequências similares no genoma da célula hospedeira, gerando diferentes </a:t>
            </a:r>
            <a:r>
              <a:rPr lang="pt-BR" sz="1200" b="1" dirty="0">
                <a:latin typeface="Arial" pitchFamily="34" charset="0"/>
                <a:cs typeface="Arial" pitchFamily="34" charset="0"/>
              </a:rPr>
              <a:t>linhagens </a:t>
            </a:r>
            <a:r>
              <a:rPr lang="pt-BR" sz="1200" b="1" dirty="0" err="1">
                <a:latin typeface="Arial" pitchFamily="34" charset="0"/>
                <a:cs typeface="Arial" pitchFamily="34" charset="0"/>
              </a:rPr>
              <a:t>Hfr</a:t>
            </a:r>
            <a:endParaRPr lang="pt-BR" sz="12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Conector de seta reta 15"/>
          <p:cNvCxnSpPr/>
          <p:nvPr/>
        </p:nvCxnSpPr>
        <p:spPr>
          <a:xfrm>
            <a:off x="7596336" y="4149080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de seta reta 18"/>
          <p:cNvCxnSpPr/>
          <p:nvPr/>
        </p:nvCxnSpPr>
        <p:spPr>
          <a:xfrm>
            <a:off x="2843808" y="2060848"/>
            <a:ext cx="432048" cy="11521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3" grpId="0"/>
      <p:bldP spid="1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9144000" cy="648072"/>
          </a:xfrm>
        </p:spPr>
        <p:txBody>
          <a:bodyPr>
            <a:noAutofit/>
          </a:bodyPr>
          <a:lstStyle/>
          <a:p>
            <a:pPr algn="ctr"/>
            <a:r>
              <a:rPr lang="en-US" sz="3200" dirty="0" err="1"/>
              <a:t>Exemplo</a:t>
            </a:r>
            <a:r>
              <a:rPr lang="en-US" sz="3200" dirty="0"/>
              <a:t> de </a:t>
            </a:r>
            <a:r>
              <a:rPr lang="en-US" sz="3200" dirty="0" err="1"/>
              <a:t>aparato</a:t>
            </a:r>
            <a:r>
              <a:rPr lang="en-US" sz="3200" dirty="0"/>
              <a:t> </a:t>
            </a:r>
            <a:r>
              <a:rPr lang="en-US" sz="3200" dirty="0" err="1"/>
              <a:t>transferência</a:t>
            </a:r>
            <a:r>
              <a:rPr lang="en-US" sz="3200" dirty="0"/>
              <a:t> do DNA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6093296"/>
            <a:ext cx="3779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/>
              <a:t>Chandran</a:t>
            </a:r>
            <a:r>
              <a:rPr lang="en-US" sz="1600" dirty="0"/>
              <a:t>, V. (2013)  Costa, TRD, 2016   </a:t>
            </a:r>
          </a:p>
          <a:p>
            <a:r>
              <a:rPr lang="en-US" sz="1600" dirty="0" err="1"/>
              <a:t>Redzej</a:t>
            </a:r>
            <a:r>
              <a:rPr lang="en-US" sz="1600" dirty="0"/>
              <a:t>, A., 2015</a:t>
            </a:r>
          </a:p>
          <a:p>
            <a:r>
              <a:rPr lang="en-US" sz="1600" dirty="0" err="1"/>
              <a:t>Fronzes</a:t>
            </a:r>
            <a:r>
              <a:rPr lang="en-US" sz="1600" dirty="0"/>
              <a:t>, R., 2009</a:t>
            </a:r>
          </a:p>
          <a:p>
            <a:endParaRPr lang="en-US" sz="1600" dirty="0"/>
          </a:p>
          <a:p>
            <a:r>
              <a:rPr lang="en-US" sz="1600" dirty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583250" y="6165304"/>
            <a:ext cx="55801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www.youtube.com</a:t>
            </a:r>
            <a:r>
              <a:rPr lang="en-US" dirty="0"/>
              <a:t>/</a:t>
            </a:r>
            <a:r>
              <a:rPr lang="en-US" dirty="0" err="1"/>
              <a:t>watch?v</a:t>
            </a:r>
            <a:r>
              <a:rPr lang="en-US" dirty="0"/>
              <a:t>=suL7LxC2NPg</a:t>
            </a:r>
          </a:p>
        </p:txBody>
      </p:sp>
      <p:pic>
        <p:nvPicPr>
          <p:cNvPr id="4" name="Picture 3" descr="Screen Shot 2017-09-21 at 16.32.5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268760"/>
            <a:ext cx="3171742" cy="4816349"/>
          </a:xfrm>
          <a:prstGeom prst="rect">
            <a:avLst/>
          </a:prstGeom>
        </p:spPr>
      </p:pic>
      <p:pic>
        <p:nvPicPr>
          <p:cNvPr id="5" name="Picture 4" descr="Screen Shot 2017-09-21 at 16.33.0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898779" cy="4808893"/>
          </a:xfrm>
          <a:prstGeom prst="rect">
            <a:avLst/>
          </a:prstGeom>
        </p:spPr>
      </p:pic>
      <p:pic>
        <p:nvPicPr>
          <p:cNvPr id="6" name="Picture 5" descr="Screen Shot 2017-09-21 at 16.37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64" y="1124744"/>
            <a:ext cx="9144000" cy="4793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5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210" t="721" r="4149" b="46688"/>
          <a:stretch/>
        </p:blipFill>
        <p:spPr bwMode="auto">
          <a:xfrm>
            <a:off x="179512" y="1772816"/>
            <a:ext cx="4836468" cy="408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-27384"/>
            <a:ext cx="8712968" cy="782960"/>
          </a:xfrm>
        </p:spPr>
        <p:txBody>
          <a:bodyPr anchor="ctr">
            <a:normAutofit/>
          </a:bodyPr>
          <a:lstStyle/>
          <a:p>
            <a:r>
              <a:rPr lang="en-US" sz="3200" dirty="0" err="1"/>
              <a:t>Transferência</a:t>
            </a:r>
            <a:r>
              <a:rPr lang="en-US" sz="3200" dirty="0"/>
              <a:t> do DNA </a:t>
            </a:r>
            <a:r>
              <a:rPr lang="en-US" sz="3200" dirty="0" err="1"/>
              <a:t>Plasmidial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Conjugação</a:t>
            </a:r>
            <a:endParaRPr 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l="3458" t="45620" r="13056" b="3686"/>
          <a:stretch/>
        </p:blipFill>
        <p:spPr bwMode="auto">
          <a:xfrm>
            <a:off x="4572000" y="1556792"/>
            <a:ext cx="4135884" cy="373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6372200" y="1484784"/>
            <a:ext cx="2592288" cy="46166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txBody>
          <a:bodyPr wrap="square" lIns="0" tIns="45720" rIns="0" bIns="45720" rtlCol="0">
            <a:spAutoFit/>
          </a:bodyPr>
          <a:lstStyle/>
          <a:p>
            <a:r>
              <a:rPr lang="en-US" sz="1200" b="1" dirty="0" err="1">
                <a:latin typeface="Arial" pitchFamily="34" charset="0"/>
                <a:cs typeface="Arial" pitchFamily="34" charset="0"/>
              </a:rPr>
              <a:t>Replicação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circulo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>
                <a:latin typeface="Arial" pitchFamily="34" charset="0"/>
                <a:cs typeface="Arial" pitchFamily="34" charset="0"/>
              </a:rPr>
              <a:t>rolante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  <a:p>
            <a:r>
              <a:rPr lang="en-US" sz="1200" dirty="0" err="1">
                <a:latin typeface="Arial" pitchFamily="34" charset="0"/>
                <a:cs typeface="Arial" pitchFamily="34" charset="0"/>
              </a:rPr>
              <a:t>Mecanismo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utilizado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por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alguns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err="1">
                <a:latin typeface="Arial" pitchFamily="34" charset="0"/>
                <a:cs typeface="Arial" pitchFamily="34" charset="0"/>
              </a:rPr>
              <a:t>vírus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07504" y="5405735"/>
            <a:ext cx="1800200" cy="61555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1600" dirty="0" err="1">
                <a:solidFill>
                  <a:schemeClr val="accent1">
                    <a:lumMod val="75000"/>
                  </a:schemeClr>
                </a:solidFill>
              </a:rPr>
              <a:t>TraI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dirty="0"/>
              <a:t>Helicase e nuclease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H="1">
            <a:off x="611560" y="4941168"/>
            <a:ext cx="129614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179512" y="764704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err="1"/>
              <a:t>Processo</a:t>
            </a:r>
            <a:r>
              <a:rPr lang="en-US" sz="2000" dirty="0"/>
              <a:t> </a:t>
            </a:r>
            <a:r>
              <a:rPr lang="en-US" sz="2000" dirty="0" err="1"/>
              <a:t>que</a:t>
            </a:r>
            <a:r>
              <a:rPr lang="en-US" sz="2000" dirty="0"/>
              <a:t> </a:t>
            </a:r>
            <a:r>
              <a:rPr lang="en-US" sz="2000" dirty="0" err="1"/>
              <a:t>leva</a:t>
            </a:r>
            <a:r>
              <a:rPr lang="en-US" sz="2000" dirty="0"/>
              <a:t> 5min (</a:t>
            </a:r>
            <a:r>
              <a:rPr lang="en-US" sz="2000" dirty="0" err="1"/>
              <a:t>plasmídeo</a:t>
            </a:r>
            <a:r>
              <a:rPr lang="en-US" sz="2000" dirty="0"/>
              <a:t> de 100 </a:t>
            </a:r>
            <a:r>
              <a:rPr lang="en-US" sz="2000" dirty="0" err="1"/>
              <a:t>kp</a:t>
            </a:r>
            <a:r>
              <a:rPr lang="en-US" sz="2000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err="1"/>
              <a:t>Consegue</a:t>
            </a:r>
            <a:r>
              <a:rPr lang="en-US" sz="2000" dirty="0"/>
              <a:t> se </a:t>
            </a:r>
            <a:r>
              <a:rPr lang="en-US" sz="2000" dirty="0" err="1"/>
              <a:t>dissiminar</a:t>
            </a:r>
            <a:r>
              <a:rPr lang="en-US" sz="2000" dirty="0"/>
              <a:t> </a:t>
            </a:r>
            <a:r>
              <a:rPr lang="en-US" sz="2000" dirty="0" err="1"/>
              <a:t>rapidamente</a:t>
            </a:r>
            <a:r>
              <a:rPr lang="en-US" sz="2000" dirty="0"/>
              <a:t>: </a:t>
            </a:r>
            <a:r>
              <a:rPr lang="en-US" sz="2000" b="1" dirty="0" err="1">
                <a:solidFill>
                  <a:srgbClr val="C00000"/>
                </a:solidFill>
              </a:rPr>
              <a:t>agente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infeccioso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076056" y="566124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latin typeface="Arial" pitchFamily="34" charset="0"/>
                <a:cs typeface="Arial" pitchFamily="34" charset="0"/>
              </a:rPr>
              <a:t>Célula</a:t>
            </a:r>
            <a:r>
              <a:rPr lang="en-US" dirty="0">
                <a:latin typeface="Arial" pitchFamily="34" charset="0"/>
                <a:cs typeface="Arial" pitchFamily="34" charset="0"/>
              </a:rPr>
              <a:t> F</a:t>
            </a:r>
            <a:r>
              <a:rPr lang="en-US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pode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perder</a:t>
            </a:r>
            <a:r>
              <a:rPr lang="en-US" dirty="0">
                <a:latin typeface="Arial" pitchFamily="34" charset="0"/>
                <a:cs typeface="Arial" pitchFamily="34" charset="0"/>
              </a:rPr>
              <a:t> o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plasmídeo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quando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este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não</a:t>
            </a:r>
            <a:r>
              <a:rPr lang="en-US" dirty="0">
                <a:latin typeface="Arial" pitchFamily="34" charset="0"/>
                <a:cs typeface="Arial" pitchFamily="34" charset="0"/>
              </a:rPr>
              <a:t> é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mais</a:t>
            </a:r>
            <a:r>
              <a:rPr lang="en-US" dirty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>
                <a:latin typeface="Arial" pitchFamily="34" charset="0"/>
                <a:cs typeface="Arial" pitchFamily="34" charset="0"/>
              </a:rPr>
              <a:t>necessário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051720" y="5733256"/>
            <a:ext cx="1440160" cy="288032"/>
          </a:xfrm>
          <a:prstGeom prst="ellipse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800" dirty="0"/>
              <a:t>Processo de integração do plasmídeo F  (</a:t>
            </a:r>
            <a:r>
              <a:rPr lang="pt-BR" sz="3800" b="1" dirty="0" err="1">
                <a:solidFill>
                  <a:srgbClr val="000000"/>
                </a:solidFill>
              </a:rPr>
              <a:t>Hfr</a:t>
            </a:r>
            <a:r>
              <a:rPr lang="pt-BR" sz="3800" dirty="0"/>
              <a:t>)</a:t>
            </a:r>
            <a:endParaRPr lang="en-US" sz="27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28853" y="1772816"/>
            <a:ext cx="6971539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179512" y="1052736"/>
            <a:ext cx="8136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Mobilização </a:t>
            </a:r>
            <a:r>
              <a:rPr lang="pt-BR" sz="2400" dirty="0" err="1"/>
              <a:t>Cromossomal</a:t>
            </a:r>
            <a:r>
              <a:rPr lang="pt-BR" sz="2400" dirty="0"/>
              <a:t>: Recombinação Sítio específica</a:t>
            </a:r>
            <a:endParaRPr lang="en-US" sz="24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Transferência</a:t>
            </a:r>
            <a:r>
              <a:rPr lang="en-US" dirty="0"/>
              <a:t> de genes </a:t>
            </a:r>
            <a:r>
              <a:rPr lang="en-US" dirty="0" err="1"/>
              <a:t>cromossomais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linhagem</a:t>
            </a:r>
            <a:r>
              <a:rPr lang="en-US" dirty="0"/>
              <a:t> </a:t>
            </a:r>
            <a:r>
              <a:rPr lang="en-US" dirty="0" err="1"/>
              <a:t>Hfr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 l="9235"/>
          <a:stretch>
            <a:fillRect/>
          </a:stretch>
        </p:blipFill>
        <p:spPr bwMode="auto">
          <a:xfrm>
            <a:off x="1538890" y="1556792"/>
            <a:ext cx="5481382" cy="472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892480" cy="1143000"/>
          </a:xfrm>
        </p:spPr>
        <p:txBody>
          <a:bodyPr>
            <a:normAutofit/>
          </a:bodyPr>
          <a:lstStyle/>
          <a:p>
            <a:r>
              <a:rPr lang="en-US" sz="3200" dirty="0" err="1"/>
              <a:t>Transferência</a:t>
            </a:r>
            <a:r>
              <a:rPr lang="en-US" sz="3200" dirty="0"/>
              <a:t> de </a:t>
            </a:r>
            <a:r>
              <a:rPr lang="en-US" sz="3200" dirty="0" err="1"/>
              <a:t>alguns</a:t>
            </a:r>
            <a:r>
              <a:rPr lang="en-US" sz="3200" dirty="0"/>
              <a:t> genes </a:t>
            </a:r>
            <a:r>
              <a:rPr lang="en-US" sz="3200" dirty="0" err="1"/>
              <a:t>cromossomais</a:t>
            </a:r>
            <a:r>
              <a:rPr lang="en-US" sz="3200" dirty="0"/>
              <a:t> </a:t>
            </a:r>
            <a:r>
              <a:rPr lang="en-US" sz="3200" dirty="0" err="1"/>
              <a:t>por</a:t>
            </a:r>
            <a:r>
              <a:rPr lang="en-US" sz="3200" dirty="0"/>
              <a:t> </a:t>
            </a:r>
            <a:r>
              <a:rPr lang="en-US" sz="3200" dirty="0" err="1"/>
              <a:t>conjugação</a:t>
            </a:r>
            <a:r>
              <a:rPr lang="en-US" sz="3200" dirty="0"/>
              <a:t> </a:t>
            </a:r>
          </a:p>
        </p:txBody>
      </p:sp>
      <p:sp>
        <p:nvSpPr>
          <p:cNvPr id="6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788024" y="1340768"/>
            <a:ext cx="4176464" cy="3744416"/>
          </a:xfrm>
        </p:spPr>
        <p:txBody>
          <a:bodyPr>
            <a:normAutofit/>
          </a:bodyPr>
          <a:lstStyle/>
          <a:p>
            <a:pPr algn="just"/>
            <a:r>
              <a:rPr lang="pt-BR" sz="2400" dirty="0" err="1"/>
              <a:t>Hfr</a:t>
            </a:r>
            <a:r>
              <a:rPr lang="pt-BR" sz="2400" dirty="0"/>
              <a:t>: Alta frequência de recombinação</a:t>
            </a:r>
          </a:p>
          <a:p>
            <a:pPr algn="just"/>
            <a:r>
              <a:rPr lang="pt-BR" sz="2400" dirty="0" err="1"/>
              <a:t>Plasmidio</a:t>
            </a:r>
            <a:r>
              <a:rPr lang="pt-BR" sz="2400" dirty="0"/>
              <a:t> F está integrado</a:t>
            </a:r>
          </a:p>
          <a:p>
            <a:pPr algn="just"/>
            <a:r>
              <a:rPr lang="pt-BR" sz="2400" dirty="0"/>
              <a:t>Transferir grandes quantidades de genes</a:t>
            </a:r>
          </a:p>
          <a:p>
            <a:pPr algn="just"/>
            <a:r>
              <a:rPr lang="pt-BR" sz="2400" dirty="0"/>
              <a:t>Receptora não é </a:t>
            </a:r>
            <a:r>
              <a:rPr lang="pt-BR" sz="2400" dirty="0" err="1"/>
              <a:t>Hfr</a:t>
            </a:r>
            <a:r>
              <a:rPr lang="pt-BR" sz="2400" dirty="0"/>
              <a:t>: apenas uma parte do </a:t>
            </a:r>
            <a:r>
              <a:rPr lang="pt-BR" sz="2400" dirty="0" err="1"/>
              <a:t>plasmidio</a:t>
            </a:r>
            <a:r>
              <a:rPr lang="pt-BR" sz="2400" dirty="0"/>
              <a:t> F é transferida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4937"/>
          <a:stretch/>
        </p:blipFill>
        <p:spPr bwMode="auto">
          <a:xfrm>
            <a:off x="251520" y="1412776"/>
            <a:ext cx="4449440" cy="5087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Conector de seta reta 7"/>
          <p:cNvCxnSpPr/>
          <p:nvPr/>
        </p:nvCxnSpPr>
        <p:spPr>
          <a:xfrm>
            <a:off x="2987824" y="5805264"/>
            <a:ext cx="208823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5148064" y="5589240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Tem </a:t>
            </a:r>
            <a:r>
              <a:rPr lang="en-US" dirty="0" err="1"/>
              <a:t>que</a:t>
            </a:r>
            <a:r>
              <a:rPr lang="en-US" dirty="0"/>
              <a:t> ser </a:t>
            </a:r>
            <a:r>
              <a:rPr lang="en-US" dirty="0" err="1"/>
              <a:t>integrado</a:t>
            </a:r>
            <a:r>
              <a:rPr lang="en-US" dirty="0"/>
              <a:t> no </a:t>
            </a:r>
            <a:r>
              <a:rPr lang="en-US" dirty="0" err="1"/>
              <a:t>cromossomo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célula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44624"/>
            <a:ext cx="7772400" cy="782960"/>
          </a:xfrm>
        </p:spPr>
        <p:txBody>
          <a:bodyPr>
            <a:normAutofit/>
          </a:bodyPr>
          <a:lstStyle/>
          <a:p>
            <a:r>
              <a:rPr lang="en-US" dirty="0" err="1"/>
              <a:t>Formação</a:t>
            </a:r>
            <a:r>
              <a:rPr lang="en-US" dirty="0"/>
              <a:t> de </a:t>
            </a:r>
            <a:r>
              <a:rPr lang="en-US" dirty="0" err="1"/>
              <a:t>Diferentes</a:t>
            </a:r>
            <a:r>
              <a:rPr lang="en-US" dirty="0"/>
              <a:t> </a:t>
            </a:r>
            <a:r>
              <a:rPr lang="en-US" dirty="0" err="1"/>
              <a:t>Linhagens</a:t>
            </a:r>
            <a:r>
              <a:rPr lang="en-US" dirty="0"/>
              <a:t> </a:t>
            </a:r>
            <a:r>
              <a:rPr lang="en-US" dirty="0" err="1"/>
              <a:t>Hfr</a:t>
            </a:r>
            <a:endParaRPr lang="en-US" dirty="0"/>
          </a:p>
        </p:txBody>
      </p:sp>
      <p:sp>
        <p:nvSpPr>
          <p:cNvPr id="5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4716016" y="1340768"/>
            <a:ext cx="4248472" cy="3744416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Diferentes linhagens </a:t>
            </a:r>
            <a:r>
              <a:rPr lang="pt-BR" dirty="0" err="1"/>
              <a:t>Hfr</a:t>
            </a:r>
            <a:r>
              <a:rPr lang="pt-BR" dirty="0"/>
              <a:t>: Ilustrado 4 linhagens diferentes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Diferentes sítios de inserção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Direção de inserção pode ser diferente – transferência de genes é diferente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 l="8764" t="4321"/>
          <a:stretch>
            <a:fillRect/>
          </a:stretch>
        </p:blipFill>
        <p:spPr bwMode="auto">
          <a:xfrm>
            <a:off x="179512" y="1052736"/>
            <a:ext cx="4608512" cy="552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50106"/>
          </a:xfrm>
        </p:spPr>
        <p:txBody>
          <a:bodyPr/>
          <a:lstStyle/>
          <a:p>
            <a:r>
              <a:rPr lang="en-US" dirty="0" err="1"/>
              <a:t>Perguntas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899592" y="1268760"/>
            <a:ext cx="7772400" cy="5005536"/>
          </a:xfrm>
        </p:spPr>
        <p:txBody>
          <a:bodyPr>
            <a:normAutofit/>
          </a:bodyPr>
          <a:lstStyle/>
          <a:p>
            <a:r>
              <a:rPr lang="en-US" dirty="0" err="1"/>
              <a:t>Você</a:t>
            </a:r>
            <a:r>
              <a:rPr lang="en-US" dirty="0"/>
              <a:t> tem </a:t>
            </a:r>
            <a:r>
              <a:rPr lang="en-US" dirty="0" err="1"/>
              <a:t>Hfr</a:t>
            </a:r>
            <a:r>
              <a:rPr lang="en-US" dirty="0"/>
              <a:t>, His</a:t>
            </a:r>
            <a:r>
              <a:rPr lang="en-US" baseline="30000" dirty="0"/>
              <a:t>+</a:t>
            </a:r>
            <a:r>
              <a:rPr lang="en-US" dirty="0"/>
              <a:t> e Lac</a:t>
            </a:r>
            <a:r>
              <a:rPr lang="en-US" baseline="30000" dirty="0"/>
              <a:t>+ </a:t>
            </a:r>
            <a:r>
              <a:rPr lang="en-US" dirty="0"/>
              <a:t>e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célula</a:t>
            </a:r>
            <a:r>
              <a:rPr lang="en-US" dirty="0"/>
              <a:t> F</a:t>
            </a:r>
            <a:r>
              <a:rPr lang="en-US" baseline="30000" dirty="0"/>
              <a:t>-</a:t>
            </a:r>
            <a:r>
              <a:rPr lang="en-US" dirty="0"/>
              <a:t> </a:t>
            </a:r>
            <a:r>
              <a:rPr lang="en-US" dirty="0" err="1"/>
              <a:t>resistente</a:t>
            </a:r>
            <a:r>
              <a:rPr lang="en-US" dirty="0"/>
              <a:t> a </a:t>
            </a:r>
            <a:r>
              <a:rPr lang="en-US" dirty="0" err="1"/>
              <a:t>canamicina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Qual</a:t>
            </a:r>
            <a:r>
              <a:rPr lang="en-US" dirty="0"/>
              <a:t> </a:t>
            </a:r>
            <a:r>
              <a:rPr lang="en-US" dirty="0" err="1"/>
              <a:t>fenótipo</a:t>
            </a:r>
            <a:r>
              <a:rPr lang="en-US" dirty="0"/>
              <a:t> </a:t>
            </a:r>
            <a:r>
              <a:rPr lang="en-US" dirty="0" err="1"/>
              <a:t>você</a:t>
            </a:r>
            <a:r>
              <a:rPr lang="en-US" dirty="0"/>
              <a:t> </a:t>
            </a:r>
            <a:r>
              <a:rPr lang="en-US" dirty="0" err="1"/>
              <a:t>espera</a:t>
            </a:r>
            <a:r>
              <a:rPr lang="en-US" dirty="0"/>
              <a:t> </a:t>
            </a:r>
            <a:r>
              <a:rPr lang="en-US" dirty="0" err="1"/>
              <a:t>observar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célula</a:t>
            </a:r>
            <a:r>
              <a:rPr lang="en-US" dirty="0"/>
              <a:t> </a:t>
            </a:r>
            <a:r>
              <a:rPr lang="en-US" dirty="0" err="1"/>
              <a:t>conjugada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A </a:t>
            </a:r>
            <a:r>
              <a:rPr lang="en-US" dirty="0" err="1"/>
              <a:t>célula</a:t>
            </a:r>
            <a:r>
              <a:rPr lang="en-US" dirty="0"/>
              <a:t> F</a:t>
            </a:r>
            <a:r>
              <a:rPr lang="en-US" baseline="30000" dirty="0"/>
              <a:t>-</a:t>
            </a:r>
            <a:r>
              <a:rPr lang="en-US" dirty="0"/>
              <a:t> se </a:t>
            </a:r>
            <a:r>
              <a:rPr lang="en-US" dirty="0" err="1"/>
              <a:t>transforma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F</a:t>
            </a:r>
            <a:r>
              <a:rPr lang="en-US" baseline="30000" dirty="0"/>
              <a:t>+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Hfr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Mutação</a:t>
            </a:r>
            <a:r>
              <a:rPr lang="en-US" dirty="0"/>
              <a:t> de </a:t>
            </a:r>
            <a:r>
              <a:rPr lang="en-US" dirty="0" err="1"/>
              <a:t>sentido</a:t>
            </a:r>
            <a:r>
              <a:rPr lang="en-US" dirty="0"/>
              <a:t> </a:t>
            </a:r>
            <a:r>
              <a:rPr lang="en-US" dirty="0" err="1"/>
              <a:t>trocado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causar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tipo</a:t>
            </a:r>
            <a:r>
              <a:rPr lang="en-US" dirty="0"/>
              <a:t> de </a:t>
            </a:r>
            <a:r>
              <a:rPr lang="en-US" dirty="0" err="1"/>
              <a:t>problemas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célula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Uma </a:t>
            </a:r>
            <a:r>
              <a:rPr lang="en-US" dirty="0" err="1"/>
              <a:t>célula</a:t>
            </a:r>
            <a:r>
              <a:rPr lang="en-US" dirty="0"/>
              <a:t> F</a:t>
            </a:r>
            <a:r>
              <a:rPr lang="en-US" baseline="30000" dirty="0"/>
              <a:t>+ </a:t>
            </a:r>
            <a:r>
              <a:rPr lang="en-US" dirty="0"/>
              <a:t>com </a:t>
            </a:r>
            <a:r>
              <a:rPr lang="en-US" dirty="0" err="1"/>
              <a:t>resistência</a:t>
            </a:r>
            <a:r>
              <a:rPr lang="en-US" dirty="0"/>
              <a:t> </a:t>
            </a:r>
            <a:r>
              <a:rPr lang="en-US" dirty="0" err="1"/>
              <a:t>aos</a:t>
            </a:r>
            <a:r>
              <a:rPr lang="en-US" dirty="0"/>
              <a:t> </a:t>
            </a:r>
            <a:r>
              <a:rPr lang="en-US" dirty="0" err="1"/>
              <a:t>antibióticos</a:t>
            </a:r>
            <a:r>
              <a:rPr lang="en-US" dirty="0"/>
              <a:t> Amp, </a:t>
            </a:r>
            <a:r>
              <a:rPr lang="en-US" dirty="0" err="1"/>
              <a:t>Str</a:t>
            </a:r>
            <a:r>
              <a:rPr lang="en-US" dirty="0"/>
              <a:t> e Gen, </a:t>
            </a:r>
            <a:r>
              <a:rPr lang="en-US" dirty="0" err="1"/>
              <a:t>torna</a:t>
            </a:r>
            <a:r>
              <a:rPr lang="en-US" dirty="0"/>
              <a:t> a </a:t>
            </a:r>
            <a:r>
              <a:rPr lang="en-US" dirty="0" err="1"/>
              <a:t>célula</a:t>
            </a:r>
            <a:r>
              <a:rPr lang="en-US" dirty="0"/>
              <a:t> </a:t>
            </a:r>
            <a:r>
              <a:rPr lang="en-US" dirty="0" err="1"/>
              <a:t>receptora</a:t>
            </a:r>
            <a:r>
              <a:rPr lang="en-US" dirty="0"/>
              <a:t> </a:t>
            </a:r>
            <a:r>
              <a:rPr lang="en-US" dirty="0" err="1"/>
              <a:t>resistente</a:t>
            </a:r>
            <a:r>
              <a:rPr lang="en-US" dirty="0"/>
              <a:t> a </a:t>
            </a:r>
            <a:r>
              <a:rPr lang="en-US" dirty="0" err="1"/>
              <a:t>quais</a:t>
            </a:r>
            <a:r>
              <a:rPr lang="en-US" dirty="0"/>
              <a:t> </a:t>
            </a:r>
            <a:r>
              <a:rPr lang="en-US" dirty="0" err="1"/>
              <a:t>antibióticos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conjugação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ser um </a:t>
            </a:r>
            <a:r>
              <a:rPr lang="en-US" dirty="0" err="1"/>
              <a:t>problema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a </a:t>
            </a:r>
            <a:r>
              <a:rPr lang="en-US" dirty="0" err="1"/>
              <a:t>saúde</a:t>
            </a:r>
            <a:r>
              <a:rPr lang="en-US" dirty="0"/>
              <a:t> </a:t>
            </a:r>
            <a:r>
              <a:rPr lang="en-US" dirty="0" err="1"/>
              <a:t>pública</a:t>
            </a:r>
            <a:r>
              <a:rPr lang="en-US" dirty="0"/>
              <a:t>. </a:t>
            </a:r>
            <a:r>
              <a:rPr lang="en-US" dirty="0" err="1"/>
              <a:t>Porquê</a:t>
            </a:r>
            <a:r>
              <a:rPr lang="en-US" dirty="0"/>
              <a:t>? </a:t>
            </a:r>
            <a:endParaRPr lang="en-US" baseline="30000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Perguntas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Na </a:t>
            </a:r>
            <a:r>
              <a:rPr lang="en-US" dirty="0" err="1"/>
              <a:t>transfecção</a:t>
            </a:r>
            <a:r>
              <a:rPr lang="en-US" dirty="0"/>
              <a:t> </a:t>
            </a:r>
            <a:r>
              <a:rPr lang="en-US" dirty="0" err="1"/>
              <a:t>especifica</a:t>
            </a:r>
            <a:r>
              <a:rPr lang="en-US" dirty="0"/>
              <a:t>, a </a:t>
            </a:r>
            <a:r>
              <a:rPr lang="en-US" dirty="0" err="1"/>
              <a:t>célula</a:t>
            </a:r>
            <a:r>
              <a:rPr lang="en-US" dirty="0"/>
              <a:t> </a:t>
            </a:r>
            <a:r>
              <a:rPr lang="en-US" dirty="0" err="1"/>
              <a:t>receptora</a:t>
            </a:r>
            <a:r>
              <a:rPr lang="en-US" dirty="0"/>
              <a:t> </a:t>
            </a:r>
            <a:r>
              <a:rPr lang="en-US" dirty="0" err="1"/>
              <a:t>pode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alguns</a:t>
            </a:r>
            <a:r>
              <a:rPr lang="en-US" dirty="0"/>
              <a:t> </a:t>
            </a:r>
            <a:r>
              <a:rPr lang="en-US" dirty="0" err="1"/>
              <a:t>casos</a:t>
            </a:r>
            <a:r>
              <a:rPr lang="en-US" dirty="0"/>
              <a:t> </a:t>
            </a:r>
            <a:r>
              <a:rPr lang="en-US" dirty="0" err="1"/>
              <a:t>replicar</a:t>
            </a:r>
            <a:r>
              <a:rPr lang="en-US" dirty="0"/>
              <a:t> o DNA da </a:t>
            </a:r>
            <a:r>
              <a:rPr lang="en-US" dirty="0" err="1"/>
              <a:t>célula</a:t>
            </a:r>
            <a:r>
              <a:rPr lang="en-US" dirty="0"/>
              <a:t> </a:t>
            </a:r>
            <a:r>
              <a:rPr lang="en-US" dirty="0" err="1"/>
              <a:t>doadora</a:t>
            </a:r>
            <a:r>
              <a:rPr lang="en-US" dirty="0"/>
              <a:t>? E no </a:t>
            </a:r>
            <a:r>
              <a:rPr lang="en-US" dirty="0" err="1"/>
              <a:t>caso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transdução</a:t>
            </a:r>
            <a:r>
              <a:rPr lang="en-US" dirty="0"/>
              <a:t> </a:t>
            </a:r>
            <a:r>
              <a:rPr lang="en-US" dirty="0" err="1"/>
              <a:t>generalizada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/>
              <a:t> O </a:t>
            </a:r>
            <a:r>
              <a:rPr lang="en-US" dirty="0" err="1"/>
              <a:t>que</a:t>
            </a:r>
            <a:r>
              <a:rPr lang="en-US" dirty="0"/>
              <a:t> é </a:t>
            </a:r>
            <a:r>
              <a:rPr lang="en-US" dirty="0" err="1"/>
              <a:t>competência</a:t>
            </a:r>
            <a:r>
              <a:rPr lang="en-US" dirty="0"/>
              <a:t> no </a:t>
            </a:r>
            <a:r>
              <a:rPr lang="en-US" dirty="0" err="1"/>
              <a:t>processo</a:t>
            </a:r>
            <a:r>
              <a:rPr lang="en-US" dirty="0"/>
              <a:t> de </a:t>
            </a:r>
            <a:r>
              <a:rPr lang="en-US" dirty="0" err="1"/>
              <a:t>transformação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116632"/>
            <a:ext cx="7772400" cy="706090"/>
          </a:xfrm>
        </p:spPr>
        <p:txBody>
          <a:bodyPr anchor="ctr">
            <a:normAutofit/>
          </a:bodyPr>
          <a:lstStyle/>
          <a:p>
            <a:pPr algn="ctr"/>
            <a:r>
              <a:rPr lang="en-US" dirty="0" err="1"/>
              <a:t>Mutação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395536" y="980728"/>
            <a:ext cx="8352928" cy="5328592"/>
          </a:xfrm>
        </p:spPr>
        <p:txBody>
          <a:bodyPr>
            <a:noAutofit/>
          </a:bodyPr>
          <a:lstStyle/>
          <a:p>
            <a:pPr marL="292100" indent="-292100" algn="just">
              <a:lnSpc>
                <a:spcPct val="90000"/>
              </a:lnSpc>
            </a:pPr>
            <a:r>
              <a:rPr lang="en-US" sz="1800" b="1" dirty="0" err="1"/>
              <a:t>Definição</a:t>
            </a:r>
            <a:endParaRPr lang="en-US" sz="1800" dirty="0"/>
          </a:p>
          <a:p>
            <a:pPr marL="292100" indent="0" algn="just">
              <a:lnSpc>
                <a:spcPct val="90000"/>
              </a:lnSpc>
              <a:buNone/>
            </a:pPr>
            <a:r>
              <a:rPr lang="en-US" sz="1800" dirty="0" err="1"/>
              <a:t>Mutações</a:t>
            </a:r>
            <a:r>
              <a:rPr lang="en-US" sz="1800" dirty="0"/>
              <a:t> </a:t>
            </a:r>
            <a:r>
              <a:rPr lang="en-US" sz="1800" dirty="0" err="1"/>
              <a:t>são</a:t>
            </a:r>
            <a:r>
              <a:rPr lang="en-US" sz="1800" dirty="0"/>
              <a:t> </a:t>
            </a:r>
            <a:r>
              <a:rPr lang="en-US" sz="1800" dirty="0" err="1"/>
              <a:t>alterações</a:t>
            </a:r>
            <a:r>
              <a:rPr lang="en-US" sz="1800" dirty="0"/>
              <a:t> </a:t>
            </a:r>
            <a:r>
              <a:rPr lang="en-US" sz="1800" b="1" dirty="0" err="1"/>
              <a:t>hereditárias</a:t>
            </a:r>
            <a:r>
              <a:rPr lang="en-US" sz="1800" dirty="0"/>
              <a:t> </a:t>
            </a:r>
            <a:r>
              <a:rPr lang="en-US" sz="1800" dirty="0" err="1"/>
              <a:t>nas</a:t>
            </a:r>
            <a:r>
              <a:rPr lang="en-US" sz="1800" dirty="0"/>
              <a:t> </a:t>
            </a:r>
            <a:r>
              <a:rPr lang="en-US" sz="1800" dirty="0" err="1"/>
              <a:t>sequências</a:t>
            </a:r>
            <a:r>
              <a:rPr lang="en-US" sz="1800" dirty="0"/>
              <a:t> de DNA que </a:t>
            </a:r>
            <a:r>
              <a:rPr lang="en-US" sz="1800" dirty="0" err="1"/>
              <a:t>compõem</a:t>
            </a:r>
            <a:r>
              <a:rPr lang="en-US" sz="1800" dirty="0"/>
              <a:t> o </a:t>
            </a:r>
            <a:r>
              <a:rPr lang="en-US" sz="1800" b="1" dirty="0" err="1"/>
              <a:t>genoma</a:t>
            </a:r>
            <a:r>
              <a:rPr lang="en-US" sz="1800" dirty="0"/>
              <a:t> de um </a:t>
            </a:r>
            <a:r>
              <a:rPr lang="en-US" sz="1800" dirty="0" err="1"/>
              <a:t>organismo</a:t>
            </a:r>
            <a:r>
              <a:rPr lang="en-US" sz="1800" dirty="0"/>
              <a:t> </a:t>
            </a:r>
          </a:p>
          <a:p>
            <a:pPr marL="0" indent="0" algn="just">
              <a:lnSpc>
                <a:spcPct val="90000"/>
              </a:lnSpc>
              <a:buNone/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 err="1"/>
              <a:t>Mutação</a:t>
            </a:r>
            <a:r>
              <a:rPr lang="en-US" sz="1800" dirty="0"/>
              <a:t>: </a:t>
            </a:r>
            <a:r>
              <a:rPr lang="en-US" sz="1800" b="1" dirty="0" err="1"/>
              <a:t>alteração</a:t>
            </a:r>
            <a:r>
              <a:rPr lang="en-US" sz="1800" b="1" dirty="0"/>
              <a:t> </a:t>
            </a:r>
            <a:r>
              <a:rPr lang="en-US" sz="1800" b="1" dirty="0" err="1"/>
              <a:t>hereditária</a:t>
            </a:r>
            <a:r>
              <a:rPr lang="en-US" sz="1800" dirty="0"/>
              <a:t> da </a:t>
            </a:r>
            <a:r>
              <a:rPr lang="en-US" sz="1800" dirty="0" err="1"/>
              <a:t>sequência</a:t>
            </a:r>
            <a:r>
              <a:rPr lang="en-US" sz="1800" dirty="0"/>
              <a:t> de DNA</a:t>
            </a:r>
          </a:p>
          <a:p>
            <a:pPr algn="just">
              <a:lnSpc>
                <a:spcPct val="90000"/>
              </a:lnSpc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confundir</a:t>
            </a:r>
            <a:r>
              <a:rPr lang="en-US" sz="1800" dirty="0"/>
              <a:t> com </a:t>
            </a:r>
            <a:r>
              <a:rPr lang="en-US" sz="1800" dirty="0" err="1"/>
              <a:t>os</a:t>
            </a:r>
            <a:r>
              <a:rPr lang="en-US" sz="1800" dirty="0"/>
              <a:t> </a:t>
            </a:r>
            <a:r>
              <a:rPr lang="en-US" sz="1800" b="1" dirty="0" err="1"/>
              <a:t>danos</a:t>
            </a:r>
            <a:r>
              <a:rPr lang="en-US" sz="1800" b="1" dirty="0"/>
              <a:t> </a:t>
            </a:r>
            <a:r>
              <a:rPr lang="en-US" sz="1800" b="1" dirty="0" err="1"/>
              <a:t>ao</a:t>
            </a:r>
            <a:r>
              <a:rPr lang="en-US" sz="1800" b="1" dirty="0"/>
              <a:t> DNA</a:t>
            </a:r>
            <a:r>
              <a:rPr lang="en-US" sz="1800" dirty="0"/>
              <a:t>,</a:t>
            </a:r>
            <a:r>
              <a:rPr lang="en-US" sz="1800" b="1" dirty="0"/>
              <a:t> </a:t>
            </a:r>
            <a:r>
              <a:rPr lang="en-US" sz="1800" dirty="0" err="1"/>
              <a:t>provocados</a:t>
            </a:r>
            <a:r>
              <a:rPr lang="en-US" sz="1800" dirty="0"/>
              <a:t> </a:t>
            </a:r>
            <a:r>
              <a:rPr lang="en-US" sz="1800" dirty="0" err="1"/>
              <a:t>por</a:t>
            </a:r>
            <a:r>
              <a:rPr lang="en-US" sz="1800" dirty="0"/>
              <a:t> </a:t>
            </a:r>
            <a:r>
              <a:rPr lang="en-US" sz="1800" dirty="0" err="1"/>
              <a:t>agentes</a:t>
            </a:r>
            <a:r>
              <a:rPr lang="en-US" sz="1800" dirty="0"/>
              <a:t> </a:t>
            </a:r>
            <a:r>
              <a:rPr lang="en-US" sz="1800" dirty="0" err="1"/>
              <a:t>químicos</a:t>
            </a:r>
            <a:r>
              <a:rPr lang="en-US" sz="1800" dirty="0"/>
              <a:t> e </a:t>
            </a:r>
            <a:r>
              <a:rPr lang="en-US" sz="1800" dirty="0" err="1"/>
              <a:t>físicos</a:t>
            </a:r>
            <a:r>
              <a:rPr lang="en-US" sz="1800" dirty="0"/>
              <a:t>. </a:t>
            </a:r>
            <a:r>
              <a:rPr lang="en-US" sz="1800" dirty="0" err="1"/>
              <a:t>Danos</a:t>
            </a:r>
            <a:r>
              <a:rPr lang="en-US" sz="1800" dirty="0"/>
              <a:t> </a:t>
            </a:r>
            <a:r>
              <a:rPr lang="en-US" sz="1800" dirty="0" err="1"/>
              <a:t>são</a:t>
            </a:r>
            <a:r>
              <a:rPr lang="en-US" sz="1800" dirty="0"/>
              <a:t> </a:t>
            </a:r>
            <a:r>
              <a:rPr lang="en-US" sz="1800" dirty="0" err="1"/>
              <a:t>modificações</a:t>
            </a:r>
            <a:r>
              <a:rPr lang="en-US" sz="1800" dirty="0"/>
              <a:t> </a:t>
            </a:r>
            <a:r>
              <a:rPr lang="en-US" sz="1800" dirty="0" err="1"/>
              <a:t>químicas</a:t>
            </a:r>
            <a:r>
              <a:rPr lang="en-US" sz="1800" dirty="0"/>
              <a:t> da </a:t>
            </a:r>
            <a:r>
              <a:rPr lang="en-US" sz="1800" dirty="0" err="1"/>
              <a:t>molécula</a:t>
            </a:r>
            <a:r>
              <a:rPr lang="en-US" sz="1800" dirty="0"/>
              <a:t> de DNA </a:t>
            </a:r>
            <a:r>
              <a:rPr lang="en-US" sz="1800" dirty="0" err="1"/>
              <a:t>que</a:t>
            </a:r>
            <a:r>
              <a:rPr lang="en-US" sz="1800" dirty="0"/>
              <a:t> </a:t>
            </a:r>
            <a:r>
              <a:rPr lang="en-US" sz="1800" dirty="0" err="1"/>
              <a:t>não</a:t>
            </a:r>
            <a:r>
              <a:rPr lang="en-US" sz="1800" dirty="0"/>
              <a:t> </a:t>
            </a:r>
            <a:r>
              <a:rPr lang="en-US" sz="1800" dirty="0" err="1"/>
              <a:t>podem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sz="1800" dirty="0"/>
              <a:t> </a:t>
            </a:r>
            <a:r>
              <a:rPr lang="en-US" sz="1800" dirty="0" err="1"/>
              <a:t>herdadas</a:t>
            </a:r>
            <a:r>
              <a:rPr lang="en-US" sz="1800" dirty="0"/>
              <a:t> </a:t>
            </a:r>
            <a:r>
              <a:rPr lang="en-US" sz="1800" dirty="0" err="1"/>
              <a:t>pois</a:t>
            </a:r>
            <a:r>
              <a:rPr lang="en-US" sz="1800" dirty="0"/>
              <a:t> </a:t>
            </a:r>
            <a:r>
              <a:rPr lang="en-US" sz="1800" dirty="0" err="1"/>
              <a:t>alteram</a:t>
            </a:r>
            <a:r>
              <a:rPr lang="en-US" sz="1800" dirty="0"/>
              <a:t> o DNA de </a:t>
            </a:r>
            <a:r>
              <a:rPr lang="en-US" sz="1800" dirty="0" err="1"/>
              <a:t>modo</a:t>
            </a:r>
            <a:r>
              <a:rPr lang="en-US" sz="1800" dirty="0"/>
              <a:t> </a:t>
            </a:r>
            <a:r>
              <a:rPr lang="en-US" sz="1800" dirty="0" err="1"/>
              <a:t>incompatível</a:t>
            </a:r>
            <a:r>
              <a:rPr lang="en-US" sz="1800" dirty="0"/>
              <a:t> com a </a:t>
            </a:r>
            <a:r>
              <a:rPr lang="en-US" sz="1800" dirty="0" err="1"/>
              <a:t>maquinaria</a:t>
            </a:r>
            <a:r>
              <a:rPr lang="en-US" sz="1800" dirty="0"/>
              <a:t> de </a:t>
            </a:r>
            <a:r>
              <a:rPr lang="en-US" sz="1800" dirty="0" err="1"/>
              <a:t>replicação</a:t>
            </a:r>
            <a:r>
              <a:rPr lang="en-US" sz="1800" dirty="0"/>
              <a:t> da </a:t>
            </a:r>
            <a:r>
              <a:rPr lang="en-US" sz="1800" dirty="0" err="1"/>
              <a:t>célula</a:t>
            </a:r>
            <a:endParaRPr lang="en-US" sz="1800" dirty="0"/>
          </a:p>
          <a:p>
            <a:pPr algn="just">
              <a:lnSpc>
                <a:spcPct val="90000"/>
              </a:lnSpc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 err="1"/>
              <a:t>Mutações</a:t>
            </a:r>
            <a:r>
              <a:rPr lang="en-US" sz="1800" dirty="0"/>
              <a:t> </a:t>
            </a:r>
            <a:r>
              <a:rPr lang="en-US" sz="1800" dirty="0" err="1"/>
              <a:t>podem</a:t>
            </a:r>
            <a:r>
              <a:rPr lang="en-US" sz="1800" dirty="0"/>
              <a:t> </a:t>
            </a:r>
            <a:r>
              <a:rPr lang="en-US" sz="1800" dirty="0" err="1"/>
              <a:t>ser</a:t>
            </a:r>
            <a:r>
              <a:rPr lang="en-US" sz="1800" dirty="0"/>
              <a:t>: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err="1"/>
              <a:t>Vantajosas</a:t>
            </a:r>
            <a:endParaRPr lang="en-US" sz="1800" dirty="0"/>
          </a:p>
          <a:p>
            <a:pPr lvl="1" algn="just">
              <a:lnSpc>
                <a:spcPct val="90000"/>
              </a:lnSpc>
            </a:pPr>
            <a:r>
              <a:rPr lang="en-US" sz="1800" dirty="0" err="1"/>
              <a:t>Prejudiciais</a:t>
            </a:r>
            <a:endParaRPr lang="en-US" sz="1800" dirty="0"/>
          </a:p>
          <a:p>
            <a:pPr lvl="1" algn="just">
              <a:lnSpc>
                <a:spcPct val="90000"/>
              </a:lnSpc>
            </a:pPr>
            <a:r>
              <a:rPr lang="en-US" sz="1800" dirty="0" err="1"/>
              <a:t>Silenciosas</a:t>
            </a:r>
            <a:endParaRPr lang="en-US" sz="1800" dirty="0"/>
          </a:p>
          <a:p>
            <a:pPr marL="0" indent="0" algn="just">
              <a:lnSpc>
                <a:spcPct val="90000"/>
              </a:lnSpc>
              <a:buNone/>
            </a:pPr>
            <a:endParaRPr lang="en-US" sz="1800" dirty="0"/>
          </a:p>
          <a:p>
            <a:pPr algn="just">
              <a:lnSpc>
                <a:spcPct val="90000"/>
              </a:lnSpc>
            </a:pPr>
            <a:r>
              <a:rPr lang="en-US" sz="1800" dirty="0" err="1"/>
              <a:t>Recombinação</a:t>
            </a:r>
            <a:r>
              <a:rPr lang="en-US" sz="1800" dirty="0"/>
              <a:t> </a:t>
            </a:r>
          </a:p>
          <a:p>
            <a:pPr lvl="1" algn="just">
              <a:lnSpc>
                <a:spcPct val="90000"/>
              </a:lnSpc>
            </a:pPr>
            <a:r>
              <a:rPr lang="en-US" sz="1800" dirty="0" err="1"/>
              <a:t>Produz</a:t>
            </a:r>
            <a:r>
              <a:rPr lang="en-US" sz="1800" dirty="0"/>
              <a:t> </a:t>
            </a:r>
            <a:r>
              <a:rPr lang="en-US" sz="1800" dirty="0" err="1"/>
              <a:t>novas</a:t>
            </a:r>
            <a:r>
              <a:rPr lang="en-US" sz="1800" dirty="0"/>
              <a:t> </a:t>
            </a:r>
            <a:r>
              <a:rPr lang="en-US" sz="1800" dirty="0" err="1"/>
              <a:t>combinações</a:t>
            </a:r>
            <a:r>
              <a:rPr lang="en-US" sz="1800" dirty="0"/>
              <a:t> de </a:t>
            </a:r>
            <a:r>
              <a:rPr lang="en-US" sz="1800" dirty="0" err="1"/>
              <a:t>mutações</a:t>
            </a:r>
            <a:r>
              <a:rPr lang="en-US" sz="1800" dirty="0"/>
              <a:t> (</a:t>
            </a:r>
            <a:r>
              <a:rPr lang="en-US" sz="1800" dirty="0" err="1"/>
              <a:t>alelos</a:t>
            </a:r>
            <a:r>
              <a:rPr lang="en-US" sz="1800" dirty="0"/>
              <a:t>) de </a:t>
            </a:r>
            <a:r>
              <a:rPr lang="en-US" sz="1800" dirty="0" err="1"/>
              <a:t>diferentes</a:t>
            </a:r>
            <a:r>
              <a:rPr lang="en-US" sz="1800" dirty="0"/>
              <a:t> genes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Referências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1"/>
            <a:ext cx="8229600" cy="1828799"/>
          </a:xfrm>
        </p:spPr>
        <p:txBody>
          <a:bodyPr>
            <a:normAutofit/>
          </a:bodyPr>
          <a:lstStyle/>
          <a:p>
            <a:r>
              <a:rPr lang="en-US" dirty="0" err="1"/>
              <a:t>Microbiologia</a:t>
            </a:r>
            <a:r>
              <a:rPr lang="en-US" dirty="0"/>
              <a:t> de Brock (13a. </a:t>
            </a:r>
            <a:r>
              <a:rPr lang="en-US" dirty="0" err="1"/>
              <a:t>Edição</a:t>
            </a:r>
            <a:r>
              <a:rPr lang="en-US" dirty="0"/>
              <a:t>)</a:t>
            </a:r>
          </a:p>
          <a:p>
            <a:pPr lvl="1"/>
            <a:r>
              <a:rPr lang="en-US" dirty="0" err="1">
                <a:solidFill>
                  <a:srgbClr val="FF0000"/>
                </a:solidFill>
              </a:rPr>
              <a:t>Capítulo</a:t>
            </a:r>
            <a:r>
              <a:rPr lang="en-US" dirty="0">
                <a:solidFill>
                  <a:srgbClr val="FF0000"/>
                </a:solidFill>
              </a:rPr>
              <a:t> 10</a:t>
            </a:r>
            <a:r>
              <a:rPr lang="en-US" dirty="0"/>
              <a:t>: </a:t>
            </a:r>
            <a:r>
              <a:rPr lang="en-US" dirty="0" err="1"/>
              <a:t>Genética</a:t>
            </a:r>
            <a:r>
              <a:rPr lang="en-US" dirty="0"/>
              <a:t> de </a:t>
            </a:r>
            <a:r>
              <a:rPr lang="en-US" dirty="0" err="1"/>
              <a:t>bactérias</a:t>
            </a:r>
            <a:r>
              <a:rPr lang="en-US" dirty="0"/>
              <a:t> e </a:t>
            </a:r>
            <a:r>
              <a:rPr lang="en-US" dirty="0" err="1"/>
              <a:t>árqueas</a:t>
            </a:r>
            <a:endParaRPr lang="en-US" dirty="0"/>
          </a:p>
          <a:p>
            <a:pPr lvl="1"/>
            <a:r>
              <a:rPr lang="en-US" dirty="0" err="1"/>
              <a:t>Unidade</a:t>
            </a:r>
            <a:r>
              <a:rPr lang="en-US" dirty="0"/>
              <a:t> 3: </a:t>
            </a:r>
            <a:r>
              <a:rPr lang="en-US" dirty="0" err="1"/>
              <a:t>Biologia</a:t>
            </a:r>
            <a:r>
              <a:rPr lang="en-US" dirty="0"/>
              <a:t> Molecular e </a:t>
            </a:r>
            <a:r>
              <a:rPr lang="en-US" dirty="0" err="1"/>
              <a:t>Expressão</a:t>
            </a:r>
            <a:r>
              <a:rPr lang="en-US" dirty="0"/>
              <a:t> </a:t>
            </a:r>
            <a:r>
              <a:rPr lang="en-US" dirty="0" err="1"/>
              <a:t>Gênica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66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>
            <a:normAutofit/>
          </a:bodyPr>
          <a:lstStyle/>
          <a:p>
            <a:r>
              <a:rPr lang="en-US" dirty="0" err="1"/>
              <a:t>Vocabulário</a:t>
            </a:r>
            <a:r>
              <a:rPr lang="en-US" dirty="0"/>
              <a:t> de </a:t>
            </a:r>
            <a:r>
              <a:rPr lang="en-US" dirty="0" err="1"/>
              <a:t>genética</a:t>
            </a:r>
            <a:r>
              <a:rPr lang="en-US" dirty="0"/>
              <a:t> </a:t>
            </a:r>
            <a:r>
              <a:rPr lang="en-US" dirty="0" err="1"/>
              <a:t>bacteriana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48836"/>
              </p:ext>
            </p:extLst>
          </p:nvPr>
        </p:nvGraphicFramePr>
        <p:xfrm>
          <a:off x="323528" y="1124744"/>
          <a:ext cx="8496944" cy="1152128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12601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13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55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Termo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Definição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Linhagem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Selvagem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Linhagem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referência</a:t>
                      </a:r>
                      <a:r>
                        <a:rPr lang="en-US" dirty="0"/>
                        <a:t>, </a:t>
                      </a:r>
                      <a:r>
                        <a:rPr lang="en-US" dirty="0" err="1"/>
                        <a:t>isolada</a:t>
                      </a:r>
                      <a:r>
                        <a:rPr lang="en-US" dirty="0"/>
                        <a:t> e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mantida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em</a:t>
                      </a:r>
                      <a:r>
                        <a:rPr lang="en-US" baseline="0" dirty="0"/>
                        <a:t> </a:t>
                      </a:r>
                      <a:r>
                        <a:rPr lang="en-US" baseline="0" dirty="0" err="1"/>
                        <a:t>laboratório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44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/>
                        <a:t>Mutante</a:t>
                      </a:r>
                      <a:r>
                        <a:rPr lang="en-US" b="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Fenótipo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diferente</a:t>
                      </a:r>
                      <a:r>
                        <a:rPr lang="en-US" dirty="0"/>
                        <a:t> do </a:t>
                      </a:r>
                      <a:r>
                        <a:rPr lang="en-US" dirty="0" err="1"/>
                        <a:t>selvagem</a:t>
                      </a:r>
                      <a:r>
                        <a:rPr lang="en-US" dirty="0"/>
                        <a:t> parental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881890"/>
              </p:ext>
            </p:extLst>
          </p:nvPr>
        </p:nvGraphicFramePr>
        <p:xfrm>
          <a:off x="251520" y="1124744"/>
          <a:ext cx="8496944" cy="461772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2088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31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Nomenclatura</a:t>
                      </a:r>
                      <a:r>
                        <a:rPr lang="en-US" dirty="0"/>
                        <a:t> das </a:t>
                      </a:r>
                      <a:r>
                        <a:rPr lang="en-US" dirty="0" err="1"/>
                        <a:t>mutações</a:t>
                      </a:r>
                      <a:r>
                        <a:rPr lang="en-US" dirty="0"/>
                        <a:t> / </a:t>
                      </a:r>
                      <a:r>
                        <a:rPr lang="en-US" dirty="0" err="1"/>
                        <a:t>mutantes</a:t>
                      </a:r>
                      <a:endParaRPr lang="en-US" dirty="0"/>
                    </a:p>
                  </a:txBody>
                  <a:tcPr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/>
                        <a:t>Tipo</a:t>
                      </a:r>
                      <a:r>
                        <a:rPr lang="en-US" b="1" dirty="0"/>
                        <a:t> de </a:t>
                      </a:r>
                      <a:r>
                        <a:rPr lang="en-US" b="1" dirty="0" err="1"/>
                        <a:t>informação</a:t>
                      </a:r>
                      <a:endParaRPr lang="en-US" b="1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Exemplo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Categoria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err="1"/>
                        <a:t>Definição</a:t>
                      </a:r>
                      <a:endParaRPr lang="en-US" b="1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err="1"/>
                        <a:t>Selvagem</a:t>
                      </a:r>
                      <a:endParaRPr lang="en-US" b="0" dirty="0"/>
                    </a:p>
                  </a:txBody>
                  <a:tcPr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/>
                        <a:t>wt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/>
                        <a:t>selvagem</a:t>
                      </a:r>
                      <a:endParaRPr lang="en-US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0" dirty="0" err="1"/>
                        <a:t>referência</a:t>
                      </a:r>
                      <a:endParaRPr lang="en-US" b="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6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Fenotípicas</a:t>
                      </a:r>
                      <a:endParaRPr lang="en-US" b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His</a:t>
                      </a:r>
                      <a:r>
                        <a:rPr lang="en-US" sz="1800" baseline="30000" dirty="0"/>
                        <a:t>+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selvagem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Posso</a:t>
                      </a:r>
                      <a:r>
                        <a:rPr lang="en-US" sz="1800" b="1" dirty="0"/>
                        <a:t> </a:t>
                      </a:r>
                      <a:r>
                        <a:rPr lang="en-US" sz="1800" b="1" dirty="0" err="1"/>
                        <a:t>sintetizar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minha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própria</a:t>
                      </a:r>
                      <a:r>
                        <a:rPr lang="en-US" sz="1800" dirty="0"/>
                        <a:t> </a:t>
                      </a:r>
                      <a:r>
                        <a:rPr lang="en-US" sz="1800" dirty="0" err="1"/>
                        <a:t>histidina</a:t>
                      </a:r>
                      <a:endParaRPr lang="en-US" dirty="0"/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auxotrófico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Tenho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que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comer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histidina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pra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viver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Lac+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selvagem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Posso</a:t>
                      </a:r>
                      <a:r>
                        <a:rPr lang="en-US" dirty="0"/>
                        <a:t> </a:t>
                      </a:r>
                      <a:r>
                        <a:rPr lang="en-US" b="1" dirty="0"/>
                        <a:t>comer</a:t>
                      </a:r>
                      <a:r>
                        <a:rPr lang="en-US" dirty="0"/>
                        <a:t> lactose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Lac-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Não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posso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usar</a:t>
                      </a:r>
                      <a:r>
                        <a:rPr lang="en-US" dirty="0"/>
                        <a:t> lactose </a:t>
                      </a:r>
                      <a:r>
                        <a:rPr lang="en-US" dirty="0" err="1"/>
                        <a:t>como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fonte</a:t>
                      </a:r>
                      <a:r>
                        <a:rPr lang="en-US" dirty="0"/>
                        <a:t> de </a:t>
                      </a:r>
                      <a:r>
                        <a:rPr lang="en-US" dirty="0" err="1"/>
                        <a:t>carbono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Stp</a:t>
                      </a:r>
                      <a:r>
                        <a:rPr lang="en-US" baseline="30000" dirty="0" err="1"/>
                        <a:t>R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Stp</a:t>
                      </a:r>
                      <a:r>
                        <a:rPr lang="en-US" baseline="30000" dirty="0" err="1"/>
                        <a:t>S</a:t>
                      </a:r>
                      <a:endParaRPr lang="en-US" baseline="300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Genotípicas</a:t>
                      </a:r>
                      <a:endParaRPr lang="en-US" b="0" dirty="0"/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2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ΔhisC1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err="1"/>
                        <a:t>auxotrófico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His- </a:t>
                      </a:r>
                      <a:r>
                        <a:rPr lang="en-US" dirty="0" err="1"/>
                        <a:t>porque</a:t>
                      </a:r>
                      <a:r>
                        <a:rPr lang="en-US" dirty="0"/>
                        <a:t> o gene hisC1 </a:t>
                      </a:r>
                      <a:r>
                        <a:rPr lang="en-US" dirty="0" err="1"/>
                        <a:t>não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funciona</a:t>
                      </a:r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ΔhisC2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/>
                        <a:t>auxotrófico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His- </a:t>
                      </a:r>
                      <a:r>
                        <a:rPr lang="en-US" dirty="0" err="1"/>
                        <a:t>porque</a:t>
                      </a:r>
                      <a:r>
                        <a:rPr lang="en-US" dirty="0"/>
                        <a:t> o gene hisC2 </a:t>
                      </a:r>
                      <a:r>
                        <a:rPr lang="en-US" dirty="0" err="1"/>
                        <a:t>não</a:t>
                      </a:r>
                      <a:r>
                        <a:rPr lang="en-US" dirty="0"/>
                        <a:t> </a:t>
                      </a:r>
                      <a:r>
                        <a:rPr lang="en-US" dirty="0" err="1"/>
                        <a:t>funciona</a:t>
                      </a:r>
                      <a:endParaRPr lang="en-US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7534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r>
              <a:rPr lang="en-US" dirty="0" err="1"/>
              <a:t>Isolamento</a:t>
            </a:r>
            <a:r>
              <a:rPr lang="en-US" dirty="0"/>
              <a:t> de </a:t>
            </a:r>
            <a:r>
              <a:rPr lang="en-US" dirty="0" err="1"/>
              <a:t>Mutantes</a:t>
            </a:r>
            <a:endParaRPr lang="en-US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3"/>
          </p:nvPr>
        </p:nvSpPr>
        <p:spPr>
          <a:xfrm>
            <a:off x="539552" y="1412776"/>
            <a:ext cx="8136904" cy="486152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1-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Mutações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Selecionáveis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 err="1"/>
              <a:t>Mutações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conferem</a:t>
            </a:r>
            <a:r>
              <a:rPr lang="en-US" sz="2400" dirty="0"/>
              <a:t> </a:t>
            </a:r>
            <a:r>
              <a:rPr lang="en-US" sz="2400" dirty="0" err="1"/>
              <a:t>algum</a:t>
            </a:r>
            <a:r>
              <a:rPr lang="en-US" sz="2400" dirty="0"/>
              <a:t> </a:t>
            </a:r>
            <a:r>
              <a:rPr lang="en-US" sz="2400" dirty="0" err="1"/>
              <a:t>tipo</a:t>
            </a:r>
            <a:r>
              <a:rPr lang="en-US" sz="2400" dirty="0"/>
              <a:t> de </a:t>
            </a:r>
            <a:r>
              <a:rPr lang="en-US" sz="2400" dirty="0" err="1"/>
              <a:t>vantagem</a:t>
            </a:r>
            <a:r>
              <a:rPr lang="en-US" sz="2400" dirty="0"/>
              <a:t> – </a:t>
            </a:r>
            <a:r>
              <a:rPr lang="en-US" sz="2400" dirty="0" err="1"/>
              <a:t>selecionáveis</a:t>
            </a:r>
            <a:endParaRPr lang="en-US" sz="2400" dirty="0"/>
          </a:p>
          <a:p>
            <a:pPr marL="548640" lvl="2" indent="-274320">
              <a:spcBef>
                <a:spcPts val="580"/>
              </a:spcBef>
              <a:buClr>
                <a:schemeClr val="accent1"/>
              </a:buClr>
            </a:pPr>
            <a:r>
              <a:rPr lang="en-US" sz="2400" dirty="0"/>
              <a:t>Ex. </a:t>
            </a:r>
            <a:r>
              <a:rPr lang="en-US" sz="2400" dirty="0" err="1"/>
              <a:t>Resistência</a:t>
            </a:r>
            <a:r>
              <a:rPr lang="en-US" sz="2400" dirty="0"/>
              <a:t> </a:t>
            </a:r>
            <a:r>
              <a:rPr lang="en-US" sz="2400" dirty="0" err="1"/>
              <a:t>à</a:t>
            </a:r>
            <a:r>
              <a:rPr lang="en-US" sz="2400" dirty="0"/>
              <a:t> um </a:t>
            </a:r>
            <a:r>
              <a:rPr lang="en-US" sz="2400" dirty="0" err="1"/>
              <a:t>fármaco</a:t>
            </a:r>
            <a:r>
              <a:rPr lang="en-US" sz="2400" dirty="0"/>
              <a:t> </a:t>
            </a:r>
          </a:p>
          <a:p>
            <a:pPr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2-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Mutações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não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Selecionáveis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- 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Técnica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de </a:t>
            </a:r>
            <a:r>
              <a:rPr lang="en-US" dirty="0" err="1">
                <a:solidFill>
                  <a:schemeClr val="accent1">
                    <a:lumMod val="75000"/>
                  </a:schemeClr>
                </a:solidFill>
              </a:rPr>
              <a:t>Varredura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lvl="1"/>
            <a:r>
              <a:rPr lang="en-US" dirty="0" err="1"/>
              <a:t>Podem</a:t>
            </a:r>
            <a:r>
              <a:rPr lang="en-US" dirty="0"/>
              <a:t> </a:t>
            </a:r>
            <a:r>
              <a:rPr lang="en-US" dirty="0" err="1"/>
              <a:t>causar</a:t>
            </a:r>
            <a:r>
              <a:rPr lang="en-US" dirty="0"/>
              <a:t> </a:t>
            </a:r>
            <a:r>
              <a:rPr lang="en-US" dirty="0" err="1"/>
              <a:t>mudanças</a:t>
            </a:r>
            <a:r>
              <a:rPr lang="en-US" dirty="0"/>
              <a:t> </a:t>
            </a:r>
            <a:r>
              <a:rPr lang="en-US" dirty="0" err="1"/>
              <a:t>fenotípicas</a:t>
            </a:r>
            <a:r>
              <a:rPr lang="en-US" dirty="0"/>
              <a:t> </a:t>
            </a:r>
            <a:r>
              <a:rPr lang="en-US" dirty="0" err="1"/>
              <a:t>claras</a:t>
            </a:r>
            <a:r>
              <a:rPr lang="en-US" dirty="0"/>
              <a:t> </a:t>
            </a:r>
            <a:r>
              <a:rPr lang="en-US" dirty="0" err="1"/>
              <a:t>mas</a:t>
            </a:r>
            <a:r>
              <a:rPr lang="en-US" dirty="0"/>
              <a:t>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vantagem</a:t>
            </a:r>
            <a:r>
              <a:rPr lang="en-US" dirty="0"/>
              <a:t>.</a:t>
            </a:r>
          </a:p>
          <a:p>
            <a:pPr lvl="1"/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consegue</a:t>
            </a:r>
            <a:r>
              <a:rPr lang="en-US" dirty="0"/>
              <a:t> </a:t>
            </a:r>
            <a:r>
              <a:rPr lang="en-US" dirty="0" err="1"/>
              <a:t>isolá</a:t>
            </a:r>
            <a:r>
              <a:rPr lang="en-US" dirty="0"/>
              <a:t>-los de forma </a:t>
            </a:r>
            <a:r>
              <a:rPr lang="en-US" dirty="0" err="1"/>
              <a:t>direta</a:t>
            </a:r>
            <a:endParaRPr lang="en-US" dirty="0"/>
          </a:p>
          <a:p>
            <a:pPr lvl="1"/>
            <a:r>
              <a:rPr lang="en-US" dirty="0"/>
              <a:t>Ex. </a:t>
            </a:r>
            <a:r>
              <a:rPr lang="en-US" dirty="0" err="1"/>
              <a:t>Perda</a:t>
            </a:r>
            <a:r>
              <a:rPr lang="en-US" dirty="0"/>
              <a:t> </a:t>
            </a:r>
            <a:r>
              <a:rPr lang="en-US" dirty="0" err="1"/>
              <a:t>da</a:t>
            </a:r>
            <a:r>
              <a:rPr lang="en-US" dirty="0"/>
              <a:t> </a:t>
            </a:r>
            <a:r>
              <a:rPr lang="en-US" dirty="0" err="1"/>
              <a:t>coloração</a:t>
            </a:r>
            <a:r>
              <a:rPr lang="en-US" dirty="0"/>
              <a:t> de um </a:t>
            </a:r>
            <a:r>
              <a:rPr lang="en-US" dirty="0" err="1"/>
              <a:t>organismo</a:t>
            </a:r>
            <a:r>
              <a:rPr lang="en-US" dirty="0"/>
              <a:t> </a:t>
            </a:r>
            <a:r>
              <a:rPr lang="en-US" dirty="0" err="1"/>
              <a:t>pigmentado</a:t>
            </a:r>
            <a:endParaRPr lang="en-US" dirty="0"/>
          </a:p>
          <a:p>
            <a:pPr lvl="1"/>
            <a:r>
              <a:rPr lang="en-US" dirty="0" err="1"/>
              <a:t>Detectadas</a:t>
            </a:r>
            <a:r>
              <a:rPr lang="en-US" dirty="0"/>
              <a:t> </a:t>
            </a:r>
            <a:r>
              <a:rPr lang="en-US" dirty="0" err="1"/>
              <a:t>pela</a:t>
            </a:r>
            <a:r>
              <a:rPr lang="en-US" dirty="0"/>
              <a:t> </a:t>
            </a:r>
            <a:r>
              <a:rPr lang="en-US" b="1" dirty="0" err="1"/>
              <a:t>varredura</a:t>
            </a:r>
            <a:r>
              <a:rPr lang="en-US" dirty="0"/>
              <a:t> – </a:t>
            </a:r>
            <a:r>
              <a:rPr lang="en-US" dirty="0" err="1"/>
              <a:t>observação</a:t>
            </a:r>
            <a:r>
              <a:rPr lang="en-US" dirty="0"/>
              <a:t> visual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4624"/>
            <a:ext cx="7772400" cy="1143000"/>
          </a:xfrm>
        </p:spPr>
        <p:txBody>
          <a:bodyPr/>
          <a:lstStyle/>
          <a:p>
            <a:r>
              <a:rPr lang="en-US" dirty="0" err="1"/>
              <a:t>Isolamento</a:t>
            </a:r>
            <a:r>
              <a:rPr lang="en-US" dirty="0"/>
              <a:t> de </a:t>
            </a:r>
            <a:r>
              <a:rPr lang="en-US" dirty="0" err="1"/>
              <a:t>Mutantes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0303" t="8095" r="9091" b="50955"/>
          <a:stretch>
            <a:fillRect/>
          </a:stretch>
        </p:blipFill>
        <p:spPr bwMode="auto">
          <a:xfrm>
            <a:off x="352713" y="1844824"/>
            <a:ext cx="446653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15468" t="53223" r="36713" b="3320"/>
          <a:stretch>
            <a:fillRect/>
          </a:stretch>
        </p:blipFill>
        <p:spPr bwMode="auto">
          <a:xfrm>
            <a:off x="5148064" y="1844824"/>
            <a:ext cx="3063686" cy="3515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aixaDeTexto 7"/>
          <p:cNvSpPr txBox="1"/>
          <p:nvPr/>
        </p:nvSpPr>
        <p:spPr>
          <a:xfrm>
            <a:off x="1344349" y="1455167"/>
            <a:ext cx="2615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Mutante</a:t>
            </a:r>
            <a:r>
              <a:rPr lang="en-US" sz="2400" dirty="0"/>
              <a:t> </a:t>
            </a:r>
            <a:r>
              <a:rPr lang="en-US" sz="2400" dirty="0" err="1"/>
              <a:t>Selecionável</a:t>
            </a:r>
            <a:r>
              <a:rPr lang="en-US" sz="2400" dirty="0"/>
              <a:t> 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5043398" y="1450123"/>
            <a:ext cx="3238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Mutante</a:t>
            </a:r>
            <a:r>
              <a:rPr lang="en-US" sz="2400" dirty="0"/>
              <a:t> </a:t>
            </a:r>
            <a:r>
              <a:rPr lang="en-US" sz="2400" dirty="0" err="1"/>
              <a:t>Não</a:t>
            </a:r>
            <a:r>
              <a:rPr lang="en-US" sz="2400" dirty="0"/>
              <a:t> -</a:t>
            </a:r>
            <a:r>
              <a:rPr lang="en-US" sz="2400" dirty="0" err="1"/>
              <a:t>Selecionável</a:t>
            </a:r>
            <a:r>
              <a:rPr lang="en-US" sz="2400" dirty="0"/>
              <a:t> 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148064" y="5266547"/>
            <a:ext cx="3061971" cy="646331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dirty="0" err="1"/>
              <a:t>Fungos</a:t>
            </a:r>
            <a:r>
              <a:rPr lang="en-US" dirty="0"/>
              <a:t>: </a:t>
            </a:r>
            <a:r>
              <a:rPr lang="en-US" dirty="0" err="1"/>
              <a:t>pigmentação</a:t>
            </a:r>
            <a:r>
              <a:rPr lang="en-US" dirty="0"/>
              <a:t> </a:t>
            </a:r>
            <a:r>
              <a:rPr lang="en-US" dirty="0" err="1"/>
              <a:t>verde</a:t>
            </a:r>
            <a:r>
              <a:rPr lang="en-US" dirty="0"/>
              <a:t>, </a:t>
            </a:r>
            <a:r>
              <a:rPr lang="en-US" dirty="0" err="1"/>
              <a:t>amarela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branca</a:t>
            </a:r>
            <a:endParaRPr lang="en-US" dirty="0"/>
          </a:p>
        </p:txBody>
      </p:sp>
      <p:sp>
        <p:nvSpPr>
          <p:cNvPr id="14" name="CaixaDeTexto 9"/>
          <p:cNvSpPr txBox="1"/>
          <p:nvPr/>
        </p:nvSpPr>
        <p:spPr>
          <a:xfrm>
            <a:off x="395536" y="5373216"/>
            <a:ext cx="4392488" cy="369332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Colônias</a:t>
            </a:r>
            <a:r>
              <a:rPr lang="en-US" dirty="0"/>
              <a:t> </a:t>
            </a:r>
            <a:r>
              <a:rPr lang="en-US" dirty="0" err="1"/>
              <a:t>resistêntes</a:t>
            </a:r>
            <a:r>
              <a:rPr lang="en-US" dirty="0"/>
              <a:t> a um </a:t>
            </a:r>
            <a:r>
              <a:rPr lang="en-US" dirty="0" err="1"/>
              <a:t>antibiótico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Classes </a:t>
            </a:r>
            <a:r>
              <a:rPr lang="en-US" dirty="0" err="1"/>
              <a:t>Comuns</a:t>
            </a:r>
            <a:r>
              <a:rPr lang="en-US" dirty="0"/>
              <a:t> de </a:t>
            </a:r>
            <a:r>
              <a:rPr lang="en-US" dirty="0" err="1"/>
              <a:t>Mutantes</a:t>
            </a:r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32" y="1558843"/>
            <a:ext cx="8964488" cy="41325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3662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706090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/>
              <a:t>Processo de Varredura de Auxotróficos Nutricionais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r="6590"/>
          <a:stretch>
            <a:fillRect/>
          </a:stretch>
        </p:blipFill>
        <p:spPr bwMode="auto">
          <a:xfrm>
            <a:off x="196929" y="2291333"/>
            <a:ext cx="8750143" cy="257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ixaDeTexto 4"/>
          <p:cNvSpPr txBox="1"/>
          <p:nvPr/>
        </p:nvSpPr>
        <p:spPr>
          <a:xfrm>
            <a:off x="234081" y="1772816"/>
            <a:ext cx="30700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Plaqueamento</a:t>
            </a:r>
            <a:r>
              <a:rPr lang="en-US" sz="2400" dirty="0"/>
              <a:t>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Réplica</a:t>
            </a:r>
            <a:endParaRPr lang="en-US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5508104" y="458112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His</a:t>
            </a:r>
            <a:r>
              <a:rPr lang="en-US" baseline="30000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3" name="Oval 2"/>
          <p:cNvSpPr/>
          <p:nvPr/>
        </p:nvSpPr>
        <p:spPr>
          <a:xfrm>
            <a:off x="8028384" y="2420888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100392" y="3717032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SOHO">
      <a:dk1>
        <a:srgbClr val="2E2224"/>
      </a:dk1>
      <a:lt1>
        <a:sysClr val="window" lastClr="FFFFFF"/>
      </a:lt1>
      <a:dk2>
        <a:srgbClr val="48231E"/>
      </a:dk2>
      <a:lt2>
        <a:srgbClr val="CBD8DD"/>
      </a:lt2>
      <a:accent1>
        <a:srgbClr val="61625E"/>
      </a:accent1>
      <a:accent2>
        <a:srgbClr val="964D2C"/>
      </a:accent2>
      <a:accent3>
        <a:srgbClr val="66553E"/>
      </a:accent3>
      <a:accent4>
        <a:srgbClr val="848058"/>
      </a:accent4>
      <a:accent5>
        <a:srgbClr val="AFA14B"/>
      </a:accent5>
      <a:accent6>
        <a:srgbClr val="AD7D4D"/>
      </a:accent6>
      <a:hlink>
        <a:srgbClr val="FFDE66"/>
      </a:hlink>
      <a:folHlink>
        <a:srgbClr val="C0AEBC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6107</TotalTime>
  <Words>1474</Words>
  <Application>Microsoft Macintosh PowerPoint</Application>
  <PresentationFormat>On-screen Show (4:3)</PresentationFormat>
  <Paragraphs>299</Paragraphs>
  <Slides>40</Slides>
  <Notes>35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Candara</vt:lpstr>
      <vt:lpstr>Soho</vt:lpstr>
      <vt:lpstr>Princípios da Genética Bacteriana Mutação e Transferência Lateral de Genes</vt:lpstr>
      <vt:lpstr>Pense</vt:lpstr>
      <vt:lpstr>PowerPoint Presentation</vt:lpstr>
      <vt:lpstr>Mutação</vt:lpstr>
      <vt:lpstr>Vocabulário de genética bacteriana</vt:lpstr>
      <vt:lpstr>Isolamento de Mutantes</vt:lpstr>
      <vt:lpstr>Isolamento de Mutantes</vt:lpstr>
      <vt:lpstr>Classes Comuns de Mutantes</vt:lpstr>
      <vt:lpstr>Processo de Varredura de Auxotróficos Nutricionais</vt:lpstr>
      <vt:lpstr>Processo de Varredura de Auxotróficos Nutricionais</vt:lpstr>
      <vt:lpstr>Mutações Pontuais</vt:lpstr>
      <vt:lpstr>Inserção ou Deleção de Uma ou mais bases</vt:lpstr>
      <vt:lpstr>O Que são Elementos móveis? </vt:lpstr>
      <vt:lpstr>DNA é dinâmico</vt:lpstr>
      <vt:lpstr>DNA Móvel: elementos de transposição</vt:lpstr>
      <vt:lpstr>Exemplo de 2 Elementos Transponíveis</vt:lpstr>
      <vt:lpstr>PowerPoint Presentation</vt:lpstr>
      <vt:lpstr>Mecanismo de Trasnposição</vt:lpstr>
      <vt:lpstr>Quais são os mecanismos de Transferência lateral de genes?</vt:lpstr>
      <vt:lpstr>Transferência Horizontal em Procariotos</vt:lpstr>
      <vt:lpstr>Transformação</vt:lpstr>
      <vt:lpstr>Competência na Transformação</vt:lpstr>
      <vt:lpstr>Auto-Transformação</vt:lpstr>
      <vt:lpstr>Pilus tipo IV está envolvido em movimento e auto-transformação</vt:lpstr>
      <vt:lpstr>https://www.youtube.com/watch?v=HGvnrWrudpA</vt:lpstr>
      <vt:lpstr>Transdução</vt:lpstr>
      <vt:lpstr>Ciclo Lítico e Via Lisogênico</vt:lpstr>
      <vt:lpstr>Transdução Generalizada</vt:lpstr>
      <vt:lpstr>Transdução Específica</vt:lpstr>
      <vt:lpstr>Conjugação</vt:lpstr>
      <vt:lpstr>PowerPoint Presentation</vt:lpstr>
      <vt:lpstr>Exemplo de aparato transferência do DNA</vt:lpstr>
      <vt:lpstr>Transferência do DNA Plasmidial por Conjugação</vt:lpstr>
      <vt:lpstr>Processo de integração do plasmídeo F  (Hfr)</vt:lpstr>
      <vt:lpstr>Transferência de genes cromossomais por uma linhagem Hfr</vt:lpstr>
      <vt:lpstr>Transferência de alguns genes cromossomais por conjugação </vt:lpstr>
      <vt:lpstr>Formação de Diferentes Linhagens Hfr</vt:lpstr>
      <vt:lpstr>Perguntas</vt:lpstr>
      <vt:lpstr>Perguntas</vt:lpstr>
      <vt:lpstr>Referências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Princípios da Genética Bacteriana Metódos de transferência Vertical e Lateral de Genes</dc:title>
  <dc:creator>Cris</dc:creator>
  <cp:lastModifiedBy>Cristiane Rodrigues Guzzo Carvalho Carvalho</cp:lastModifiedBy>
  <cp:revision>137</cp:revision>
  <dcterms:created xsi:type="dcterms:W3CDTF">2013-08-26T17:09:23Z</dcterms:created>
  <dcterms:modified xsi:type="dcterms:W3CDTF">2022-08-26T13:25:46Z</dcterms:modified>
</cp:coreProperties>
</file>