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869C6-C1C0-274F-AFE1-F27C3F2F08C6}" type="doc">
      <dgm:prSet loTypeId="urn:microsoft.com/office/officeart/2005/8/layout/cycle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B2352A8-90CB-9B4B-BC26-4946A285FD41}">
      <dgm:prSet phldrT="[Text]"/>
      <dgm:spPr/>
      <dgm:t>
        <a:bodyPr/>
        <a:lstStyle/>
        <a:p>
          <a:r>
            <a:rPr lang="pt-BR" dirty="0" smtClean="0"/>
            <a:t>1) De onde vem o direito?</a:t>
          </a:r>
          <a:endParaRPr lang="pt-BR" dirty="0"/>
        </a:p>
      </dgm:t>
    </dgm:pt>
    <dgm:pt modelId="{AE863A5F-77FA-E04F-B6F5-A024FE44E262}" type="parTrans" cxnId="{71E5651D-849D-364C-A83A-B91659BF9B7F}">
      <dgm:prSet/>
      <dgm:spPr/>
      <dgm:t>
        <a:bodyPr/>
        <a:lstStyle/>
        <a:p>
          <a:endParaRPr lang="pt-BR"/>
        </a:p>
      </dgm:t>
    </dgm:pt>
    <dgm:pt modelId="{ACFB87B7-CBEB-AE47-B336-65A7AE6EEF66}" type="sibTrans" cxnId="{71E5651D-849D-364C-A83A-B91659BF9B7F}">
      <dgm:prSet/>
      <dgm:spPr/>
      <dgm:t>
        <a:bodyPr/>
        <a:lstStyle/>
        <a:p>
          <a:endParaRPr lang="pt-BR"/>
        </a:p>
      </dgm:t>
    </dgm:pt>
    <dgm:pt modelId="{BF7A357C-616F-2647-BDE6-5B43827FDAA5}">
      <dgm:prSet phldrT="[Text]"/>
      <dgm:spPr/>
      <dgm:t>
        <a:bodyPr/>
        <a:lstStyle/>
        <a:p>
          <a:r>
            <a:rPr lang="pt-BR" dirty="0" smtClean="0"/>
            <a:t>2) De normas jur</a:t>
          </a:r>
          <a:r>
            <a:rPr lang="pt-BR" dirty="0" smtClean="0"/>
            <a:t>ídicas que o dizem</a:t>
          </a:r>
          <a:endParaRPr lang="pt-BR" dirty="0"/>
        </a:p>
      </dgm:t>
    </dgm:pt>
    <dgm:pt modelId="{59E2944A-04E2-9A44-BCC4-674871366377}" type="parTrans" cxnId="{3D2BD006-476E-044E-AD1F-2913500DA4B3}">
      <dgm:prSet/>
      <dgm:spPr/>
      <dgm:t>
        <a:bodyPr/>
        <a:lstStyle/>
        <a:p>
          <a:endParaRPr lang="pt-BR"/>
        </a:p>
      </dgm:t>
    </dgm:pt>
    <dgm:pt modelId="{837EBE4C-5ECF-C54C-A480-D057EA78552C}" type="sibTrans" cxnId="{3D2BD006-476E-044E-AD1F-2913500DA4B3}">
      <dgm:prSet/>
      <dgm:spPr/>
      <dgm:t>
        <a:bodyPr/>
        <a:lstStyle/>
        <a:p>
          <a:endParaRPr lang="pt-BR"/>
        </a:p>
      </dgm:t>
    </dgm:pt>
    <dgm:pt modelId="{38048F6D-12A2-F245-8B52-1493A16C5E0A}">
      <dgm:prSet phldrT="[Text]"/>
      <dgm:spPr/>
      <dgm:t>
        <a:bodyPr/>
        <a:lstStyle/>
        <a:p>
          <a:r>
            <a:rPr lang="pt-BR" dirty="0" smtClean="0"/>
            <a:t>3) De onde v</a:t>
          </a:r>
          <a:r>
            <a:rPr lang="pt-BR" dirty="0" smtClean="0"/>
            <a:t>êm essas normas?</a:t>
          </a:r>
          <a:endParaRPr lang="pt-BR" dirty="0"/>
        </a:p>
      </dgm:t>
    </dgm:pt>
    <dgm:pt modelId="{95093AC4-5D0F-564F-9BE7-82CB0EB9D995}" type="parTrans" cxnId="{D945F44C-0192-EF47-A3BD-432FD711105C}">
      <dgm:prSet/>
      <dgm:spPr/>
      <dgm:t>
        <a:bodyPr/>
        <a:lstStyle/>
        <a:p>
          <a:endParaRPr lang="pt-BR"/>
        </a:p>
      </dgm:t>
    </dgm:pt>
    <dgm:pt modelId="{595AD88F-2273-5C40-B18F-A50095901FFA}" type="sibTrans" cxnId="{D945F44C-0192-EF47-A3BD-432FD711105C}">
      <dgm:prSet/>
      <dgm:spPr/>
      <dgm:t>
        <a:bodyPr/>
        <a:lstStyle/>
        <a:p>
          <a:endParaRPr lang="pt-BR"/>
        </a:p>
      </dgm:t>
    </dgm:pt>
    <dgm:pt modelId="{5180992D-5D74-6643-8233-E8D26955734C}">
      <dgm:prSet phldrT="[Text]"/>
      <dgm:spPr/>
      <dgm:t>
        <a:bodyPr/>
        <a:lstStyle/>
        <a:p>
          <a:r>
            <a:rPr lang="pt-BR" dirty="0" smtClean="0"/>
            <a:t>4) Do direito</a:t>
          </a:r>
          <a:endParaRPr lang="pt-BR" dirty="0"/>
        </a:p>
      </dgm:t>
    </dgm:pt>
    <dgm:pt modelId="{96164A12-CC42-744F-A704-AC611DA256FF}" type="parTrans" cxnId="{93F512AE-EFB5-7246-B71D-512A5231749F}">
      <dgm:prSet/>
      <dgm:spPr/>
      <dgm:t>
        <a:bodyPr/>
        <a:lstStyle/>
        <a:p>
          <a:endParaRPr lang="pt-BR"/>
        </a:p>
      </dgm:t>
    </dgm:pt>
    <dgm:pt modelId="{3B22DA28-DF75-4D45-A824-37E9DCC8DD10}" type="sibTrans" cxnId="{93F512AE-EFB5-7246-B71D-512A5231749F}">
      <dgm:prSet/>
      <dgm:spPr/>
      <dgm:t>
        <a:bodyPr/>
        <a:lstStyle/>
        <a:p>
          <a:endParaRPr lang="pt-BR"/>
        </a:p>
      </dgm:t>
    </dgm:pt>
    <dgm:pt modelId="{93433157-88B2-0543-8D5E-EEBD9BBD518B}" type="pres">
      <dgm:prSet presAssocID="{E24869C6-C1C0-274F-AFE1-F27C3F2F08C6}" presName="cycle" presStyleCnt="0">
        <dgm:presLayoutVars>
          <dgm:dir/>
          <dgm:resizeHandles val="exact"/>
        </dgm:presLayoutVars>
      </dgm:prSet>
      <dgm:spPr/>
    </dgm:pt>
    <dgm:pt modelId="{129FBD15-EC10-AA43-8765-976C7EE76AA8}" type="pres">
      <dgm:prSet presAssocID="{6B2352A8-90CB-9B4B-BC26-4946A285FD41}" presName="dummy" presStyleCnt="0"/>
      <dgm:spPr/>
    </dgm:pt>
    <dgm:pt modelId="{518B4729-07AB-C04E-90B7-137E51E805F1}" type="pres">
      <dgm:prSet presAssocID="{6B2352A8-90CB-9B4B-BC26-4946A285FD41}" presName="node" presStyleLbl="revTx" presStyleIdx="0" presStyleCnt="4" custRadScaleRad="121039" custRadScaleInc="30843">
        <dgm:presLayoutVars>
          <dgm:bulletEnabled val="1"/>
        </dgm:presLayoutVars>
      </dgm:prSet>
      <dgm:spPr/>
    </dgm:pt>
    <dgm:pt modelId="{3CDB3827-CCD6-2345-8F68-059CC834C8B8}" type="pres">
      <dgm:prSet presAssocID="{ACFB87B7-CBEB-AE47-B336-65A7AE6EEF66}" presName="sibTrans" presStyleLbl="node1" presStyleIdx="0" presStyleCnt="4"/>
      <dgm:spPr/>
    </dgm:pt>
    <dgm:pt modelId="{ADE62E89-8DBB-5247-9645-6DDA6C5B21AF}" type="pres">
      <dgm:prSet presAssocID="{BF7A357C-616F-2647-BDE6-5B43827FDAA5}" presName="dummy" presStyleCnt="0"/>
      <dgm:spPr/>
    </dgm:pt>
    <dgm:pt modelId="{AA40E71B-819D-AB49-987B-6B1DB9AD53D9}" type="pres">
      <dgm:prSet presAssocID="{BF7A357C-616F-2647-BDE6-5B43827FDAA5}" presName="node" presStyleLbl="revTx" presStyleIdx="1" presStyleCnt="4" custScaleX="194001" custRadScaleRad="122700" custRadScaleInc="-326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900B89-874C-2F41-BB5D-BAF2C7EC5BC9}" type="pres">
      <dgm:prSet presAssocID="{837EBE4C-5ECF-C54C-A480-D057EA78552C}" presName="sibTrans" presStyleLbl="node1" presStyleIdx="1" presStyleCnt="4"/>
      <dgm:spPr/>
    </dgm:pt>
    <dgm:pt modelId="{91001DCE-D3B3-A54D-81BD-782D1FFF1941}" type="pres">
      <dgm:prSet presAssocID="{38048F6D-12A2-F245-8B52-1493A16C5E0A}" presName="dummy" presStyleCnt="0"/>
      <dgm:spPr/>
    </dgm:pt>
    <dgm:pt modelId="{C8C62A9E-49B0-774D-A41C-22FEC1AF33B0}" type="pres">
      <dgm:prSet presAssocID="{38048F6D-12A2-F245-8B52-1493A16C5E0A}" presName="node" presStyleLbl="revTx" presStyleIdx="2" presStyleCnt="4" custRadScaleRad="111339" custRadScaleInc="18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37037C-67AE-F64B-8252-617EF1851A91}" type="pres">
      <dgm:prSet presAssocID="{595AD88F-2273-5C40-B18F-A50095901FFA}" presName="sibTrans" presStyleLbl="node1" presStyleIdx="2" presStyleCnt="4"/>
      <dgm:spPr/>
    </dgm:pt>
    <dgm:pt modelId="{B3490F24-D29C-ED49-89E1-8567939CBDF9}" type="pres">
      <dgm:prSet presAssocID="{5180992D-5D74-6643-8233-E8D26955734C}" presName="dummy" presStyleCnt="0"/>
      <dgm:spPr/>
    </dgm:pt>
    <dgm:pt modelId="{FF2340D9-0930-0F47-9783-87B71A8C6413}" type="pres">
      <dgm:prSet presAssocID="{5180992D-5D74-6643-8233-E8D26955734C}" presName="node" presStyleLbl="revTx" presStyleIdx="3" presStyleCnt="4" custRadScaleRad="113205" custRadScaleInc="-12169">
        <dgm:presLayoutVars>
          <dgm:bulletEnabled val="1"/>
        </dgm:presLayoutVars>
      </dgm:prSet>
      <dgm:spPr/>
    </dgm:pt>
    <dgm:pt modelId="{23133559-0E70-2F49-A50A-F24FBFCA217F}" type="pres">
      <dgm:prSet presAssocID="{3B22DA28-DF75-4D45-A824-37E9DCC8DD10}" presName="sibTrans" presStyleLbl="node1" presStyleIdx="3" presStyleCnt="4" custLinFactNeighborX="1677"/>
      <dgm:spPr/>
    </dgm:pt>
  </dgm:ptLst>
  <dgm:cxnLst>
    <dgm:cxn modelId="{3D2BD006-476E-044E-AD1F-2913500DA4B3}" srcId="{E24869C6-C1C0-274F-AFE1-F27C3F2F08C6}" destId="{BF7A357C-616F-2647-BDE6-5B43827FDAA5}" srcOrd="1" destOrd="0" parTransId="{59E2944A-04E2-9A44-BCC4-674871366377}" sibTransId="{837EBE4C-5ECF-C54C-A480-D057EA78552C}"/>
    <dgm:cxn modelId="{85062022-C4A1-7344-9850-543164259EEA}" type="presOf" srcId="{837EBE4C-5ECF-C54C-A480-D057EA78552C}" destId="{29900B89-874C-2F41-BB5D-BAF2C7EC5BC9}" srcOrd="0" destOrd="0" presId="urn:microsoft.com/office/officeart/2005/8/layout/cycle1"/>
    <dgm:cxn modelId="{71E5651D-849D-364C-A83A-B91659BF9B7F}" srcId="{E24869C6-C1C0-274F-AFE1-F27C3F2F08C6}" destId="{6B2352A8-90CB-9B4B-BC26-4946A285FD41}" srcOrd="0" destOrd="0" parTransId="{AE863A5F-77FA-E04F-B6F5-A024FE44E262}" sibTransId="{ACFB87B7-CBEB-AE47-B336-65A7AE6EEF66}"/>
    <dgm:cxn modelId="{19EDA927-25D7-8548-A6FD-D8A8A6E40D2B}" type="presOf" srcId="{38048F6D-12A2-F245-8B52-1493A16C5E0A}" destId="{C8C62A9E-49B0-774D-A41C-22FEC1AF33B0}" srcOrd="0" destOrd="0" presId="urn:microsoft.com/office/officeart/2005/8/layout/cycle1"/>
    <dgm:cxn modelId="{D945F44C-0192-EF47-A3BD-432FD711105C}" srcId="{E24869C6-C1C0-274F-AFE1-F27C3F2F08C6}" destId="{38048F6D-12A2-F245-8B52-1493A16C5E0A}" srcOrd="2" destOrd="0" parTransId="{95093AC4-5D0F-564F-9BE7-82CB0EB9D995}" sibTransId="{595AD88F-2273-5C40-B18F-A50095901FFA}"/>
    <dgm:cxn modelId="{2CAD44F7-D256-A64D-981D-0AD75ADBE7FC}" type="presOf" srcId="{595AD88F-2273-5C40-B18F-A50095901FFA}" destId="{E537037C-67AE-F64B-8252-617EF1851A91}" srcOrd="0" destOrd="0" presId="urn:microsoft.com/office/officeart/2005/8/layout/cycle1"/>
    <dgm:cxn modelId="{51474000-8DA6-0C40-95A5-208208369BAB}" type="presOf" srcId="{6B2352A8-90CB-9B4B-BC26-4946A285FD41}" destId="{518B4729-07AB-C04E-90B7-137E51E805F1}" srcOrd="0" destOrd="0" presId="urn:microsoft.com/office/officeart/2005/8/layout/cycle1"/>
    <dgm:cxn modelId="{EB3D7686-31FB-8143-82FE-DB01D9AABDB8}" type="presOf" srcId="{ACFB87B7-CBEB-AE47-B336-65A7AE6EEF66}" destId="{3CDB3827-CCD6-2345-8F68-059CC834C8B8}" srcOrd="0" destOrd="0" presId="urn:microsoft.com/office/officeart/2005/8/layout/cycle1"/>
    <dgm:cxn modelId="{87DE59B4-9D97-1749-A594-53B3272BF2F2}" type="presOf" srcId="{E24869C6-C1C0-274F-AFE1-F27C3F2F08C6}" destId="{93433157-88B2-0543-8D5E-EEBD9BBD518B}" srcOrd="0" destOrd="0" presId="urn:microsoft.com/office/officeart/2005/8/layout/cycle1"/>
    <dgm:cxn modelId="{FD978525-8968-0247-8531-228D5CA684AA}" type="presOf" srcId="{BF7A357C-616F-2647-BDE6-5B43827FDAA5}" destId="{AA40E71B-819D-AB49-987B-6B1DB9AD53D9}" srcOrd="0" destOrd="0" presId="urn:microsoft.com/office/officeart/2005/8/layout/cycle1"/>
    <dgm:cxn modelId="{93F512AE-EFB5-7246-B71D-512A5231749F}" srcId="{E24869C6-C1C0-274F-AFE1-F27C3F2F08C6}" destId="{5180992D-5D74-6643-8233-E8D26955734C}" srcOrd="3" destOrd="0" parTransId="{96164A12-CC42-744F-A704-AC611DA256FF}" sibTransId="{3B22DA28-DF75-4D45-A824-37E9DCC8DD10}"/>
    <dgm:cxn modelId="{ED7E5F46-CDD4-344A-9C06-D8D8E21CC2E7}" type="presOf" srcId="{5180992D-5D74-6643-8233-E8D26955734C}" destId="{FF2340D9-0930-0F47-9783-87B71A8C6413}" srcOrd="0" destOrd="0" presId="urn:microsoft.com/office/officeart/2005/8/layout/cycle1"/>
    <dgm:cxn modelId="{4F1DF0DC-834A-D04C-BFB2-317CDD17B234}" type="presOf" srcId="{3B22DA28-DF75-4D45-A824-37E9DCC8DD10}" destId="{23133559-0E70-2F49-A50A-F24FBFCA217F}" srcOrd="0" destOrd="0" presId="urn:microsoft.com/office/officeart/2005/8/layout/cycle1"/>
    <dgm:cxn modelId="{0BF630D3-4BFC-854A-87C2-5C7BCBF833CD}" type="presParOf" srcId="{93433157-88B2-0543-8D5E-EEBD9BBD518B}" destId="{129FBD15-EC10-AA43-8765-976C7EE76AA8}" srcOrd="0" destOrd="0" presId="urn:microsoft.com/office/officeart/2005/8/layout/cycle1"/>
    <dgm:cxn modelId="{AD670CA2-F076-EF4F-B321-AA8F26A9501F}" type="presParOf" srcId="{93433157-88B2-0543-8D5E-EEBD9BBD518B}" destId="{518B4729-07AB-C04E-90B7-137E51E805F1}" srcOrd="1" destOrd="0" presId="urn:microsoft.com/office/officeart/2005/8/layout/cycle1"/>
    <dgm:cxn modelId="{5C10F3B0-02A8-8444-BAC9-AB520327D603}" type="presParOf" srcId="{93433157-88B2-0543-8D5E-EEBD9BBD518B}" destId="{3CDB3827-CCD6-2345-8F68-059CC834C8B8}" srcOrd="2" destOrd="0" presId="urn:microsoft.com/office/officeart/2005/8/layout/cycle1"/>
    <dgm:cxn modelId="{5F4DA0DF-94DF-F74D-BF3C-6261545314C1}" type="presParOf" srcId="{93433157-88B2-0543-8D5E-EEBD9BBD518B}" destId="{ADE62E89-8DBB-5247-9645-6DDA6C5B21AF}" srcOrd="3" destOrd="0" presId="urn:microsoft.com/office/officeart/2005/8/layout/cycle1"/>
    <dgm:cxn modelId="{F6BD98A7-89AC-DA4E-84B3-89FDEA3C1193}" type="presParOf" srcId="{93433157-88B2-0543-8D5E-EEBD9BBD518B}" destId="{AA40E71B-819D-AB49-987B-6B1DB9AD53D9}" srcOrd="4" destOrd="0" presId="urn:microsoft.com/office/officeart/2005/8/layout/cycle1"/>
    <dgm:cxn modelId="{2582BA9C-544C-0F42-9B56-22AC2AC12022}" type="presParOf" srcId="{93433157-88B2-0543-8D5E-EEBD9BBD518B}" destId="{29900B89-874C-2F41-BB5D-BAF2C7EC5BC9}" srcOrd="5" destOrd="0" presId="urn:microsoft.com/office/officeart/2005/8/layout/cycle1"/>
    <dgm:cxn modelId="{0F03BC1A-B5A3-7540-9373-E6AD211DC832}" type="presParOf" srcId="{93433157-88B2-0543-8D5E-EEBD9BBD518B}" destId="{91001DCE-D3B3-A54D-81BD-782D1FFF1941}" srcOrd="6" destOrd="0" presId="urn:microsoft.com/office/officeart/2005/8/layout/cycle1"/>
    <dgm:cxn modelId="{BA942A65-7D5C-384C-9F62-021537A08FE8}" type="presParOf" srcId="{93433157-88B2-0543-8D5E-EEBD9BBD518B}" destId="{C8C62A9E-49B0-774D-A41C-22FEC1AF33B0}" srcOrd="7" destOrd="0" presId="urn:microsoft.com/office/officeart/2005/8/layout/cycle1"/>
    <dgm:cxn modelId="{05748B71-A4A9-1F47-9ED9-E0ED4B3A37DF}" type="presParOf" srcId="{93433157-88B2-0543-8D5E-EEBD9BBD518B}" destId="{E537037C-67AE-F64B-8252-617EF1851A91}" srcOrd="8" destOrd="0" presId="urn:microsoft.com/office/officeart/2005/8/layout/cycle1"/>
    <dgm:cxn modelId="{6B4B62C0-D8FE-7D4F-8496-3EA9B14685B1}" type="presParOf" srcId="{93433157-88B2-0543-8D5E-EEBD9BBD518B}" destId="{B3490F24-D29C-ED49-89E1-8567939CBDF9}" srcOrd="9" destOrd="0" presId="urn:microsoft.com/office/officeart/2005/8/layout/cycle1"/>
    <dgm:cxn modelId="{72C0B808-E8A4-CA45-BFC9-3D9BAFB062C9}" type="presParOf" srcId="{93433157-88B2-0543-8D5E-EEBD9BBD518B}" destId="{FF2340D9-0930-0F47-9783-87B71A8C6413}" srcOrd="10" destOrd="0" presId="urn:microsoft.com/office/officeart/2005/8/layout/cycle1"/>
    <dgm:cxn modelId="{E1A6DA66-617C-804E-875F-3ADA914E3B8A}" type="presParOf" srcId="{93433157-88B2-0543-8D5E-EEBD9BBD518B}" destId="{23133559-0E70-2F49-A50A-F24FBFCA217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4729-07AB-C04E-90B7-137E51E805F1}">
      <dsp:nvSpPr>
        <dsp:cNvPr id="0" name=""/>
        <dsp:cNvSpPr/>
      </dsp:nvSpPr>
      <dsp:spPr>
        <a:xfrm>
          <a:off x="2643220" y="56855"/>
          <a:ext cx="904620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1) De onde vem o direito?</a:t>
          </a:r>
          <a:endParaRPr lang="pt-BR" sz="1500" kern="1200" dirty="0"/>
        </a:p>
      </dsp:txBody>
      <dsp:txXfrm>
        <a:off x="2643220" y="56855"/>
        <a:ext cx="904620" cy="904620"/>
      </dsp:txXfrm>
    </dsp:sp>
    <dsp:sp modelId="{3CDB3827-CCD6-2345-8F68-059CC834C8B8}">
      <dsp:nvSpPr>
        <dsp:cNvPr id="0" name=""/>
        <dsp:cNvSpPr/>
      </dsp:nvSpPr>
      <dsp:spPr>
        <a:xfrm>
          <a:off x="998347" y="30572"/>
          <a:ext cx="2554116" cy="2554116"/>
        </a:xfrm>
        <a:prstGeom prst="circularArrow">
          <a:avLst>
            <a:gd name="adj1" fmla="val 6907"/>
            <a:gd name="adj2" fmla="val 465708"/>
            <a:gd name="adj3" fmla="val 447297"/>
            <a:gd name="adj4" fmla="val 20484741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0E71B-819D-AB49-987B-6B1DB9AD53D9}">
      <dsp:nvSpPr>
        <dsp:cNvPr id="0" name=""/>
        <dsp:cNvSpPr/>
      </dsp:nvSpPr>
      <dsp:spPr>
        <a:xfrm>
          <a:off x="2240189" y="1592663"/>
          <a:ext cx="1754973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2) De normas jur</a:t>
          </a:r>
          <a:r>
            <a:rPr lang="pt-BR" sz="1500" kern="1200" dirty="0" smtClean="0"/>
            <a:t>ídicas que o dizem</a:t>
          </a:r>
          <a:endParaRPr lang="pt-BR" sz="1500" kern="1200" dirty="0"/>
        </a:p>
      </dsp:txBody>
      <dsp:txXfrm>
        <a:off x="2240189" y="1592663"/>
        <a:ext cx="1754973" cy="904620"/>
      </dsp:txXfrm>
    </dsp:sp>
    <dsp:sp modelId="{29900B89-874C-2F41-BB5D-BAF2C7EC5BC9}">
      <dsp:nvSpPr>
        <dsp:cNvPr id="0" name=""/>
        <dsp:cNvSpPr/>
      </dsp:nvSpPr>
      <dsp:spPr>
        <a:xfrm>
          <a:off x="882630" y="212353"/>
          <a:ext cx="2554116" cy="2554116"/>
        </a:xfrm>
        <a:prstGeom prst="circularArrow">
          <a:avLst>
            <a:gd name="adj1" fmla="val 6907"/>
            <a:gd name="adj2" fmla="val 465708"/>
            <a:gd name="adj3" fmla="val 6994679"/>
            <a:gd name="adj4" fmla="val 4088397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62A9E-49B0-774D-A41C-22FEC1AF33B0}">
      <dsp:nvSpPr>
        <dsp:cNvPr id="0" name=""/>
        <dsp:cNvSpPr/>
      </dsp:nvSpPr>
      <dsp:spPr>
        <a:xfrm>
          <a:off x="642480" y="1592650"/>
          <a:ext cx="904620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3) De onde v</a:t>
          </a:r>
          <a:r>
            <a:rPr lang="pt-BR" sz="1500" kern="1200" dirty="0" smtClean="0"/>
            <a:t>êm essas normas?</a:t>
          </a:r>
          <a:endParaRPr lang="pt-BR" sz="1500" kern="1200" dirty="0"/>
        </a:p>
      </dsp:txBody>
      <dsp:txXfrm>
        <a:off x="642480" y="1592650"/>
        <a:ext cx="904620" cy="904620"/>
      </dsp:txXfrm>
    </dsp:sp>
    <dsp:sp modelId="{E537037C-67AE-F64B-8252-617EF1851A91}">
      <dsp:nvSpPr>
        <dsp:cNvPr id="0" name=""/>
        <dsp:cNvSpPr/>
      </dsp:nvSpPr>
      <dsp:spPr>
        <a:xfrm>
          <a:off x="612350" y="-34850"/>
          <a:ext cx="2554116" cy="2554116"/>
        </a:xfrm>
        <a:prstGeom prst="circularArrow">
          <a:avLst>
            <a:gd name="adj1" fmla="val 6907"/>
            <a:gd name="adj2" fmla="val 465708"/>
            <a:gd name="adj3" fmla="val 11379141"/>
            <a:gd name="adj4" fmla="val 9670409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340D9-0930-0F47-9783-87B71A8C6413}">
      <dsp:nvSpPr>
        <dsp:cNvPr id="0" name=""/>
        <dsp:cNvSpPr/>
      </dsp:nvSpPr>
      <dsp:spPr>
        <a:xfrm>
          <a:off x="653549" y="12585"/>
          <a:ext cx="904620" cy="904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4) Do direito</a:t>
          </a:r>
          <a:endParaRPr lang="pt-BR" sz="1500" kern="1200" dirty="0"/>
        </a:p>
      </dsp:txBody>
      <dsp:txXfrm>
        <a:off x="653549" y="12585"/>
        <a:ext cx="904620" cy="904620"/>
      </dsp:txXfrm>
    </dsp:sp>
    <dsp:sp modelId="{23133559-0E70-2F49-A50A-F24FBFCA217F}">
      <dsp:nvSpPr>
        <dsp:cNvPr id="0" name=""/>
        <dsp:cNvSpPr/>
      </dsp:nvSpPr>
      <dsp:spPr>
        <a:xfrm>
          <a:off x="889193" y="-208470"/>
          <a:ext cx="2554116" cy="2554116"/>
        </a:xfrm>
        <a:prstGeom prst="circularArrow">
          <a:avLst>
            <a:gd name="adj1" fmla="val 6907"/>
            <a:gd name="adj2" fmla="val 465708"/>
            <a:gd name="adj3" fmla="val 17450157"/>
            <a:gd name="adj4" fmla="val 14318021"/>
            <a:gd name="adj5" fmla="val 80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8F8C-6495-9E45-92B0-2AAD60650203}" type="datetimeFigureOut">
              <a:rPr lang="en-US" smtClean="0"/>
              <a:t>8/19/14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C5647-2775-9F48-8C03-B05A49F888E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48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pt.wikipedia.org/wiki/Di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Programa Acelera Paraíba, ADI 259.</a:t>
            </a:r>
            <a:r>
              <a:rPr lang="pt-BR" baseline="0" dirty="0" smtClean="0"/>
              <a:t> Pilotos nascidos e formados na PB, apenas 1 benefici</a:t>
            </a:r>
            <a:r>
              <a:rPr lang="pt-BR" baseline="0" dirty="0" smtClean="0"/>
              <a:t>ário (amigo do governador), violação ao princípio da impessoalidade. Julgada inconstitucional em 2010.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5647-2775-9F48-8C03-B05A49F888E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0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Lei complementar: </a:t>
            </a:r>
            <a:r>
              <a:rPr lang="pt-BR" dirty="0" smtClean="0"/>
              <a:t>: criação de nova UF, fixação dos membros da Câmara, etc.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5647-2775-9F48-8C03-B05A49F888E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0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Cl</a:t>
            </a:r>
            <a:r>
              <a:rPr lang="pt-BR" dirty="0" smtClean="0"/>
              <a:t>áusulas pétreas: 60, par. 4º : </a:t>
            </a:r>
            <a:r>
              <a:rPr lang="pt-BR" dirty="0" smtClean="0"/>
              <a:t>§ 4º - </a:t>
            </a:r>
          </a:p>
          <a:p>
            <a:endParaRPr lang="pt-BR" dirty="0" smtClean="0"/>
          </a:p>
          <a:p>
            <a:r>
              <a:rPr lang="pt-BR" dirty="0" smtClean="0"/>
              <a:t>Não será objeto de deliberação a proposta de emenda tendente a abolir:</a:t>
            </a:r>
          </a:p>
          <a:p>
            <a:r>
              <a:rPr lang="pt-BR" dirty="0" err="1" smtClean="0"/>
              <a:t>I</a:t>
            </a:r>
            <a:r>
              <a:rPr lang="pt-BR" dirty="0" smtClean="0"/>
              <a:t> - a forma federativa de Estado;</a:t>
            </a:r>
          </a:p>
          <a:p>
            <a:r>
              <a:rPr lang="pt-BR" dirty="0" smtClean="0"/>
              <a:t>II - o voto direto, secreto, universal e periódico;</a:t>
            </a:r>
          </a:p>
          <a:p>
            <a:r>
              <a:rPr lang="pt-BR" dirty="0" smtClean="0"/>
              <a:t>III - a separação dos Poderes;</a:t>
            </a:r>
          </a:p>
          <a:p>
            <a:r>
              <a:rPr lang="pt-BR" dirty="0" smtClean="0"/>
              <a:t>IV - os direitos e garantias individuais.</a:t>
            </a:r>
          </a:p>
          <a:p>
            <a:endParaRPr lang="pt-BR" dirty="0" smtClean="0"/>
          </a:p>
          <a:p>
            <a:r>
              <a:rPr lang="pt-BR" dirty="0" smtClean="0"/>
              <a:t>Medidas provis</a:t>
            </a:r>
            <a:r>
              <a:rPr lang="pt-BR" dirty="0" smtClean="0"/>
              <a:t>órias:</a:t>
            </a:r>
          </a:p>
          <a:p>
            <a:endParaRPr lang="pt-BR" dirty="0" smtClean="0"/>
          </a:p>
          <a:p>
            <a:r>
              <a:rPr lang="pt-BR" dirty="0" smtClean="0"/>
              <a:t>Caso a medida provisória não seja apreciada em até 45 dias após a sua publicação, entrará em regime de urgência, subsequentemente em cada uma das Casas do Congresso Nacional, ou seja, passará a trancar a pauta nas duas Casas. As medidas provisórias vigorarão por 60 </a:t>
            </a:r>
            <a:r>
              <a:rPr lang="pt-BR" dirty="0" smtClean="0">
                <a:hlinkClick r:id="rId3" tooltip="Dia"/>
              </a:rPr>
              <a:t>dias</a:t>
            </a:r>
            <a:r>
              <a:rPr lang="pt-BR" dirty="0" smtClean="0"/>
              <a:t>, prorrogáveis por mais 60. As medidas provisórias que não forem convertidas em lei neste prazo perderão sua eficácia, porém serão conservadas as relações jurídicas constituídas e decorrentes dos atos praticados durante a sua vigência. Há ainda a possibilidade de os congressistas apresentarem no prazo regimental de seis dias emendas à medida provisória editada. Nesse caso a MP passa a tramitar como Projeto de Lei de Conversão (PLV), caso o Congresso não aprove a emenda a medida provisória é votada como originalmente editada pelo Executivo.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C5647-2775-9F48-8C03-B05A49F888E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20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8/19/14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Instituiç</a:t>
            </a:r>
            <a:r>
              <a:rPr lang="pt-BR" dirty="0" smtClean="0"/>
              <a:t>ões de Direito</a:t>
            </a:r>
          </a:p>
          <a:p>
            <a:r>
              <a:rPr lang="pt-BR" dirty="0" smtClean="0"/>
              <a:t>Prof. Rafael Mafei</a:t>
            </a:r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Fontes do Direito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5279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“O contrato é lei entre as partes”</a:t>
            </a:r>
          </a:p>
          <a:p>
            <a:r>
              <a:rPr lang="pt-BR" dirty="0" smtClean="0"/>
              <a:t>“Negócio jurídico” (</a:t>
            </a:r>
            <a:r>
              <a:rPr lang="pt-BR" smtClean="0"/>
              <a:t>aula adiante)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01108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621" y="5214034"/>
            <a:ext cx="6512511" cy="1143000"/>
          </a:xfrm>
        </p:spPr>
        <p:txBody>
          <a:bodyPr/>
          <a:lstStyle/>
          <a:p>
            <a:r>
              <a:rPr lang="pt-BR" dirty="0" smtClean="0"/>
              <a:t>Jurisprud</a:t>
            </a:r>
            <a:r>
              <a:rPr lang="pt-BR" dirty="0" smtClean="0"/>
              <a:t>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0726" y="731520"/>
            <a:ext cx="7863406" cy="4134182"/>
          </a:xfrm>
        </p:spPr>
        <p:txBody>
          <a:bodyPr>
            <a:normAutofit/>
          </a:bodyPr>
          <a:lstStyle/>
          <a:p>
            <a:r>
              <a:rPr lang="pt-BR" dirty="0" smtClean="0"/>
              <a:t>“Entendimento judicial sobre uma matéria”</a:t>
            </a:r>
          </a:p>
          <a:p>
            <a:pPr lvl="1"/>
            <a:r>
              <a:rPr lang="pt-BR" b="1" dirty="0" smtClean="0"/>
              <a:t>Decisão isolada</a:t>
            </a:r>
            <a:r>
              <a:rPr lang="pt-BR" dirty="0" smtClean="0"/>
              <a:t> – fonte entre as partes.</a:t>
            </a:r>
          </a:p>
          <a:p>
            <a:pPr lvl="2"/>
            <a:r>
              <a:rPr lang="pt-BR" dirty="0" smtClean="0"/>
              <a:t>Uso argumentativo, mas não vinculante</a:t>
            </a:r>
          </a:p>
          <a:p>
            <a:pPr lvl="1"/>
            <a:r>
              <a:rPr lang="pt-BR" b="1" dirty="0" smtClean="0"/>
              <a:t>“Jurisprudência”</a:t>
            </a:r>
            <a:r>
              <a:rPr lang="pt-BR" dirty="0" smtClean="0"/>
              <a:t> – entendimento reiterado</a:t>
            </a:r>
          </a:p>
          <a:p>
            <a:pPr lvl="2"/>
            <a:r>
              <a:rPr lang="pt-BR" dirty="0" smtClean="0"/>
              <a:t>Uso argumentativo, mas não vinculante</a:t>
            </a:r>
          </a:p>
          <a:p>
            <a:pPr lvl="2"/>
            <a:r>
              <a:rPr lang="pt-BR" dirty="0" smtClean="0"/>
              <a:t>Alto grau de persuasão (repertórios)</a:t>
            </a:r>
          </a:p>
          <a:p>
            <a:pPr lvl="1"/>
            <a:r>
              <a:rPr lang="pt-BR" b="1" dirty="0" smtClean="0"/>
              <a:t>Súmula</a:t>
            </a:r>
            <a:r>
              <a:rPr lang="pt-BR" dirty="0" smtClean="0"/>
              <a:t> – formalização de teses aceitas por um tribunal</a:t>
            </a:r>
          </a:p>
          <a:p>
            <a:pPr lvl="2"/>
            <a:r>
              <a:rPr lang="pt-BR" dirty="0" smtClean="0"/>
              <a:t>Não vinculantes, mas “pontos de referência” (CPC, art. 479).</a:t>
            </a:r>
          </a:p>
          <a:p>
            <a:pPr lvl="3"/>
            <a:r>
              <a:rPr lang="pt-BR" dirty="0" smtClean="0"/>
              <a:t>Não aplicação: “ônus argumentativo”</a:t>
            </a:r>
          </a:p>
        </p:txBody>
      </p:sp>
    </p:spTree>
    <p:extLst>
      <p:ext uri="{BB962C8B-B14F-4D97-AF65-F5344CB8AC3E}">
        <p14:creationId xmlns:p14="http://schemas.microsoft.com/office/powerpoint/2010/main" val="71573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71" y="5199765"/>
            <a:ext cx="6512511" cy="1143000"/>
          </a:xfrm>
        </p:spPr>
        <p:txBody>
          <a:bodyPr/>
          <a:lstStyle/>
          <a:p>
            <a:r>
              <a:rPr lang="pt-BR" dirty="0" smtClean="0"/>
              <a:t>Doutrina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373" y="731520"/>
            <a:ext cx="8106009" cy="3474720"/>
          </a:xfrm>
        </p:spPr>
        <p:txBody>
          <a:bodyPr/>
          <a:lstStyle/>
          <a:p>
            <a:r>
              <a:rPr lang="pt-BR" dirty="0" smtClean="0"/>
              <a:t>Opini</a:t>
            </a:r>
            <a:r>
              <a:rPr lang="pt-BR" dirty="0" smtClean="0"/>
              <a:t>ão de juristas notórios sobre determinada matéria</a:t>
            </a:r>
          </a:p>
          <a:p>
            <a:r>
              <a:rPr lang="pt-BR" dirty="0" smtClean="0"/>
              <a:t>Não é fonte do direito</a:t>
            </a:r>
          </a:p>
          <a:p>
            <a:r>
              <a:rPr lang="pt-BR" dirty="0" smtClean="0"/>
              <a:t>Referência interpretativa</a:t>
            </a:r>
          </a:p>
          <a:p>
            <a:r>
              <a:rPr lang="pt-BR" dirty="0" smtClean="0"/>
              <a:t>“Parecer”</a:t>
            </a:r>
          </a:p>
          <a:p>
            <a:r>
              <a:rPr lang="pt-BR" dirty="0" err="1" smtClean="0"/>
              <a:t>Dimoulis</a:t>
            </a:r>
            <a:r>
              <a:rPr lang="pt-BR" dirty="0" smtClean="0"/>
              <a:t> (p. 180): “fonte formal indireta”, pois influenciam </a:t>
            </a:r>
            <a:r>
              <a:rPr lang="pt-BR" dirty="0" err="1" smtClean="0"/>
              <a:t>decivisamente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944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do direito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De onde v</a:t>
            </a:r>
            <a:r>
              <a:rPr lang="pt-BR" dirty="0" smtClean="0"/>
              <a:t>em o direito?</a:t>
            </a:r>
          </a:p>
          <a:p>
            <a:r>
              <a:rPr lang="pt-BR" dirty="0" smtClean="0"/>
              <a:t>Onde podemos conhecê-lo?</a:t>
            </a:r>
          </a:p>
          <a:p>
            <a:r>
              <a:rPr lang="pt-BR" dirty="0" smtClean="0"/>
              <a:t>Que atos têm poder de criá-lo?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10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materiais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Fatos / fatores sociais que impulsionam a criaç</a:t>
            </a:r>
            <a:r>
              <a:rPr lang="pt-BR" dirty="0" smtClean="0"/>
              <a:t>ão, modificação e/ou extinção do direito.</a:t>
            </a:r>
          </a:p>
          <a:p>
            <a:pPr lvl="1"/>
            <a:r>
              <a:rPr lang="pt-BR" dirty="0" smtClean="0"/>
              <a:t>Desigualdade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pt-BR" dirty="0">
                <a:sym typeface="Wingdings"/>
              </a:rPr>
              <a:t> </a:t>
            </a:r>
            <a:r>
              <a:rPr lang="pt-BR" dirty="0" smtClean="0">
                <a:sym typeface="Wingdings"/>
              </a:rPr>
              <a:t>programas sociais</a:t>
            </a:r>
          </a:p>
          <a:p>
            <a:pPr lvl="1"/>
            <a:r>
              <a:rPr lang="pt-BR" dirty="0" smtClean="0">
                <a:sym typeface="Wingdings"/>
              </a:rPr>
              <a:t>Crise na universidade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dirty="0" smtClean="0">
                <a:sym typeface="Wingdings"/>
              </a:rPr>
              <a:t>medidas emergenciais</a:t>
            </a:r>
          </a:p>
          <a:p>
            <a:pPr lvl="1"/>
            <a:r>
              <a:rPr lang="pt-BR" dirty="0" smtClean="0">
                <a:sym typeface="Wingdings"/>
              </a:rPr>
              <a:t>Copa do Mundo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dirty="0" smtClean="0">
                <a:sym typeface="Wingdings"/>
              </a:rPr>
              <a:t>Lei Geral da Copa</a:t>
            </a:r>
          </a:p>
          <a:p>
            <a:pPr lvl="1"/>
            <a:r>
              <a:rPr lang="pt-BR" dirty="0" smtClean="0">
                <a:sym typeface="Wingdings"/>
              </a:rPr>
              <a:t>Ditadura militar  </a:t>
            </a:r>
            <a:r>
              <a:rPr lang="pt-BR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pt-BR" dirty="0" smtClean="0">
                <a:sym typeface="Wingdings"/>
              </a:rPr>
              <a:t>AI-5</a:t>
            </a:r>
          </a:p>
          <a:p>
            <a:pPr lvl="1"/>
            <a:endParaRPr lang="pt-BR" dirty="0">
              <a:sym typeface="Wingdings"/>
            </a:endParaRPr>
          </a:p>
          <a:p>
            <a:r>
              <a:rPr lang="pt-BR" dirty="0" smtClean="0">
                <a:sym typeface="Wingdings"/>
              </a:rPr>
              <a:t>Conjuntura hist</a:t>
            </a:r>
            <a:r>
              <a:rPr lang="pt-BR" dirty="0" smtClean="0">
                <a:sym typeface="Wingdings"/>
              </a:rPr>
              <a:t>órica em sentido amplo (política, econômica, social)</a:t>
            </a:r>
          </a:p>
          <a:p>
            <a:pPr lvl="1"/>
            <a:r>
              <a:rPr lang="pt-BR" dirty="0" smtClean="0">
                <a:sym typeface="Wingdings"/>
              </a:rPr>
              <a:t>História do Direito, Sociologia do Direito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6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5399536"/>
            <a:ext cx="6512511" cy="1143000"/>
          </a:xfrm>
        </p:spPr>
        <p:txBody>
          <a:bodyPr/>
          <a:lstStyle/>
          <a:p>
            <a:r>
              <a:rPr lang="pt-BR" dirty="0" smtClean="0"/>
              <a:t>Fontes formais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Procedimentos </a:t>
            </a:r>
            <a:r>
              <a:rPr lang="pt-BR" dirty="0" smtClean="0"/>
              <a:t>dotados de autoridade, pelo direito, para criá-lo, modificá-lo, extingui-lo</a:t>
            </a:r>
          </a:p>
          <a:p>
            <a:pPr lvl="1"/>
            <a:r>
              <a:rPr lang="pt-BR" dirty="0" smtClean="0"/>
              <a:t>“</a:t>
            </a:r>
            <a:r>
              <a:rPr lang="pt-BR" dirty="0" err="1" smtClean="0"/>
              <a:t>Autopoiése</a:t>
            </a:r>
            <a:r>
              <a:rPr lang="pt-BR" dirty="0" smtClean="0"/>
              <a:t>” – </a:t>
            </a:r>
            <a:r>
              <a:rPr lang="pt-BR" dirty="0" err="1" smtClean="0"/>
              <a:t>autogeração</a:t>
            </a:r>
            <a:r>
              <a:rPr lang="pt-BR" dirty="0" smtClean="0"/>
              <a:t> do direito</a:t>
            </a:r>
            <a:endParaRPr lang="pt-B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5180612"/>
              </p:ext>
            </p:extLst>
          </p:nvPr>
        </p:nvGraphicFramePr>
        <p:xfrm>
          <a:off x="896077" y="2397180"/>
          <a:ext cx="4426914" cy="2554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203" y="2028264"/>
            <a:ext cx="2576722" cy="33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6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59" y="5114152"/>
            <a:ext cx="6512511" cy="1143000"/>
          </a:xfrm>
        </p:spPr>
        <p:txBody>
          <a:bodyPr/>
          <a:lstStyle/>
          <a:p>
            <a:r>
              <a:rPr lang="pt-BR" dirty="0" smtClean="0"/>
              <a:t>O que diz a lei?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5102" y="731520"/>
            <a:ext cx="8077468" cy="3474720"/>
          </a:xfrm>
        </p:spPr>
        <p:txBody>
          <a:bodyPr/>
          <a:lstStyle/>
          <a:p>
            <a:r>
              <a:rPr lang="pt-BR" b="1" dirty="0" smtClean="0"/>
              <a:t>Lei de Introduç</a:t>
            </a:r>
            <a:r>
              <a:rPr lang="pt-BR" b="1" dirty="0" smtClean="0"/>
              <a:t>ão às Normas do Direito Brasileiro:</a:t>
            </a:r>
            <a:endParaRPr lang="pt-BR" dirty="0" smtClean="0"/>
          </a:p>
          <a:p>
            <a:pPr marL="45720" indent="0">
              <a:buNone/>
            </a:pPr>
            <a:r>
              <a:rPr lang="pt-BR" dirty="0"/>
              <a:t>Art. 4</a:t>
            </a:r>
            <a:r>
              <a:rPr lang="pt-BR" u="sng" baseline="30000" dirty="0"/>
              <a:t>o</a:t>
            </a:r>
            <a:r>
              <a:rPr lang="pt-BR" dirty="0"/>
              <a:t> </a:t>
            </a:r>
            <a:r>
              <a:rPr lang="pt-BR" dirty="0" smtClean="0"/>
              <a:t>“</a:t>
            </a:r>
            <a:r>
              <a:rPr lang="pt-BR" dirty="0" smtClean="0"/>
              <a:t>Quando </a:t>
            </a:r>
            <a:r>
              <a:rPr lang="pt-BR" dirty="0"/>
              <a:t>a lei for omissa, o juiz decidirá o caso de acordo com a </a:t>
            </a:r>
            <a:r>
              <a:rPr lang="pt-BR" b="1" dirty="0"/>
              <a:t>analogia</a:t>
            </a:r>
            <a:r>
              <a:rPr lang="pt-BR" dirty="0"/>
              <a:t>, os </a:t>
            </a:r>
            <a:r>
              <a:rPr lang="pt-BR" b="1" dirty="0"/>
              <a:t>costumes</a:t>
            </a:r>
            <a:r>
              <a:rPr lang="pt-BR" dirty="0"/>
              <a:t> e os </a:t>
            </a:r>
            <a:r>
              <a:rPr lang="pt-BR" b="1" dirty="0"/>
              <a:t>princípios gerais de </a:t>
            </a:r>
            <a:r>
              <a:rPr lang="pt-BR" b="1" dirty="0" smtClean="0"/>
              <a:t>direito</a:t>
            </a:r>
            <a:r>
              <a:rPr lang="pt-BR" dirty="0" smtClean="0"/>
              <a:t>”</a:t>
            </a:r>
            <a:r>
              <a:rPr lang="pt-BR" dirty="0" smtClean="0"/>
              <a:t>.</a:t>
            </a:r>
            <a:endParaRPr lang="pt-B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308240" y="3120126"/>
            <a:ext cx="6340888" cy="1446550"/>
            <a:chOff x="1308240" y="3120126"/>
            <a:chExt cx="6340888" cy="1446550"/>
          </a:xfrm>
        </p:grpSpPr>
        <p:sp>
          <p:nvSpPr>
            <p:cNvPr id="4" name="TextBox 3"/>
            <p:cNvSpPr txBox="1"/>
            <p:nvPr/>
          </p:nvSpPr>
          <p:spPr>
            <a:xfrm>
              <a:off x="2169150" y="3229836"/>
              <a:ext cx="5479978" cy="12003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pt-BR" dirty="0" smtClean="0"/>
                <a:t>Como identificar </a:t>
              </a:r>
              <a:r>
                <a:rPr lang="pt-BR" dirty="0" smtClean="0"/>
                <a:t>“a lei”?</a:t>
              </a:r>
              <a:br>
                <a:rPr lang="pt-BR" dirty="0" smtClean="0"/>
              </a:br>
              <a:endParaRPr lang="pt-BR" dirty="0" smtClean="0"/>
            </a:p>
            <a:p>
              <a:pPr marL="285750" indent="-285750">
                <a:buFont typeface="Arial"/>
                <a:buChar char="•"/>
              </a:pPr>
              <a:r>
                <a:rPr lang="pt-BR" dirty="0" smtClean="0"/>
                <a:t>Como aplicar “analogia, costumes e princípios gerais” quando a lei falta?</a:t>
              </a:r>
              <a:endParaRPr lang="pt-BR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8240" y="3120126"/>
              <a:ext cx="59904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pt-BR" sz="8800" dirty="0" smtClean="0">
                  <a:solidFill>
                    <a:schemeClr val="accent5">
                      <a:lumMod val="75000"/>
                    </a:schemeClr>
                  </a:solidFill>
                </a:rPr>
                <a:t>?</a:t>
              </a:r>
              <a:endParaRPr lang="pt-BR" sz="8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7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496" y="5684911"/>
            <a:ext cx="6512511" cy="1143000"/>
          </a:xfrm>
        </p:spPr>
        <p:txBody>
          <a:bodyPr/>
          <a:lstStyle/>
          <a:p>
            <a:r>
              <a:rPr lang="pt-BR" dirty="0" smtClean="0"/>
              <a:t>“Lei” (sentido amplo)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414" y="460409"/>
            <a:ext cx="5736852" cy="410564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CRFB, art. 5º, II: </a:t>
            </a:r>
            <a:r>
              <a:rPr lang="pt-BR" dirty="0" smtClean="0"/>
              <a:t>“</a:t>
            </a:r>
            <a:r>
              <a:rPr lang="pt-BR" dirty="0"/>
              <a:t>II - ninguém será obrigado a fazer ou deixar de fazer alguma coisa senão em virtude de </a:t>
            </a:r>
            <a:r>
              <a:rPr lang="pt-BR" b="1" u="sng" dirty="0" smtClean="0">
                <a:solidFill>
                  <a:srgbClr val="FF0000"/>
                </a:solidFill>
              </a:rPr>
              <a:t>lei</a:t>
            </a:r>
            <a:r>
              <a:rPr lang="pt-BR" dirty="0" smtClean="0"/>
              <a:t>”.</a:t>
            </a:r>
          </a:p>
          <a:p>
            <a:pPr lvl="1"/>
            <a:r>
              <a:rPr lang="pt-BR" dirty="0" smtClean="0"/>
              <a:t>Fontes escritas;</a:t>
            </a:r>
          </a:p>
          <a:p>
            <a:pPr lvl="1"/>
            <a:r>
              <a:rPr lang="pt-BR" dirty="0" smtClean="0"/>
              <a:t>Criadas por autoridades (legalmente) competentes;</a:t>
            </a:r>
          </a:p>
          <a:p>
            <a:pPr lvl="1"/>
            <a:r>
              <a:rPr lang="pt-BR" dirty="0" smtClean="0"/>
              <a:t>Criadas segundo procedimentos (legalmente) definidos;</a:t>
            </a:r>
          </a:p>
          <a:p>
            <a:pPr lvl="1"/>
            <a:r>
              <a:rPr lang="pt-BR" dirty="0" smtClean="0"/>
              <a:t>Gerais e abstratas em seu conteúdo.</a:t>
            </a:r>
          </a:p>
          <a:p>
            <a:pPr lvl="1"/>
            <a:endParaRPr lang="pt-BR" dirty="0"/>
          </a:p>
          <a:p>
            <a:r>
              <a:rPr lang="pt-BR" dirty="0" smtClean="0"/>
              <a:t>Todo procedimento legal capaz de criar deveres e obrigações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266" y="2827532"/>
            <a:ext cx="2960479" cy="2818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787" y="460409"/>
            <a:ext cx="3038968" cy="22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7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120" y="5370992"/>
            <a:ext cx="6512511" cy="1143000"/>
          </a:xfrm>
        </p:spPr>
        <p:txBody>
          <a:bodyPr/>
          <a:lstStyle/>
          <a:p>
            <a:r>
              <a:rPr lang="pt-BR" dirty="0" smtClean="0"/>
              <a:t>Lei (sentido estrito)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8123" y="731520"/>
            <a:ext cx="8305592" cy="4112462"/>
          </a:xfrm>
        </p:spPr>
        <p:txBody>
          <a:bodyPr>
            <a:normAutofit/>
          </a:bodyPr>
          <a:lstStyle/>
          <a:p>
            <a:r>
              <a:rPr lang="pt-BR" dirty="0" smtClean="0"/>
              <a:t>Produtos do Poder Legislativo (</a:t>
            </a:r>
            <a:r>
              <a:rPr lang="pt-BR" dirty="0" err="1" smtClean="0"/>
              <a:t>U</a:t>
            </a:r>
            <a:r>
              <a:rPr lang="pt-BR" dirty="0" smtClean="0"/>
              <a:t> ou E+DF ou M), por decis</a:t>
            </a:r>
            <a:r>
              <a:rPr lang="pt-BR" dirty="0" smtClean="0"/>
              <a:t>ão majoritária.</a:t>
            </a:r>
          </a:p>
          <a:p>
            <a:pPr lvl="1"/>
            <a:r>
              <a:rPr lang="pt-BR" dirty="0" smtClean="0"/>
              <a:t>Caráter geral e abstrato</a:t>
            </a:r>
          </a:p>
          <a:p>
            <a:pPr lvl="2"/>
            <a:r>
              <a:rPr lang="pt-BR" dirty="0" smtClean="0"/>
              <a:t>“Classes”: idosos, gestantes, trabalhadores etc.</a:t>
            </a:r>
          </a:p>
          <a:p>
            <a:pPr lvl="2"/>
            <a:r>
              <a:rPr lang="pt-BR" dirty="0" smtClean="0"/>
              <a:t>Leis “particulares” devem ser justificadas, ou são inconstitucionais</a:t>
            </a:r>
          </a:p>
          <a:p>
            <a:pPr lvl="1"/>
            <a:r>
              <a:rPr lang="pt-BR" dirty="0" smtClean="0"/>
              <a:t>Prospectivas (regras para o futuro)</a:t>
            </a:r>
          </a:p>
          <a:p>
            <a:pPr lvl="2"/>
            <a:r>
              <a:rPr lang="pt-BR" dirty="0" smtClean="0"/>
              <a:t>Leis não devem retroagir (segurança jurídica)</a:t>
            </a:r>
          </a:p>
          <a:p>
            <a:pPr lvl="2"/>
            <a:r>
              <a:rPr lang="pt-BR" dirty="0" smtClean="0"/>
              <a:t>Caso dos denunciantes (Alemanha)</a:t>
            </a:r>
          </a:p>
          <a:p>
            <a:r>
              <a:rPr lang="pt-BR" dirty="0" smtClean="0"/>
              <a:t>Procedimentos e competências previstas na Constituição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3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59" y="5499414"/>
            <a:ext cx="6512511" cy="1143000"/>
          </a:xfrm>
        </p:spPr>
        <p:txBody>
          <a:bodyPr/>
          <a:lstStyle/>
          <a:p>
            <a:r>
              <a:rPr lang="pt-BR" dirty="0" smtClean="0"/>
              <a:t>Esp</a:t>
            </a:r>
            <a:r>
              <a:rPr lang="pt-BR" dirty="0" smtClean="0"/>
              <a:t>écies de lei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8019" y="731520"/>
            <a:ext cx="8134551" cy="416272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Lei </a:t>
            </a:r>
            <a:r>
              <a:rPr lang="pt-BR" b="1" dirty="0" smtClean="0"/>
              <a:t>complementar </a:t>
            </a:r>
            <a:endParaRPr lang="pt-BR" b="1" dirty="0"/>
          </a:p>
          <a:p>
            <a:pPr lvl="1"/>
            <a:r>
              <a:rPr lang="pt-BR" dirty="0"/>
              <a:t>Maioria qualificada: mais da metade dos membros</a:t>
            </a:r>
          </a:p>
          <a:p>
            <a:pPr lvl="2"/>
            <a:r>
              <a:rPr lang="pt-BR" dirty="0"/>
              <a:t>513D/2= 256,5 (</a:t>
            </a:r>
            <a:r>
              <a:rPr lang="pt-BR" b="1" dirty="0"/>
              <a:t>257)</a:t>
            </a:r>
          </a:p>
          <a:p>
            <a:pPr lvl="2"/>
            <a:r>
              <a:rPr lang="pt-BR" dirty="0"/>
              <a:t>81S/2= 40,5 (</a:t>
            </a:r>
            <a:r>
              <a:rPr lang="pt-BR" b="1" dirty="0"/>
              <a:t>41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Mat</a:t>
            </a:r>
            <a:r>
              <a:rPr lang="pt-BR" dirty="0" smtClean="0"/>
              <a:t>érias designadas na constituição</a:t>
            </a:r>
          </a:p>
          <a:p>
            <a:pPr lvl="1"/>
            <a:endParaRPr lang="pt-BR" dirty="0"/>
          </a:p>
          <a:p>
            <a:r>
              <a:rPr lang="pt-BR" b="1" dirty="0" smtClean="0"/>
              <a:t>Lei ordin</a:t>
            </a:r>
            <a:r>
              <a:rPr lang="pt-BR" b="1" dirty="0" smtClean="0"/>
              <a:t>ária</a:t>
            </a:r>
          </a:p>
          <a:p>
            <a:pPr lvl="1"/>
            <a:r>
              <a:rPr lang="pt-BR" dirty="0" smtClean="0"/>
              <a:t>Maioria simples: mais da metade dos presentes, estando presente mais de metade dos membros</a:t>
            </a:r>
          </a:p>
          <a:p>
            <a:pPr lvl="2"/>
            <a:r>
              <a:rPr lang="pt-BR" dirty="0" smtClean="0"/>
              <a:t>257 presentes/2=128,5 (</a:t>
            </a:r>
            <a:r>
              <a:rPr lang="pt-BR" b="1" dirty="0" smtClean="0"/>
              <a:t>129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Matérias reguláveis por lei, não reservadas a lei complementar</a:t>
            </a:r>
          </a:p>
          <a:p>
            <a:pPr lvl="1"/>
            <a:endParaRPr lang="pt-BR" dirty="0"/>
          </a:p>
          <a:p>
            <a:pPr marL="365760" lvl="1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7849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120" y="5156959"/>
            <a:ext cx="6512511" cy="1143000"/>
          </a:xfrm>
        </p:spPr>
        <p:txBody>
          <a:bodyPr/>
          <a:lstStyle/>
          <a:p>
            <a:r>
              <a:rPr lang="pt-BR" dirty="0" smtClean="0"/>
              <a:t>Outras fontes formais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477" y="385261"/>
            <a:ext cx="8205697" cy="4508979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Constituiç</a:t>
            </a:r>
            <a:r>
              <a:rPr lang="pt-BR" b="1" dirty="0" smtClean="0"/>
              <a:t>ão</a:t>
            </a:r>
            <a:r>
              <a:rPr lang="pt-BR" dirty="0" smtClean="0"/>
              <a:t> – produto do “poder constituinte originário”</a:t>
            </a:r>
          </a:p>
          <a:p>
            <a:r>
              <a:rPr lang="pt-BR" b="1" dirty="0" smtClean="0"/>
              <a:t>Emenda constitucional</a:t>
            </a:r>
            <a:r>
              <a:rPr lang="pt-BR" dirty="0" smtClean="0"/>
              <a:t> – maioria qualificada (3/5 do CN), exceto para “cláusulas pétreas”.</a:t>
            </a:r>
          </a:p>
          <a:p>
            <a:r>
              <a:rPr lang="pt-BR" b="1" dirty="0" smtClean="0"/>
              <a:t>Tratados internacionais - </a:t>
            </a:r>
            <a:r>
              <a:rPr lang="pt-BR" dirty="0" smtClean="0"/>
              <a:t> acordos internacionais firmados pelo Executivo (federal) recebidas como leis ordinárias (CN).</a:t>
            </a:r>
          </a:p>
          <a:p>
            <a:pPr lvl="1"/>
            <a:r>
              <a:rPr lang="pt-BR" b="1" dirty="0" smtClean="0"/>
              <a:t>Tratados em DDHH</a:t>
            </a:r>
            <a:r>
              <a:rPr lang="pt-BR" dirty="0" smtClean="0"/>
              <a:t> – “</a:t>
            </a:r>
            <a:r>
              <a:rPr lang="pt-BR" dirty="0" err="1" smtClean="0"/>
              <a:t>supralegalidade</a:t>
            </a:r>
            <a:r>
              <a:rPr lang="pt-BR" dirty="0" smtClean="0"/>
              <a:t>” (STF, RE 349.703)</a:t>
            </a:r>
          </a:p>
          <a:p>
            <a:r>
              <a:rPr lang="pt-BR" b="1" dirty="0" smtClean="0"/>
              <a:t>Medida provisória</a:t>
            </a:r>
            <a:r>
              <a:rPr lang="pt-BR" dirty="0" smtClean="0"/>
              <a:t> – Criados pelo </a:t>
            </a:r>
            <a:r>
              <a:rPr lang="pt-BR" dirty="0" err="1" smtClean="0"/>
              <a:t>Ex</a:t>
            </a:r>
            <a:r>
              <a:rPr lang="pt-BR" dirty="0" smtClean="0"/>
              <a:t>, com força de lei</a:t>
            </a:r>
          </a:p>
          <a:p>
            <a:pPr lvl="1"/>
            <a:r>
              <a:rPr lang="pt-BR" dirty="0" smtClean="0"/>
              <a:t>“Relevância e urgência”, deve ser aprovada pelo CN em 120 dias.</a:t>
            </a:r>
          </a:p>
          <a:p>
            <a:r>
              <a:rPr lang="pt-BR" b="1" dirty="0" smtClean="0"/>
              <a:t>Súmula vinculante</a:t>
            </a:r>
            <a:r>
              <a:rPr lang="pt-BR" dirty="0" smtClean="0"/>
              <a:t> – STF (Pleno), matérias constitucionais, vinculando juízes de instâncias inferiores</a:t>
            </a:r>
            <a:endParaRPr lang="pt-BR" b="1" dirty="0" smtClean="0"/>
          </a:p>
          <a:p>
            <a:r>
              <a:rPr lang="pt-BR" b="1" dirty="0" smtClean="0"/>
              <a:t>Decretos, resoluções, instruções, portarias</a:t>
            </a:r>
            <a:r>
              <a:rPr lang="pt-BR" dirty="0" smtClean="0"/>
              <a:t> – atos regulamentares que dispensam processo legislativo.</a:t>
            </a:r>
          </a:p>
          <a:p>
            <a:pPr marL="4572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973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69</TotalTime>
  <Words>933</Words>
  <Application>Microsoft Macintosh PowerPoint</Application>
  <PresentationFormat>On-screen Show (4:3)</PresentationFormat>
  <Paragraphs>101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Slipstream</vt:lpstr>
      <vt:lpstr>Fontes do Direito </vt:lpstr>
      <vt:lpstr>Fontes do direito</vt:lpstr>
      <vt:lpstr>Fontes materiais</vt:lpstr>
      <vt:lpstr>Fontes formais</vt:lpstr>
      <vt:lpstr>O que diz a lei?</vt:lpstr>
      <vt:lpstr>“Lei” (sentido amplo)</vt:lpstr>
      <vt:lpstr>Lei (sentido estrito)</vt:lpstr>
      <vt:lpstr>Espécies de lei</vt:lpstr>
      <vt:lpstr>Outras fontes formais</vt:lpstr>
      <vt:lpstr>Contrato</vt:lpstr>
      <vt:lpstr>Jurisprudência</vt:lpstr>
      <vt:lpstr>Doutrina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Fontes do Direito </dc:title>
  <dc:creator>Rafael Mafei</dc:creator>
  <cp:lastModifiedBy>Rafael Mafei</cp:lastModifiedBy>
  <cp:revision>16</cp:revision>
  <dcterms:created xsi:type="dcterms:W3CDTF">2014-08-19T12:21:06Z</dcterms:created>
  <dcterms:modified xsi:type="dcterms:W3CDTF">2014-08-19T13:30:36Z</dcterms:modified>
</cp:coreProperties>
</file>