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58" r:id="rId13"/>
    <p:sldId id="267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2"/>
    <p:restoredTop sz="94710"/>
  </p:normalViewPr>
  <p:slideViewPr>
    <p:cSldViewPr snapToGrid="0" snapToObjects="1">
      <p:cViewPr varScale="1">
        <p:scale>
          <a:sx n="77" d="100"/>
          <a:sy n="77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09/08/2018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Kenneth </a:t>
            </a:r>
            <a:r>
              <a:rPr lang="pt-BR" sz="4000" dirty="0" err="1" smtClean="0"/>
              <a:t>Waltz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Estruturas (políticas) domésticas e internacionais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Princípios organizadores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/>
              <a:t>Analogia com a micro economia (papel do mercado e do “homem econômico”)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/>
              <a:t>Motivação: os estados buscam garantir a sua sobrevivência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Estados como unidades do estrutura (sistema?) política internacional</a:t>
            </a:r>
          </a:p>
          <a:p>
            <a:endParaRPr lang="pt-BR" dirty="0" smtClean="0"/>
          </a:p>
          <a:p>
            <a:r>
              <a:rPr lang="pt-BR" dirty="0" smtClean="0"/>
              <a:t>Natureza e papel dos movimentos </a:t>
            </a:r>
            <a:r>
              <a:rPr lang="pt-BR" dirty="0" smtClean="0"/>
              <a:t>transnacionais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“</a:t>
            </a:r>
            <a:r>
              <a:rPr lang="pt-BR" dirty="0" err="1" smtClean="0"/>
              <a:t>State-centric</a:t>
            </a:r>
            <a:r>
              <a:rPr lang="pt-BR" dirty="0" smtClean="0"/>
              <a:t> approach”</a:t>
            </a:r>
            <a:endParaRPr lang="pt-BR" dirty="0" smtClean="0"/>
          </a:p>
          <a:p>
            <a:pPr marL="971550" lvl="1" indent="-514350">
              <a:buFont typeface="+mj-lt"/>
              <a:buAutoNum type="romanL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35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Kenneth </a:t>
            </a:r>
            <a:r>
              <a:rPr lang="pt-BR" sz="4000" dirty="0" err="1" smtClean="0"/>
              <a:t>Waltz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“Market </a:t>
            </a:r>
            <a:r>
              <a:rPr lang="pt-BR" dirty="0" err="1" smtClean="0"/>
              <a:t>structure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defined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u="sng" dirty="0" err="1" smtClean="0"/>
              <a:t>counting</a:t>
            </a:r>
            <a:r>
              <a:rPr lang="pt-BR" u="sng" dirty="0" smtClean="0"/>
              <a:t> </a:t>
            </a:r>
            <a:r>
              <a:rPr lang="pt-BR" u="sng" dirty="0" err="1" smtClean="0"/>
              <a:t>firms</a:t>
            </a:r>
            <a:r>
              <a:rPr lang="pt-BR" dirty="0" smtClean="0"/>
              <a:t>; </a:t>
            </a:r>
            <a:r>
              <a:rPr lang="pt-BR" dirty="0" err="1" smtClean="0"/>
              <a:t>international-political</a:t>
            </a:r>
            <a:r>
              <a:rPr lang="pt-BR" dirty="0" smtClean="0"/>
              <a:t> </a:t>
            </a:r>
            <a:r>
              <a:rPr lang="pt-BR" dirty="0" err="1" smtClean="0"/>
              <a:t>structure</a:t>
            </a:r>
            <a:r>
              <a:rPr lang="pt-BR" dirty="0" smtClean="0"/>
              <a:t>,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u="sng" dirty="0" err="1" smtClean="0"/>
              <a:t>counting</a:t>
            </a:r>
            <a:r>
              <a:rPr lang="pt-BR" u="sng" dirty="0" smtClean="0"/>
              <a:t> </a:t>
            </a:r>
            <a:r>
              <a:rPr lang="pt-BR" u="sng" dirty="0" err="1" smtClean="0"/>
              <a:t>states</a:t>
            </a:r>
            <a:r>
              <a:rPr lang="pt-BR" dirty="0" smtClean="0"/>
              <a:t>.”</a:t>
            </a:r>
          </a:p>
          <a:p>
            <a:r>
              <a:rPr lang="pt-BR" dirty="0" smtClean="0"/>
              <a:t>Papel limitado para os atributos dos estados, tais como: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Estado revolucionário ou legítimo;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Estado autoritário ou democrático;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Estado ideológico ou pragmático</a:t>
            </a:r>
          </a:p>
          <a:p>
            <a:r>
              <a:rPr lang="pt-BR" dirty="0" smtClean="0"/>
              <a:t>Papel limitado para a natureza das relações </a:t>
            </a:r>
            <a:r>
              <a:rPr lang="pt-BR" u="sng" dirty="0" smtClean="0"/>
              <a:t>entre</a:t>
            </a:r>
            <a:r>
              <a:rPr lang="pt-BR" dirty="0" smtClean="0"/>
              <a:t> os estados: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 smtClean="0"/>
              <a:t>Sentimento de amizade ou de hostilidade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 smtClean="0"/>
              <a:t>Histórico de relações diplomáticas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 smtClean="0"/>
              <a:t>Alianças</a:t>
            </a:r>
          </a:p>
        </p:txBody>
      </p:sp>
    </p:spTree>
    <p:extLst>
      <p:ext uri="{BB962C8B-B14F-4D97-AF65-F5344CB8AC3E}">
        <p14:creationId xmlns:p14="http://schemas.microsoft.com/office/powerpoint/2010/main" val="144355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456ED-EDE1-6147-B8C6-A5CE997F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The </a:t>
            </a:r>
            <a:r>
              <a:rPr lang="pt-BR" sz="3600" dirty="0" err="1"/>
              <a:t>End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Relations</a:t>
            </a:r>
            <a:r>
              <a:rPr lang="pt-BR" sz="3600" dirty="0"/>
              <a:t> </a:t>
            </a:r>
            <a:r>
              <a:rPr lang="pt-BR" sz="3600" dirty="0" err="1"/>
              <a:t>Theory</a:t>
            </a:r>
            <a:r>
              <a:rPr lang="pt-BR" sz="36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197CAA-A1A7-4A4C-867C-97447DD2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paradigm wars</a:t>
            </a:r>
            <a:r>
              <a:rPr lang="en-US" dirty="0"/>
              <a:t>, if that is the correct term, are now over, and the discipline seems to have settled into a period of ‘</a:t>
            </a:r>
            <a:r>
              <a:rPr lang="en-US" u="sng" dirty="0"/>
              <a:t>theoretical peace</a:t>
            </a:r>
            <a:r>
              <a:rPr lang="en-US" dirty="0"/>
              <a:t>’ with the dominant logic now that of considering the prospects for various forms of pluralism. What is our evidence for this inference? Our experience as editors of the </a:t>
            </a:r>
            <a:r>
              <a:rPr lang="en-US" u="sng" dirty="0"/>
              <a:t>European Journal of International Relations (EJIR) from 2008 to 2013</a:t>
            </a:r>
            <a:r>
              <a:rPr lang="en-US" dirty="0"/>
              <a:t> suggests two patterns that together support the ‘theoretical peace’ thesis. First, we saw </a:t>
            </a:r>
            <a:r>
              <a:rPr lang="en-US" u="sng" dirty="0"/>
              <a:t>less and less inter-theoretic debate across paradigms (or isms). </a:t>
            </a:r>
            <a:r>
              <a:rPr lang="en-US" dirty="0"/>
              <a:t>Second, </a:t>
            </a:r>
            <a:r>
              <a:rPr lang="en-US" u="sng" dirty="0"/>
              <a:t>pieces engaging solely in theoretical development are now largely rare.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195614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The </a:t>
            </a:r>
            <a:r>
              <a:rPr lang="pt-BR" sz="4000" dirty="0" err="1" smtClean="0"/>
              <a:t>End</a:t>
            </a:r>
            <a:r>
              <a:rPr lang="pt-BR" sz="4000" dirty="0" smtClean="0"/>
              <a:t> </a:t>
            </a:r>
            <a:r>
              <a:rPr lang="pt-BR" sz="4000" dirty="0" err="1" smtClean="0"/>
              <a:t>of</a:t>
            </a:r>
            <a:r>
              <a:rPr lang="pt-BR" sz="4000" dirty="0" smtClean="0"/>
              <a:t> </a:t>
            </a:r>
            <a:r>
              <a:rPr lang="pt-BR" sz="4000" dirty="0" err="1" smtClean="0"/>
              <a:t>International</a:t>
            </a:r>
            <a:r>
              <a:rPr lang="pt-BR" sz="4000" dirty="0" smtClean="0"/>
              <a:t> </a:t>
            </a:r>
            <a:r>
              <a:rPr lang="pt-BR" sz="4000" dirty="0" err="1" smtClean="0"/>
              <a:t>Relations</a:t>
            </a:r>
            <a:r>
              <a:rPr lang="pt-BR" sz="4000" dirty="0" smtClean="0"/>
              <a:t> </a:t>
            </a:r>
            <a:r>
              <a:rPr lang="pt-BR" sz="4000" dirty="0" err="1" smtClean="0"/>
              <a:t>Theory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Proliferação teórica – fenômeno positivo?</a:t>
            </a:r>
          </a:p>
          <a:p>
            <a:r>
              <a:rPr lang="pt-BR" dirty="0" smtClean="0"/>
              <a:t>Alavancas da proliferação teórica: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Novo contexto histórico</a:t>
            </a:r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Importação de teorias a partir de disciplinas cognatas</a:t>
            </a:r>
          </a:p>
          <a:p>
            <a:pPr marL="1371600" lvl="3" indent="0">
              <a:buNone/>
            </a:pPr>
            <a:r>
              <a:rPr lang="en-US" dirty="0" smtClean="0"/>
              <a:t>Importing </a:t>
            </a:r>
            <a:r>
              <a:rPr lang="en-US" dirty="0"/>
              <a:t>theories from other disciplines into IR was a marked feature of self-styled critical theorizing — with </a:t>
            </a:r>
            <a:r>
              <a:rPr lang="en-US" u="sng" dirty="0"/>
              <a:t>feminism</a:t>
            </a:r>
            <a:r>
              <a:rPr lang="en-US" dirty="0"/>
              <a:t> coming from political theory; </a:t>
            </a:r>
            <a:r>
              <a:rPr lang="en-US" u="sng" dirty="0"/>
              <a:t>post-structuralism</a:t>
            </a:r>
            <a:r>
              <a:rPr lang="en-US" dirty="0"/>
              <a:t> from literary theory and philosophy; and </a:t>
            </a:r>
            <a:r>
              <a:rPr lang="en-US" u="sng" dirty="0"/>
              <a:t>constructivism</a:t>
            </a:r>
            <a:r>
              <a:rPr lang="en-US" dirty="0"/>
              <a:t> from </a:t>
            </a:r>
            <a:r>
              <a:rPr lang="en-US" dirty="0" smtClean="0"/>
              <a:t>sociology (p. 413). </a:t>
            </a:r>
            <a:endParaRPr lang="pt-BR" dirty="0" smtClean="0"/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Desenvolvimentos internos a teorias existentes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726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Hans </a:t>
            </a:r>
            <a:r>
              <a:rPr lang="pt-BR" dirty="0" err="1"/>
              <a:t>Morgenthau</a:t>
            </a:r>
            <a:r>
              <a:rPr lang="pt-BR" dirty="0"/>
              <a:t> (1948/2003) </a:t>
            </a:r>
          </a:p>
          <a:p>
            <a:pPr lvl="1"/>
            <a:r>
              <a:rPr lang="pt-BR" i="1" dirty="0"/>
              <a:t>A Política entre as Nações</a:t>
            </a:r>
            <a:r>
              <a:rPr lang="en-US" dirty="0">
                <a:effectLst/>
              </a:rPr>
              <a:t> 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Robert </a:t>
            </a:r>
            <a:r>
              <a:rPr lang="pt-BR" dirty="0" err="1"/>
              <a:t>Jervis</a:t>
            </a:r>
            <a:r>
              <a:rPr lang="pt-BR" dirty="0"/>
              <a:t> (1994)</a:t>
            </a:r>
          </a:p>
          <a:p>
            <a:pPr lvl="2"/>
            <a:r>
              <a:rPr lang="en-US" dirty="0"/>
              <a:t>“Hans Morgenthau, Realism, and the Scientific Study of International Politics.” </a:t>
            </a:r>
          </a:p>
          <a:p>
            <a:pPr lvl="2"/>
            <a:endParaRPr lang="pt-BR" dirty="0"/>
          </a:p>
          <a:p>
            <a:r>
              <a:rPr lang="pt-BR" dirty="0"/>
              <a:t>Kenneth </a:t>
            </a:r>
            <a:r>
              <a:rPr lang="pt-BR" dirty="0" err="1"/>
              <a:t>Waltz</a:t>
            </a:r>
            <a:r>
              <a:rPr lang="pt-BR" dirty="0"/>
              <a:t> (1979)</a:t>
            </a:r>
          </a:p>
          <a:p>
            <a:pPr lvl="1"/>
            <a:r>
              <a:rPr lang="pt-BR" i="1" dirty="0" err="1"/>
              <a:t>Theory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endParaRPr lang="pt-BR" i="1" dirty="0"/>
          </a:p>
          <a:p>
            <a:pPr lvl="1"/>
            <a:endParaRPr lang="pt-BR" i="1" dirty="0"/>
          </a:p>
          <a:p>
            <a:pPr lvl="1"/>
            <a:r>
              <a:rPr lang="pt-BR" dirty="0" err="1"/>
              <a:t>Dunne</a:t>
            </a:r>
            <a:r>
              <a:rPr lang="pt-BR" dirty="0"/>
              <a:t>, Hansen &amp; </a:t>
            </a:r>
            <a:r>
              <a:rPr lang="pt-BR" dirty="0" err="1"/>
              <a:t>Wight</a:t>
            </a:r>
            <a:r>
              <a:rPr lang="pt-BR" dirty="0"/>
              <a:t> (2013)</a:t>
            </a:r>
          </a:p>
          <a:p>
            <a:pPr lvl="2"/>
            <a:r>
              <a:rPr lang="en-US" dirty="0"/>
              <a:t>“The End of International Relations Theory?”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Hans </a:t>
            </a:r>
            <a:r>
              <a:rPr lang="pt-BR" sz="4000" dirty="0" err="1"/>
              <a:t>Morgenthau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Dualidade de concepções teóricas</a:t>
            </a:r>
          </a:p>
          <a:p>
            <a:r>
              <a:rPr lang="pt-BR" dirty="0" smtClean="0"/>
              <a:t>Princípios </a:t>
            </a:r>
            <a:r>
              <a:rPr lang="pt-BR" dirty="0"/>
              <a:t>do Realismo: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A </a:t>
            </a:r>
            <a:r>
              <a:rPr lang="pt-BR" dirty="0" smtClean="0"/>
              <a:t>política é </a:t>
            </a:r>
            <a:r>
              <a:rPr lang="pt-BR" dirty="0"/>
              <a:t>governada por leis objetivas que deitam suas raízes na natureza </a:t>
            </a:r>
            <a:r>
              <a:rPr lang="pt-BR" dirty="0" smtClean="0"/>
              <a:t>humana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Existem visões distintas da natureza humana? Quais?</a:t>
            </a:r>
            <a:endParaRPr lang="pt-BR" dirty="0"/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O interesse </a:t>
            </a:r>
            <a:r>
              <a:rPr lang="pt-BR" dirty="0" smtClean="0"/>
              <a:t>é </a:t>
            </a:r>
            <a:r>
              <a:rPr lang="pt-BR" dirty="0"/>
              <a:t>definido em termos de poder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Papel dos motivos e </a:t>
            </a:r>
            <a:r>
              <a:rPr lang="pt-BR" dirty="0" smtClean="0"/>
              <a:t>preferências </a:t>
            </a:r>
            <a:r>
              <a:rPr lang="pt-BR" dirty="0"/>
              <a:t>ideológicas?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O conceito chave de </a:t>
            </a:r>
            <a:r>
              <a:rPr lang="pt-BR" i="1" dirty="0"/>
              <a:t>interesse definido como poder </a:t>
            </a:r>
            <a:r>
              <a:rPr lang="pt-BR" dirty="0"/>
              <a:t>constitui uma categoria objetiva, universalmente </a:t>
            </a:r>
            <a:r>
              <a:rPr lang="pt-BR" dirty="0" smtClean="0"/>
              <a:t>válida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Q</a:t>
            </a:r>
            <a:r>
              <a:rPr lang="pt-BR" dirty="0" smtClean="0"/>
              <a:t>ue indicadores poderiam ser utilizados para mensurar </a:t>
            </a:r>
            <a:r>
              <a:rPr lang="pt-BR" dirty="0" smtClean="0"/>
              <a:t>poder de forma objetiva e universal?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Hans </a:t>
            </a:r>
            <a:r>
              <a:rPr lang="pt-BR" sz="4000" dirty="0" err="1"/>
              <a:t>Morgenthau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Princípios </a:t>
            </a:r>
            <a:r>
              <a:rPr lang="pt-BR" dirty="0"/>
              <a:t>do Realismo (cont.):</a:t>
            </a:r>
          </a:p>
          <a:p>
            <a:pPr marL="457200" lvl="1" indent="0">
              <a:buNone/>
            </a:pPr>
            <a:r>
              <a:rPr lang="pt-BR" dirty="0"/>
              <a:t>4. O realismo </a:t>
            </a:r>
            <a:r>
              <a:rPr lang="pt-BR" dirty="0" smtClean="0"/>
              <a:t>político </a:t>
            </a: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consciente da significação moral da </a:t>
            </a:r>
            <a:r>
              <a:rPr lang="pt-BR" dirty="0" smtClean="0"/>
              <a:t>ação política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	</a:t>
            </a:r>
            <a:r>
              <a:rPr lang="pt-BR" dirty="0" smtClean="0"/>
              <a:t>Qual a implicação deste princípio?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5. O realismo </a:t>
            </a:r>
            <a:r>
              <a:rPr lang="pt-BR" dirty="0" smtClean="0"/>
              <a:t>político </a:t>
            </a:r>
            <a:r>
              <a:rPr lang="pt-BR" dirty="0"/>
              <a:t>recusa-se a identificar as aspirações morais de uma determinada nação com as leis morais que governam o </a:t>
            </a:r>
            <a:r>
              <a:rPr lang="pt-BR" dirty="0" smtClean="0"/>
              <a:t>universo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	</a:t>
            </a:r>
            <a:r>
              <a:rPr lang="pt-BR" dirty="0" smtClean="0"/>
              <a:t>É possível relativizar o conceito de moralidade?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6. Singularidade intelectual e moral do realismo </a:t>
            </a:r>
            <a:r>
              <a:rPr lang="pt-BR" dirty="0" smtClean="0"/>
              <a:t>político </a:t>
            </a:r>
            <a:r>
              <a:rPr lang="pt-BR" dirty="0"/>
              <a:t>com relação a outras matérias ligadas </a:t>
            </a:r>
            <a:r>
              <a:rPr lang="pt-BR" dirty="0" smtClean="0"/>
              <a:t>à política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	</a:t>
            </a:r>
            <a:r>
              <a:rPr lang="pt-BR" dirty="0" smtClean="0"/>
              <a:t>Como outras matérias ligadas à política interagem com a moralidade</a:t>
            </a:r>
            <a:r>
              <a:rPr lang="pt-BR" dirty="0" smtClean="0"/>
              <a:t>? Esta moralidade é distinta daquela que </a:t>
            </a:r>
            <a:r>
              <a:rPr lang="pt-BR" dirty="0" err="1" smtClean="0"/>
              <a:t>Morgenthau</a:t>
            </a:r>
            <a:r>
              <a:rPr lang="pt-BR" dirty="0" smtClean="0"/>
              <a:t> reserva para o realismo político?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Hans </a:t>
            </a:r>
            <a:r>
              <a:rPr lang="pt-BR" sz="4000" dirty="0" err="1"/>
              <a:t>Morgenthau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dirty="0"/>
              <a:t>A </a:t>
            </a:r>
            <a:r>
              <a:rPr lang="pt-BR" dirty="0" smtClean="0"/>
              <a:t>política </a:t>
            </a:r>
            <a:r>
              <a:rPr lang="pt-BR" dirty="0"/>
              <a:t>internacional como luta pelo poder</a:t>
            </a:r>
          </a:p>
          <a:p>
            <a:r>
              <a:rPr lang="pt-BR" dirty="0" smtClean="0"/>
              <a:t>Política </a:t>
            </a:r>
            <a:r>
              <a:rPr lang="pt-BR" dirty="0"/>
              <a:t>internacional v. </a:t>
            </a:r>
            <a:r>
              <a:rPr lang="pt-BR" dirty="0" smtClean="0"/>
              <a:t>ações políticas </a:t>
            </a:r>
            <a:r>
              <a:rPr lang="pt-BR" dirty="0"/>
              <a:t>de repercussão internacional</a:t>
            </a:r>
          </a:p>
          <a:p>
            <a:pPr lvl="1"/>
            <a:r>
              <a:rPr lang="pt-BR" dirty="0"/>
              <a:t>“</a:t>
            </a:r>
            <a:r>
              <a:rPr lang="pt-BR" i="1" dirty="0"/>
              <a:t>High </a:t>
            </a:r>
            <a:r>
              <a:rPr lang="pt-BR" i="1" dirty="0" err="1"/>
              <a:t>politics</a:t>
            </a:r>
            <a:r>
              <a:rPr lang="pt-BR" i="1" dirty="0"/>
              <a:t> </a:t>
            </a:r>
            <a:r>
              <a:rPr lang="pt-BR" dirty="0"/>
              <a:t>v. </a:t>
            </a:r>
            <a:r>
              <a:rPr lang="pt-BR" i="1" dirty="0" err="1"/>
              <a:t>low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dirty="0"/>
              <a:t>?”</a:t>
            </a:r>
          </a:p>
          <a:p>
            <a:pPr lvl="1"/>
            <a:r>
              <a:rPr lang="en-US" dirty="0"/>
              <a:t>“(…)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</a:t>
            </a:r>
            <a:r>
              <a:rPr lang="en-US" dirty="0" err="1"/>
              <a:t>ação</a:t>
            </a:r>
            <a:r>
              <a:rPr lang="en-US" dirty="0"/>
              <a:t> que um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desenvolva</a:t>
            </a:r>
            <a:r>
              <a:rPr lang="en-US" dirty="0"/>
              <a:t> com </a:t>
            </a:r>
            <a:r>
              <a:rPr lang="en-US" dirty="0" err="1"/>
              <a:t>respeito</a:t>
            </a:r>
            <a:r>
              <a:rPr lang="en-US" dirty="0"/>
              <a:t> a um outro </a:t>
            </a:r>
            <a:r>
              <a:rPr lang="en-US" dirty="0" err="1"/>
              <a:t>será</a:t>
            </a:r>
            <a:r>
              <a:rPr lang="en-US" dirty="0"/>
              <a:t> de </a:t>
            </a:r>
            <a:r>
              <a:rPr lang="en-US" dirty="0" err="1"/>
              <a:t>natureza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.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dessas</a:t>
            </a:r>
            <a:r>
              <a:rPr lang="en-US" dirty="0"/>
              <a:t> </a:t>
            </a:r>
            <a:r>
              <a:rPr lang="en-US" dirty="0" err="1"/>
              <a:t>atividades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tomadas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consideração</a:t>
            </a:r>
            <a:r>
              <a:rPr lang="en-US" dirty="0"/>
              <a:t> de </a:t>
            </a:r>
            <a:r>
              <a:rPr lang="en-US" dirty="0" err="1"/>
              <a:t>poder</a:t>
            </a:r>
            <a:r>
              <a:rPr lang="en-US" dirty="0"/>
              <a:t> 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afetam</a:t>
            </a:r>
            <a:r>
              <a:rPr lang="en-US" dirty="0"/>
              <a:t>, de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, o </a:t>
            </a:r>
            <a:r>
              <a:rPr lang="en-US" dirty="0" err="1"/>
              <a:t>poder</a:t>
            </a:r>
            <a:r>
              <a:rPr lang="en-US" dirty="0"/>
              <a:t> da </a:t>
            </a:r>
            <a:r>
              <a:rPr lang="en-US" dirty="0" err="1"/>
              <a:t>nação</a:t>
            </a:r>
            <a:r>
              <a:rPr lang="en-US" dirty="0"/>
              <a:t> que as </a:t>
            </a:r>
            <a:r>
              <a:rPr lang="en-US" dirty="0" err="1"/>
              <a:t>realiza</a:t>
            </a:r>
            <a:r>
              <a:rPr lang="en-US" dirty="0"/>
              <a:t>. </a:t>
            </a:r>
            <a:r>
              <a:rPr lang="en-US" dirty="0" err="1"/>
              <a:t>Enquadram</a:t>
            </a:r>
            <a:r>
              <a:rPr lang="en-US" dirty="0"/>
              <a:t>-se </a:t>
            </a:r>
            <a:r>
              <a:rPr lang="en-US" dirty="0" err="1"/>
              <a:t>nesta</a:t>
            </a:r>
            <a:r>
              <a:rPr lang="en-US" dirty="0"/>
              <a:t>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atividades</a:t>
            </a:r>
            <a:r>
              <a:rPr lang="en-US" dirty="0"/>
              <a:t> </a:t>
            </a:r>
            <a:r>
              <a:rPr lang="en-US" dirty="0" err="1"/>
              <a:t>legais</a:t>
            </a:r>
            <a:r>
              <a:rPr lang="en-US" dirty="0"/>
              <a:t>, </a:t>
            </a:r>
            <a:r>
              <a:rPr lang="en-US" dirty="0" err="1"/>
              <a:t>econômicas</a:t>
            </a:r>
            <a:r>
              <a:rPr lang="en-US" dirty="0"/>
              <a:t>, </a:t>
            </a:r>
            <a:r>
              <a:rPr lang="en-US" dirty="0" err="1"/>
              <a:t>humanitárias</a:t>
            </a:r>
            <a:r>
              <a:rPr lang="en-US" dirty="0"/>
              <a:t> e </a:t>
            </a:r>
            <a:r>
              <a:rPr lang="en-US" dirty="0" err="1"/>
              <a:t>culturais</a:t>
            </a:r>
            <a:r>
              <a:rPr lang="en-US" dirty="0"/>
              <a:t>. </a:t>
            </a:r>
            <a:r>
              <a:rPr lang="en-US" dirty="0" err="1"/>
              <a:t>Assim</a:t>
            </a:r>
            <a:r>
              <a:rPr lang="en-US" dirty="0"/>
              <a:t>, </a:t>
            </a:r>
            <a:r>
              <a:rPr lang="en-US" dirty="0" err="1"/>
              <a:t>normalmente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nação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estará</a:t>
            </a:r>
            <a:r>
              <a:rPr lang="en-US" dirty="0"/>
              <a:t> se </a:t>
            </a:r>
            <a:r>
              <a:rPr lang="en-US" dirty="0" err="1"/>
              <a:t>engajando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concluir</a:t>
            </a:r>
            <a:r>
              <a:rPr lang="en-US" dirty="0"/>
              <a:t> um </a:t>
            </a:r>
            <a:r>
              <a:rPr lang="en-US" dirty="0" err="1"/>
              <a:t>tratado</a:t>
            </a:r>
            <a:r>
              <a:rPr lang="en-US" dirty="0"/>
              <a:t> de </a:t>
            </a:r>
            <a:r>
              <a:rPr lang="en-US" dirty="0" err="1"/>
              <a:t>extradição</a:t>
            </a:r>
            <a:r>
              <a:rPr lang="en-US" dirty="0"/>
              <a:t> com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,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intercambiar</a:t>
            </a:r>
            <a:r>
              <a:rPr lang="en-US" dirty="0"/>
              <a:t> </a:t>
            </a:r>
            <a:r>
              <a:rPr lang="en-US" dirty="0" err="1"/>
              <a:t>mercadorias</a:t>
            </a:r>
            <a:r>
              <a:rPr lang="en-US" dirty="0"/>
              <a:t> e </a:t>
            </a:r>
            <a:r>
              <a:rPr lang="en-US" dirty="0" err="1"/>
              <a:t>serviços</a:t>
            </a:r>
            <a:r>
              <a:rPr lang="en-US" dirty="0"/>
              <a:t> com outros </a:t>
            </a:r>
            <a:r>
              <a:rPr lang="en-US" dirty="0" err="1"/>
              <a:t>povos</a:t>
            </a:r>
            <a:r>
              <a:rPr lang="en-US" dirty="0"/>
              <a:t>,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cooperar</a:t>
            </a:r>
            <a:r>
              <a:rPr lang="en-US" dirty="0"/>
              <a:t> com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nações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obtenção</a:t>
            </a:r>
            <a:r>
              <a:rPr lang="en-US" dirty="0"/>
              <a:t> de </a:t>
            </a:r>
            <a:r>
              <a:rPr lang="en-US" dirty="0" err="1"/>
              <a:t>auxílio</a:t>
            </a:r>
            <a:r>
              <a:rPr lang="en-US" dirty="0"/>
              <a:t> para </a:t>
            </a:r>
            <a:r>
              <a:rPr lang="en-US" dirty="0" err="1"/>
              <a:t>catástrofes</a:t>
            </a:r>
            <a:r>
              <a:rPr lang="en-US" dirty="0"/>
              <a:t> </a:t>
            </a:r>
            <a:r>
              <a:rPr lang="en-US" dirty="0" err="1"/>
              <a:t>naturais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promove</a:t>
            </a:r>
            <a:r>
              <a:rPr lang="en-US" dirty="0"/>
              <a:t> a </a:t>
            </a:r>
            <a:r>
              <a:rPr lang="en-US" dirty="0" err="1"/>
              <a:t>disseminação</a:t>
            </a:r>
            <a:r>
              <a:rPr lang="en-US" dirty="0"/>
              <a:t> de </a:t>
            </a:r>
            <a:r>
              <a:rPr lang="en-US" dirty="0" err="1"/>
              <a:t>realizações</a:t>
            </a:r>
            <a:r>
              <a:rPr lang="en-US" dirty="0"/>
              <a:t> </a:t>
            </a:r>
            <a:r>
              <a:rPr lang="en-US" dirty="0" err="1"/>
              <a:t>culturais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afora</a:t>
            </a:r>
            <a:r>
              <a:rPr lang="en-US" dirty="0"/>
              <a:t>  (p. 50).”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Hans </a:t>
            </a:r>
            <a:r>
              <a:rPr lang="pt-BR" sz="4000" dirty="0" err="1"/>
              <a:t>Morgenthau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D36220-6FB4-7F47-A337-39FEDFEA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Qual a visão de </a:t>
            </a:r>
            <a:r>
              <a:rPr lang="pt-BR" dirty="0" err="1"/>
              <a:t>Morgenthau</a:t>
            </a:r>
            <a:r>
              <a:rPr lang="pt-BR" dirty="0"/>
              <a:t> sobre o Liberalismo?</a:t>
            </a:r>
          </a:p>
          <a:p>
            <a:pPr lvl="1"/>
            <a:r>
              <a:rPr lang="pt-BR" dirty="0"/>
              <a:t>“Utopia </a:t>
            </a:r>
            <a:r>
              <a:rPr lang="pt-BR" dirty="0" smtClean="0"/>
              <a:t>científica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Desenvolvimento de uma “</a:t>
            </a:r>
            <a:r>
              <a:rPr lang="pt-BR" dirty="0" smtClean="0"/>
              <a:t>ciência </a:t>
            </a:r>
            <a:r>
              <a:rPr lang="pt-BR" dirty="0"/>
              <a:t>da paz” no século </a:t>
            </a:r>
            <a:r>
              <a:rPr lang="pt-BR" dirty="0" smtClean="0"/>
              <a:t>XIX</a:t>
            </a:r>
          </a:p>
          <a:p>
            <a:pPr lvl="1"/>
            <a:r>
              <a:rPr lang="pt-BR" dirty="0" smtClean="0"/>
              <a:t>O Liberalismo e a “paz democrática”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3682F0-17D3-1D4C-B79B-B243E6B2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Robert </a:t>
            </a:r>
            <a:r>
              <a:rPr lang="pt-BR" sz="4000" dirty="0" err="1"/>
              <a:t>Jervis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2F09DF-1E56-134C-ACC4-675EF131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visão Europeia, menos otimista (“</a:t>
            </a:r>
            <a:r>
              <a:rPr lang="pt-BR" dirty="0" err="1"/>
              <a:t>darker</a:t>
            </a:r>
            <a:r>
              <a:rPr lang="pt-BR" dirty="0"/>
              <a:t>”) da </a:t>
            </a:r>
            <a:r>
              <a:rPr lang="pt-BR" dirty="0" smtClean="0"/>
              <a:t>política </a:t>
            </a:r>
            <a:r>
              <a:rPr lang="pt-BR" dirty="0"/>
              <a:t>mundial em </a:t>
            </a:r>
            <a:r>
              <a:rPr lang="pt-BR" dirty="0" err="1"/>
              <a:t>Morgenthau</a:t>
            </a:r>
            <a:endParaRPr lang="pt-BR" dirty="0"/>
          </a:p>
          <a:p>
            <a:r>
              <a:rPr lang="pt-BR" dirty="0"/>
              <a:t>Interesse nacional, interesse supranacional, interesse </a:t>
            </a:r>
            <a:r>
              <a:rPr lang="pt-BR" dirty="0" smtClean="0"/>
              <a:t>subnacional</a:t>
            </a:r>
          </a:p>
          <a:p>
            <a:r>
              <a:rPr lang="pt-BR" dirty="0" smtClean="0"/>
              <a:t>Papel das ideias, da moralidade e da diplomacia em </a:t>
            </a:r>
            <a:r>
              <a:rPr lang="pt-BR" dirty="0" err="1" smtClean="0"/>
              <a:t>Morgenthau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78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A5EB2-4F0E-D446-8303-33F67D23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Robert </a:t>
            </a:r>
            <a:r>
              <a:rPr lang="pt-BR" sz="4000" dirty="0" err="1"/>
              <a:t>Jervis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A3CF81-0E99-0049-A7E3-03611576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en-US" dirty="0"/>
              <a:t>To say that the national interest must be defined in terms of power does not say exactly what it is. Morgenthau's conception of Realism in fact does not lead to </a:t>
            </a:r>
            <a:r>
              <a:rPr lang="en-US" u="sng" dirty="0"/>
              <a:t>specific policy prescriptions </a:t>
            </a:r>
            <a:r>
              <a:rPr lang="en-US" dirty="0"/>
              <a:t>or detailed </a:t>
            </a:r>
            <a:r>
              <a:rPr lang="en-US" u="sng" dirty="0"/>
              <a:t>propositions for empirical research</a:t>
            </a:r>
            <a:r>
              <a:rPr lang="en-US" dirty="0"/>
              <a:t>.</a:t>
            </a:r>
          </a:p>
          <a:p>
            <a:r>
              <a:rPr lang="en-US" dirty="0"/>
              <a:t>It was this </a:t>
            </a:r>
            <a:r>
              <a:rPr lang="en-US" u="sng" dirty="0"/>
              <a:t>rejection of the essence of the scientific method </a:t>
            </a:r>
            <a:r>
              <a:rPr lang="en-US" dirty="0"/>
              <a:t>that caused many later scholars to feel that however well-founded his premises and however wise his insights, there were </a:t>
            </a:r>
            <a:r>
              <a:rPr lang="en-US" u="sng" dirty="0"/>
              <a:t>grave limitations to the utility of his approach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57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Kenneth </a:t>
            </a:r>
            <a:r>
              <a:rPr lang="pt-BR" sz="4000" dirty="0" err="1" smtClean="0"/>
              <a:t>Waltz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Centralidade do conceito de “estrutura política”</a:t>
            </a:r>
          </a:p>
          <a:p>
            <a:r>
              <a:rPr lang="pt-BR" dirty="0" smtClean="0"/>
              <a:t>O que </a:t>
            </a:r>
            <a:r>
              <a:rPr lang="pt-BR" dirty="0" smtClean="0"/>
              <a:t>vêm </a:t>
            </a:r>
            <a:r>
              <a:rPr lang="pt-BR" dirty="0" smtClean="0"/>
              <a:t>a ser estruturas?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Princípio de  ordenamento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Especificação das funções das unidades que compõem a estrutura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Distribuição de capacidades entre estas unidades</a:t>
            </a:r>
          </a:p>
          <a:p>
            <a:r>
              <a:rPr lang="pt-BR" dirty="0" smtClean="0"/>
              <a:t>Estruturas políticas influenciam (dão forma) aos processos políticos</a:t>
            </a:r>
            <a:r>
              <a:rPr lang="pt-BR" dirty="0"/>
              <a:t>	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Primeiro Ministro Britânico e o Presidente Norte-americano</a:t>
            </a:r>
          </a:p>
        </p:txBody>
      </p:sp>
    </p:spTree>
    <p:extLst>
      <p:ext uri="{BB962C8B-B14F-4D97-AF65-F5344CB8AC3E}">
        <p14:creationId xmlns:p14="http://schemas.microsoft.com/office/powerpoint/2010/main" val="149220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8323</TotalTime>
  <Words>819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Hans Morgenthau</vt:lpstr>
      <vt:lpstr>Hans Morgenthau</vt:lpstr>
      <vt:lpstr>Hans Morgenthau</vt:lpstr>
      <vt:lpstr>Hans Morgenthau</vt:lpstr>
      <vt:lpstr>Robert Jervis</vt:lpstr>
      <vt:lpstr>Robert Jervis</vt:lpstr>
      <vt:lpstr>Kenneth Waltz</vt:lpstr>
      <vt:lpstr>Kenneth Waltz</vt:lpstr>
      <vt:lpstr>Kenneth Waltz</vt:lpstr>
      <vt:lpstr>The End of International Relations Theory?</vt:lpstr>
      <vt:lpstr>The End of International Relations Theory*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39</cp:revision>
  <cp:lastPrinted>2018-08-09T21:25:41Z</cp:lastPrinted>
  <dcterms:created xsi:type="dcterms:W3CDTF">2018-08-02T19:58:24Z</dcterms:created>
  <dcterms:modified xsi:type="dcterms:W3CDTF">2018-08-09T21:36:55Z</dcterms:modified>
</cp:coreProperties>
</file>