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4" r:id="rId10"/>
    <p:sldId id="273" r:id="rId11"/>
    <p:sldId id="272" r:id="rId12"/>
    <p:sldId id="275" r:id="rId13"/>
    <p:sldId id="276" r:id="rId14"/>
    <p:sldId id="277" r:id="rId15"/>
    <p:sldId id="278" r:id="rId16"/>
    <p:sldId id="280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13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5/25/17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4567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5/25/17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969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5/25/17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094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5/25/17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92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5/25/17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500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5/25/17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193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5/25/17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340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5/25/17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513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5/25/17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15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5/25/17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815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F26D7-BF34-0745-97FD-1ECCE03FCE5A}" type="datetimeFigureOut">
              <a:rPr lang="en-US" smtClean="0"/>
              <a:pPr/>
              <a:t>5/25/17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8800-1DE3-A240-B7ED-7B29236D82DD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449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F26D7-BF34-0745-97FD-1ECCE03FCE5A}" type="datetimeFigureOut">
              <a:rPr lang="en-US" smtClean="0"/>
              <a:pPr/>
              <a:t>5/25/17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A8800-1DE3-A240-B7ED-7B29236D82DD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191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Introdução à Ciência Política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Cristiane Lucena e Leandro Piquet</a:t>
            </a:r>
          </a:p>
        </p:txBody>
      </p:sp>
    </p:spTree>
    <p:extLst>
      <p:ext uri="{BB962C8B-B14F-4D97-AF65-F5344CB8AC3E}">
        <p14:creationId xmlns:p14="http://schemas.microsoft.com/office/powerpoint/2010/main" val="368297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/>
              <a:t>Interpreting Recorded Human History</a:t>
            </a:r>
            <a:r>
              <a:rPr lang="pt-BR" dirty="0"/>
              <a:t/>
            </a:r>
            <a:br>
              <a:rPr lang="pt-BR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sz="2800" dirty="0" smtClean="0"/>
          </a:p>
          <a:p>
            <a:r>
              <a:rPr lang="pt-BR" sz="2800" dirty="0" smtClean="0"/>
              <a:t>Organizações v. Instituições</a:t>
            </a:r>
          </a:p>
          <a:p>
            <a:pPr lvl="1"/>
            <a:r>
              <a:rPr lang="pt-BR" sz="2400" dirty="0" smtClean="0"/>
              <a:t>“Instituições são os padrões de interação que orientam e constrangem os relacionamentos entre os indivíduos. (...) as regras incluem leis escritas, convenções sociais formais, normas informais de comportamento, e crenças comuns sobre o mundo.”</a:t>
            </a:r>
          </a:p>
          <a:p>
            <a:pPr lvl="1"/>
            <a:r>
              <a:rPr lang="pt-BR" sz="2400" dirty="0" smtClean="0"/>
              <a:t>“Organizações são concretas; elas são constituídas por grupos específicos de indivíduos que buscam uma combinação de objetivos comuns e individuais, através de ações parcialmente coordenadas.”</a:t>
            </a:r>
          </a:p>
          <a:p>
            <a:r>
              <a:rPr lang="pt-BR" sz="2800" dirty="0" smtClean="0"/>
              <a:t>Definição de “rents,” p. 18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99793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i="1" dirty="0"/>
              <a:t>Interpreting Recorded Human History</a:t>
            </a:r>
            <a:r>
              <a:rPr lang="pt-BR" sz="4000" dirty="0"/>
              <a:t/>
            </a:r>
            <a:br>
              <a:rPr lang="pt-BR" sz="4000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 smtClean="0"/>
          </a:p>
          <a:p>
            <a:r>
              <a:rPr lang="pt-BR" sz="2800" dirty="0" smtClean="0"/>
              <a:t>A lógica do “estado natural”</a:t>
            </a:r>
          </a:p>
          <a:p>
            <a:pPr marL="914400" lvl="1" indent="-457200">
              <a:buSzPct val="25000"/>
              <a:buFont typeface="+mj-ea"/>
              <a:buAutoNum type="circleNumDbPlain"/>
            </a:pPr>
            <a:r>
              <a:rPr lang="pt-BR" sz="2400" dirty="0" smtClean="0"/>
              <a:t>A ameaça da violência desempenha um papel central e positivo na manutenção da ordem social</a:t>
            </a:r>
          </a:p>
          <a:p>
            <a:pPr marL="914400" lvl="1" indent="-457200">
              <a:buSzPct val="25000"/>
              <a:buFont typeface="+mj-ea"/>
              <a:buAutoNum type="circleNumDbPlain"/>
            </a:pPr>
            <a:r>
              <a:rPr lang="pt-BR" sz="2400" dirty="0" smtClean="0"/>
              <a:t>O sistema político não é exógeno ao sistema econômico</a:t>
            </a:r>
          </a:p>
          <a:p>
            <a:pPr marL="1314450" lvl="2" indent="-457200">
              <a:buSzPct val="25000"/>
              <a:buFont typeface="Wingdings" charset="2"/>
              <a:buChar char="Ø"/>
            </a:pPr>
            <a:r>
              <a:rPr lang="pt-BR" sz="2000" dirty="0" smtClean="0"/>
              <a:t>Porque o sistema político é um ator central na economia</a:t>
            </a:r>
          </a:p>
          <a:p>
            <a:pPr marL="914400" lvl="1" indent="-457200">
              <a:buSzPct val="25000"/>
              <a:buFont typeface="+mj-ea"/>
              <a:buAutoNum type="circleNumDbPlain"/>
            </a:pPr>
            <a:r>
              <a:rPr lang="pt-BR" sz="2400" dirty="0" smtClean="0"/>
              <a:t>O sistema econômico não é exógeno ao sistema político</a:t>
            </a:r>
          </a:p>
          <a:p>
            <a:pPr marL="1314450" lvl="2" indent="-457200">
              <a:buSzPct val="25000"/>
              <a:buFont typeface="Wingdings" charset="2"/>
              <a:buChar char="Ø"/>
            </a:pPr>
            <a:r>
              <a:rPr lang="pt-BR" sz="2000" dirty="0" smtClean="0"/>
              <a:t>Porque a existência de “rents” econômicas estrutura as relações políticas</a:t>
            </a:r>
          </a:p>
        </p:txBody>
      </p:sp>
    </p:spTree>
    <p:extLst>
      <p:ext uri="{BB962C8B-B14F-4D97-AF65-F5344CB8AC3E}">
        <p14:creationId xmlns:p14="http://schemas.microsoft.com/office/powerpoint/2010/main" val="3341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i="1" dirty="0" smtClean="0"/>
              <a:t>A Teoria do Duplo Balanço</a:t>
            </a:r>
            <a:endParaRPr lang="pt-BR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2800" dirty="0" smtClean="0"/>
              <a:t>Um sistema político de acesso limitado não suportaria um sistema econômico de acesso aberto</a:t>
            </a:r>
          </a:p>
          <a:p>
            <a:pPr lvl="1"/>
            <a:r>
              <a:rPr lang="pt-BR" sz="2400" dirty="0" smtClean="0"/>
              <a:t>O controle político sobre a “entrada” compromete a competição econômica</a:t>
            </a:r>
          </a:p>
          <a:p>
            <a:r>
              <a:rPr lang="pt-BR" sz="2800" dirty="0" smtClean="0"/>
              <a:t>Um sistema econômico de acesso limitado não suportaria um sistema político de acesso aberto</a:t>
            </a:r>
          </a:p>
          <a:p>
            <a:pPr lvl="1"/>
            <a:r>
              <a:rPr lang="pt-BR" sz="2400" dirty="0" smtClean="0"/>
              <a:t>A concentração de “rents” possibilita aos grupos da elite comprometerem a competição política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1893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 err="1" smtClean="0"/>
              <a:t>Institucionalismo</a:t>
            </a:r>
            <a:r>
              <a:rPr lang="pt-BR" i="1" dirty="0" smtClean="0"/>
              <a:t> Econômico e Economia Neoclássica</a:t>
            </a:r>
            <a:r>
              <a:rPr lang="pt-BR" dirty="0"/>
              <a:t/>
            </a:r>
            <a:br>
              <a:rPr lang="pt-BR" dirty="0"/>
            </a:br>
            <a:endParaRPr lang="pt-BR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 smtClean="0"/>
          </a:p>
          <a:p>
            <a:r>
              <a:rPr lang="pt-BR" sz="2800" dirty="0" smtClean="0"/>
              <a:t>Pressupostos (problemáticos) na economia neoclássica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sz="2400" dirty="0" smtClean="0"/>
              <a:t>A competição prevalece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sz="2400" dirty="0" smtClean="0"/>
              <a:t>A entrada é sempre possível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sz="2400" dirty="0" smtClean="0"/>
              <a:t>Direitos de propriedade existem e são “enforced”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sz="2400" dirty="0" smtClean="0"/>
              <a:t>A violência não é utilizada na alocação de recursos</a:t>
            </a:r>
          </a:p>
          <a:p>
            <a:pPr marL="914400" lvl="1" indent="-457200">
              <a:buFont typeface="+mj-lt"/>
              <a:buAutoNum type="alphaLcPeriod"/>
            </a:pPr>
            <a:r>
              <a:rPr lang="pt-BR" sz="2400" dirty="0" smtClean="0"/>
              <a:t>Existência de uma sociedade ordenada (custos de transação = zero)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5264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 smtClean="0"/>
              <a:t>Efeitos Marginais na Economia </a:t>
            </a:r>
            <a:br>
              <a:rPr lang="pt-BR" i="1" dirty="0" smtClean="0"/>
            </a:br>
            <a:r>
              <a:rPr lang="pt-BR" i="1" dirty="0" smtClean="0"/>
              <a:t>e na Política</a:t>
            </a:r>
            <a:endParaRPr lang="pt-BR" sz="31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876335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Economia</a:t>
            </a:r>
            <a:endParaRPr lang="pt-B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 sz="2800" dirty="0" smtClean="0"/>
          </a:p>
          <a:p>
            <a:r>
              <a:rPr lang="pt-BR" sz="2800" dirty="0" smtClean="0"/>
              <a:t>A competição ocorre na margem</a:t>
            </a:r>
          </a:p>
          <a:p>
            <a:r>
              <a:rPr lang="pt-BR" sz="2800" dirty="0" smtClean="0"/>
              <a:t>A eliminação de rivais é marginal, não total</a:t>
            </a:r>
          </a:p>
          <a:p>
            <a:endParaRPr lang="pt-BR" sz="2800" dirty="0" smtClean="0"/>
          </a:p>
          <a:p>
            <a:endParaRPr lang="pt-BR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876334"/>
          </a:xfrm>
        </p:spPr>
        <p:txBody>
          <a:bodyPr>
            <a:normAutofit/>
          </a:bodyPr>
          <a:lstStyle/>
          <a:p>
            <a:r>
              <a:rPr lang="pt-BR" sz="3200" dirty="0" smtClean="0"/>
              <a:t>Política</a:t>
            </a:r>
            <a:endParaRPr lang="pt-BR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pt-BR" sz="2800" dirty="0" smtClean="0"/>
          </a:p>
          <a:p>
            <a:r>
              <a:rPr lang="pt-BR" sz="2800" dirty="0" smtClean="0"/>
              <a:t>O processo político seleciona o único vencedor</a:t>
            </a:r>
          </a:p>
          <a:p>
            <a:r>
              <a:rPr lang="pt-BR" sz="2800" dirty="0" smtClean="0"/>
              <a:t>A vida política é não-marginal</a:t>
            </a:r>
          </a:p>
          <a:p>
            <a:r>
              <a:rPr lang="pt-BR" sz="2800" dirty="0" smtClean="0"/>
              <a:t>Potencialmente, “winner-take-all”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3319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 smtClean="0"/>
              <a:t>Transição de Ordens Limitadas para Ordens Abertas</a:t>
            </a:r>
            <a:endParaRPr lang="pt-BR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 smtClean="0"/>
          </a:p>
          <a:p>
            <a:r>
              <a:rPr lang="pt-BR" sz="2800" dirty="0" smtClean="0"/>
              <a:t>Desenvolvimento de trocas impessoais entre os membros da elite</a:t>
            </a:r>
          </a:p>
          <a:p>
            <a:pPr lvl="1"/>
            <a:r>
              <a:rPr lang="pt-BR" sz="2400" dirty="0" smtClean="0"/>
              <a:t>Trocas repetidas constituem um elemento central do “</a:t>
            </a:r>
            <a:r>
              <a:rPr lang="pt-BR" sz="2400" dirty="0" err="1" smtClean="0"/>
              <a:t>enforcement</a:t>
            </a:r>
            <a:r>
              <a:rPr lang="pt-BR" sz="2400" dirty="0" smtClean="0"/>
              <a:t>”</a:t>
            </a:r>
          </a:p>
          <a:p>
            <a:r>
              <a:rPr lang="pt-BR" sz="2800" dirty="0" smtClean="0"/>
              <a:t>“</a:t>
            </a:r>
            <a:r>
              <a:rPr lang="pt-BR" sz="2800" dirty="0" err="1" smtClean="0"/>
              <a:t>Doorstep</a:t>
            </a:r>
            <a:r>
              <a:rPr lang="pt-BR" sz="2800" dirty="0" smtClean="0"/>
              <a:t> </a:t>
            </a:r>
            <a:r>
              <a:rPr lang="pt-BR" sz="2800" dirty="0" err="1" smtClean="0"/>
              <a:t>conditions</a:t>
            </a:r>
            <a:r>
              <a:rPr lang="pt-BR" sz="2800" dirty="0" smtClean="0"/>
              <a:t>”</a:t>
            </a:r>
          </a:p>
          <a:p>
            <a:pPr marL="1371600" lvl="2" indent="-457200">
              <a:buFont typeface="+mj-lt"/>
              <a:buAutoNum type="arabicParenR"/>
            </a:pPr>
            <a:r>
              <a:rPr lang="pt-BR" sz="2000" dirty="0" smtClean="0"/>
              <a:t>Estado de direito para as elites</a:t>
            </a:r>
          </a:p>
          <a:p>
            <a:pPr marL="1371600" lvl="2" indent="-457200">
              <a:buFont typeface="+mj-lt"/>
              <a:buAutoNum type="arabicParenR"/>
            </a:pPr>
            <a:r>
              <a:rPr lang="pt-BR" sz="2000" dirty="0" smtClean="0"/>
              <a:t>Formas perpétuas de organizações para as elites, ou “</a:t>
            </a:r>
            <a:r>
              <a:rPr lang="pt-BR" sz="2000" dirty="0" err="1" smtClean="0"/>
              <a:t>perpetually</a:t>
            </a:r>
            <a:r>
              <a:rPr lang="pt-BR" sz="2000" dirty="0" smtClean="0"/>
              <a:t> </a:t>
            </a:r>
            <a:r>
              <a:rPr lang="pt-BR" sz="2000" dirty="0" err="1" smtClean="0"/>
              <a:t>lived</a:t>
            </a:r>
            <a:r>
              <a:rPr lang="pt-BR" sz="2000" dirty="0" smtClean="0"/>
              <a:t> </a:t>
            </a:r>
            <a:r>
              <a:rPr lang="pt-BR" sz="2000" dirty="0" err="1" smtClean="0"/>
              <a:t>organizations</a:t>
            </a:r>
            <a:r>
              <a:rPr lang="pt-BR" sz="2000" dirty="0" smtClean="0"/>
              <a:t>”</a:t>
            </a:r>
          </a:p>
          <a:p>
            <a:pPr marL="1371600" lvl="2" indent="-457200">
              <a:buFont typeface="+mj-lt"/>
              <a:buAutoNum type="arabicParenR"/>
            </a:pPr>
            <a:r>
              <a:rPr lang="pt-BR" sz="2000" dirty="0" smtClean="0"/>
              <a:t>Controle político dos militares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06451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/>
              <a:t>Transição de Ordens Limitadas para 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Ordens </a:t>
            </a:r>
            <a:r>
              <a:rPr lang="pt-BR" sz="3600" dirty="0"/>
              <a:t>Abertas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2800" dirty="0" smtClean="0"/>
              <a:t>Mecanismos de transi</a:t>
            </a:r>
            <a:r>
              <a:rPr lang="pt-BR" sz="2800" dirty="0"/>
              <a:t>çã</a:t>
            </a:r>
            <a:r>
              <a:rPr lang="pt-BR" sz="2800" dirty="0" smtClean="0"/>
              <a:t>o:</a:t>
            </a:r>
          </a:p>
          <a:p>
            <a:pPr marL="971550" lvl="1" indent="-514350">
              <a:buFont typeface="+mj-lt"/>
              <a:buAutoNum type="arabicParenR"/>
            </a:pPr>
            <a:r>
              <a:rPr lang="pt-BR" sz="2400" dirty="0" smtClean="0"/>
              <a:t>Mecanismo fiscal</a:t>
            </a:r>
          </a:p>
          <a:p>
            <a:pPr marL="971550" lvl="1" indent="-514350">
              <a:buFont typeface="+mj-lt"/>
              <a:buAutoNum type="arabicParenR"/>
            </a:pPr>
            <a:r>
              <a:rPr lang="pt-BR" sz="2400" dirty="0" smtClean="0"/>
              <a:t>Mecanismo de representa</a:t>
            </a:r>
            <a:r>
              <a:rPr lang="pt-BR" sz="2400" dirty="0"/>
              <a:t>çã</a:t>
            </a:r>
            <a:r>
              <a:rPr lang="pt-BR" sz="2400" dirty="0" smtClean="0"/>
              <a:t>o</a:t>
            </a:r>
          </a:p>
          <a:p>
            <a:pPr marL="971550" lvl="1" indent="-514350">
              <a:buFont typeface="+mj-lt"/>
              <a:buAutoNum type="arabicParenR"/>
            </a:pPr>
            <a:r>
              <a:rPr lang="pt-BR" sz="2400" dirty="0" smtClean="0"/>
              <a:t>Mecanismo de competi</a:t>
            </a:r>
            <a:r>
              <a:rPr lang="pt-BR" sz="2400" dirty="0"/>
              <a:t>çã</a:t>
            </a:r>
            <a:r>
              <a:rPr lang="pt-BR" sz="2400" dirty="0" smtClean="0"/>
              <a:t>o internacional, militar e econ</a:t>
            </a:r>
            <a:r>
              <a:rPr lang="pt-BR" sz="2400" dirty="0"/>
              <a:t>ô</a:t>
            </a:r>
            <a:r>
              <a:rPr lang="pt-BR" sz="2400" dirty="0" smtClean="0"/>
              <a:t>mica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01983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Conclusão</a:t>
            </a:r>
            <a:endParaRPr lang="pt-B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 smtClean="0"/>
          </a:p>
          <a:p>
            <a:r>
              <a:rPr lang="pt-BR" sz="2800" dirty="0" smtClean="0"/>
              <a:t>Sociedades economicamente e politicamente competitivas não existem sem que tenhamos acesso aberto a formas organizacionais</a:t>
            </a:r>
          </a:p>
          <a:p>
            <a:r>
              <a:rPr lang="pt-BR" sz="2800" dirty="0" smtClean="0"/>
              <a:t>Entender como sociedades mantiveram acesso aberto a formas organizacionais é a chave para a compreensão do desenvolvimento moderno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2958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Roteiro</a:t>
            </a:r>
            <a:endParaRPr lang="pt-B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2800" dirty="0" smtClean="0"/>
              <a:t>Douglass North, Joseph Wallis, e Barry Weingast</a:t>
            </a:r>
          </a:p>
          <a:p>
            <a:pPr marL="742950" lvl="2" indent="-342900">
              <a:buSzPct val="70000"/>
              <a:buFont typeface="Wingdings" charset="2"/>
              <a:buChar char="²"/>
            </a:pPr>
            <a:r>
              <a:rPr lang="pt-BR" i="1" dirty="0" smtClean="0"/>
              <a:t>A Conceptual Framework for Interpreting Recorded Human History</a:t>
            </a: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7932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defTabSz="457200" rtl="0">
              <a:spcBef>
                <a:spcPct val="0"/>
              </a:spcBef>
            </a:pPr>
            <a:r>
              <a:rPr lang="pt-BR" sz="3600" i="1" dirty="0" smtClean="0"/>
              <a:t>Interpreting Recorded Human History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800" dirty="0" smtClean="0"/>
              <a:t>North, Wallis, e Weingast</a:t>
            </a:r>
            <a:endParaRPr lang="pt-B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Teoria integrada da economia e da política</a:t>
            </a:r>
          </a:p>
          <a:p>
            <a:r>
              <a:rPr lang="pt-BR" dirty="0" smtClean="0"/>
              <a:t>Papel principal das ordens sociais de “acesso limitado:”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 smtClean="0"/>
              <a:t>Controlar a violência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 smtClean="0"/>
              <a:t>Prover ordem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 smtClean="0"/>
              <a:t>Fomentar níveis mais altos de produção, através da especialização e da troca</a:t>
            </a:r>
          </a:p>
        </p:txBody>
      </p:sp>
    </p:spTree>
    <p:extLst>
      <p:ext uri="{BB962C8B-B14F-4D97-AF65-F5344CB8AC3E}">
        <p14:creationId xmlns:p14="http://schemas.microsoft.com/office/powerpoint/2010/main" val="54514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i="1" dirty="0"/>
              <a:t>Interpreting Recorded Human History</a:t>
            </a:r>
            <a:r>
              <a:rPr lang="pt-BR" dirty="0"/>
              <a:t/>
            </a:r>
            <a:br>
              <a:rPr lang="pt-BR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Ordens sociais de acesso limitado v. ordens sociais de acesso aberto</a:t>
            </a:r>
          </a:p>
          <a:p>
            <a:pPr lvl="1"/>
            <a:r>
              <a:rPr lang="pt-BR" dirty="0" smtClean="0"/>
              <a:t>As ordens </a:t>
            </a:r>
            <a:r>
              <a:rPr lang="pt-BR" dirty="0"/>
              <a:t>sociais de acesso </a:t>
            </a:r>
            <a:r>
              <a:rPr lang="pt-BR" dirty="0" smtClean="0"/>
              <a:t>aberto constituem um fenômeno histórico recente</a:t>
            </a:r>
          </a:p>
          <a:p>
            <a:pPr lvl="1"/>
            <a:r>
              <a:rPr lang="pt-BR" dirty="0" smtClean="0"/>
              <a:t>Elas garantem a ordem social através da competição política e econômica</a:t>
            </a:r>
            <a:endParaRPr lang="pt-BR" dirty="0"/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5285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i="1" dirty="0"/>
              <a:t>Interpreting Recorded Human History</a:t>
            </a:r>
            <a:r>
              <a:rPr lang="pt-BR" dirty="0"/>
              <a:t/>
            </a:r>
            <a:br>
              <a:rPr lang="pt-BR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pt-BR" sz="2800" dirty="0" smtClean="0"/>
              <a:t>Ordens sociais primitivas v. ordens sociais de acesso limitado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pt-BR" sz="2400" dirty="0" smtClean="0"/>
              <a:t>Nível de apoio a organizações complexas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pt-BR" sz="2400" dirty="0" smtClean="0"/>
              <a:t>Grau de restrição a organizações complexas</a:t>
            </a:r>
          </a:p>
          <a:p>
            <a:pPr lvl="1">
              <a:buSzPct val="70000"/>
              <a:buFont typeface="Wingdings" panose="05000000000000000000" pitchFamily="2" charset="2"/>
              <a:buChar char="Ø"/>
            </a:pPr>
            <a:r>
              <a:rPr lang="pt-BR" sz="2400" dirty="0" smtClean="0"/>
              <a:t>Forma de criação e distribuição de “rents”</a:t>
            </a:r>
          </a:p>
          <a:p>
            <a:pPr marL="457200" lvl="1" indent="0">
              <a:buSzPct val="70000"/>
              <a:buNone/>
            </a:pPr>
            <a:r>
              <a:rPr lang="pt-BR" sz="2400" dirty="0" smtClean="0"/>
              <a:t>“Open access societies support open access organizations. This fosters economic and political competition, and it results in a rich array of complex economic and political organizations.”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0662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i="1" dirty="0"/>
              <a:t>Interpreting Recorded Human History</a:t>
            </a:r>
            <a:r>
              <a:rPr lang="pt-BR" dirty="0"/>
              <a:t/>
            </a:r>
            <a:br>
              <a:rPr lang="pt-BR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Acesso Limitado</a:t>
            </a:r>
            <a:endParaRPr lang="pt-BR" sz="2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Privilégios</a:t>
            </a:r>
          </a:p>
          <a:p>
            <a:r>
              <a:rPr lang="pt-BR" dirty="0" smtClean="0"/>
              <a:t>Diferenças entre as elites e os demais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Grã-Bretanha</a:t>
            </a:r>
            <a:r>
              <a:rPr lang="pt-BR" dirty="0" smtClean="0"/>
              <a:t>, Holanda, </a:t>
            </a:r>
            <a:r>
              <a:rPr lang="pt-BR" dirty="0"/>
              <a:t>França</a:t>
            </a:r>
            <a:r>
              <a:rPr lang="pt-BR" dirty="0" smtClean="0"/>
              <a:t>, Estados Unidos</a:t>
            </a:r>
          </a:p>
          <a:p>
            <a:pPr marL="0" indent="0">
              <a:buNone/>
            </a:pPr>
            <a:r>
              <a:rPr lang="pt-BR" dirty="0" smtClean="0"/>
              <a:t>			     ➡️</a:t>
            </a:r>
          </a:p>
          <a:p>
            <a:pPr marL="0" indent="0">
              <a:buNone/>
            </a:pPr>
            <a:r>
              <a:rPr lang="pt-BR" dirty="0"/>
              <a:t>Coréia </a:t>
            </a:r>
            <a:r>
              <a:rPr lang="pt-BR" dirty="0" smtClean="0"/>
              <a:t>do Sul, Taiwan, Irlanda, Espanha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Acesso Livre</a:t>
            </a:r>
            <a:endParaRPr lang="pt-BR" sz="2800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Competição sistemática</a:t>
            </a:r>
          </a:p>
          <a:p>
            <a:r>
              <a:rPr lang="pt-BR" dirty="0" smtClean="0"/>
              <a:t>Livre acesso e mobilidade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Sec. XVIII (final) e XIX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    Sec. XX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i="1" dirty="0"/>
              <a:t>Interpreting Recorded Human History</a:t>
            </a:r>
            <a:r>
              <a:rPr lang="pt-BR" sz="4000" dirty="0"/>
              <a:t/>
            </a:r>
            <a:br>
              <a:rPr lang="pt-BR" sz="4000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A Teoria do Duplo Balanço</a:t>
            </a:r>
          </a:p>
          <a:p>
            <a:pPr lvl="1"/>
            <a:r>
              <a:rPr lang="pt-BR" dirty="0" smtClean="0"/>
              <a:t>Mudanças fundamentais no sistema econômico </a:t>
            </a:r>
            <a:r>
              <a:rPr lang="pt-BR" smtClean="0"/>
              <a:t>não podem </a:t>
            </a:r>
            <a:r>
              <a:rPr lang="pt-BR" dirty="0" smtClean="0"/>
              <a:t>ocorrer sem alterações fundamentais no sistema político, e vice-versa</a:t>
            </a:r>
          </a:p>
          <a:p>
            <a:pPr marL="457200" lvl="1" indent="0">
              <a:buNone/>
            </a:pPr>
            <a:r>
              <a:rPr lang="pt-BR" dirty="0" smtClean="0"/>
              <a:t>“</a:t>
            </a:r>
            <a:r>
              <a:rPr lang="pt-BR" dirty="0" err="1" smtClean="0"/>
              <a:t>Understanding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forces </a:t>
            </a:r>
            <a:r>
              <a:rPr lang="pt-BR" dirty="0" err="1" smtClean="0"/>
              <a:t>maintaining</a:t>
            </a:r>
            <a:r>
              <a:rPr lang="pt-BR" dirty="0" smtClean="0"/>
              <a:t> a balance </a:t>
            </a:r>
            <a:r>
              <a:rPr lang="pt-BR" dirty="0" err="1" smtClean="0"/>
              <a:t>between</a:t>
            </a:r>
            <a:r>
              <a:rPr lang="pt-BR" dirty="0" smtClean="0"/>
              <a:t> </a:t>
            </a:r>
            <a:r>
              <a:rPr lang="pt-BR" dirty="0" err="1" smtClean="0"/>
              <a:t>political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economic</a:t>
            </a:r>
            <a:r>
              <a:rPr lang="pt-BR" dirty="0" smtClean="0"/>
              <a:t> </a:t>
            </a:r>
            <a:r>
              <a:rPr lang="pt-BR" dirty="0" err="1" smtClean="0"/>
              <a:t>institutions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critically</a:t>
            </a:r>
            <a:r>
              <a:rPr lang="pt-BR" dirty="0" smtClean="0"/>
              <a:t> </a:t>
            </a:r>
            <a:r>
              <a:rPr lang="pt-BR" dirty="0" err="1" smtClean="0"/>
              <a:t>important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our</a:t>
            </a:r>
            <a:r>
              <a:rPr lang="pt-BR" dirty="0" smtClean="0"/>
              <a:t> </a:t>
            </a:r>
            <a:r>
              <a:rPr lang="pt-BR" dirty="0" err="1" smtClean="0"/>
              <a:t>understanding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both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u="sng" dirty="0" err="1" smtClean="0"/>
              <a:t>stability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various</a:t>
            </a:r>
            <a:r>
              <a:rPr lang="pt-BR" dirty="0" smtClean="0"/>
              <a:t> </a:t>
            </a:r>
            <a:r>
              <a:rPr lang="pt-BR" dirty="0" err="1" smtClean="0"/>
              <a:t>orders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u="sng" dirty="0" err="1" smtClean="0"/>
              <a:t>transition</a:t>
            </a:r>
            <a:r>
              <a:rPr lang="pt-BR" dirty="0" smtClean="0"/>
              <a:t> </a:t>
            </a:r>
            <a:r>
              <a:rPr lang="pt-BR" dirty="0" err="1" smtClean="0"/>
              <a:t>between</a:t>
            </a:r>
            <a:r>
              <a:rPr lang="pt-BR" dirty="0" smtClean="0"/>
              <a:t> </a:t>
            </a:r>
            <a:r>
              <a:rPr lang="pt-BR" dirty="0" err="1" smtClean="0"/>
              <a:t>limited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open </a:t>
            </a:r>
            <a:r>
              <a:rPr lang="pt-BR" dirty="0" err="1" smtClean="0"/>
              <a:t>access</a:t>
            </a:r>
            <a:r>
              <a:rPr lang="pt-BR" dirty="0" smtClean="0"/>
              <a:t> </a:t>
            </a:r>
            <a:r>
              <a:rPr lang="pt-BR" dirty="0" err="1" smtClean="0"/>
              <a:t>societies</a:t>
            </a:r>
            <a:r>
              <a:rPr lang="pt-BR" dirty="0" smtClean="0"/>
              <a:t>.”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i="1" dirty="0"/>
              <a:t>Interpreting Recorded Human History</a:t>
            </a:r>
            <a:r>
              <a:rPr lang="pt-BR" sz="4000" dirty="0"/>
              <a:t/>
            </a:r>
            <a:br>
              <a:rPr lang="pt-BR" sz="4000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sz="2800" dirty="0" smtClean="0"/>
          </a:p>
          <a:p>
            <a:r>
              <a:rPr lang="pt-BR" sz="2800" dirty="0" smtClean="0"/>
              <a:t>Ordens sociais </a:t>
            </a:r>
            <a:r>
              <a:rPr lang="pt-BR" sz="2800" dirty="0" smtClean="0"/>
              <a:t>primitivas</a:t>
            </a:r>
            <a:endParaRPr lang="pt-BR" sz="2800" dirty="0" smtClean="0"/>
          </a:p>
          <a:p>
            <a:pPr lvl="1"/>
            <a:r>
              <a:rPr lang="pt-BR" sz="2400" dirty="0" smtClean="0"/>
              <a:t>Não comportam organizações complexas</a:t>
            </a:r>
          </a:p>
          <a:p>
            <a:r>
              <a:rPr lang="pt-BR" sz="2800" dirty="0" smtClean="0"/>
              <a:t>Ordens sociais de acesso limitado</a:t>
            </a:r>
          </a:p>
          <a:p>
            <a:pPr lvl="1"/>
            <a:r>
              <a:rPr lang="pt-BR" sz="2400" dirty="0" smtClean="0"/>
              <a:t>Comportam organizações complexas, mas limitam o seu número</a:t>
            </a:r>
          </a:p>
          <a:p>
            <a:pPr lvl="1"/>
            <a:r>
              <a:rPr lang="pt-BR" sz="2400" dirty="0" smtClean="0"/>
              <a:t>Criam e distribuem “rents” quando restringem a possibilidade de criar organizações</a:t>
            </a:r>
          </a:p>
          <a:p>
            <a:r>
              <a:rPr lang="pt-BR" sz="2800" dirty="0" smtClean="0"/>
              <a:t>Ordens sociais de acesso livre</a:t>
            </a:r>
          </a:p>
          <a:p>
            <a:pPr lvl="1"/>
            <a:r>
              <a:rPr lang="pt-BR" sz="2400" dirty="0" smtClean="0"/>
              <a:t>Apoiam o acesso livre a organizações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i="1" dirty="0"/>
              <a:t>Interpreting Recorded Human History</a:t>
            </a:r>
            <a:r>
              <a:rPr lang="pt-BR" dirty="0"/>
              <a:t/>
            </a:r>
            <a:br>
              <a:rPr lang="pt-BR" dirty="0"/>
            </a:br>
            <a:r>
              <a:rPr lang="pt-BR" sz="3100" dirty="0"/>
              <a:t>North, Wallis, e Weingast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marL="0" indent="0">
              <a:buNone/>
            </a:pPr>
            <a:r>
              <a:rPr lang="pt-BR" sz="2800" dirty="0"/>
              <a:t>	</a:t>
            </a:r>
            <a:r>
              <a:rPr lang="pt-BR" sz="2800" dirty="0" smtClean="0"/>
              <a:t>“Open </a:t>
            </a:r>
            <a:r>
              <a:rPr lang="pt-BR" sz="2800" dirty="0" err="1" smtClean="0"/>
              <a:t>access</a:t>
            </a:r>
            <a:r>
              <a:rPr lang="pt-BR" sz="2800" dirty="0" smtClean="0"/>
              <a:t> </a:t>
            </a:r>
            <a:r>
              <a:rPr lang="pt-BR" sz="2800" dirty="0" err="1" smtClean="0"/>
              <a:t>orders</a:t>
            </a:r>
            <a:r>
              <a:rPr lang="pt-BR" sz="2800" dirty="0" smtClean="0"/>
              <a:t> </a:t>
            </a:r>
            <a:r>
              <a:rPr lang="pt-BR" sz="2800" dirty="0" err="1" smtClean="0"/>
              <a:t>reduce</a:t>
            </a:r>
            <a:r>
              <a:rPr lang="pt-BR" sz="2800" dirty="0" smtClean="0"/>
              <a:t> </a:t>
            </a:r>
            <a:r>
              <a:rPr lang="pt-BR" sz="2800" dirty="0" err="1" smtClean="0"/>
              <a:t>or</a:t>
            </a:r>
            <a:r>
              <a:rPr lang="pt-BR" sz="2800" dirty="0" smtClean="0"/>
              <a:t> </a:t>
            </a:r>
            <a:r>
              <a:rPr lang="pt-BR" sz="2800" dirty="0" err="1" smtClean="0"/>
              <a:t>eliminate</a:t>
            </a:r>
            <a:r>
              <a:rPr lang="pt-BR" sz="2800" dirty="0" smtClean="0"/>
              <a:t> </a:t>
            </a:r>
            <a:r>
              <a:rPr lang="pt-BR" sz="2800" dirty="0" err="1" smtClean="0"/>
              <a:t>the</a:t>
            </a:r>
            <a:r>
              <a:rPr lang="pt-BR" sz="2800" dirty="0" smtClean="0"/>
              <a:t> use </a:t>
            </a:r>
            <a:r>
              <a:rPr lang="pt-BR" sz="2800" dirty="0" err="1" smtClean="0"/>
              <a:t>of</a:t>
            </a:r>
            <a:r>
              <a:rPr lang="pt-BR" sz="2800" dirty="0" smtClean="0"/>
              <a:t> </a:t>
            </a:r>
            <a:r>
              <a:rPr lang="pt-BR" sz="2800" dirty="0" err="1" smtClean="0"/>
              <a:t>violence</a:t>
            </a:r>
            <a:r>
              <a:rPr lang="pt-BR" sz="2800" dirty="0" smtClean="0"/>
              <a:t> as a </a:t>
            </a:r>
            <a:r>
              <a:rPr lang="pt-BR" sz="2800" dirty="0" err="1" smtClean="0"/>
              <a:t>means</a:t>
            </a:r>
            <a:r>
              <a:rPr lang="pt-BR" sz="2800" dirty="0" smtClean="0"/>
              <a:t> </a:t>
            </a:r>
            <a:r>
              <a:rPr lang="pt-BR" sz="2800" dirty="0" err="1" smtClean="0"/>
              <a:t>of</a:t>
            </a:r>
            <a:r>
              <a:rPr lang="pt-BR" sz="2800" dirty="0" smtClean="0"/>
              <a:t> </a:t>
            </a:r>
            <a:r>
              <a:rPr lang="pt-BR" sz="2800" dirty="0" err="1" smtClean="0"/>
              <a:t>political</a:t>
            </a:r>
            <a:r>
              <a:rPr lang="pt-BR" sz="2800" dirty="0" smtClean="0"/>
              <a:t> </a:t>
            </a:r>
            <a:r>
              <a:rPr lang="pt-BR" sz="2800" dirty="0" err="1" smtClean="0"/>
              <a:t>and</a:t>
            </a:r>
            <a:r>
              <a:rPr lang="pt-BR" sz="2800" dirty="0" smtClean="0"/>
              <a:t> </a:t>
            </a:r>
            <a:r>
              <a:rPr lang="pt-BR" sz="2800" dirty="0" err="1" smtClean="0"/>
              <a:t>economic</a:t>
            </a:r>
            <a:r>
              <a:rPr lang="pt-BR" sz="2800" dirty="0" smtClean="0"/>
              <a:t> </a:t>
            </a:r>
            <a:r>
              <a:rPr lang="pt-BR" sz="2800" dirty="0" err="1" smtClean="0"/>
              <a:t>competition</a:t>
            </a:r>
            <a:r>
              <a:rPr lang="pt-BR" sz="2800" dirty="0" smtClean="0"/>
              <a:t> </a:t>
            </a:r>
            <a:r>
              <a:rPr lang="pt-BR" sz="2800" dirty="0" err="1" smtClean="0"/>
              <a:t>and</a:t>
            </a:r>
            <a:r>
              <a:rPr lang="pt-BR" sz="2800" dirty="0" smtClean="0"/>
              <a:t>, </a:t>
            </a:r>
            <a:r>
              <a:rPr lang="pt-BR" sz="2800" dirty="0" err="1" smtClean="0"/>
              <a:t>by</a:t>
            </a:r>
            <a:r>
              <a:rPr lang="pt-BR" sz="2800" dirty="0" smtClean="0"/>
              <a:t> </a:t>
            </a:r>
            <a:r>
              <a:rPr lang="pt-BR" sz="2800" dirty="0" err="1" smtClean="0"/>
              <a:t>doing</a:t>
            </a:r>
            <a:r>
              <a:rPr lang="pt-BR" sz="2800" dirty="0" smtClean="0"/>
              <a:t> </a:t>
            </a:r>
            <a:r>
              <a:rPr lang="pt-BR" sz="2800" dirty="0" err="1" smtClean="0"/>
              <a:t>so</a:t>
            </a:r>
            <a:r>
              <a:rPr lang="pt-BR" sz="2800" dirty="0" smtClean="0"/>
              <a:t>, open </a:t>
            </a:r>
            <a:r>
              <a:rPr lang="pt-BR" sz="2800" dirty="0" err="1" smtClean="0"/>
              <a:t>up</a:t>
            </a:r>
            <a:r>
              <a:rPr lang="pt-BR" sz="2800" dirty="0" smtClean="0"/>
              <a:t> </a:t>
            </a:r>
            <a:r>
              <a:rPr lang="pt-BR" sz="2800" dirty="0" err="1" smtClean="0"/>
              <a:t>the</a:t>
            </a:r>
            <a:r>
              <a:rPr lang="pt-BR" sz="2800" dirty="0" smtClean="0"/>
              <a:t> </a:t>
            </a:r>
            <a:r>
              <a:rPr lang="pt-BR" sz="2800" dirty="0" err="1" smtClean="0"/>
              <a:t>ability</a:t>
            </a:r>
            <a:r>
              <a:rPr lang="pt-BR" sz="2800" dirty="0" smtClean="0"/>
              <a:t> </a:t>
            </a:r>
            <a:r>
              <a:rPr lang="pt-BR" sz="2800" dirty="0" err="1" smtClean="0"/>
              <a:t>to</a:t>
            </a:r>
            <a:r>
              <a:rPr lang="pt-BR" sz="2800" dirty="0" smtClean="0"/>
              <a:t> compete </a:t>
            </a:r>
            <a:r>
              <a:rPr lang="pt-BR" sz="2800" dirty="0" err="1" smtClean="0"/>
              <a:t>on</a:t>
            </a:r>
            <a:r>
              <a:rPr lang="pt-BR" sz="2800" dirty="0" smtClean="0"/>
              <a:t> </a:t>
            </a:r>
            <a:r>
              <a:rPr lang="pt-BR" sz="2800" dirty="0" err="1" smtClean="0"/>
              <a:t>other</a:t>
            </a:r>
            <a:r>
              <a:rPr lang="pt-BR" sz="2800" dirty="0" smtClean="0"/>
              <a:t> </a:t>
            </a:r>
            <a:r>
              <a:rPr lang="pt-BR" sz="2800" dirty="0" err="1" smtClean="0"/>
              <a:t>margins</a:t>
            </a:r>
            <a:r>
              <a:rPr lang="pt-BR" sz="2800" dirty="0" smtClean="0"/>
              <a:t>: </a:t>
            </a:r>
            <a:r>
              <a:rPr lang="pt-BR" sz="2800" dirty="0" err="1" smtClean="0"/>
              <a:t>price</a:t>
            </a:r>
            <a:r>
              <a:rPr lang="pt-BR" sz="2800" dirty="0" smtClean="0"/>
              <a:t>, </a:t>
            </a:r>
            <a:r>
              <a:rPr lang="pt-BR" sz="2800" dirty="0" err="1" smtClean="0"/>
              <a:t>quality</a:t>
            </a:r>
            <a:r>
              <a:rPr lang="pt-BR" sz="2800" dirty="0" smtClean="0"/>
              <a:t>, </a:t>
            </a:r>
            <a:r>
              <a:rPr lang="pt-BR" sz="2800" dirty="0" err="1" smtClean="0"/>
              <a:t>or</a:t>
            </a:r>
            <a:r>
              <a:rPr lang="pt-BR" sz="2800" dirty="0" smtClean="0"/>
              <a:t> votes for </a:t>
            </a:r>
            <a:r>
              <a:rPr lang="pt-BR" sz="2800" dirty="0" err="1" smtClean="0"/>
              <a:t>example</a:t>
            </a:r>
            <a:r>
              <a:rPr lang="pt-BR" sz="2800" dirty="0" smtClean="0"/>
              <a:t>.”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36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10998</TotalTime>
  <Words>736</Words>
  <Application>Microsoft Macintosh PowerPoint</Application>
  <PresentationFormat>On-screen Show (4:3)</PresentationFormat>
  <Paragraphs>116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Wingdings</vt:lpstr>
      <vt:lpstr>Arial</vt:lpstr>
      <vt:lpstr>Office Theme</vt:lpstr>
      <vt:lpstr>Introdução à Ciência Política</vt:lpstr>
      <vt:lpstr>Roteiro</vt:lpstr>
      <vt:lpstr>Interpreting Recorded Human History North, Wallis, e Weingast</vt:lpstr>
      <vt:lpstr>Interpreting Recorded Human History North, Wallis, e Weingast</vt:lpstr>
      <vt:lpstr>Interpreting Recorded Human History North, Wallis, e Weingast</vt:lpstr>
      <vt:lpstr>Interpreting Recorded Human History North, Wallis, e Weingast</vt:lpstr>
      <vt:lpstr>Interpreting Recorded Human History North, Wallis, e Weingast</vt:lpstr>
      <vt:lpstr>Interpreting Recorded Human History North, Wallis, e Weingast</vt:lpstr>
      <vt:lpstr>Interpreting Recorded Human History North, Wallis, e Weingast</vt:lpstr>
      <vt:lpstr>Interpreting Recorded Human History North, Wallis, e Weingast</vt:lpstr>
      <vt:lpstr>Interpreting Recorded Human History North, Wallis, e Weingast</vt:lpstr>
      <vt:lpstr>A Teoria do Duplo Balanço</vt:lpstr>
      <vt:lpstr>Institucionalismo Econômico e Economia Neoclássica </vt:lpstr>
      <vt:lpstr>Efeitos Marginais na Economia  e na Política</vt:lpstr>
      <vt:lpstr>Transição de Ordens Limitadas para Ordens Abertas</vt:lpstr>
      <vt:lpstr>Transição de Ordens Limitadas para  Ordens Abertas</vt:lpstr>
      <vt:lpstr>Conclusão</vt:lpstr>
    </vt:vector>
  </TitlesOfParts>
  <Company>University of Sao Paulo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de Relacoes Internacionais: Teorias Avancadas</dc:title>
  <dc:creator>Cristiane Lucena</dc:creator>
  <cp:lastModifiedBy>Cristiane</cp:lastModifiedBy>
  <cp:revision>168</cp:revision>
  <dcterms:created xsi:type="dcterms:W3CDTF">2012-08-17T19:15:05Z</dcterms:created>
  <dcterms:modified xsi:type="dcterms:W3CDTF">2017-05-25T12:15:24Z</dcterms:modified>
</cp:coreProperties>
</file>