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11" Type="http://schemas.openxmlformats.org/officeDocument/2006/relationships/slide" Target="slides/slide6.xml"/><Relationship Id="rId22" Type="http://schemas.openxmlformats.org/officeDocument/2006/relationships/font" Target="fonts/ProximaNova-bold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3af7a73a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3af7a73a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3af7a73a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3af7a73a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3af7a73a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3af7a73a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3af7a73a2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3af7a73a2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be12e32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be12e32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be12e3225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be12e322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be12e3225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be12e3225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080ed21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080ed21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080ed214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080ed214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080ed214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080ed214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080ed214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080ed214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080ed2148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080ed2148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Introduction to Networks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i="1" lang="ru" sz="3020"/>
              <a:t>Eigenvector centrality</a:t>
            </a:r>
            <a:endParaRPr b="1" i="1" sz="3020"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440500"/>
            <a:ext cx="8520600" cy="312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Eigenvector Centrality is an algorithm that measures the transitive influence of nodes. Relationships originating from high-scoring nodes contribute more to the score of a node than connections from low-scoring nodes. A high eigenvector score means that a node is connected to many nodes that also have high scores.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Betweenness centrality</a:t>
            </a:r>
            <a:endParaRPr b="1" sz="3020"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400825"/>
            <a:ext cx="8520600" cy="31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Betweenness centrality is a way of detecting the amount of influence a node has over the flow of transactions in a graph (information, money, resources, etc). It is often used to find nodes that serve as a bridge from one part of a graph to another. The algorithm calculates shortest paths between all pairs of nodes in a graph.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Closeness centrality </a:t>
            </a:r>
            <a:endParaRPr b="1" sz="3020"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Closeness centrality is a way of detecting nodes that are able to spread resources very efficiently through a network. The closeness centrality of a node measures its average farness (inverse distance) to all other nodes. Nodes with a high closeness score have the shortest distances to all other nodes.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PageRank centrality</a:t>
            </a:r>
            <a:endParaRPr b="1" sz="3020"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1700250"/>
            <a:ext cx="8520600" cy="286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PageRank centrality is a variant of Eigenvector centrality designed for ranking web content, using hyperlinks between pages as a measure of importance. It can be used for any kind of network, though.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Primarily</a:t>
            </a:r>
            <a:r>
              <a:rPr lang="ru"/>
              <a:t> this </a:t>
            </a:r>
            <a:r>
              <a:rPr lang="ru"/>
              <a:t>algorithm</a:t>
            </a:r>
            <a:r>
              <a:rPr lang="ru"/>
              <a:t> is used for directed networks.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Basic questions for social scientists</a:t>
            </a:r>
            <a:endParaRPr b="1" sz="3020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Network structure</a:t>
            </a:r>
            <a:r>
              <a:rPr lang="ru" sz="3000"/>
              <a:t>? Nodes, ties, metrics, statistical modeling?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3000"/>
              <a:t>Evolution? How does the network emerge, develop, and function?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3000"/>
              <a:t>Outcomes? The impact of networking on </a:t>
            </a:r>
            <a:r>
              <a:rPr lang="ru" sz="3000"/>
              <a:t>behavior</a:t>
            </a:r>
            <a:r>
              <a:rPr lang="ru" sz="3000"/>
              <a:t>, processes, and decisions? And vice versa. 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11"/>
              <a:t>Key areas of network studies in political science</a:t>
            </a:r>
            <a:endParaRPr b="1" sz="3011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Theory: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the notion and concept of social/political/policy networks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impact of networks on politics and policies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Empirical research</a:t>
            </a:r>
            <a:r>
              <a:rPr lang="ru"/>
              <a:t>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studies of the exact social/political/policy networks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testing hypotheses and theories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Methods: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development of the techniques and tools for the network analysis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causal inference in studies of networks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The representation of networks</a:t>
            </a:r>
            <a:endParaRPr b="1" sz="3020"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u="sng"/>
              <a:t>Nodes</a:t>
            </a:r>
            <a:r>
              <a:rPr lang="ru" u="sng"/>
              <a:t> (vertices, actors, agents)</a:t>
            </a:r>
            <a:endParaRPr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N = {1,...,n}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u="sng"/>
              <a:t>Ties</a:t>
            </a:r>
            <a:r>
              <a:rPr lang="ru" u="sng"/>
              <a:t> (links, relations):</a:t>
            </a:r>
            <a:r>
              <a:rPr lang="ru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Weighted / unweighted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Directed (arcs) / undirected (edges)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ru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ru" sz="3018"/>
              <a:t>The representation of networks</a:t>
            </a:r>
            <a:endParaRPr sz="28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/>
              <a:t>Adjacency matrix</a:t>
            </a:r>
            <a:br>
              <a:rPr lang="ru"/>
            </a:br>
            <a:r>
              <a:rPr lang="ru"/>
              <a:t>	0	1	0	1</a:t>
            </a:r>
            <a:br>
              <a:rPr lang="ru"/>
            </a:br>
            <a:r>
              <a:rPr lang="ru"/>
              <a:t>G =  0	0	1	1	</a:t>
            </a:r>
            <a:br>
              <a:rPr lang="ru"/>
            </a:br>
            <a:r>
              <a:rPr lang="ru"/>
              <a:t>	1	0 	0	0</a:t>
            </a:r>
            <a:br>
              <a:rPr lang="ru"/>
            </a:br>
            <a:r>
              <a:rPr lang="ru"/>
              <a:t>	1	0	1	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Record of ties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G = {12, 14, 23, 24, 31, 41, 43}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Designation and examples</a:t>
            </a:r>
            <a:endParaRPr b="1" sz="3020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 = {1,...,n} - nodes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g in {0,1}</a:t>
            </a:r>
            <a:r>
              <a:rPr baseline="30000" lang="ru"/>
              <a:t>nxn</a:t>
            </a:r>
            <a:r>
              <a:rPr lang="ru"/>
              <a:t> - adjacency matrix (unweighted)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g</a:t>
            </a:r>
            <a:r>
              <a:rPr baseline="-25000" lang="ru"/>
              <a:t>ij</a:t>
            </a:r>
            <a:r>
              <a:rPr b="1" lang="ru"/>
              <a:t>= </a:t>
            </a:r>
            <a:r>
              <a:rPr lang="ru"/>
              <a:t>1 - tie between </a:t>
            </a:r>
            <a:r>
              <a:rPr i="1" lang="ru"/>
              <a:t>i</a:t>
            </a:r>
            <a:r>
              <a:rPr lang="ru"/>
              <a:t> and </a:t>
            </a:r>
            <a:r>
              <a:rPr i="1" lang="ru"/>
              <a:t>j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Network (N,g)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(i</a:t>
            </a:r>
            <a:r>
              <a:rPr baseline="-25000" lang="ru"/>
              <a:t>1</a:t>
            </a:r>
            <a:r>
              <a:rPr lang="ru"/>
              <a:t>,i</a:t>
            </a:r>
            <a:r>
              <a:rPr baseline="-25000" lang="ru"/>
              <a:t>2</a:t>
            </a:r>
            <a:r>
              <a:rPr lang="ru"/>
              <a:t>,...,i</a:t>
            </a:r>
            <a:r>
              <a:rPr baseline="-25000" lang="ru"/>
              <a:t>k</a:t>
            </a:r>
            <a:r>
              <a:rPr lang="ru"/>
              <a:t>) - path from </a:t>
            </a:r>
            <a:r>
              <a:rPr i="1" lang="ru"/>
              <a:t>i</a:t>
            </a:r>
            <a:r>
              <a:rPr baseline="-25000" i="1" lang="ru"/>
              <a:t>1</a:t>
            </a:r>
            <a:r>
              <a:rPr lang="ru"/>
              <a:t> to </a:t>
            </a:r>
            <a:r>
              <a:rPr i="1" lang="ru"/>
              <a:t>i</a:t>
            </a:r>
            <a:r>
              <a:rPr baseline="-25000" i="1" lang="ru"/>
              <a:t>k</a:t>
            </a:r>
            <a:r>
              <a:rPr lang="ru"/>
              <a:t>, the sequence of nodes on the path between </a:t>
            </a:r>
            <a:r>
              <a:rPr i="1" lang="ru"/>
              <a:t>i</a:t>
            </a:r>
            <a:r>
              <a:rPr baseline="-25000" i="1" lang="ru"/>
              <a:t>1</a:t>
            </a:r>
            <a:r>
              <a:rPr lang="ru"/>
              <a:t> and </a:t>
            </a:r>
            <a:r>
              <a:rPr i="1" lang="ru"/>
              <a:t>i</a:t>
            </a:r>
            <a:r>
              <a:rPr baseline="-25000" i="1" lang="ru"/>
              <a:t>k</a:t>
            </a:r>
            <a:endParaRPr baseline="-25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Cycle - path, where i</a:t>
            </a:r>
            <a:r>
              <a:rPr baseline="-25000" lang="ru"/>
              <a:t>1</a:t>
            </a:r>
            <a:r>
              <a:rPr lang="ru"/>
              <a:t> = i</a:t>
            </a:r>
            <a:r>
              <a:rPr baseline="-25000" lang="ru"/>
              <a:t>k</a:t>
            </a:r>
            <a:endParaRPr baseline="-25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Geodesic distance - the shortest path between nodes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Components</a:t>
            </a:r>
            <a:endParaRPr b="1" sz="3020"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22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 </a:t>
            </a:r>
            <a:r>
              <a:rPr b="1" i="1" lang="ru"/>
              <a:t>subgraph</a:t>
            </a:r>
            <a:r>
              <a:rPr lang="ru"/>
              <a:t> is a set of nodes of a network, and all the ties linking these nodes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/>
              <a:t>Components</a:t>
            </a:r>
            <a:r>
              <a:rPr lang="ru"/>
              <a:t> are subgraphs of the network that are disconnected (isolated) from each other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/>
              <a:t>Ego network</a:t>
            </a:r>
            <a:r>
              <a:rPr lang="ru"/>
              <a:t> is the subgraph (components) that is centered on a certain mode.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ru"/>
              <a:t>Size </a:t>
            </a:r>
            <a:r>
              <a:rPr lang="ru"/>
              <a:t>is the number of nodes in a given network</a:t>
            </a:r>
            <a:endParaRPr b="1" i="1"/>
          </a:p>
        </p:txBody>
      </p:sp>
      <p:sp>
        <p:nvSpPr>
          <p:cNvPr id="97" name="Google Shape;97;p19"/>
          <p:cNvSpPr txBox="1"/>
          <p:nvPr/>
        </p:nvSpPr>
        <p:spPr>
          <a:xfrm>
            <a:off x="468725" y="3440050"/>
            <a:ext cx="789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i="1" lang="ru"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Let’s start with visualization of dyads and triads!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r>
              <a:rPr b="1" lang="ru" sz="3355"/>
              <a:t>Distance</a:t>
            </a:r>
            <a:endParaRPr b="1" sz="3355"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200"/>
              <a:t>The </a:t>
            </a:r>
            <a:r>
              <a:rPr b="1" i="1" lang="ru" sz="7200"/>
              <a:t>diameter</a:t>
            </a:r>
            <a:r>
              <a:rPr lang="ru" sz="7200"/>
              <a:t> of a graph is the length of the shortest path between the most distanced nodes. Diameter measures </a:t>
            </a:r>
            <a:r>
              <a:rPr lang="ru" sz="165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7200"/>
              <a:t>t</a:t>
            </a:r>
            <a:r>
              <a:rPr lang="ru" sz="7200"/>
              <a:t>he</a:t>
            </a:r>
            <a:r>
              <a:rPr lang="ru" sz="165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7200"/>
              <a:t>extent of a graph and the topological length between two nodes.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200" u="sng"/>
              <a:t>A</a:t>
            </a:r>
            <a:r>
              <a:rPr lang="ru" sz="7200" u="sng"/>
              <a:t>verage path length:</a:t>
            </a:r>
            <a:r>
              <a:rPr lang="ru" sz="7200"/>
              <a:t> </a:t>
            </a:r>
            <a:br>
              <a:rPr lang="ru" sz="7200"/>
            </a:br>
            <a:r>
              <a:rPr lang="ru" sz="7200"/>
              <a:t> - “Small-world experiment”</a:t>
            </a:r>
            <a:r>
              <a:rPr lang="ru" sz="7200"/>
              <a:t> (</a:t>
            </a:r>
            <a:r>
              <a:rPr lang="ru" sz="7200"/>
              <a:t>Milgram, 1967)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200"/>
              <a:t>- Co-authorship in scientific publications</a:t>
            </a:r>
            <a:r>
              <a:rPr lang="ru" sz="7200"/>
              <a:t>: 7,6 in mathematics (Grossmann, 1999), </a:t>
            </a:r>
            <a:br>
              <a:rPr lang="ru" sz="7200"/>
            </a:br>
            <a:r>
              <a:rPr lang="ru" sz="7200"/>
              <a:t>9,5 in economics (Goyal et al, 2004)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200"/>
              <a:t>- Average path in Facebook = 4,74 </a:t>
            </a:r>
            <a:r>
              <a:rPr lang="ru" sz="7200"/>
              <a:t>(Backstrom et al, 2012)</a:t>
            </a:r>
            <a:br>
              <a:rPr lang="ru" sz="7100"/>
            </a:br>
            <a:br>
              <a:rPr lang="ru" sz="7100"/>
            </a:br>
            <a:endParaRPr sz="7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ru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3020"/>
              <a:t>Basic metrics</a:t>
            </a:r>
            <a:endParaRPr b="1" sz="3020"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/>
              <a:t>Graph density</a:t>
            </a:r>
            <a:r>
              <a:rPr lang="ru"/>
              <a:t> represents the ratio between the edges present in a graph and the maximum number of edges that the graph can contain. Conceptually, it provides an idea of how dense a graph is in terms of edge connectivity.</a:t>
            </a:r>
            <a:r>
              <a:rPr lang="ru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A </a:t>
            </a:r>
            <a:r>
              <a:rPr b="1" i="1" lang="ru"/>
              <a:t>k-core</a:t>
            </a:r>
            <a:r>
              <a:rPr lang="ru"/>
              <a:t> is a maximal group of entities, all of which are connected to at least k other entities in the group. K-Core is a measure that can help identify small interlinked core areas on a network.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ru"/>
              <a:t>Centrality</a:t>
            </a:r>
            <a:r>
              <a:rPr lang="ru"/>
              <a:t> is a basic concept in identifying important nodes in the network. There are different types of centrality that may be important for interpretation.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