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724" r:id="rId2"/>
  </p:sldMasterIdLst>
  <p:notesMasterIdLst>
    <p:notesMasterId r:id="rId58"/>
  </p:notesMasterIdLst>
  <p:sldIdLst>
    <p:sldId id="256" r:id="rId3"/>
    <p:sldId id="484" r:id="rId4"/>
    <p:sldId id="347" r:id="rId5"/>
    <p:sldId id="348" r:id="rId6"/>
    <p:sldId id="562" r:id="rId7"/>
    <p:sldId id="439" r:id="rId8"/>
    <p:sldId id="440" r:id="rId9"/>
    <p:sldId id="563" r:id="rId10"/>
    <p:sldId id="427" r:id="rId11"/>
    <p:sldId id="397" r:id="rId12"/>
    <p:sldId id="564" r:id="rId13"/>
    <p:sldId id="565" r:id="rId14"/>
    <p:sldId id="483" r:id="rId15"/>
    <p:sldId id="490" r:id="rId16"/>
    <p:sldId id="494" r:id="rId17"/>
    <p:sldId id="491" r:id="rId18"/>
    <p:sldId id="492" r:id="rId19"/>
    <p:sldId id="493" r:id="rId20"/>
    <p:sldId id="495" r:id="rId21"/>
    <p:sldId id="370" r:id="rId22"/>
    <p:sldId id="479" r:id="rId23"/>
    <p:sldId id="480" r:id="rId24"/>
    <p:sldId id="481" r:id="rId25"/>
    <p:sldId id="482" r:id="rId26"/>
    <p:sldId id="405" r:id="rId27"/>
    <p:sldId id="478" r:id="rId28"/>
    <p:sldId id="485" r:id="rId29"/>
    <p:sldId id="486" r:id="rId30"/>
    <p:sldId id="487" r:id="rId31"/>
    <p:sldId id="488" r:id="rId32"/>
    <p:sldId id="498" r:id="rId33"/>
    <p:sldId id="489" r:id="rId34"/>
    <p:sldId id="496" r:id="rId35"/>
    <p:sldId id="567" r:id="rId36"/>
    <p:sldId id="407" r:id="rId37"/>
    <p:sldId id="537" r:id="rId38"/>
    <p:sldId id="566" r:id="rId39"/>
    <p:sldId id="500" r:id="rId40"/>
    <p:sldId id="501" r:id="rId41"/>
    <p:sldId id="505" r:id="rId42"/>
    <p:sldId id="507" r:id="rId43"/>
    <p:sldId id="504" r:id="rId44"/>
    <p:sldId id="509" r:id="rId45"/>
    <p:sldId id="502" r:id="rId46"/>
    <p:sldId id="503" r:id="rId47"/>
    <p:sldId id="526" r:id="rId48"/>
    <p:sldId id="514" r:id="rId49"/>
    <p:sldId id="527" r:id="rId50"/>
    <p:sldId id="528" r:id="rId51"/>
    <p:sldId id="515" r:id="rId52"/>
    <p:sldId id="524" r:id="rId53"/>
    <p:sldId id="529" r:id="rId54"/>
    <p:sldId id="531" r:id="rId55"/>
    <p:sldId id="530" r:id="rId56"/>
    <p:sldId id="561" r:id="rId57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4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60F278"/>
    <a:srgbClr val="61FF61"/>
    <a:srgbClr val="FFE181"/>
    <a:srgbClr val="FFFF7D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87" d="100"/>
          <a:sy n="87" d="100"/>
        </p:scale>
        <p:origin x="1358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51F43D-751A-415D-811D-50ACD7612484}" type="doc">
      <dgm:prSet loTypeId="urn:microsoft.com/office/officeart/2005/8/layout/vList6" loCatId="list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pt-BR"/>
        </a:p>
      </dgm:t>
    </dgm:pt>
    <dgm:pt modelId="{73B92CDA-2BDD-46FB-9F1F-2856BE4E070A}">
      <dgm:prSet phldrT="[Texto]"/>
      <dgm:spPr/>
      <dgm:t>
        <a:bodyPr/>
        <a:lstStyle/>
        <a:p>
          <a:r>
            <a:rPr lang="pt-BR" dirty="0">
              <a:solidFill>
                <a:schemeClr val="bg1"/>
              </a:solidFill>
            </a:rPr>
            <a:t>CANA DE ANO</a:t>
          </a:r>
        </a:p>
      </dgm:t>
    </dgm:pt>
    <dgm:pt modelId="{8EA4033B-2D79-46D0-973E-AB0D1D3EAF3B}" type="parTrans" cxnId="{69F061E3-9DFC-4A79-B0B0-754469809CD3}">
      <dgm:prSet/>
      <dgm:spPr/>
      <dgm:t>
        <a:bodyPr/>
        <a:lstStyle/>
        <a:p>
          <a:endParaRPr lang="pt-BR"/>
        </a:p>
      </dgm:t>
    </dgm:pt>
    <dgm:pt modelId="{7AA31F68-7821-4604-BAB9-231BF3E764BC}" type="sibTrans" cxnId="{69F061E3-9DFC-4A79-B0B0-754469809CD3}">
      <dgm:prSet/>
      <dgm:spPr/>
      <dgm:t>
        <a:bodyPr/>
        <a:lstStyle/>
        <a:p>
          <a:endParaRPr lang="pt-BR"/>
        </a:p>
      </dgm:t>
    </dgm:pt>
    <dgm:pt modelId="{2E0D71FE-771F-4416-A0B1-CB34E93F828A}">
      <dgm:prSet phldrT="[Texto]"/>
      <dgm:spPr/>
      <dgm:t>
        <a:bodyPr/>
        <a:lstStyle/>
        <a:p>
          <a:r>
            <a:rPr lang="pt-BR" b="1" dirty="0"/>
            <a:t> AGOSTO Á NOVEMBRO</a:t>
          </a:r>
        </a:p>
      </dgm:t>
    </dgm:pt>
    <dgm:pt modelId="{4F137BE4-382B-467C-ABB9-92A610D6AAF5}" type="parTrans" cxnId="{854D6067-4542-4726-895F-19D0887FEAFD}">
      <dgm:prSet/>
      <dgm:spPr/>
      <dgm:t>
        <a:bodyPr/>
        <a:lstStyle/>
        <a:p>
          <a:endParaRPr lang="pt-BR"/>
        </a:p>
      </dgm:t>
    </dgm:pt>
    <dgm:pt modelId="{5C8A4788-49EE-42CD-A3F5-3656F9618FE3}" type="sibTrans" cxnId="{854D6067-4542-4726-895F-19D0887FEAFD}">
      <dgm:prSet/>
      <dgm:spPr/>
      <dgm:t>
        <a:bodyPr/>
        <a:lstStyle/>
        <a:p>
          <a:endParaRPr lang="pt-BR"/>
        </a:p>
      </dgm:t>
    </dgm:pt>
    <dgm:pt modelId="{31F20554-01D9-4AEC-8931-AE744D7AC98E}">
      <dgm:prSet phldrT="[Texto]"/>
      <dgm:spPr/>
      <dgm:t>
        <a:bodyPr/>
        <a:lstStyle/>
        <a:p>
          <a:r>
            <a:rPr lang="pt-BR" b="1" dirty="0"/>
            <a:t> EXIGÊNCIA SOLOS      FÉRTEIS E ÁGUA</a:t>
          </a:r>
        </a:p>
      </dgm:t>
    </dgm:pt>
    <dgm:pt modelId="{576582E0-607A-4E41-962E-F51052F45444}" type="parTrans" cxnId="{E359EB7D-9709-4FDE-B97E-A215BE11BCA1}">
      <dgm:prSet/>
      <dgm:spPr/>
      <dgm:t>
        <a:bodyPr/>
        <a:lstStyle/>
        <a:p>
          <a:endParaRPr lang="pt-BR"/>
        </a:p>
      </dgm:t>
    </dgm:pt>
    <dgm:pt modelId="{21BBB363-D073-453D-B9D7-57519C133302}" type="sibTrans" cxnId="{E359EB7D-9709-4FDE-B97E-A215BE11BCA1}">
      <dgm:prSet/>
      <dgm:spPr/>
      <dgm:t>
        <a:bodyPr/>
        <a:lstStyle/>
        <a:p>
          <a:endParaRPr lang="pt-BR"/>
        </a:p>
      </dgm:t>
    </dgm:pt>
    <dgm:pt modelId="{D9F7174B-3452-4CF5-B5FD-EF3B19A8E9E5}">
      <dgm:prSet phldrT="[Texto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pt-BR" dirty="0">
              <a:solidFill>
                <a:srgbClr val="C00000"/>
              </a:solidFill>
            </a:rPr>
            <a:t>CANA DE ANO E MEIO</a:t>
          </a:r>
        </a:p>
      </dgm:t>
    </dgm:pt>
    <dgm:pt modelId="{E9650D0F-FE2F-492E-B57C-D2BB1F9C1D04}" type="parTrans" cxnId="{B69B20BA-BF86-42CF-A381-D66F80962F80}">
      <dgm:prSet/>
      <dgm:spPr/>
      <dgm:t>
        <a:bodyPr/>
        <a:lstStyle/>
        <a:p>
          <a:endParaRPr lang="pt-BR"/>
        </a:p>
      </dgm:t>
    </dgm:pt>
    <dgm:pt modelId="{EFAB264D-1454-47F0-862A-E6E6748A174F}" type="sibTrans" cxnId="{B69B20BA-BF86-42CF-A381-D66F80962F80}">
      <dgm:prSet/>
      <dgm:spPr/>
      <dgm:t>
        <a:bodyPr/>
        <a:lstStyle/>
        <a:p>
          <a:endParaRPr lang="pt-BR"/>
        </a:p>
      </dgm:t>
    </dgm:pt>
    <dgm:pt modelId="{F06A1B5B-1C64-4405-9F55-0859E3C53948}">
      <dgm:prSet phldrT="[Texto]"/>
      <dgm:spPr/>
      <dgm:t>
        <a:bodyPr/>
        <a:lstStyle/>
        <a:p>
          <a:r>
            <a:rPr lang="pt-BR" dirty="0"/>
            <a:t> </a:t>
          </a:r>
          <a:r>
            <a:rPr lang="pt-BR" b="1" dirty="0"/>
            <a:t>JANEIRO Á ABRIL</a:t>
          </a:r>
        </a:p>
      </dgm:t>
    </dgm:pt>
    <dgm:pt modelId="{99ACF5CB-3E05-4DA5-B0C5-82CD55E596A0}" type="parTrans" cxnId="{3E2FABD6-6025-47C5-9788-04B98E1B1706}">
      <dgm:prSet/>
      <dgm:spPr/>
      <dgm:t>
        <a:bodyPr/>
        <a:lstStyle/>
        <a:p>
          <a:endParaRPr lang="pt-BR"/>
        </a:p>
      </dgm:t>
    </dgm:pt>
    <dgm:pt modelId="{7DC4F123-9431-47B9-A987-269F4AAA6AF6}" type="sibTrans" cxnId="{3E2FABD6-6025-47C5-9788-04B98E1B1706}">
      <dgm:prSet/>
      <dgm:spPr/>
      <dgm:t>
        <a:bodyPr/>
        <a:lstStyle/>
        <a:p>
          <a:endParaRPr lang="pt-BR"/>
        </a:p>
      </dgm:t>
    </dgm:pt>
    <dgm:pt modelId="{12832626-296E-4285-9EF4-3DB5429BA808}">
      <dgm:prSet phldrT="[Texto]"/>
      <dgm:spPr/>
      <dgm:t>
        <a:bodyPr/>
        <a:lstStyle/>
        <a:p>
          <a:r>
            <a:rPr lang="pt-BR" b="1" dirty="0"/>
            <a:t> MAIS RECOMENDADO TECNICAMENTE</a:t>
          </a:r>
        </a:p>
      </dgm:t>
    </dgm:pt>
    <dgm:pt modelId="{A4C877E9-55BB-4B7A-BCB2-6784A346DAB6}" type="parTrans" cxnId="{24A4247B-E189-40F0-B253-5AAF5BC26550}">
      <dgm:prSet/>
      <dgm:spPr/>
      <dgm:t>
        <a:bodyPr/>
        <a:lstStyle/>
        <a:p>
          <a:endParaRPr lang="pt-BR"/>
        </a:p>
      </dgm:t>
    </dgm:pt>
    <dgm:pt modelId="{BE0AE1AF-B24A-4BAF-B30D-32D3D619D0BE}" type="sibTrans" cxnId="{24A4247B-E189-40F0-B253-5AAF5BC26550}">
      <dgm:prSet/>
      <dgm:spPr/>
      <dgm:t>
        <a:bodyPr/>
        <a:lstStyle/>
        <a:p>
          <a:endParaRPr lang="pt-BR"/>
        </a:p>
      </dgm:t>
    </dgm:pt>
    <dgm:pt modelId="{797466E8-CC07-4E0A-A9FE-FA442850F6AE}" type="pres">
      <dgm:prSet presAssocID="{8251F43D-751A-415D-811D-50ACD7612484}" presName="Name0" presStyleCnt="0">
        <dgm:presLayoutVars>
          <dgm:dir/>
          <dgm:animLvl val="lvl"/>
          <dgm:resizeHandles/>
        </dgm:presLayoutVars>
      </dgm:prSet>
      <dgm:spPr/>
    </dgm:pt>
    <dgm:pt modelId="{749B8214-74A1-41FE-9375-91BE483D45F8}" type="pres">
      <dgm:prSet presAssocID="{73B92CDA-2BDD-46FB-9F1F-2856BE4E070A}" presName="linNode" presStyleCnt="0"/>
      <dgm:spPr/>
    </dgm:pt>
    <dgm:pt modelId="{7CBCC2F9-D260-4D02-981F-E91A842579EB}" type="pres">
      <dgm:prSet presAssocID="{73B92CDA-2BDD-46FB-9F1F-2856BE4E070A}" presName="parentShp" presStyleLbl="node1" presStyleIdx="0" presStyleCnt="2">
        <dgm:presLayoutVars>
          <dgm:bulletEnabled val="1"/>
        </dgm:presLayoutVars>
      </dgm:prSet>
      <dgm:spPr/>
    </dgm:pt>
    <dgm:pt modelId="{E2EFB295-E0EE-4821-92AE-B7A811991692}" type="pres">
      <dgm:prSet presAssocID="{73B92CDA-2BDD-46FB-9F1F-2856BE4E070A}" presName="childShp" presStyleLbl="bgAccFollowNode1" presStyleIdx="0" presStyleCnt="2">
        <dgm:presLayoutVars>
          <dgm:bulletEnabled val="1"/>
        </dgm:presLayoutVars>
      </dgm:prSet>
      <dgm:spPr/>
    </dgm:pt>
    <dgm:pt modelId="{43D43D37-A405-4D06-BD4E-CAF93C2E6E2F}" type="pres">
      <dgm:prSet presAssocID="{7AA31F68-7821-4604-BAB9-231BF3E764BC}" presName="spacing" presStyleCnt="0"/>
      <dgm:spPr/>
    </dgm:pt>
    <dgm:pt modelId="{E97EED1C-5BF3-4D3C-80B0-101F730FB8FE}" type="pres">
      <dgm:prSet presAssocID="{D9F7174B-3452-4CF5-B5FD-EF3B19A8E9E5}" presName="linNode" presStyleCnt="0"/>
      <dgm:spPr/>
    </dgm:pt>
    <dgm:pt modelId="{D919C152-E58B-46EF-AB2C-FAC522FFDA54}" type="pres">
      <dgm:prSet presAssocID="{D9F7174B-3452-4CF5-B5FD-EF3B19A8E9E5}" presName="parentShp" presStyleLbl="node1" presStyleIdx="1" presStyleCnt="2">
        <dgm:presLayoutVars>
          <dgm:bulletEnabled val="1"/>
        </dgm:presLayoutVars>
      </dgm:prSet>
      <dgm:spPr/>
    </dgm:pt>
    <dgm:pt modelId="{2A1332CC-EF5D-4C2E-9025-8E4A807204D1}" type="pres">
      <dgm:prSet presAssocID="{D9F7174B-3452-4CF5-B5FD-EF3B19A8E9E5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A10BE02F-C32E-459B-953F-DFA8EF00487D}" type="presOf" srcId="{2E0D71FE-771F-4416-A0B1-CB34E93F828A}" destId="{E2EFB295-E0EE-4821-92AE-B7A811991692}" srcOrd="0" destOrd="0" presId="urn:microsoft.com/office/officeart/2005/8/layout/vList6"/>
    <dgm:cxn modelId="{E5BB3740-D5E0-4687-8A6F-D5EA6C59C453}" type="presOf" srcId="{73B92CDA-2BDD-46FB-9F1F-2856BE4E070A}" destId="{7CBCC2F9-D260-4D02-981F-E91A842579EB}" srcOrd="0" destOrd="0" presId="urn:microsoft.com/office/officeart/2005/8/layout/vList6"/>
    <dgm:cxn modelId="{854D6067-4542-4726-895F-19D0887FEAFD}" srcId="{73B92CDA-2BDD-46FB-9F1F-2856BE4E070A}" destId="{2E0D71FE-771F-4416-A0B1-CB34E93F828A}" srcOrd="0" destOrd="0" parTransId="{4F137BE4-382B-467C-ABB9-92A610D6AAF5}" sibTransId="{5C8A4788-49EE-42CD-A3F5-3656F9618FE3}"/>
    <dgm:cxn modelId="{2CB8B575-F887-4231-8E9A-CB9039BB42CB}" type="presOf" srcId="{D9F7174B-3452-4CF5-B5FD-EF3B19A8E9E5}" destId="{D919C152-E58B-46EF-AB2C-FAC522FFDA54}" srcOrd="0" destOrd="0" presId="urn:microsoft.com/office/officeart/2005/8/layout/vList6"/>
    <dgm:cxn modelId="{24A4247B-E189-40F0-B253-5AAF5BC26550}" srcId="{D9F7174B-3452-4CF5-B5FD-EF3B19A8E9E5}" destId="{12832626-296E-4285-9EF4-3DB5429BA808}" srcOrd="1" destOrd="0" parTransId="{A4C877E9-55BB-4B7A-BCB2-6784A346DAB6}" sibTransId="{BE0AE1AF-B24A-4BAF-B30D-32D3D619D0BE}"/>
    <dgm:cxn modelId="{E359EB7D-9709-4FDE-B97E-A215BE11BCA1}" srcId="{73B92CDA-2BDD-46FB-9F1F-2856BE4E070A}" destId="{31F20554-01D9-4AEC-8931-AE744D7AC98E}" srcOrd="1" destOrd="0" parTransId="{576582E0-607A-4E41-962E-F51052F45444}" sibTransId="{21BBB363-D073-453D-B9D7-57519C133302}"/>
    <dgm:cxn modelId="{7E035B7F-F157-46AF-A657-209737783AE7}" type="presOf" srcId="{8251F43D-751A-415D-811D-50ACD7612484}" destId="{797466E8-CC07-4E0A-A9FE-FA442850F6AE}" srcOrd="0" destOrd="0" presId="urn:microsoft.com/office/officeart/2005/8/layout/vList6"/>
    <dgm:cxn modelId="{277A66A1-26D7-404E-A88A-A47613B96608}" type="presOf" srcId="{31F20554-01D9-4AEC-8931-AE744D7AC98E}" destId="{E2EFB295-E0EE-4821-92AE-B7A811991692}" srcOrd="0" destOrd="1" presId="urn:microsoft.com/office/officeart/2005/8/layout/vList6"/>
    <dgm:cxn modelId="{B69B20BA-BF86-42CF-A381-D66F80962F80}" srcId="{8251F43D-751A-415D-811D-50ACD7612484}" destId="{D9F7174B-3452-4CF5-B5FD-EF3B19A8E9E5}" srcOrd="1" destOrd="0" parTransId="{E9650D0F-FE2F-492E-B57C-D2BB1F9C1D04}" sibTransId="{EFAB264D-1454-47F0-862A-E6E6748A174F}"/>
    <dgm:cxn modelId="{3E2FABD6-6025-47C5-9788-04B98E1B1706}" srcId="{D9F7174B-3452-4CF5-B5FD-EF3B19A8E9E5}" destId="{F06A1B5B-1C64-4405-9F55-0859E3C53948}" srcOrd="0" destOrd="0" parTransId="{99ACF5CB-3E05-4DA5-B0C5-82CD55E596A0}" sibTransId="{7DC4F123-9431-47B9-A987-269F4AAA6AF6}"/>
    <dgm:cxn modelId="{69F061E3-9DFC-4A79-B0B0-754469809CD3}" srcId="{8251F43D-751A-415D-811D-50ACD7612484}" destId="{73B92CDA-2BDD-46FB-9F1F-2856BE4E070A}" srcOrd="0" destOrd="0" parTransId="{8EA4033B-2D79-46D0-973E-AB0D1D3EAF3B}" sibTransId="{7AA31F68-7821-4604-BAB9-231BF3E764BC}"/>
    <dgm:cxn modelId="{93E356E7-20A3-4963-AA34-6265542C52A2}" type="presOf" srcId="{F06A1B5B-1C64-4405-9F55-0859E3C53948}" destId="{2A1332CC-EF5D-4C2E-9025-8E4A807204D1}" srcOrd="0" destOrd="0" presId="urn:microsoft.com/office/officeart/2005/8/layout/vList6"/>
    <dgm:cxn modelId="{F37F66EC-F9F7-4663-8DA9-D8737241E6AA}" type="presOf" srcId="{12832626-296E-4285-9EF4-3DB5429BA808}" destId="{2A1332CC-EF5D-4C2E-9025-8E4A807204D1}" srcOrd="0" destOrd="1" presId="urn:microsoft.com/office/officeart/2005/8/layout/vList6"/>
    <dgm:cxn modelId="{BF9F99BF-ADA2-4B08-B3A4-228BC998EED1}" type="presParOf" srcId="{797466E8-CC07-4E0A-A9FE-FA442850F6AE}" destId="{749B8214-74A1-41FE-9375-91BE483D45F8}" srcOrd="0" destOrd="0" presId="urn:microsoft.com/office/officeart/2005/8/layout/vList6"/>
    <dgm:cxn modelId="{ED26843B-21C9-4459-8A66-983A36D0994C}" type="presParOf" srcId="{749B8214-74A1-41FE-9375-91BE483D45F8}" destId="{7CBCC2F9-D260-4D02-981F-E91A842579EB}" srcOrd="0" destOrd="0" presId="urn:microsoft.com/office/officeart/2005/8/layout/vList6"/>
    <dgm:cxn modelId="{7E5784DA-BE50-4BC5-9987-2D0C6661666D}" type="presParOf" srcId="{749B8214-74A1-41FE-9375-91BE483D45F8}" destId="{E2EFB295-E0EE-4821-92AE-B7A811991692}" srcOrd="1" destOrd="0" presId="urn:microsoft.com/office/officeart/2005/8/layout/vList6"/>
    <dgm:cxn modelId="{9D4EFFB0-69B9-49B9-984B-53132AC4D434}" type="presParOf" srcId="{797466E8-CC07-4E0A-A9FE-FA442850F6AE}" destId="{43D43D37-A405-4D06-BD4E-CAF93C2E6E2F}" srcOrd="1" destOrd="0" presId="urn:microsoft.com/office/officeart/2005/8/layout/vList6"/>
    <dgm:cxn modelId="{82CE7ACE-4020-412E-9B64-89B859B2FA23}" type="presParOf" srcId="{797466E8-CC07-4E0A-A9FE-FA442850F6AE}" destId="{E97EED1C-5BF3-4D3C-80B0-101F730FB8FE}" srcOrd="2" destOrd="0" presId="urn:microsoft.com/office/officeart/2005/8/layout/vList6"/>
    <dgm:cxn modelId="{3414C811-44E4-47FC-85A9-93F6CE5998FE}" type="presParOf" srcId="{E97EED1C-5BF3-4D3C-80B0-101F730FB8FE}" destId="{D919C152-E58B-46EF-AB2C-FAC522FFDA54}" srcOrd="0" destOrd="0" presId="urn:microsoft.com/office/officeart/2005/8/layout/vList6"/>
    <dgm:cxn modelId="{F471393E-05FA-4FF2-B17F-341A6CDFEEC9}" type="presParOf" srcId="{E97EED1C-5BF3-4D3C-80B0-101F730FB8FE}" destId="{2A1332CC-EF5D-4C2E-9025-8E4A807204D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413AE6-71B5-4C7C-BE73-53FB87E21D94}" type="doc">
      <dgm:prSet loTypeId="urn:microsoft.com/office/officeart/2005/8/layout/radial2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BBB4145-9F58-4785-91F5-A09652FF762F}">
      <dgm:prSet phldrT="[Texto]"/>
      <dgm:spPr/>
      <dgm:t>
        <a:bodyPr/>
        <a:lstStyle/>
        <a:p>
          <a:r>
            <a:rPr lang="pt-BR" dirty="0"/>
            <a:t>Cana planta</a:t>
          </a:r>
        </a:p>
      </dgm:t>
    </dgm:pt>
    <dgm:pt modelId="{C51791C2-ED0D-4B07-B08B-981376C00A63}" type="parTrans" cxnId="{38F1DB94-AD0E-4D1B-B60A-BA7B15A3C409}">
      <dgm:prSet/>
      <dgm:spPr/>
      <dgm:t>
        <a:bodyPr/>
        <a:lstStyle/>
        <a:p>
          <a:endParaRPr lang="pt-BR"/>
        </a:p>
      </dgm:t>
    </dgm:pt>
    <dgm:pt modelId="{B1BE2008-BD30-4D03-AA67-91A840D5BB90}" type="sibTrans" cxnId="{38F1DB94-AD0E-4D1B-B60A-BA7B15A3C409}">
      <dgm:prSet/>
      <dgm:spPr/>
      <dgm:t>
        <a:bodyPr/>
        <a:lstStyle/>
        <a:p>
          <a:endParaRPr lang="pt-BR"/>
        </a:p>
      </dgm:t>
    </dgm:pt>
    <dgm:pt modelId="{A577CCA8-7707-440B-8F17-7EAFCDFB455F}">
      <dgm:prSet phldrT="[Texto]"/>
      <dgm:spPr/>
      <dgm:t>
        <a:bodyPr/>
        <a:lstStyle/>
        <a:p>
          <a:r>
            <a:rPr lang="pt-BR" dirty="0"/>
            <a:t>Cana soca</a:t>
          </a:r>
        </a:p>
      </dgm:t>
    </dgm:pt>
    <dgm:pt modelId="{3B37B0F7-B0D3-4035-AE56-B0D90B238C49}" type="parTrans" cxnId="{7A2AA436-BD02-4797-9A96-8BA898FB1724}">
      <dgm:prSet/>
      <dgm:spPr/>
      <dgm:t>
        <a:bodyPr/>
        <a:lstStyle/>
        <a:p>
          <a:endParaRPr lang="pt-BR"/>
        </a:p>
      </dgm:t>
    </dgm:pt>
    <dgm:pt modelId="{30E96778-FC40-4CB8-9D62-3E250EC944BE}" type="sibTrans" cxnId="{7A2AA436-BD02-4797-9A96-8BA898FB1724}">
      <dgm:prSet/>
      <dgm:spPr/>
      <dgm:t>
        <a:bodyPr/>
        <a:lstStyle/>
        <a:p>
          <a:endParaRPr lang="pt-BR"/>
        </a:p>
      </dgm:t>
    </dgm:pt>
    <dgm:pt modelId="{3A3C153F-8773-4537-8432-B16FB04E3869}" type="pres">
      <dgm:prSet presAssocID="{0F413AE6-71B5-4C7C-BE73-53FB87E21D94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0B728A81-35BD-435C-8042-9AB27AB7CD39}" type="pres">
      <dgm:prSet presAssocID="{0F413AE6-71B5-4C7C-BE73-53FB87E21D94}" presName="cycle" presStyleCnt="0"/>
      <dgm:spPr/>
    </dgm:pt>
    <dgm:pt modelId="{CA93A3A1-3285-4C5C-9276-E06722D5FFCE}" type="pres">
      <dgm:prSet presAssocID="{0F413AE6-71B5-4C7C-BE73-53FB87E21D94}" presName="centerShape" presStyleCnt="0"/>
      <dgm:spPr/>
    </dgm:pt>
    <dgm:pt modelId="{F3353D06-74F8-47AC-963A-16DB9BD14339}" type="pres">
      <dgm:prSet presAssocID="{0F413AE6-71B5-4C7C-BE73-53FB87E21D94}" presName="connSite" presStyleLbl="node1" presStyleIdx="0" presStyleCnt="3"/>
      <dgm:spPr/>
    </dgm:pt>
    <dgm:pt modelId="{AD04E16A-C98D-4671-AC4E-D47DDFF0BFF3}" type="pres">
      <dgm:prSet presAssocID="{0F413AE6-71B5-4C7C-BE73-53FB87E21D94}" presName="visible" presStyleLbl="node1" presStyleIdx="0" presStyleCnt="3" custScaleX="164312" custScaleY="163954" custLinFactNeighborX="-25964" custLinFactNeighborY="-7128"/>
      <dgm:spPr/>
    </dgm:pt>
    <dgm:pt modelId="{229B521A-6206-4A31-B96B-037B6216CBDC}" type="pres">
      <dgm:prSet presAssocID="{C51791C2-ED0D-4B07-B08B-981376C00A63}" presName="Name25" presStyleLbl="parChTrans1D1" presStyleIdx="0" presStyleCnt="2"/>
      <dgm:spPr/>
    </dgm:pt>
    <dgm:pt modelId="{F6245FF7-B14F-4412-964B-DD4993ADA872}" type="pres">
      <dgm:prSet presAssocID="{FBBB4145-9F58-4785-91F5-A09652FF762F}" presName="node" presStyleCnt="0"/>
      <dgm:spPr/>
    </dgm:pt>
    <dgm:pt modelId="{03324E02-0D3B-474A-9664-3D80293ECE17}" type="pres">
      <dgm:prSet presAssocID="{FBBB4145-9F58-4785-91F5-A09652FF762F}" presName="parentNode" presStyleLbl="node1" presStyleIdx="1" presStyleCnt="3" custScaleX="239277" custLinFactX="75879" custLinFactNeighborX="100000" custLinFactNeighborY="13608">
        <dgm:presLayoutVars>
          <dgm:chMax val="1"/>
          <dgm:bulletEnabled val="1"/>
        </dgm:presLayoutVars>
      </dgm:prSet>
      <dgm:spPr/>
    </dgm:pt>
    <dgm:pt modelId="{E8540F6E-5E93-4877-BFB1-A9380FA9ECAF}" type="pres">
      <dgm:prSet presAssocID="{FBBB4145-9F58-4785-91F5-A09652FF762F}" presName="childNode" presStyleLbl="revTx" presStyleIdx="0" presStyleCnt="0">
        <dgm:presLayoutVars>
          <dgm:bulletEnabled val="1"/>
        </dgm:presLayoutVars>
      </dgm:prSet>
      <dgm:spPr/>
    </dgm:pt>
    <dgm:pt modelId="{BAA84D9D-8D70-4B58-AD6F-B7C00AFBBACD}" type="pres">
      <dgm:prSet presAssocID="{3B37B0F7-B0D3-4035-AE56-B0D90B238C49}" presName="Name25" presStyleLbl="parChTrans1D1" presStyleIdx="1" presStyleCnt="2"/>
      <dgm:spPr/>
    </dgm:pt>
    <dgm:pt modelId="{4C57EB36-273B-4B37-B9FB-C80EEF6F6C3B}" type="pres">
      <dgm:prSet presAssocID="{A577CCA8-7707-440B-8F17-7EAFCDFB455F}" presName="node" presStyleCnt="0"/>
      <dgm:spPr/>
    </dgm:pt>
    <dgm:pt modelId="{B9E998AE-0F4A-4FFB-958C-CA15BEAF177B}" type="pres">
      <dgm:prSet presAssocID="{A577CCA8-7707-440B-8F17-7EAFCDFB455F}" presName="parentNode" presStyleLbl="node1" presStyleIdx="2" presStyleCnt="3" custScaleX="251211" custLinFactX="62815" custLinFactNeighborX="100000" custLinFactNeighborY="-16221">
        <dgm:presLayoutVars>
          <dgm:chMax val="1"/>
          <dgm:bulletEnabled val="1"/>
        </dgm:presLayoutVars>
      </dgm:prSet>
      <dgm:spPr/>
    </dgm:pt>
    <dgm:pt modelId="{054CC972-CC89-4640-A5A0-4528EF93CAF7}" type="pres">
      <dgm:prSet presAssocID="{A577CCA8-7707-440B-8F17-7EAFCDFB455F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AEFE4C11-6DF9-470A-9A5A-6753239A7615}" type="presOf" srcId="{A577CCA8-7707-440B-8F17-7EAFCDFB455F}" destId="{B9E998AE-0F4A-4FFB-958C-CA15BEAF177B}" srcOrd="0" destOrd="0" presId="urn:microsoft.com/office/officeart/2005/8/layout/radial2"/>
    <dgm:cxn modelId="{7A2AA436-BD02-4797-9A96-8BA898FB1724}" srcId="{0F413AE6-71B5-4C7C-BE73-53FB87E21D94}" destId="{A577CCA8-7707-440B-8F17-7EAFCDFB455F}" srcOrd="1" destOrd="0" parTransId="{3B37B0F7-B0D3-4035-AE56-B0D90B238C49}" sibTransId="{30E96778-FC40-4CB8-9D62-3E250EC944BE}"/>
    <dgm:cxn modelId="{D984E090-D5A6-4846-B423-866FA3FC73B6}" type="presOf" srcId="{3B37B0F7-B0D3-4035-AE56-B0D90B238C49}" destId="{BAA84D9D-8D70-4B58-AD6F-B7C00AFBBACD}" srcOrd="0" destOrd="0" presId="urn:microsoft.com/office/officeart/2005/8/layout/radial2"/>
    <dgm:cxn modelId="{38F1DB94-AD0E-4D1B-B60A-BA7B15A3C409}" srcId="{0F413AE6-71B5-4C7C-BE73-53FB87E21D94}" destId="{FBBB4145-9F58-4785-91F5-A09652FF762F}" srcOrd="0" destOrd="0" parTransId="{C51791C2-ED0D-4B07-B08B-981376C00A63}" sibTransId="{B1BE2008-BD30-4D03-AA67-91A840D5BB90}"/>
    <dgm:cxn modelId="{C87DFDAA-F8CD-4768-AA82-C08085B38467}" type="presOf" srcId="{C51791C2-ED0D-4B07-B08B-981376C00A63}" destId="{229B521A-6206-4A31-B96B-037B6216CBDC}" srcOrd="0" destOrd="0" presId="urn:microsoft.com/office/officeart/2005/8/layout/radial2"/>
    <dgm:cxn modelId="{F7C8B9D5-6E79-40EE-84D0-6171E16121A1}" type="presOf" srcId="{FBBB4145-9F58-4785-91F5-A09652FF762F}" destId="{03324E02-0D3B-474A-9664-3D80293ECE17}" srcOrd="0" destOrd="0" presId="urn:microsoft.com/office/officeart/2005/8/layout/radial2"/>
    <dgm:cxn modelId="{60B3BFE4-DE73-4E81-B526-9876598678DD}" type="presOf" srcId="{0F413AE6-71B5-4C7C-BE73-53FB87E21D94}" destId="{3A3C153F-8773-4537-8432-B16FB04E3869}" srcOrd="0" destOrd="0" presId="urn:microsoft.com/office/officeart/2005/8/layout/radial2"/>
    <dgm:cxn modelId="{F66D8FA0-BBF9-452B-BBE4-294DBF8BF8C2}" type="presParOf" srcId="{3A3C153F-8773-4537-8432-B16FB04E3869}" destId="{0B728A81-35BD-435C-8042-9AB27AB7CD39}" srcOrd="0" destOrd="0" presId="urn:microsoft.com/office/officeart/2005/8/layout/radial2"/>
    <dgm:cxn modelId="{2A549D51-980C-411C-B1D4-88869F0640A0}" type="presParOf" srcId="{0B728A81-35BD-435C-8042-9AB27AB7CD39}" destId="{CA93A3A1-3285-4C5C-9276-E06722D5FFCE}" srcOrd="0" destOrd="0" presId="urn:microsoft.com/office/officeart/2005/8/layout/radial2"/>
    <dgm:cxn modelId="{5EF6D50B-FFFC-4422-AF40-4C8C42622A63}" type="presParOf" srcId="{CA93A3A1-3285-4C5C-9276-E06722D5FFCE}" destId="{F3353D06-74F8-47AC-963A-16DB9BD14339}" srcOrd="0" destOrd="0" presId="urn:microsoft.com/office/officeart/2005/8/layout/radial2"/>
    <dgm:cxn modelId="{C7EBC981-7CBC-4A0F-A05C-44768B859E10}" type="presParOf" srcId="{CA93A3A1-3285-4C5C-9276-E06722D5FFCE}" destId="{AD04E16A-C98D-4671-AC4E-D47DDFF0BFF3}" srcOrd="1" destOrd="0" presId="urn:microsoft.com/office/officeart/2005/8/layout/radial2"/>
    <dgm:cxn modelId="{4803EDF0-542A-4534-AE8F-46D59DB3C602}" type="presParOf" srcId="{0B728A81-35BD-435C-8042-9AB27AB7CD39}" destId="{229B521A-6206-4A31-B96B-037B6216CBDC}" srcOrd="1" destOrd="0" presId="urn:microsoft.com/office/officeart/2005/8/layout/radial2"/>
    <dgm:cxn modelId="{C8776A93-A857-4A7F-8162-82056DF4F622}" type="presParOf" srcId="{0B728A81-35BD-435C-8042-9AB27AB7CD39}" destId="{F6245FF7-B14F-4412-964B-DD4993ADA872}" srcOrd="2" destOrd="0" presId="urn:microsoft.com/office/officeart/2005/8/layout/radial2"/>
    <dgm:cxn modelId="{5545DD4A-CB68-4285-B87C-77500A574C56}" type="presParOf" srcId="{F6245FF7-B14F-4412-964B-DD4993ADA872}" destId="{03324E02-0D3B-474A-9664-3D80293ECE17}" srcOrd="0" destOrd="0" presId="urn:microsoft.com/office/officeart/2005/8/layout/radial2"/>
    <dgm:cxn modelId="{190C344D-1D8A-4141-9B62-C2FDF36E5662}" type="presParOf" srcId="{F6245FF7-B14F-4412-964B-DD4993ADA872}" destId="{E8540F6E-5E93-4877-BFB1-A9380FA9ECAF}" srcOrd="1" destOrd="0" presId="urn:microsoft.com/office/officeart/2005/8/layout/radial2"/>
    <dgm:cxn modelId="{ED1AE979-8CE8-48AA-A49C-8CBD569A3EC4}" type="presParOf" srcId="{0B728A81-35BD-435C-8042-9AB27AB7CD39}" destId="{BAA84D9D-8D70-4B58-AD6F-B7C00AFBBACD}" srcOrd="3" destOrd="0" presId="urn:microsoft.com/office/officeart/2005/8/layout/radial2"/>
    <dgm:cxn modelId="{D9B8202C-BD4F-4A61-B94D-053B7DB8237D}" type="presParOf" srcId="{0B728A81-35BD-435C-8042-9AB27AB7CD39}" destId="{4C57EB36-273B-4B37-B9FB-C80EEF6F6C3B}" srcOrd="4" destOrd="0" presId="urn:microsoft.com/office/officeart/2005/8/layout/radial2"/>
    <dgm:cxn modelId="{DF33BDE1-CEA7-42C4-A591-57EA26FDBACA}" type="presParOf" srcId="{4C57EB36-273B-4B37-B9FB-C80EEF6F6C3B}" destId="{B9E998AE-0F4A-4FFB-958C-CA15BEAF177B}" srcOrd="0" destOrd="0" presId="urn:microsoft.com/office/officeart/2005/8/layout/radial2"/>
    <dgm:cxn modelId="{3B8CEA71-7AA8-4551-8BC9-86E5CC777736}" type="presParOf" srcId="{4C57EB36-273B-4B37-B9FB-C80EEF6F6C3B}" destId="{054CC972-CC89-4640-A5A0-4528EF93CAF7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0BDF79E-CC7A-434D-9094-5D2A25826355}" type="doc">
      <dgm:prSet loTypeId="urn:microsoft.com/office/officeart/2005/8/layout/cycle5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pt-BR"/>
        </a:p>
      </dgm:t>
    </dgm:pt>
    <dgm:pt modelId="{542DC568-E045-4311-AA12-ACC53521C25A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pt-BR" sz="1800" b="1" dirty="0"/>
            <a:t>CORTE DA MUDAS</a:t>
          </a:r>
        </a:p>
      </dgm:t>
    </dgm:pt>
    <dgm:pt modelId="{286BDFEC-85FF-4D85-8361-152AB8482385}" type="parTrans" cxnId="{4B960C02-A849-4E21-9A63-EC3A191BC059}">
      <dgm:prSet/>
      <dgm:spPr/>
      <dgm:t>
        <a:bodyPr/>
        <a:lstStyle/>
        <a:p>
          <a:endParaRPr lang="pt-BR"/>
        </a:p>
      </dgm:t>
    </dgm:pt>
    <dgm:pt modelId="{A5E7AC00-532F-4655-A221-3F24D9A0C10A}" type="sibTrans" cxnId="{4B960C02-A849-4E21-9A63-EC3A191BC059}">
      <dgm:prSet/>
      <dgm:spPr/>
      <dgm:t>
        <a:bodyPr/>
        <a:lstStyle/>
        <a:p>
          <a:endParaRPr lang="pt-BR"/>
        </a:p>
      </dgm:t>
    </dgm:pt>
    <dgm:pt modelId="{8E90DEA2-51F8-4956-BA04-EE5813AF2ADE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pt-BR" sz="1800" b="1" dirty="0"/>
            <a:t>DISTRIBUIÇÃO NO SULCO</a:t>
          </a:r>
        </a:p>
      </dgm:t>
    </dgm:pt>
    <dgm:pt modelId="{C0F8ADC5-484C-41C5-B22D-19890A0C1A3F}" type="parTrans" cxnId="{A0CA1715-D546-463A-880B-16C3E2CA0E41}">
      <dgm:prSet/>
      <dgm:spPr/>
      <dgm:t>
        <a:bodyPr/>
        <a:lstStyle/>
        <a:p>
          <a:endParaRPr lang="pt-BR"/>
        </a:p>
      </dgm:t>
    </dgm:pt>
    <dgm:pt modelId="{1A2EDE33-1828-4F00-B445-A9F5F2BB0B8E}" type="sibTrans" cxnId="{A0CA1715-D546-463A-880B-16C3E2CA0E41}">
      <dgm:prSet/>
      <dgm:spPr/>
      <dgm:t>
        <a:bodyPr/>
        <a:lstStyle/>
        <a:p>
          <a:endParaRPr lang="pt-BR"/>
        </a:p>
      </dgm:t>
    </dgm:pt>
    <dgm:pt modelId="{CADCB3A2-1897-4C06-BCBF-696C6F5FA669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pt-BR" sz="1800" b="1" dirty="0"/>
            <a:t>CORTE DOS COLMOS</a:t>
          </a:r>
        </a:p>
      </dgm:t>
    </dgm:pt>
    <dgm:pt modelId="{5C2C8B4D-B151-4602-BA08-25C3272714A1}" type="parTrans" cxnId="{B52ED336-5113-4FD3-9C82-97A70C0A7772}">
      <dgm:prSet/>
      <dgm:spPr/>
      <dgm:t>
        <a:bodyPr/>
        <a:lstStyle/>
        <a:p>
          <a:endParaRPr lang="pt-BR"/>
        </a:p>
      </dgm:t>
    </dgm:pt>
    <dgm:pt modelId="{2E82EE43-4231-4286-B298-7DD8A8A680A6}" type="sibTrans" cxnId="{B52ED336-5113-4FD3-9C82-97A70C0A7772}">
      <dgm:prSet/>
      <dgm:spPr/>
      <dgm:t>
        <a:bodyPr/>
        <a:lstStyle/>
        <a:p>
          <a:endParaRPr lang="pt-BR"/>
        </a:p>
      </dgm:t>
    </dgm:pt>
    <dgm:pt modelId="{FB3C74F3-0697-4329-905E-E24B34C59106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pt-BR" sz="1800" b="1" dirty="0"/>
            <a:t>COBERTURA</a:t>
          </a:r>
        </a:p>
      </dgm:t>
    </dgm:pt>
    <dgm:pt modelId="{8E8082C5-859A-4C6C-8857-6EE07090532F}" type="parTrans" cxnId="{1E304861-8303-4E8F-A24D-E431F5861AF6}">
      <dgm:prSet/>
      <dgm:spPr/>
      <dgm:t>
        <a:bodyPr/>
        <a:lstStyle/>
        <a:p>
          <a:endParaRPr lang="pt-BR"/>
        </a:p>
      </dgm:t>
    </dgm:pt>
    <dgm:pt modelId="{4A429B66-C315-4C02-9388-222885B0AA2A}" type="sibTrans" cxnId="{1E304861-8303-4E8F-A24D-E431F5861AF6}">
      <dgm:prSet/>
      <dgm:spPr/>
      <dgm:t>
        <a:bodyPr/>
        <a:lstStyle/>
        <a:p>
          <a:endParaRPr lang="pt-BR"/>
        </a:p>
      </dgm:t>
    </dgm:pt>
    <dgm:pt modelId="{39F4617D-CF08-4EA1-B9AF-8DFDCA620426}" type="pres">
      <dgm:prSet presAssocID="{30BDF79E-CC7A-434D-9094-5D2A25826355}" presName="cycle" presStyleCnt="0">
        <dgm:presLayoutVars>
          <dgm:dir/>
          <dgm:resizeHandles val="exact"/>
        </dgm:presLayoutVars>
      </dgm:prSet>
      <dgm:spPr/>
    </dgm:pt>
    <dgm:pt modelId="{4F454815-1BEF-4CEC-B3AF-215F1D9D7EBF}" type="pres">
      <dgm:prSet presAssocID="{542DC568-E045-4311-AA12-ACC53521C25A}" presName="node" presStyleLbl="node1" presStyleIdx="0" presStyleCnt="4" custRadScaleRad="100299" custRadScaleInc="13193">
        <dgm:presLayoutVars>
          <dgm:bulletEnabled val="1"/>
        </dgm:presLayoutVars>
      </dgm:prSet>
      <dgm:spPr/>
    </dgm:pt>
    <dgm:pt modelId="{7F73AFDE-B2BD-4DFD-9B8F-9DBFB59AA89A}" type="pres">
      <dgm:prSet presAssocID="{542DC568-E045-4311-AA12-ACC53521C25A}" presName="spNode" presStyleCnt="0"/>
      <dgm:spPr/>
    </dgm:pt>
    <dgm:pt modelId="{97C54A06-6DD7-416D-85E6-BF80CDD32E1C}" type="pres">
      <dgm:prSet presAssocID="{A5E7AC00-532F-4655-A221-3F24D9A0C10A}" presName="sibTrans" presStyleLbl="sibTrans1D1" presStyleIdx="0" presStyleCnt="4"/>
      <dgm:spPr/>
    </dgm:pt>
    <dgm:pt modelId="{D797D2B3-A405-4355-A87F-196849416928}" type="pres">
      <dgm:prSet presAssocID="{8E90DEA2-51F8-4956-BA04-EE5813AF2ADE}" presName="node" presStyleLbl="node1" presStyleIdx="1" presStyleCnt="4" custScaleX="139338" custRadScaleRad="152745">
        <dgm:presLayoutVars>
          <dgm:bulletEnabled val="1"/>
        </dgm:presLayoutVars>
      </dgm:prSet>
      <dgm:spPr/>
    </dgm:pt>
    <dgm:pt modelId="{A432426C-F788-4613-A985-FA1B4A5A6314}" type="pres">
      <dgm:prSet presAssocID="{8E90DEA2-51F8-4956-BA04-EE5813AF2ADE}" presName="spNode" presStyleCnt="0"/>
      <dgm:spPr/>
    </dgm:pt>
    <dgm:pt modelId="{9124E2EE-663F-40B5-BD37-2B6F6C61D2F1}" type="pres">
      <dgm:prSet presAssocID="{1A2EDE33-1828-4F00-B445-A9F5F2BB0B8E}" presName="sibTrans" presStyleLbl="sibTrans1D1" presStyleIdx="1" presStyleCnt="4"/>
      <dgm:spPr/>
    </dgm:pt>
    <dgm:pt modelId="{7567E8F6-F3B7-42C8-9C80-B394C05206E5}" type="pres">
      <dgm:prSet presAssocID="{CADCB3A2-1897-4C06-BCBF-696C6F5FA669}" presName="node" presStyleLbl="node1" presStyleIdx="2" presStyleCnt="4" custRadScaleRad="105154">
        <dgm:presLayoutVars>
          <dgm:bulletEnabled val="1"/>
        </dgm:presLayoutVars>
      </dgm:prSet>
      <dgm:spPr/>
    </dgm:pt>
    <dgm:pt modelId="{9FE32FA7-4BF0-41BD-B544-513CB693D592}" type="pres">
      <dgm:prSet presAssocID="{CADCB3A2-1897-4C06-BCBF-696C6F5FA669}" presName="spNode" presStyleCnt="0"/>
      <dgm:spPr/>
    </dgm:pt>
    <dgm:pt modelId="{02D9909E-AA33-4D9A-A7C0-971D42F2ABE5}" type="pres">
      <dgm:prSet presAssocID="{2E82EE43-4231-4286-B298-7DD8A8A680A6}" presName="sibTrans" presStyleLbl="sibTrans1D1" presStyleIdx="2" presStyleCnt="4"/>
      <dgm:spPr/>
    </dgm:pt>
    <dgm:pt modelId="{1287B95F-42E0-4159-9B2E-077B8F7B414F}" type="pres">
      <dgm:prSet presAssocID="{FB3C74F3-0697-4329-905E-E24B34C59106}" presName="node" presStyleLbl="node1" presStyleIdx="3" presStyleCnt="4" custScaleX="127362" custRadScaleRad="159619">
        <dgm:presLayoutVars>
          <dgm:bulletEnabled val="1"/>
        </dgm:presLayoutVars>
      </dgm:prSet>
      <dgm:spPr/>
    </dgm:pt>
    <dgm:pt modelId="{78C0D599-80D1-4912-9AB6-4A150B6A4F9B}" type="pres">
      <dgm:prSet presAssocID="{FB3C74F3-0697-4329-905E-E24B34C59106}" presName="spNode" presStyleCnt="0"/>
      <dgm:spPr/>
    </dgm:pt>
    <dgm:pt modelId="{EE59ED11-F3A6-4382-8CD4-86B2FAE8B8F1}" type="pres">
      <dgm:prSet presAssocID="{4A429B66-C315-4C02-9388-222885B0AA2A}" presName="sibTrans" presStyleLbl="sibTrans1D1" presStyleIdx="3" presStyleCnt="4"/>
      <dgm:spPr/>
    </dgm:pt>
  </dgm:ptLst>
  <dgm:cxnLst>
    <dgm:cxn modelId="{4B960C02-A849-4E21-9A63-EC3A191BC059}" srcId="{30BDF79E-CC7A-434D-9094-5D2A25826355}" destId="{542DC568-E045-4311-AA12-ACC53521C25A}" srcOrd="0" destOrd="0" parTransId="{286BDFEC-85FF-4D85-8361-152AB8482385}" sibTransId="{A5E7AC00-532F-4655-A221-3F24D9A0C10A}"/>
    <dgm:cxn modelId="{A0CA1715-D546-463A-880B-16C3E2CA0E41}" srcId="{30BDF79E-CC7A-434D-9094-5D2A25826355}" destId="{8E90DEA2-51F8-4956-BA04-EE5813AF2ADE}" srcOrd="1" destOrd="0" parTransId="{C0F8ADC5-484C-41C5-B22D-19890A0C1A3F}" sibTransId="{1A2EDE33-1828-4F00-B445-A9F5F2BB0B8E}"/>
    <dgm:cxn modelId="{AE21F015-25F4-4C7C-8B7B-5905418275E5}" type="presOf" srcId="{542DC568-E045-4311-AA12-ACC53521C25A}" destId="{4F454815-1BEF-4CEC-B3AF-215F1D9D7EBF}" srcOrd="0" destOrd="0" presId="urn:microsoft.com/office/officeart/2005/8/layout/cycle5"/>
    <dgm:cxn modelId="{C936D223-E3B9-407F-8E24-06B433F19B5C}" type="presOf" srcId="{CADCB3A2-1897-4C06-BCBF-696C6F5FA669}" destId="{7567E8F6-F3B7-42C8-9C80-B394C05206E5}" srcOrd="0" destOrd="0" presId="urn:microsoft.com/office/officeart/2005/8/layout/cycle5"/>
    <dgm:cxn modelId="{B52ED336-5113-4FD3-9C82-97A70C0A7772}" srcId="{30BDF79E-CC7A-434D-9094-5D2A25826355}" destId="{CADCB3A2-1897-4C06-BCBF-696C6F5FA669}" srcOrd="2" destOrd="0" parTransId="{5C2C8B4D-B151-4602-BA08-25C3272714A1}" sibTransId="{2E82EE43-4231-4286-B298-7DD8A8A680A6}"/>
    <dgm:cxn modelId="{01D4053F-208B-4045-B846-7B22988596EF}" type="presOf" srcId="{8E90DEA2-51F8-4956-BA04-EE5813AF2ADE}" destId="{D797D2B3-A405-4355-A87F-196849416928}" srcOrd="0" destOrd="0" presId="urn:microsoft.com/office/officeart/2005/8/layout/cycle5"/>
    <dgm:cxn modelId="{1E304861-8303-4E8F-A24D-E431F5861AF6}" srcId="{30BDF79E-CC7A-434D-9094-5D2A25826355}" destId="{FB3C74F3-0697-4329-905E-E24B34C59106}" srcOrd="3" destOrd="0" parTransId="{8E8082C5-859A-4C6C-8857-6EE07090532F}" sibTransId="{4A429B66-C315-4C02-9388-222885B0AA2A}"/>
    <dgm:cxn modelId="{86534569-0239-4141-9125-EA44ADA8E892}" type="presOf" srcId="{4A429B66-C315-4C02-9388-222885B0AA2A}" destId="{EE59ED11-F3A6-4382-8CD4-86B2FAE8B8F1}" srcOrd="0" destOrd="0" presId="urn:microsoft.com/office/officeart/2005/8/layout/cycle5"/>
    <dgm:cxn modelId="{4317DE4A-963C-42F6-9E3D-3893D46EE5EF}" type="presOf" srcId="{30BDF79E-CC7A-434D-9094-5D2A25826355}" destId="{39F4617D-CF08-4EA1-B9AF-8DFDCA620426}" srcOrd="0" destOrd="0" presId="urn:microsoft.com/office/officeart/2005/8/layout/cycle5"/>
    <dgm:cxn modelId="{E8976671-B3DE-4820-A919-A60D1292F484}" type="presOf" srcId="{FB3C74F3-0697-4329-905E-E24B34C59106}" destId="{1287B95F-42E0-4159-9B2E-077B8F7B414F}" srcOrd="0" destOrd="0" presId="urn:microsoft.com/office/officeart/2005/8/layout/cycle5"/>
    <dgm:cxn modelId="{66A92477-A325-4A77-90AF-F7D81B29ECDE}" type="presOf" srcId="{1A2EDE33-1828-4F00-B445-A9F5F2BB0B8E}" destId="{9124E2EE-663F-40B5-BD37-2B6F6C61D2F1}" srcOrd="0" destOrd="0" presId="urn:microsoft.com/office/officeart/2005/8/layout/cycle5"/>
    <dgm:cxn modelId="{C692F08F-DFD8-471A-9125-E9B5DE15AA2F}" type="presOf" srcId="{2E82EE43-4231-4286-B298-7DD8A8A680A6}" destId="{02D9909E-AA33-4D9A-A7C0-971D42F2ABE5}" srcOrd="0" destOrd="0" presId="urn:microsoft.com/office/officeart/2005/8/layout/cycle5"/>
    <dgm:cxn modelId="{2D3AAEFD-BBEF-4822-85A7-B9EC564E8124}" type="presOf" srcId="{A5E7AC00-532F-4655-A221-3F24D9A0C10A}" destId="{97C54A06-6DD7-416D-85E6-BF80CDD32E1C}" srcOrd="0" destOrd="0" presId="urn:microsoft.com/office/officeart/2005/8/layout/cycle5"/>
    <dgm:cxn modelId="{58C4BBCF-AFA7-47B7-88AF-55F230F6F5FC}" type="presParOf" srcId="{39F4617D-CF08-4EA1-B9AF-8DFDCA620426}" destId="{4F454815-1BEF-4CEC-B3AF-215F1D9D7EBF}" srcOrd="0" destOrd="0" presId="urn:microsoft.com/office/officeart/2005/8/layout/cycle5"/>
    <dgm:cxn modelId="{050112CA-054F-4EE4-8D76-110E327DC9AE}" type="presParOf" srcId="{39F4617D-CF08-4EA1-B9AF-8DFDCA620426}" destId="{7F73AFDE-B2BD-4DFD-9B8F-9DBFB59AA89A}" srcOrd="1" destOrd="0" presId="urn:microsoft.com/office/officeart/2005/8/layout/cycle5"/>
    <dgm:cxn modelId="{53675F21-5F0F-4DF0-B9F6-EBC497D2E90B}" type="presParOf" srcId="{39F4617D-CF08-4EA1-B9AF-8DFDCA620426}" destId="{97C54A06-6DD7-416D-85E6-BF80CDD32E1C}" srcOrd="2" destOrd="0" presId="urn:microsoft.com/office/officeart/2005/8/layout/cycle5"/>
    <dgm:cxn modelId="{56338C10-C481-4496-942C-6E835786E7A9}" type="presParOf" srcId="{39F4617D-CF08-4EA1-B9AF-8DFDCA620426}" destId="{D797D2B3-A405-4355-A87F-196849416928}" srcOrd="3" destOrd="0" presId="urn:microsoft.com/office/officeart/2005/8/layout/cycle5"/>
    <dgm:cxn modelId="{9932AFDE-F29A-43C4-AB37-6B06D71EF091}" type="presParOf" srcId="{39F4617D-CF08-4EA1-B9AF-8DFDCA620426}" destId="{A432426C-F788-4613-A985-FA1B4A5A6314}" srcOrd="4" destOrd="0" presId="urn:microsoft.com/office/officeart/2005/8/layout/cycle5"/>
    <dgm:cxn modelId="{5AFD5BAD-3D18-4BB3-8275-38D99A09AC27}" type="presParOf" srcId="{39F4617D-CF08-4EA1-B9AF-8DFDCA620426}" destId="{9124E2EE-663F-40B5-BD37-2B6F6C61D2F1}" srcOrd="5" destOrd="0" presId="urn:microsoft.com/office/officeart/2005/8/layout/cycle5"/>
    <dgm:cxn modelId="{894827F7-E034-4136-804B-3FC54AFF2B47}" type="presParOf" srcId="{39F4617D-CF08-4EA1-B9AF-8DFDCA620426}" destId="{7567E8F6-F3B7-42C8-9C80-B394C05206E5}" srcOrd="6" destOrd="0" presId="urn:microsoft.com/office/officeart/2005/8/layout/cycle5"/>
    <dgm:cxn modelId="{E835343D-30AB-4954-8D25-FB50E0053387}" type="presParOf" srcId="{39F4617D-CF08-4EA1-B9AF-8DFDCA620426}" destId="{9FE32FA7-4BF0-41BD-B544-513CB693D592}" srcOrd="7" destOrd="0" presId="urn:microsoft.com/office/officeart/2005/8/layout/cycle5"/>
    <dgm:cxn modelId="{0D557194-159B-4B83-8816-D86561829B45}" type="presParOf" srcId="{39F4617D-CF08-4EA1-B9AF-8DFDCA620426}" destId="{02D9909E-AA33-4D9A-A7C0-971D42F2ABE5}" srcOrd="8" destOrd="0" presId="urn:microsoft.com/office/officeart/2005/8/layout/cycle5"/>
    <dgm:cxn modelId="{732581EC-7703-4343-BDDB-056A024ED89F}" type="presParOf" srcId="{39F4617D-CF08-4EA1-B9AF-8DFDCA620426}" destId="{1287B95F-42E0-4159-9B2E-077B8F7B414F}" srcOrd="9" destOrd="0" presId="urn:microsoft.com/office/officeart/2005/8/layout/cycle5"/>
    <dgm:cxn modelId="{A8D2FEC9-CAB0-47A3-9B1A-672CF80BA0AF}" type="presParOf" srcId="{39F4617D-CF08-4EA1-B9AF-8DFDCA620426}" destId="{78C0D599-80D1-4912-9AB6-4A150B6A4F9B}" srcOrd="10" destOrd="0" presId="urn:microsoft.com/office/officeart/2005/8/layout/cycle5"/>
    <dgm:cxn modelId="{D632065F-CD8D-438C-BB3C-D7AC464D150C}" type="presParOf" srcId="{39F4617D-CF08-4EA1-B9AF-8DFDCA620426}" destId="{EE59ED11-F3A6-4382-8CD4-86B2FAE8B8F1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EFB295-E0EE-4821-92AE-B7A811991692}">
      <dsp:nvSpPr>
        <dsp:cNvPr id="0" name=""/>
        <dsp:cNvSpPr/>
      </dsp:nvSpPr>
      <dsp:spPr>
        <a:xfrm>
          <a:off x="2543192" y="261"/>
          <a:ext cx="3814789" cy="1020293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700" b="1" kern="1200" dirty="0"/>
            <a:t> AGOSTO Á NOVEMBRO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700" b="1" kern="1200" dirty="0"/>
            <a:t> EXIGÊNCIA SOLOS      FÉRTEIS E ÁGUA</a:t>
          </a:r>
        </a:p>
      </dsp:txBody>
      <dsp:txXfrm>
        <a:off x="2543192" y="127798"/>
        <a:ext cx="3432179" cy="765219"/>
      </dsp:txXfrm>
    </dsp:sp>
    <dsp:sp modelId="{7CBCC2F9-D260-4D02-981F-E91A842579EB}">
      <dsp:nvSpPr>
        <dsp:cNvPr id="0" name=""/>
        <dsp:cNvSpPr/>
      </dsp:nvSpPr>
      <dsp:spPr>
        <a:xfrm>
          <a:off x="0" y="261"/>
          <a:ext cx="2543192" cy="1020293"/>
        </a:xfrm>
        <a:prstGeom prst="roundRect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 dirty="0">
              <a:solidFill>
                <a:schemeClr val="bg1"/>
              </a:solidFill>
            </a:rPr>
            <a:t>CANA DE ANO</a:t>
          </a:r>
        </a:p>
      </dsp:txBody>
      <dsp:txXfrm>
        <a:off x="49807" y="50068"/>
        <a:ext cx="2443578" cy="920679"/>
      </dsp:txXfrm>
    </dsp:sp>
    <dsp:sp modelId="{2A1332CC-EF5D-4C2E-9025-8E4A807204D1}">
      <dsp:nvSpPr>
        <dsp:cNvPr id="0" name=""/>
        <dsp:cNvSpPr/>
      </dsp:nvSpPr>
      <dsp:spPr>
        <a:xfrm>
          <a:off x="2543192" y="1122584"/>
          <a:ext cx="3814789" cy="1020293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700" kern="1200" dirty="0"/>
            <a:t> </a:t>
          </a:r>
          <a:r>
            <a:rPr lang="pt-BR" sz="1700" b="1" kern="1200" dirty="0"/>
            <a:t>JANEIRO Á ABRIL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700" b="1" kern="1200" dirty="0"/>
            <a:t> MAIS RECOMENDADO TECNICAMENTE</a:t>
          </a:r>
        </a:p>
      </dsp:txBody>
      <dsp:txXfrm>
        <a:off x="2543192" y="1250121"/>
        <a:ext cx="3432179" cy="765219"/>
      </dsp:txXfrm>
    </dsp:sp>
    <dsp:sp modelId="{D919C152-E58B-46EF-AB2C-FAC522FFDA54}">
      <dsp:nvSpPr>
        <dsp:cNvPr id="0" name=""/>
        <dsp:cNvSpPr/>
      </dsp:nvSpPr>
      <dsp:spPr>
        <a:xfrm>
          <a:off x="0" y="1122584"/>
          <a:ext cx="2543192" cy="1020293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 dirty="0">
              <a:solidFill>
                <a:srgbClr val="C00000"/>
              </a:solidFill>
            </a:rPr>
            <a:t>CANA DE ANO E MEIO</a:t>
          </a:r>
        </a:p>
      </dsp:txBody>
      <dsp:txXfrm>
        <a:off x="49807" y="1172391"/>
        <a:ext cx="2443578" cy="9206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A84D9D-8D70-4B58-AD6F-B7C00AFBBACD}">
      <dsp:nvSpPr>
        <dsp:cNvPr id="0" name=""/>
        <dsp:cNvSpPr/>
      </dsp:nvSpPr>
      <dsp:spPr>
        <a:xfrm rot="788042">
          <a:off x="1888860" y="1709932"/>
          <a:ext cx="1453489" cy="52207"/>
        </a:xfrm>
        <a:custGeom>
          <a:avLst/>
          <a:gdLst/>
          <a:ahLst/>
          <a:cxnLst/>
          <a:rect l="0" t="0" r="0" b="0"/>
          <a:pathLst>
            <a:path>
              <a:moveTo>
                <a:pt x="0" y="26103"/>
              </a:moveTo>
              <a:lnTo>
                <a:pt x="1453489" y="2610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9B521A-6206-4A31-B96B-037B6216CBDC}">
      <dsp:nvSpPr>
        <dsp:cNvPr id="0" name=""/>
        <dsp:cNvSpPr/>
      </dsp:nvSpPr>
      <dsp:spPr>
        <a:xfrm rot="20820024">
          <a:off x="1886757" y="1076704"/>
          <a:ext cx="1647697" cy="52207"/>
        </a:xfrm>
        <a:custGeom>
          <a:avLst/>
          <a:gdLst/>
          <a:ahLst/>
          <a:cxnLst/>
          <a:rect l="0" t="0" r="0" b="0"/>
          <a:pathLst>
            <a:path>
              <a:moveTo>
                <a:pt x="0" y="26103"/>
              </a:moveTo>
              <a:lnTo>
                <a:pt x="1647697" y="2610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04E16A-C98D-4671-AC4E-D47DDFF0BFF3}">
      <dsp:nvSpPr>
        <dsp:cNvPr id="0" name=""/>
        <dsp:cNvSpPr/>
      </dsp:nvSpPr>
      <dsp:spPr>
        <a:xfrm>
          <a:off x="-131186" y="0"/>
          <a:ext cx="2859791" cy="28535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324E02-0D3B-474A-9664-3D80293ECE17}">
      <dsp:nvSpPr>
        <dsp:cNvPr id="0" name=""/>
        <dsp:cNvSpPr/>
      </dsp:nvSpPr>
      <dsp:spPr>
        <a:xfrm>
          <a:off x="3357581" y="142879"/>
          <a:ext cx="2498718" cy="10442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/>
            <a:t>Cana planta</a:t>
          </a:r>
        </a:p>
      </dsp:txBody>
      <dsp:txXfrm>
        <a:off x="3723510" y="295810"/>
        <a:ext cx="1766860" cy="738416"/>
      </dsp:txXfrm>
    </dsp:sp>
    <dsp:sp modelId="{B9E998AE-0F4A-4FFB-958C-CA15BEAF177B}">
      <dsp:nvSpPr>
        <dsp:cNvPr id="0" name=""/>
        <dsp:cNvSpPr/>
      </dsp:nvSpPr>
      <dsp:spPr>
        <a:xfrm>
          <a:off x="3143267" y="1643074"/>
          <a:ext cx="2623342" cy="10442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/>
            <a:t>Cana soca</a:t>
          </a:r>
        </a:p>
      </dsp:txBody>
      <dsp:txXfrm>
        <a:off x="3527447" y="1796005"/>
        <a:ext cx="1854982" cy="7384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454815-1BEF-4CEC-B3AF-215F1D9D7EBF}">
      <dsp:nvSpPr>
        <dsp:cNvPr id="0" name=""/>
        <dsp:cNvSpPr/>
      </dsp:nvSpPr>
      <dsp:spPr>
        <a:xfrm>
          <a:off x="3460053" y="698"/>
          <a:ext cx="1735092" cy="1127809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/>
            <a:t>CORTE DA MUDAS</a:t>
          </a:r>
        </a:p>
      </dsp:txBody>
      <dsp:txXfrm>
        <a:off x="3515108" y="55753"/>
        <a:ext cx="1624982" cy="1017699"/>
      </dsp:txXfrm>
    </dsp:sp>
    <dsp:sp modelId="{97C54A06-6DD7-416D-85E6-BF80CDD32E1C}">
      <dsp:nvSpPr>
        <dsp:cNvPr id="0" name=""/>
        <dsp:cNvSpPr/>
      </dsp:nvSpPr>
      <dsp:spPr>
        <a:xfrm>
          <a:off x="3462663" y="843439"/>
          <a:ext cx="3726348" cy="3726348"/>
        </a:xfrm>
        <a:custGeom>
          <a:avLst/>
          <a:gdLst/>
          <a:ahLst/>
          <a:cxnLst/>
          <a:rect l="0" t="0" r="0" b="0"/>
          <a:pathLst>
            <a:path>
              <a:moveTo>
                <a:pt x="2143560" y="21218"/>
              </a:moveTo>
              <a:arcTo wR="1863174" hR="1863174" stAng="16719314" swAng="2508802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97D2B3-A405-4355-A87F-196849416928}">
      <dsp:nvSpPr>
        <dsp:cNvPr id="0" name=""/>
        <dsp:cNvSpPr/>
      </dsp:nvSpPr>
      <dsp:spPr>
        <a:xfrm>
          <a:off x="5835696" y="1864987"/>
          <a:ext cx="2417642" cy="1127809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/>
            <a:t>DISTRIBUIÇÃO NO SULCO</a:t>
          </a:r>
        </a:p>
      </dsp:txBody>
      <dsp:txXfrm>
        <a:off x="5890751" y="1920042"/>
        <a:ext cx="2307532" cy="1017699"/>
      </dsp:txXfrm>
    </dsp:sp>
    <dsp:sp modelId="{9124E2EE-663F-40B5-BD37-2B6F6C61D2F1}">
      <dsp:nvSpPr>
        <dsp:cNvPr id="0" name=""/>
        <dsp:cNvSpPr/>
      </dsp:nvSpPr>
      <dsp:spPr>
        <a:xfrm>
          <a:off x="3425080" y="366749"/>
          <a:ext cx="3726348" cy="3726348"/>
        </a:xfrm>
        <a:custGeom>
          <a:avLst/>
          <a:gdLst/>
          <a:ahLst/>
          <a:cxnLst/>
          <a:rect l="0" t="0" r="0" b="0"/>
          <a:pathLst>
            <a:path>
              <a:moveTo>
                <a:pt x="3336359" y="3003850"/>
              </a:moveTo>
              <a:arcTo wR="1863174" hR="1863174" stAng="2265022" swAng="2730934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67E8F6-F3B7-42C8-9C80-B394C05206E5}">
      <dsp:nvSpPr>
        <dsp:cNvPr id="0" name=""/>
        <dsp:cNvSpPr/>
      </dsp:nvSpPr>
      <dsp:spPr>
        <a:xfrm>
          <a:off x="3331066" y="3729974"/>
          <a:ext cx="1735092" cy="1127809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/>
            <a:t>CORTE DOS COLMOS</a:t>
          </a:r>
        </a:p>
      </dsp:txBody>
      <dsp:txXfrm>
        <a:off x="3386121" y="3785029"/>
        <a:ext cx="1624982" cy="1017699"/>
      </dsp:txXfrm>
    </dsp:sp>
    <dsp:sp modelId="{02D9909E-AA33-4D9A-A7C0-971D42F2ABE5}">
      <dsp:nvSpPr>
        <dsp:cNvPr id="0" name=""/>
        <dsp:cNvSpPr/>
      </dsp:nvSpPr>
      <dsp:spPr>
        <a:xfrm>
          <a:off x="1123562" y="385558"/>
          <a:ext cx="3726348" cy="3726348"/>
        </a:xfrm>
        <a:custGeom>
          <a:avLst/>
          <a:gdLst/>
          <a:ahLst/>
          <a:cxnLst/>
          <a:rect l="0" t="0" r="0" b="0"/>
          <a:pathLst>
            <a:path>
              <a:moveTo>
                <a:pt x="1745061" y="3722600"/>
              </a:moveTo>
              <a:arcTo wR="1863174" hR="1863174" stAng="5618076" swAng="2912588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87B95F-42E0-4159-9B2E-077B8F7B414F}">
      <dsp:nvSpPr>
        <dsp:cNvPr id="0" name=""/>
        <dsp:cNvSpPr/>
      </dsp:nvSpPr>
      <dsp:spPr>
        <a:xfrm>
          <a:off x="119708" y="1864987"/>
          <a:ext cx="2209848" cy="1127809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/>
            <a:t>COBERTURA</a:t>
          </a:r>
        </a:p>
      </dsp:txBody>
      <dsp:txXfrm>
        <a:off x="174763" y="1920042"/>
        <a:ext cx="2099738" cy="1017699"/>
      </dsp:txXfrm>
    </dsp:sp>
    <dsp:sp modelId="{EE59ED11-F3A6-4382-8CD4-86B2FAE8B8F1}">
      <dsp:nvSpPr>
        <dsp:cNvPr id="0" name=""/>
        <dsp:cNvSpPr/>
      </dsp:nvSpPr>
      <dsp:spPr>
        <a:xfrm>
          <a:off x="1158466" y="659970"/>
          <a:ext cx="3726348" cy="3726348"/>
        </a:xfrm>
        <a:custGeom>
          <a:avLst/>
          <a:gdLst/>
          <a:ahLst/>
          <a:cxnLst/>
          <a:rect l="0" t="0" r="0" b="0"/>
          <a:pathLst>
            <a:path>
              <a:moveTo>
                <a:pt x="353175" y="771697"/>
              </a:moveTo>
              <a:arcTo wR="1863174" hR="1863174" stAng="12951638" swAng="3154455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69C3D2-0A5D-48B4-A4F7-887AB5F9EA60}" type="datetimeFigureOut">
              <a:rPr lang="pt-BR" smtClean="0"/>
              <a:t>24/08/2020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00DA20-698F-40D9-899D-4B3F16E016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780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>
            <a:extLst>
              <a:ext uri="{FF2B5EF4-FFF2-40B4-BE49-F238E27FC236}">
                <a16:creationId xmlns:a16="http://schemas.microsoft.com/office/drawing/2014/main" id="{4D710E79-6BC2-4CC4-9E4E-50A2F9D673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852B877-84CC-44DA-B573-F987C86B8E44}" type="slidenum">
              <a:rPr lang="pt-BR" altLang="pt-BR" sz="1300" smtClean="0"/>
              <a:pPr/>
              <a:t>3</a:t>
            </a:fld>
            <a:endParaRPr lang="pt-BR" altLang="pt-BR" sz="1300"/>
          </a:p>
        </p:txBody>
      </p:sp>
      <p:sp>
        <p:nvSpPr>
          <p:cNvPr id="94211" name="Rectangle 1">
            <a:extLst>
              <a:ext uri="{FF2B5EF4-FFF2-40B4-BE49-F238E27FC236}">
                <a16:creationId xmlns:a16="http://schemas.microsoft.com/office/drawing/2014/main" id="{1DEF8A3A-DA06-4524-A145-33C7E047EB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</p:spPr>
      </p:sp>
      <p:sp>
        <p:nvSpPr>
          <p:cNvPr id="94212" name="Rectangle 2">
            <a:extLst>
              <a:ext uri="{FF2B5EF4-FFF2-40B4-BE49-F238E27FC236}">
                <a16:creationId xmlns:a16="http://schemas.microsoft.com/office/drawing/2014/main" id="{09D86D65-83CA-488E-89A4-DED82A5309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>
            <a:extLst>
              <a:ext uri="{FF2B5EF4-FFF2-40B4-BE49-F238E27FC236}">
                <a16:creationId xmlns:a16="http://schemas.microsoft.com/office/drawing/2014/main" id="{4E6F9132-201D-450F-B4FD-CF632B80B2A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>
            <a:extLst>
              <a:ext uri="{FF2B5EF4-FFF2-40B4-BE49-F238E27FC236}">
                <a16:creationId xmlns:a16="http://schemas.microsoft.com/office/drawing/2014/main" id="{81F53F81-9CFB-4E03-9E8E-FDC274B4C42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8196" name="Espaço Reservado para Número de Slide 3">
            <a:extLst>
              <a:ext uri="{FF2B5EF4-FFF2-40B4-BE49-F238E27FC236}">
                <a16:creationId xmlns:a16="http://schemas.microsoft.com/office/drawing/2014/main" id="{1DB2494C-83FA-46A2-9CCC-976C80FC73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4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AB1E51-15CA-45B7-AAE3-61B4527E3148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56EEE023-1843-4E7B-8455-70CFE9A5690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E8DB02D2-8863-45AE-A7A5-E027F1F7E0C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2610EE26-BDF4-4744-BD3E-9C2252761A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4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8D2D9C-9F4A-4D1E-AC4B-009474129693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ço Reservado para Imagem de Slide 1">
            <a:extLst>
              <a:ext uri="{FF2B5EF4-FFF2-40B4-BE49-F238E27FC236}">
                <a16:creationId xmlns:a16="http://schemas.microsoft.com/office/drawing/2014/main" id="{64E8E5B9-84B8-4F3E-83D1-CAB995EB629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Espaço Reservado para Anotações 2">
            <a:extLst>
              <a:ext uri="{FF2B5EF4-FFF2-40B4-BE49-F238E27FC236}">
                <a16:creationId xmlns:a16="http://schemas.microsoft.com/office/drawing/2014/main" id="{AE088831-1055-46C5-86FD-7E8A54411E3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63492" name="Espaço Reservado para Número de Slide 3">
            <a:extLst>
              <a:ext uri="{FF2B5EF4-FFF2-40B4-BE49-F238E27FC236}">
                <a16:creationId xmlns:a16="http://schemas.microsoft.com/office/drawing/2014/main" id="{B577E145-2331-46E8-B5DE-A08A2D3E3B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4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249E7CB-79B4-4F9A-BDE0-0FB59614A4F0}" type="slidenum">
              <a:rPr lang="pt-BR" altLang="pt-BR" sz="1200" smtClean="0"/>
              <a:pPr/>
              <a:t>41</a:t>
            </a:fld>
            <a:endParaRPr lang="pt-BR" altLang="pt-BR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</p:grpSp>
      </p:grpSp>
      <p:sp>
        <p:nvSpPr>
          <p:cNvPr id="513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7A320-12DD-462B-B86E-069D4242E75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88D6EA-9006-4817-B4B4-F86B34AE07D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0D1A1-BA27-4227-BC1A-77BB6CBF891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B5183-7ABE-4373-80E7-547D7625760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ítulo e diagrama ou organo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SmartArt 2"/>
          <p:cNvSpPr>
            <a:spLocks noGrp="1"/>
          </p:cNvSpPr>
          <p:nvPr>
            <p:ph type="dgm" idx="1"/>
          </p:nvPr>
        </p:nvSpPr>
        <p:spPr>
          <a:xfrm>
            <a:off x="914400" y="1600200"/>
            <a:ext cx="7772400" cy="4530725"/>
          </a:xfrm>
        </p:spPr>
        <p:txBody>
          <a:bodyPr/>
          <a:lstStyle/>
          <a:p>
            <a:pPr lvl="0"/>
            <a:endParaRPr lang="pt-BR" noProof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C257A-C126-46CF-BBF8-9045489E9EF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 e text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CDB2B-153B-4E43-BDD6-7D195BB9F94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8BB3E231-6DD1-48D4-B7D7-E75B7A9761E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9372CE2B-0FC1-437D-86E3-D0534D7D70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pt-BR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52B2805C-B67D-4212-8DF4-AF86555C1ECF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>
                <a:extLst>
                  <a:ext uri="{FF2B5EF4-FFF2-40B4-BE49-F238E27FC236}">
                    <a16:creationId xmlns:a16="http://schemas.microsoft.com/office/drawing/2014/main" id="{083E5A82-1F48-476E-8266-1F0A544C20EA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4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4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4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4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4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pt-B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Rectangle 6">
                <a:extLst>
                  <a:ext uri="{FF2B5EF4-FFF2-40B4-BE49-F238E27FC236}">
                    <a16:creationId xmlns:a16="http://schemas.microsoft.com/office/drawing/2014/main" id="{89AAD975-275F-485A-8146-4D91142FAF01}"/>
                  </a:ext>
                </a:extLst>
              </p:cNvPr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4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4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4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4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4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pt-B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Line 7">
                <a:extLst>
                  <a:ext uri="{FF2B5EF4-FFF2-40B4-BE49-F238E27FC236}">
                    <a16:creationId xmlns:a16="http://schemas.microsoft.com/office/drawing/2014/main" id="{9F773589-7FEA-4E03-81FD-BA0CD4C108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7" name="Group 8">
              <a:extLst>
                <a:ext uri="{FF2B5EF4-FFF2-40B4-BE49-F238E27FC236}">
                  <a16:creationId xmlns:a16="http://schemas.microsoft.com/office/drawing/2014/main" id="{C986F157-08E5-455A-8596-ACB90CF937B9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>
                <a:extLst>
                  <a:ext uri="{FF2B5EF4-FFF2-40B4-BE49-F238E27FC236}">
                    <a16:creationId xmlns:a16="http://schemas.microsoft.com/office/drawing/2014/main" id="{9F7DDFE4-A906-4AB6-9849-3B808FCCCA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4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4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4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4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4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pt-B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Line 10">
                <a:extLst>
                  <a:ext uri="{FF2B5EF4-FFF2-40B4-BE49-F238E27FC236}">
                    <a16:creationId xmlns:a16="http://schemas.microsoft.com/office/drawing/2014/main" id="{81CF52E9-4D40-4E5D-877F-A42DCC45B6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</p:grpSp>
      <p:sp>
        <p:nvSpPr>
          <p:cNvPr id="513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26101216-DDDC-43B6-93D7-92F7F187A3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A46C27C5-984F-456B-B8EB-388189112F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9075D051-5049-4B90-ADC0-A660330599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9632D-C611-4449-A393-2401A1E08C2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335294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A447DF45-C97A-4EED-8C83-72AB648480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EAE8BAFF-8C32-4912-BCA9-928A0A37FC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8EADF245-958C-4F40-A3D9-65F4C505F6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8474E-5DBC-4400-A04F-9AD0FDDE9B3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265227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51564303-0241-4CB7-9338-0B8DA481C3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159DE5C0-7A29-404A-B3A0-2895915543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78A09BF6-A114-4C5A-96EB-383B07B7EF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39974-282D-423E-B94B-2B38A98CC10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439448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41F85EED-A29E-428A-8D1B-158A6C401A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60C03A69-A847-44AA-90FC-D17FCCD38D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ADAE92B7-E242-4B3A-B67A-63B37DA826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607E1-E414-458F-96FB-003A6862B53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165942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4D64D924-BC34-4F94-B669-319B35BFD1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6FC7DC59-BC0C-4E6B-A15C-2D34938B0D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EFEC21A9-060D-4C9A-A0E9-17BEC54762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B608B-3DF2-42A6-AA76-6B7070C9B5A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71698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D9F6A3-D508-4019-9A5B-559334C97D8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A5BEE6C0-D937-4956-9C71-15684ADFE6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58B70DC8-FC2C-4DD1-9B67-A89F024B48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74FBB27A-01C4-4C01-8872-2F0EB10B78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17B4B-464C-4675-B454-6910A30ED27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404842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4B45B75E-40BA-428B-ACFE-4106DD3808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51A4CE02-3124-48C3-A1D9-3D14113D52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E865AF3C-E8DF-48A6-B321-F075E222E5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497BD-0787-4A81-B76B-D3BF1C0F7ED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9586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C1508F76-1725-4440-80B9-5774287EF0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2B5AAF47-96D9-4EE7-9FC0-E3093CA794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5997161B-9219-4290-A95E-B6720D126D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FABEB-1CDE-4BAA-A7DA-2F4AC075EB0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333509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F8B5DEDF-9241-4B97-8C89-97A31F27A4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CE1A336C-8EAF-4B89-B9C1-20E322EBC6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0FA43CE8-6AFA-4113-9EE3-8A8AC9705E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2A679-0B58-442C-9549-76909BC5A3F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228169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2E70E295-E09B-4D50-9729-3C3FB9948A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4A6DB069-9F08-401E-AC1F-4DD5161D5A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9C618E98-9B16-4F12-8187-2CDFEABFC6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A6280-E22B-4D46-A84D-AD0D6E53185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314556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8F9C734A-D2FC-4BAF-A921-715926F0F8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3594BE24-C564-45C7-B86B-6ABF1D81FC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222885F9-D3B6-4E52-8AF7-D2D1872FE4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E92D7-F590-4DF5-A706-B33379D7657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202414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E7C22AE5-E3B7-4633-992C-05D1F8F71C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8B34D936-F2E4-4A26-88E6-1A2A14467A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AD2D7B7E-690F-4C2D-B252-23A8C038D4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6328D-C3CB-4097-AA23-18A6A21B1A1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101111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ítulo e diagrama ou organo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SmartArt 2"/>
          <p:cNvSpPr>
            <a:spLocks noGrp="1"/>
          </p:cNvSpPr>
          <p:nvPr>
            <p:ph type="dgm" idx="1"/>
          </p:nvPr>
        </p:nvSpPr>
        <p:spPr>
          <a:xfrm>
            <a:off x="914400" y="1600200"/>
            <a:ext cx="7772400" cy="4530725"/>
          </a:xfrm>
        </p:spPr>
        <p:txBody>
          <a:bodyPr/>
          <a:lstStyle/>
          <a:p>
            <a:pPr lvl="0"/>
            <a:endParaRPr lang="pt-BR" noProof="0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AC28D757-9FBD-4346-BAAE-F69AAFF6F4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61FCABD7-9B08-4E16-BE80-A13604C3F3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21376EF3-5107-4095-AD0A-40D15FFDE4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363D4-294B-48C3-8FDB-1B30B224A7B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075767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 e text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65150387-DA7E-459D-9102-4B8745A810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739F7B9E-3374-43FF-8C6C-4DCD3A8C11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35AE868D-5FDE-4188-91F2-75866EAD38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1CD6A-FC37-4F73-AFCD-304E129236E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592930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ítulo e 2 partes de conteúdo em cima do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Data 5">
            <a:extLst>
              <a:ext uri="{FF2B5EF4-FFF2-40B4-BE49-F238E27FC236}">
                <a16:creationId xmlns:a16="http://schemas.microsoft.com/office/drawing/2014/main" id="{2045077C-83A9-4431-8D4E-9CEB47BC88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CAC51A17-2651-4FC8-8121-0F2405E7C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7">
            <a:extLst>
              <a:ext uri="{FF2B5EF4-FFF2-40B4-BE49-F238E27FC236}">
                <a16:creationId xmlns:a16="http://schemas.microsoft.com/office/drawing/2014/main" id="{F93EDBBA-278B-4734-8913-81D85BCDE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4F5C32-7CFE-4D82-8242-8D4C45CD9B6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5642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34EA8-5369-45B2-9C60-00E5DE2D9E2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BBA90-8127-4C40-A691-9E75CD5E3BE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4A91D-F968-4277-ADDC-6053C10080B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71597-7E60-4FD7-80CE-FAAE9AA501E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10507-E00E-4FBD-91A6-6622630C8C1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518C7-5341-4658-8B54-D936F694E93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750E56-2DD2-4BD2-922D-144C3A5B093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409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3082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4101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4102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</p:grpSp>
      </p:grpSp>
      <p:sp>
        <p:nvSpPr>
          <p:cNvPr id="307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3076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55D641AA-80A1-4D48-B336-DBEF14CE21D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D27152F6-0B00-43CA-9448-8ACC5168567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2057" name="Rectangle 3">
              <a:extLst>
                <a:ext uri="{FF2B5EF4-FFF2-40B4-BE49-F238E27FC236}">
                  <a16:creationId xmlns:a16="http://schemas.microsoft.com/office/drawing/2014/main" id="{1BEB340C-3A5B-4976-9194-6C9E22F61A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pt-BR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1034" name="Group 4">
              <a:extLst>
                <a:ext uri="{FF2B5EF4-FFF2-40B4-BE49-F238E27FC236}">
                  <a16:creationId xmlns:a16="http://schemas.microsoft.com/office/drawing/2014/main" id="{106DC521-4BB3-4B86-B3BE-8526169259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2059" name="Rectangle 5">
                <a:extLst>
                  <a:ext uri="{FF2B5EF4-FFF2-40B4-BE49-F238E27FC236}">
                    <a16:creationId xmlns:a16="http://schemas.microsoft.com/office/drawing/2014/main" id="{98C08C24-C0B1-407F-BAFF-5319EF6CBF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4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4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4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4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4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pt-B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36" name="Line 6">
                <a:extLst>
                  <a:ext uri="{FF2B5EF4-FFF2-40B4-BE49-F238E27FC236}">
                    <a16:creationId xmlns:a16="http://schemas.microsoft.com/office/drawing/2014/main" id="{00693959-A589-4991-9DFD-95C0BFE9DB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</p:grpSp>
      <p:sp>
        <p:nvSpPr>
          <p:cNvPr id="1027" name="Rectangle 7">
            <a:extLst>
              <a:ext uri="{FF2B5EF4-FFF2-40B4-BE49-F238E27FC236}">
                <a16:creationId xmlns:a16="http://schemas.microsoft.com/office/drawing/2014/main" id="{A372503F-6960-403B-8233-BBF69A1714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8" name="Rectangle 8">
            <a:extLst>
              <a:ext uri="{FF2B5EF4-FFF2-40B4-BE49-F238E27FC236}">
                <a16:creationId xmlns:a16="http://schemas.microsoft.com/office/drawing/2014/main" id="{6571CABE-35FC-4CDB-9559-D6B70D634D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105" name="Rectangle 9">
            <a:extLst>
              <a:ext uri="{FF2B5EF4-FFF2-40B4-BE49-F238E27FC236}">
                <a16:creationId xmlns:a16="http://schemas.microsoft.com/office/drawing/2014/main" id="{A045B0ED-682A-4DC6-AECE-F08F2EF61BB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106" name="Rectangle 10">
            <a:extLst>
              <a:ext uri="{FF2B5EF4-FFF2-40B4-BE49-F238E27FC236}">
                <a16:creationId xmlns:a16="http://schemas.microsoft.com/office/drawing/2014/main" id="{9E0BD924-DFAF-4764-9A2D-05D963ED08C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107" name="Rectangle 11">
            <a:extLst>
              <a:ext uri="{FF2B5EF4-FFF2-40B4-BE49-F238E27FC236}">
                <a16:creationId xmlns:a16="http://schemas.microsoft.com/office/drawing/2014/main" id="{6359B7B5-EB94-4801-8427-776DABED5AB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3D41AE6B-3784-469E-8E6F-7540E5B4D3E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  <p:sp>
        <p:nvSpPr>
          <p:cNvPr id="1032" name="Line 12">
            <a:extLst>
              <a:ext uri="{FF2B5EF4-FFF2-40B4-BE49-F238E27FC236}">
                <a16:creationId xmlns:a16="http://schemas.microsoft.com/office/drawing/2014/main" id="{8052488C-06F8-49EC-AF5E-53284914DB8C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8381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1143000"/>
            <a:ext cx="8291264" cy="1997968"/>
          </a:xfrm>
        </p:spPr>
        <p:txBody>
          <a:bodyPr/>
          <a:lstStyle/>
          <a:p>
            <a:pPr eaLnBrk="1" hangingPunct="1"/>
            <a:r>
              <a:rPr lang="pt-BR" sz="4000" b="1" dirty="0"/>
              <a:t>PLANTIO DE CANA-DE-AÇÚCAR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pt-BR" dirty="0" err="1"/>
              <a:t>Depto</a:t>
            </a:r>
            <a:r>
              <a:rPr lang="pt-BR" dirty="0"/>
              <a:t>. Produção vegetal – ESALQ </a:t>
            </a:r>
            <a:r>
              <a:rPr lang="pt-BR"/>
              <a:t>/ USP</a:t>
            </a:r>
            <a:endParaRPr lang="pt-B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FF771BA0-E67A-4786-8215-4856E27A62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00100" indent="-800100" eaLnBrk="1" hangingPunct="1"/>
            <a:r>
              <a:rPr lang="pt-BR" altLang="pt-BR"/>
              <a:t>PLANEJAMENTO DO PLANTIO</a:t>
            </a:r>
            <a:endParaRPr lang="en-US" altLang="pt-BR" sz="2400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94F403E6-38F9-425A-BAF8-376FF89414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Vocação técnica completa</a:t>
            </a:r>
          </a:p>
          <a:p>
            <a:pPr lvl="1" eaLnBrk="1" hangingPunct="1"/>
            <a:r>
              <a:rPr lang="pt-BR" altLang="pt-BR"/>
              <a:t>Definição de áreas homogêneas com mesmo manejo de variedades – plantio / colheita</a:t>
            </a:r>
          </a:p>
          <a:p>
            <a:pPr lvl="2" eaLnBrk="1" hangingPunct="1"/>
            <a:r>
              <a:rPr lang="pt-BR" altLang="pt-BR"/>
              <a:t>Frentes de trabalho balanceadas</a:t>
            </a:r>
          </a:p>
          <a:p>
            <a:pPr lvl="2" eaLnBrk="1" hangingPunct="1"/>
            <a:r>
              <a:rPr lang="pt-BR" altLang="pt-BR"/>
              <a:t>Logísticas de plantio e corte apropriadas</a:t>
            </a:r>
          </a:p>
          <a:p>
            <a:pPr lvl="2" eaLnBrk="1" hangingPunct="1"/>
            <a:r>
              <a:rPr lang="pt-BR" altLang="pt-BR"/>
              <a:t>Homogeneidade de áreas anuais de plantio</a:t>
            </a:r>
          </a:p>
          <a:p>
            <a:pPr lvl="2" eaLnBrk="1" hangingPunct="1"/>
            <a:r>
              <a:rPr lang="pt-BR" altLang="pt-BR"/>
              <a:t>Homogeneidade de produção agrícola anual</a:t>
            </a:r>
          </a:p>
          <a:p>
            <a:pPr lvl="2" eaLnBrk="1" hangingPunct="1"/>
            <a:r>
              <a:rPr lang="pt-BR" altLang="pt-BR"/>
              <a:t>Distribuição adequada do fornecimento da matéria prima ao longo da safra</a:t>
            </a:r>
          </a:p>
          <a:p>
            <a:pPr lvl="2" eaLnBrk="1" hangingPunct="1"/>
            <a:endParaRPr lang="pt-BR" altLang="pt-BR"/>
          </a:p>
          <a:p>
            <a:pPr lvl="2" eaLnBrk="1" hangingPunct="1"/>
            <a:endParaRPr lang="en-US" altLang="pt-B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1">
            <a:extLst>
              <a:ext uri="{FF2B5EF4-FFF2-40B4-BE49-F238E27FC236}">
                <a16:creationId xmlns:a16="http://schemas.microsoft.com/office/drawing/2014/main" id="{9090C6A9-1A41-44F0-B506-C069E89C54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Controle fatores restritivos</a:t>
            </a:r>
            <a:br>
              <a:rPr lang="pt-BR" altLang="pt-BR"/>
            </a:br>
            <a:r>
              <a:rPr lang="pt-BR" altLang="pt-BR"/>
              <a:t>compactação / mecanização</a:t>
            </a:r>
          </a:p>
        </p:txBody>
      </p:sp>
      <p:sp>
        <p:nvSpPr>
          <p:cNvPr id="12291" name="Espaço Reservado para Conteúdo 2">
            <a:extLst>
              <a:ext uri="{FF2B5EF4-FFF2-40B4-BE49-F238E27FC236}">
                <a16:creationId xmlns:a16="http://schemas.microsoft.com/office/drawing/2014/main" id="{0CF0A592-6C03-4E45-B3B9-A391ADE3E58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/>
              <a:t>Aumento da densidade aparente do solo</a:t>
            </a:r>
          </a:p>
          <a:p>
            <a:r>
              <a:rPr lang="pt-BR" altLang="pt-BR"/>
              <a:t>Redução do volume de solo a ser explorado pelas raízes, restrições físicas, químicas e biológicas</a:t>
            </a:r>
          </a:p>
          <a:p>
            <a:r>
              <a:rPr lang="pt-BR" altLang="pt-BR"/>
              <a:t>Pisoteio</a:t>
            </a:r>
          </a:p>
          <a:p>
            <a:r>
              <a:rPr lang="pt-BR" altLang="pt-BR"/>
              <a:t>Arranquio</a:t>
            </a:r>
          </a:p>
          <a:p>
            <a:r>
              <a:rPr lang="pt-BR" altLang="pt-BR"/>
              <a:t>Tombamento</a:t>
            </a:r>
          </a:p>
          <a:p>
            <a:r>
              <a:rPr lang="pt-BR" altLang="pt-BR"/>
              <a:t>Necessidade de novas práticas de plantio, cultivo e colheita.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>
            <a:extLst>
              <a:ext uri="{FF2B5EF4-FFF2-40B4-BE49-F238E27FC236}">
                <a16:creationId xmlns:a16="http://schemas.microsoft.com/office/drawing/2014/main" id="{61D8E089-046B-48BC-A293-ECF1456D4A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2938" y="277813"/>
            <a:ext cx="8501062" cy="1143000"/>
          </a:xfrm>
        </p:spPr>
        <p:txBody>
          <a:bodyPr/>
          <a:lstStyle/>
          <a:p>
            <a:pPr eaLnBrk="1" hangingPunct="1"/>
            <a:r>
              <a:rPr lang="pt-BR" altLang="pt-BR" b="1">
                <a:solidFill>
                  <a:srgbClr val="7B9899"/>
                </a:solidFill>
              </a:rPr>
              <a:t>   INSTALAÇÃO DA CULTURA</a:t>
            </a:r>
            <a:r>
              <a:rPr lang="pt-BR" altLang="pt-BR">
                <a:solidFill>
                  <a:srgbClr val="7B9899"/>
                </a:solidFill>
              </a:rPr>
              <a:t>		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CA0BD801-BD18-414F-A465-50107F74645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842375" cy="53308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t-BR" dirty="0"/>
              <a:t>  </a:t>
            </a:r>
            <a:r>
              <a:rPr lang="pt-BR" b="1" dirty="0"/>
              <a:t>IMPLANTAÇÃO                  PLANEJAMENTO DA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t-BR" b="1" dirty="0"/>
              <a:t>                                                                  ÁREA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pt-BR" dirty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pt-BR" dirty="0"/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pt-BR" dirty="0"/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pt-BR" dirty="0"/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t-BR" dirty="0"/>
              <a:t>                                                                                      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pt-BR" dirty="0"/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t-BR" dirty="0"/>
              <a:t>CALAGEM</a:t>
            </a:r>
            <a:endParaRPr lang="pt-BR" sz="2400" u="sng" dirty="0"/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t-BR" dirty="0"/>
              <a:t>E ADUBAÇÃO</a:t>
            </a:r>
            <a:endParaRPr lang="pt-BR" sz="2400" b="1" dirty="0"/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pt-BR" dirty="0"/>
          </a:p>
        </p:txBody>
      </p:sp>
      <p:sp>
        <p:nvSpPr>
          <p:cNvPr id="6" name="Seta para a direita 5">
            <a:extLst>
              <a:ext uri="{FF2B5EF4-FFF2-40B4-BE49-F238E27FC236}">
                <a16:creationId xmlns:a16="http://schemas.microsoft.com/office/drawing/2014/main" id="{F128F9C0-AC85-4D98-AA24-F05D4E4F1B66}"/>
              </a:ext>
            </a:extLst>
          </p:cNvPr>
          <p:cNvSpPr/>
          <p:nvPr/>
        </p:nvSpPr>
        <p:spPr>
          <a:xfrm>
            <a:off x="3500438" y="1643063"/>
            <a:ext cx="1214437" cy="7143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4200" b="0" i="0" u="none" strike="noStrike" kern="1200" cap="none" spc="0" normalizeH="0" baseline="0" noProof="0">
              <a:ln>
                <a:noFill/>
              </a:ln>
              <a:solidFill>
                <a:srgbClr val="FFFFE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CA4B923A-608A-4690-9067-D8B286D5F0C8}"/>
              </a:ext>
            </a:extLst>
          </p:cNvPr>
          <p:cNvGraphicFramePr/>
          <p:nvPr/>
        </p:nvGraphicFramePr>
        <p:xfrm>
          <a:off x="357158" y="2500306"/>
          <a:ext cx="6000792" cy="2857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318" name="CaixaDeTexto 7">
            <a:extLst>
              <a:ext uri="{FF2B5EF4-FFF2-40B4-BE49-F238E27FC236}">
                <a16:creationId xmlns:a16="http://schemas.microsoft.com/office/drawing/2014/main" id="{4AE11942-617A-4D20-B698-14B28BB137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3143250"/>
            <a:ext cx="264318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altLang="pt-BR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1.   PREPARO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         DO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   TERRENO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2.  ADUBAÇÃO</a:t>
            </a:r>
          </a:p>
        </p:txBody>
      </p:sp>
      <p:sp>
        <p:nvSpPr>
          <p:cNvPr id="13319" name="CaixaDeTexto 9">
            <a:extLst>
              <a:ext uri="{FF2B5EF4-FFF2-40B4-BE49-F238E27FC236}">
                <a16:creationId xmlns:a16="http://schemas.microsoft.com/office/drawing/2014/main" id="{41028240-E5A6-4503-AB4C-CFC61BBA8E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5063" y="2500313"/>
            <a:ext cx="2928937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1. Aração profunda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(incorporação restos vegetais)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2. Fertilizante no fundo do sulco</a:t>
            </a:r>
          </a:p>
        </p:txBody>
      </p:sp>
      <p:sp>
        <p:nvSpPr>
          <p:cNvPr id="13320" name="CaixaDeTexto 10">
            <a:extLst>
              <a:ext uri="{FF2B5EF4-FFF2-40B4-BE49-F238E27FC236}">
                <a16:creationId xmlns:a16="http://schemas.microsoft.com/office/drawing/2014/main" id="{7BB5E67D-0C77-4062-950D-CB18C08745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0" y="4143375"/>
            <a:ext cx="28575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1. Destruição soqueiras após colheita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2. Primeiros tratos culturais e no lado da linhas de cana</a:t>
            </a:r>
          </a:p>
        </p:txBody>
      </p:sp>
      <p:sp>
        <p:nvSpPr>
          <p:cNvPr id="12" name="Seta para a direita 11">
            <a:extLst>
              <a:ext uri="{FF2B5EF4-FFF2-40B4-BE49-F238E27FC236}">
                <a16:creationId xmlns:a16="http://schemas.microsoft.com/office/drawing/2014/main" id="{815447BC-2607-4D31-8C1E-304E8F65746D}"/>
              </a:ext>
            </a:extLst>
          </p:cNvPr>
          <p:cNvSpPr/>
          <p:nvPr/>
        </p:nvSpPr>
        <p:spPr>
          <a:xfrm>
            <a:off x="2714625" y="5715000"/>
            <a:ext cx="1357313" cy="5000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4200" b="0" i="0" u="none" strike="noStrike" kern="1200" cap="none" spc="0" normalizeH="0" baseline="0" noProof="0">
              <a:ln>
                <a:noFill/>
              </a:ln>
              <a:solidFill>
                <a:srgbClr val="FFFFE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22" name="CaixaDeTexto 12">
            <a:extLst>
              <a:ext uri="{FF2B5EF4-FFF2-40B4-BE49-F238E27FC236}">
                <a16:creationId xmlns:a16="http://schemas.microsoft.com/office/drawing/2014/main" id="{159A3929-5034-4E8C-8863-8BD909EAC2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75" y="5715000"/>
            <a:ext cx="4857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4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ANÁLISE QUÍMICA DO SOLO</a:t>
            </a:r>
            <a:endParaRPr kumimoji="0" lang="pt-BR" altLang="pt-BR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256E97-3C5F-4065-907C-4761714DF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PREPARO DO SOLO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54A7D3C-546F-4E29-BBDE-1B4F0BAC00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600200"/>
            <a:ext cx="7978080" cy="5257800"/>
          </a:xfrm>
        </p:spPr>
        <p:txBody>
          <a:bodyPr/>
          <a:lstStyle/>
          <a:p>
            <a:pPr algn="just"/>
            <a:r>
              <a:rPr lang="pt-BR" dirty="0"/>
              <a:t>Operação que tem por objetivo criar condições favoráveis ao pleno desenvolvimento do sistema radicular da cultura</a:t>
            </a:r>
          </a:p>
          <a:p>
            <a:pPr algn="just"/>
            <a:r>
              <a:rPr lang="pt-BR" dirty="0"/>
              <a:t>Existem vários tipos de preparo</a:t>
            </a:r>
          </a:p>
          <a:p>
            <a:pPr lvl="1" algn="just"/>
            <a:r>
              <a:rPr lang="pt-BR" dirty="0"/>
              <a:t>Preparo convencional</a:t>
            </a:r>
          </a:p>
          <a:p>
            <a:pPr lvl="1" algn="just"/>
            <a:r>
              <a:rPr lang="pt-BR" dirty="0"/>
              <a:t>Cultivo mínimo</a:t>
            </a:r>
          </a:p>
          <a:p>
            <a:pPr lvl="1" algn="just"/>
            <a:r>
              <a:rPr lang="pt-BR" dirty="0"/>
              <a:t>Plantio direto</a:t>
            </a:r>
          </a:p>
          <a:p>
            <a:pPr lvl="1" algn="just"/>
            <a:r>
              <a:rPr lang="pt-BR" dirty="0"/>
              <a:t>Preparo profundo</a:t>
            </a:r>
          </a:p>
          <a:p>
            <a:pPr algn="just"/>
            <a:r>
              <a:rPr lang="pt-BR" dirty="0"/>
              <a:t>Em todo caso existe a conservação do solo</a:t>
            </a:r>
          </a:p>
          <a:p>
            <a:pPr algn="just"/>
            <a:r>
              <a:rPr lang="pt-BR" dirty="0"/>
              <a:t>Durante o preparo é feita a aplicação de corretivos do solo (calcário, gesso, etc.)</a:t>
            </a:r>
          </a:p>
        </p:txBody>
      </p:sp>
    </p:spTree>
    <p:extLst>
      <p:ext uri="{BB962C8B-B14F-4D97-AF65-F5344CB8AC3E}">
        <p14:creationId xmlns:p14="http://schemas.microsoft.com/office/powerpoint/2010/main" val="1861711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47FB8836-0A59-40AE-BE3B-7FC813ED1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CONSERVAÇÃO DO SOLO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3A6F41C-8207-4D9D-B957-B94ACA628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5141168"/>
          </a:xfrm>
        </p:spPr>
        <p:txBody>
          <a:bodyPr/>
          <a:lstStyle/>
          <a:p>
            <a:r>
              <a:rPr lang="pt-BR" dirty="0"/>
              <a:t>São práticas que tem por objetivo controlar a erosão superficial</a:t>
            </a:r>
          </a:p>
          <a:p>
            <a:r>
              <a:rPr lang="pt-BR" dirty="0"/>
              <a:t>Envolve a construção de terraços em nível ou desnível controlado para condução da água</a:t>
            </a:r>
          </a:p>
          <a:p>
            <a:r>
              <a:rPr lang="pt-BR" dirty="0"/>
              <a:t>De acordo com o ambiente de produção, pode-se optar por determinado tipo de terraço. O mais comum adotado em cana devido à mecanização é o “embutido”</a:t>
            </a:r>
          </a:p>
          <a:p>
            <a:r>
              <a:rPr lang="pt-BR" dirty="0"/>
              <a:t>Erosão ocorre sempre que a precipitação é superior à infiltração de água no solo</a:t>
            </a:r>
          </a:p>
          <a:p>
            <a:r>
              <a:rPr lang="pt-BR" dirty="0"/>
              <a:t>Operação cara e necessária na reforma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928984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D23547-ACB8-406F-B397-93123A027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TIPOS DE TERRAÇO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87BD1579-DA5E-4039-BAF7-C0E6E42E96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759158"/>
            <a:ext cx="7488832" cy="5054190"/>
          </a:xfrm>
        </p:spPr>
      </p:pic>
    </p:spTree>
    <p:extLst>
      <p:ext uri="{BB962C8B-B14F-4D97-AF65-F5344CB8AC3E}">
        <p14:creationId xmlns:p14="http://schemas.microsoft.com/office/powerpoint/2010/main" val="2385353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6CD72B-8C0E-47C1-B981-957C2E884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TERRACEAMENTO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9612103B-D614-4142-BE68-951EC46A5A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79575"/>
            <a:ext cx="7772400" cy="4629745"/>
          </a:xfrm>
        </p:spPr>
      </p:pic>
    </p:spTree>
    <p:extLst>
      <p:ext uri="{BB962C8B-B14F-4D97-AF65-F5344CB8AC3E}">
        <p14:creationId xmlns:p14="http://schemas.microsoft.com/office/powerpoint/2010/main" val="29837049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32A447-FA9D-446C-8F45-A211EE41D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TERRACEAMENTO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D6D7E255-4B95-4D81-B977-D3ED4C57F7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693478"/>
            <a:ext cx="7200800" cy="4879262"/>
          </a:xfrm>
        </p:spPr>
      </p:pic>
    </p:spTree>
    <p:extLst>
      <p:ext uri="{BB962C8B-B14F-4D97-AF65-F5344CB8AC3E}">
        <p14:creationId xmlns:p14="http://schemas.microsoft.com/office/powerpoint/2010/main" val="12316255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2F6799-542F-4F56-B04B-A58C8A4F7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TERRACEAMENTO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C13EEF7D-2E6C-4128-81D9-AB67A070F8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707017"/>
            <a:ext cx="7772400" cy="5058248"/>
          </a:xfrm>
        </p:spPr>
      </p:pic>
    </p:spTree>
    <p:extLst>
      <p:ext uri="{BB962C8B-B14F-4D97-AF65-F5344CB8AC3E}">
        <p14:creationId xmlns:p14="http://schemas.microsoft.com/office/powerpoint/2010/main" val="27310930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A14C34-8459-47A4-93BF-D341F859E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TERRAÇO EM NÍVEL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346ABDAC-A215-4FF7-A11E-5D9310DE54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96339"/>
            <a:ext cx="7772400" cy="4945080"/>
          </a:xfrm>
        </p:spPr>
      </p:pic>
    </p:spTree>
    <p:extLst>
      <p:ext uri="{BB962C8B-B14F-4D97-AF65-F5344CB8AC3E}">
        <p14:creationId xmlns:p14="http://schemas.microsoft.com/office/powerpoint/2010/main" val="3702555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68F351-AE6B-4E69-944C-75F447F38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INTRODUÇÃO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5A5114D-06A0-46B9-B79B-17B6ECF9E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560" y="1600200"/>
            <a:ext cx="7978080" cy="5257800"/>
          </a:xfrm>
        </p:spPr>
        <p:txBody>
          <a:bodyPr/>
          <a:lstStyle/>
          <a:p>
            <a:pPr algn="just"/>
            <a:r>
              <a:rPr lang="pt-BR" sz="2400" dirty="0"/>
              <a:t>Para condução da cultura em larga escala são necessárias várias operações agrícolas</a:t>
            </a:r>
          </a:p>
          <a:p>
            <a:pPr algn="just"/>
            <a:r>
              <a:rPr lang="pt-BR" sz="2400" dirty="0"/>
              <a:t>Elas podem ser agrupadas de acordo com seus objetivos, mas todas fazem parte da MECANIZAÇÃO e são executadas de acordo com as necessidades da cultura ao longo da safra (tempo). São elas:</a:t>
            </a:r>
          </a:p>
          <a:p>
            <a:pPr lvl="1" algn="just"/>
            <a:r>
              <a:rPr lang="pt-BR" sz="2400" dirty="0"/>
              <a:t>Preparo e conservação do solo</a:t>
            </a:r>
          </a:p>
          <a:p>
            <a:pPr lvl="1" algn="just"/>
            <a:r>
              <a:rPr lang="pt-BR" sz="2400" dirty="0"/>
              <a:t>Plantio</a:t>
            </a:r>
          </a:p>
          <a:p>
            <a:pPr lvl="1" algn="just"/>
            <a:r>
              <a:rPr lang="pt-BR" sz="2400" dirty="0"/>
              <a:t>Aplicação de insumos</a:t>
            </a:r>
          </a:p>
          <a:p>
            <a:pPr lvl="1" algn="just"/>
            <a:r>
              <a:rPr lang="pt-BR" sz="2400" dirty="0"/>
              <a:t>Tratos culturais</a:t>
            </a:r>
          </a:p>
          <a:p>
            <a:pPr lvl="1" algn="just"/>
            <a:r>
              <a:rPr lang="pt-BR" sz="2400" dirty="0"/>
              <a:t>Colheita (corte, carregamento e transporte)</a:t>
            </a:r>
          </a:p>
        </p:txBody>
      </p:sp>
    </p:spTree>
    <p:extLst>
      <p:ext uri="{BB962C8B-B14F-4D97-AF65-F5344CB8AC3E}">
        <p14:creationId xmlns:p14="http://schemas.microsoft.com/office/powerpoint/2010/main" val="1424776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00100" indent="-800100" eaLnBrk="1" hangingPunct="1"/>
            <a:r>
              <a:rPr lang="pt-BR" dirty="0"/>
              <a:t>PREPARO CONVENCIONAL</a:t>
            </a:r>
            <a:endParaRPr lang="en-US" sz="2400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978080" cy="5141168"/>
          </a:xfrm>
        </p:spPr>
        <p:txBody>
          <a:bodyPr/>
          <a:lstStyle/>
          <a:p>
            <a:pPr algn="just" eaLnBrk="1" hangingPunct="1"/>
            <a:r>
              <a:rPr lang="pt-BR" dirty="0"/>
              <a:t>Diversos sistemas e combinações envolvendo arações, gradagens pesadas, gradagens leves, subsolagens e nivelamento</a:t>
            </a:r>
          </a:p>
          <a:p>
            <a:pPr algn="just" eaLnBrk="1" hangingPunct="1"/>
            <a:r>
              <a:rPr lang="pt-BR" dirty="0"/>
              <a:t>Adensamentos e compactação devem ser diagnosticados antes de decidir o uso de subsolagem</a:t>
            </a:r>
          </a:p>
          <a:p>
            <a:pPr algn="just" eaLnBrk="1" hangingPunct="1"/>
            <a:r>
              <a:rPr lang="pt-BR" dirty="0"/>
              <a:t>Profundidade do preparo deve chegar a </a:t>
            </a:r>
            <a:r>
              <a:rPr lang="pt-BR" b="1" dirty="0"/>
              <a:t>40 cm</a:t>
            </a:r>
          </a:p>
          <a:p>
            <a:pPr algn="just" eaLnBrk="1" hangingPunct="1"/>
            <a:r>
              <a:rPr lang="pt-BR" dirty="0"/>
              <a:t>Sulcação e adubação na mesma operação, a </a:t>
            </a:r>
            <a:r>
              <a:rPr lang="pt-BR" b="1" dirty="0"/>
              <a:t>30 cm </a:t>
            </a:r>
            <a:r>
              <a:rPr lang="pt-BR" dirty="0"/>
              <a:t>de profundidade</a:t>
            </a:r>
          </a:p>
          <a:p>
            <a:pPr lvl="1" algn="just" eaLnBrk="1" hangingPunct="1"/>
            <a:r>
              <a:rPr lang="pt-BR" dirty="0"/>
              <a:t>Profundidade do preparo SEMPRE maior que a profundidade do plantio.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5C05D4-E4BA-4D8F-8757-47560C051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PREPARO CONVENCIONAL</a:t>
            </a:r>
          </a:p>
        </p:txBody>
      </p:sp>
      <p:pic>
        <p:nvPicPr>
          <p:cNvPr id="4" name="Espaço Reservado para Conteúdo 3" descr="Preparacao_do_Solo_Fluxo">
            <a:extLst>
              <a:ext uri="{FF2B5EF4-FFF2-40B4-BE49-F238E27FC236}">
                <a16:creationId xmlns:a16="http://schemas.microsoft.com/office/drawing/2014/main" id="{60518167-69E4-415D-8E63-E81AA4A9ED8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988" y="1558995"/>
            <a:ext cx="7931224" cy="50233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90232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870E3C-E9D6-4F5B-B878-87539B706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PREPARO CONVENCIONAL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176F28B9-B048-4405-8546-82E1D95944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81012"/>
            <a:ext cx="8003232" cy="4700316"/>
          </a:xfrm>
        </p:spPr>
      </p:pic>
    </p:spTree>
    <p:extLst>
      <p:ext uri="{BB962C8B-B14F-4D97-AF65-F5344CB8AC3E}">
        <p14:creationId xmlns:p14="http://schemas.microsoft.com/office/powerpoint/2010/main" val="23630527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F22FE2-9C40-485A-9BE1-EC3D0D53D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PREPARO CONVENCIONAL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95E9C8EF-E13E-4BEF-A280-2B34EE7E8E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9" y="1772816"/>
            <a:ext cx="3682752" cy="2092746"/>
          </a:xfr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212D711-25FC-4E27-B79C-2AEE4B01A4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68" y="1772816"/>
            <a:ext cx="3495300" cy="2092746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0351569A-6FC1-4405-AB31-39B0745F50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972669"/>
            <a:ext cx="5753106" cy="287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2504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CD351C-2181-4F2F-963C-B2C019712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PREPARO CONVENCIONAL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D7CF1F2-648C-4D9D-ADA0-4BDCD9C65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5069160"/>
          </a:xfrm>
        </p:spPr>
        <p:txBody>
          <a:bodyPr/>
          <a:lstStyle/>
          <a:p>
            <a:pPr algn="just"/>
            <a:r>
              <a:rPr lang="pt-BR" dirty="0"/>
              <a:t>Envolve sempre grande número de máquinas e equipamentos</a:t>
            </a:r>
          </a:p>
          <a:p>
            <a:pPr algn="just"/>
            <a:r>
              <a:rPr lang="pt-BR" dirty="0"/>
              <a:t>Exige determinados sequenciamentos que dependem dos implementos a serem utilizados</a:t>
            </a:r>
          </a:p>
          <a:p>
            <a:pPr algn="just"/>
            <a:r>
              <a:rPr lang="pt-BR" dirty="0"/>
              <a:t>Qualidade dos serviços depende diretamente da umidade do solo no momento da operação, tornando-se dependente do clima</a:t>
            </a:r>
          </a:p>
          <a:p>
            <a:pPr algn="just"/>
            <a:r>
              <a:rPr lang="pt-BR" dirty="0"/>
              <a:t>Um dos principais fatores de consumo de diesel, implicando em custos e emissões de carbono.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98929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00100" indent="-800100" eaLnBrk="1" hangingPunct="1"/>
            <a:r>
              <a:rPr lang="pt-BR" dirty="0"/>
              <a:t>CULTIVO MÍNIMO</a:t>
            </a:r>
            <a:endParaRPr lang="en-US" sz="2400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906072" cy="5141168"/>
          </a:xfrm>
        </p:spPr>
        <p:txBody>
          <a:bodyPr/>
          <a:lstStyle/>
          <a:p>
            <a:pPr algn="just" eaLnBrk="1" hangingPunct="1"/>
            <a:r>
              <a:rPr lang="pt-BR" dirty="0"/>
              <a:t>Eliminação química ou mecânica da soqueira</a:t>
            </a:r>
          </a:p>
          <a:p>
            <a:pPr algn="just" eaLnBrk="1" hangingPunct="1"/>
            <a:r>
              <a:rPr lang="pt-BR" dirty="0"/>
              <a:t>Subsolador, sulcador, destorroador (enxada rotativa) e adubadora em um único equipamento</a:t>
            </a:r>
          </a:p>
          <a:p>
            <a:pPr algn="just" eaLnBrk="1" hangingPunct="1"/>
            <a:r>
              <a:rPr lang="pt-BR" dirty="0"/>
              <a:t>Sulcador com haste subsoladora</a:t>
            </a:r>
          </a:p>
          <a:p>
            <a:pPr algn="just" eaLnBrk="1" hangingPunct="1"/>
            <a:r>
              <a:rPr lang="pt-BR" dirty="0"/>
              <a:t>Trabalham na antiga entrelinha mantendo traçado anterior</a:t>
            </a:r>
          </a:p>
          <a:p>
            <a:pPr algn="just" eaLnBrk="1" hangingPunct="1"/>
            <a:r>
              <a:rPr lang="pt-BR" dirty="0"/>
              <a:t>Menor volume de solo a ser explorado pelo sistema radicular – ambientes fracos</a:t>
            </a:r>
          </a:p>
          <a:p>
            <a:pPr algn="just" eaLnBrk="1" hangingPunct="1"/>
            <a:r>
              <a:rPr lang="pt-BR" dirty="0"/>
              <a:t>Menor consumo de horas máquina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43AA7C-80A0-4447-BBD7-E4D8701EF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CULTIVO MÍNIMO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DE724C11-294C-47BA-BDD8-4DBE53F046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28800"/>
            <a:ext cx="8089486" cy="4951387"/>
          </a:xfrm>
        </p:spPr>
      </p:pic>
    </p:spTree>
    <p:extLst>
      <p:ext uri="{BB962C8B-B14F-4D97-AF65-F5344CB8AC3E}">
        <p14:creationId xmlns:p14="http://schemas.microsoft.com/office/powerpoint/2010/main" val="6499286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28D823-0CE0-4089-8F8E-27CC7BC27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PLANTIO DIRETO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29F75AA-87F2-410D-9143-02F5494EFE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Consta da sulcação direta na entrelinha anterior sem nenhuma outra operação. Pode ser realizada subsolagem simultaneamente*</a:t>
            </a:r>
          </a:p>
          <a:p>
            <a:pPr algn="just"/>
            <a:r>
              <a:rPr lang="pt-BR" dirty="0"/>
              <a:t>Necessita de discos de corte para romper a camada de palha na frente dos sulcadores</a:t>
            </a:r>
          </a:p>
          <a:p>
            <a:pPr algn="just"/>
            <a:r>
              <a:rPr lang="pt-BR" dirty="0"/>
              <a:t>Operação difícil devido à profundidade do sulco e quantidade de palha no terreno </a:t>
            </a:r>
          </a:p>
          <a:p>
            <a:pPr algn="just"/>
            <a:r>
              <a:rPr lang="pt-BR" dirty="0"/>
              <a:t>Eliminação química da soqueira</a:t>
            </a:r>
          </a:p>
          <a:p>
            <a:pPr algn="just"/>
            <a:endParaRPr lang="pt-BR" dirty="0"/>
          </a:p>
          <a:p>
            <a:pPr marL="0" indent="0" algn="just">
              <a:buNone/>
            </a:pPr>
            <a:r>
              <a:rPr lang="pt-BR" dirty="0"/>
              <a:t>* Alguns defendem que nesse caso é cultivo mínimo</a:t>
            </a:r>
          </a:p>
        </p:txBody>
      </p:sp>
    </p:spTree>
    <p:extLst>
      <p:ext uri="{BB962C8B-B14F-4D97-AF65-F5344CB8AC3E}">
        <p14:creationId xmlns:p14="http://schemas.microsoft.com/office/powerpoint/2010/main" val="19484617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C03AEF-959E-4EB3-A23B-41FEE1E2D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PREPARO PROFUNDO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21D1A3-0C66-4779-B390-A4291E263B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556793"/>
            <a:ext cx="7772400" cy="5184576"/>
          </a:xfrm>
        </p:spPr>
        <p:txBody>
          <a:bodyPr/>
          <a:lstStyle/>
          <a:p>
            <a:pPr algn="just"/>
            <a:r>
              <a:rPr lang="pt-BR" sz="2200" dirty="0"/>
              <a:t>Tecnologia recente que utiliza uma grande haste subsoladora (também chamado em alguns casos de dreno) a 70-80 cm de profundidade e de um conjunto de enxadas rotativas que destorroam o solo na camada superficial &lt; 40 cm.</a:t>
            </a:r>
          </a:p>
          <a:p>
            <a:pPr algn="just"/>
            <a:r>
              <a:rPr lang="pt-BR" sz="2200" dirty="0"/>
              <a:t>A haste permite ainda a aplicação de insumos (calcário, gesso, etc.) em profundidade</a:t>
            </a:r>
          </a:p>
          <a:p>
            <a:pPr algn="just"/>
            <a:r>
              <a:rPr lang="pt-BR" sz="2200" dirty="0"/>
              <a:t>Utiliza um controle de tráfego já que é usado somente onde será realizada a sulcação</a:t>
            </a:r>
          </a:p>
          <a:p>
            <a:pPr algn="just"/>
            <a:r>
              <a:rPr lang="pt-BR" sz="2200" dirty="0"/>
              <a:t>Geralmente associado à canteirização e espaçamento duplo</a:t>
            </a:r>
          </a:p>
          <a:p>
            <a:pPr algn="just"/>
            <a:r>
              <a:rPr lang="pt-BR" sz="2200" dirty="0"/>
              <a:t>Tem seu uso questionado principalmente em solos com estrutura subsuperficial</a:t>
            </a:r>
          </a:p>
          <a:p>
            <a:pPr algn="just"/>
            <a:r>
              <a:rPr lang="pt-BR" sz="2200" dirty="0"/>
              <a:t>Necessidade de alta potência nos tratores (&gt;220 </a:t>
            </a:r>
            <a:r>
              <a:rPr lang="pt-BR" sz="2200" dirty="0" err="1"/>
              <a:t>cv</a:t>
            </a:r>
            <a:r>
              <a:rPr lang="pt-BR" sz="2200" dirty="0"/>
              <a:t>)</a:t>
            </a:r>
          </a:p>
          <a:p>
            <a:pPr algn="just"/>
            <a:endParaRPr lang="pt-BR" sz="2400" dirty="0"/>
          </a:p>
          <a:p>
            <a:pPr algn="just"/>
            <a:endParaRPr lang="pt-BR" sz="2400" dirty="0"/>
          </a:p>
          <a:p>
            <a:pPr algn="just"/>
            <a:endParaRPr lang="pt-BR" sz="2400" dirty="0"/>
          </a:p>
          <a:p>
            <a:pPr algn="just"/>
            <a:endParaRPr lang="pt-BR" sz="2400" dirty="0"/>
          </a:p>
          <a:p>
            <a:pPr algn="just"/>
            <a:endParaRPr lang="pt-BR" sz="2400" dirty="0"/>
          </a:p>
          <a:p>
            <a:pPr algn="just"/>
            <a:endParaRPr lang="pt-BR" sz="2400" dirty="0"/>
          </a:p>
          <a:p>
            <a:pPr algn="just"/>
            <a:endParaRPr lang="pt-BR" sz="2400" dirty="0"/>
          </a:p>
          <a:p>
            <a:pPr algn="just"/>
            <a:endParaRPr lang="pt-BR" sz="2400" dirty="0"/>
          </a:p>
          <a:p>
            <a:pPr algn="just"/>
            <a:endParaRPr lang="pt-BR" sz="2400" dirty="0"/>
          </a:p>
          <a:p>
            <a:pPr algn="just"/>
            <a:endParaRPr lang="pt-BR" sz="2400" dirty="0"/>
          </a:p>
          <a:p>
            <a:pPr marL="0" indent="0" algn="just">
              <a:buNone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0710767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0A215D-6A9A-4B04-88A2-BB59CDB5A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PREPARO PROFUNDO</a:t>
            </a:r>
          </a:p>
        </p:txBody>
      </p:sp>
      <p:pic>
        <p:nvPicPr>
          <p:cNvPr id="4" name="Picture 2" descr="C:\Users\user\Pictures\profissionais\marco 12 225.JPG">
            <a:extLst>
              <a:ext uri="{FF2B5EF4-FFF2-40B4-BE49-F238E27FC236}">
                <a16:creationId xmlns:a16="http://schemas.microsoft.com/office/drawing/2014/main" id="{F2EBAF02-6BEE-4278-A121-ED7F1B9206A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00200"/>
            <a:ext cx="7772400" cy="51800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70876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1">
            <a:extLst>
              <a:ext uri="{FF2B5EF4-FFF2-40B4-BE49-F238E27FC236}">
                <a16:creationId xmlns:a16="http://schemas.microsoft.com/office/drawing/2014/main" id="{1B6F2247-1CAD-4EBB-9A22-93D89C915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0"/>
            <a:ext cx="66897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3187" name="Text Box 2">
            <a:extLst>
              <a:ext uri="{FF2B5EF4-FFF2-40B4-BE49-F238E27FC236}">
                <a16:creationId xmlns:a16="http://schemas.microsoft.com/office/drawing/2014/main" id="{DFC227F2-7240-4752-8D9D-A489EDD5C9E7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304800" y="909638"/>
            <a:ext cx="2181225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5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800">
                <a:solidFill>
                  <a:srgbClr val="000000"/>
                </a:solidFill>
              </a:rPr>
              <a:t>Declínio secular dos preços agrícolas.</a:t>
            </a:r>
          </a:p>
          <a:p>
            <a:pPr>
              <a:spcBef>
                <a:spcPct val="0"/>
              </a:spcBef>
              <a:buFontTx/>
              <a:buNone/>
            </a:pPr>
            <a:endParaRPr lang="pt-BR" altLang="pt-BR" sz="280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2400">
                <a:solidFill>
                  <a:srgbClr val="000000"/>
                </a:solidFill>
              </a:rPr>
              <a:t> </a:t>
            </a:r>
            <a:r>
              <a:rPr lang="pt-BR" altLang="pt-BR" sz="2800">
                <a:solidFill>
                  <a:srgbClr val="FF0000"/>
                </a:solidFill>
              </a:rPr>
              <a:t>Atividade canavieira tende a apresentar lucro nulo.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ECBA3B-F62A-44C5-A774-5C9FDF9C1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PREPARO PROFUNDO</a:t>
            </a:r>
          </a:p>
        </p:txBody>
      </p:sp>
      <p:pic>
        <p:nvPicPr>
          <p:cNvPr id="4" name="Picture 9" descr="Fileira dupla">
            <a:extLst>
              <a:ext uri="{FF2B5EF4-FFF2-40B4-BE49-F238E27FC236}">
                <a16:creationId xmlns:a16="http://schemas.microsoft.com/office/drawing/2014/main" id="{EE598055-38F5-4B1E-B8FB-87FBC435D91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7" y="1700809"/>
            <a:ext cx="8040544" cy="4879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1332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300029-1348-40BE-AE19-D6E846F09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PREPARO PROFUNDO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F912ADA-0A2F-41DA-93D5-7237D4BA3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600200"/>
            <a:ext cx="8064896" cy="5257800"/>
          </a:xfrm>
        </p:spPr>
        <p:txBody>
          <a:bodyPr/>
          <a:lstStyle/>
          <a:p>
            <a:pPr algn="just" eaLnBrk="1" hangingPunct="1">
              <a:lnSpc>
                <a:spcPct val="120000"/>
              </a:lnSpc>
            </a:pPr>
            <a:r>
              <a:rPr lang="pt-BR" sz="2200" dirty="0"/>
              <a:t>O preparo profundo proporciona um maior volume de solo a ser explorado pelas raízes, consequentemente um melhor desenvolvimento e maior longevidade do canavial sem movimentar porção do solo que servirá de base para o tráfego. Mecanização de baixo impacto.</a:t>
            </a:r>
          </a:p>
          <a:p>
            <a:pPr algn="just" eaLnBrk="1" hangingPunct="1">
              <a:lnSpc>
                <a:spcPct val="120000"/>
              </a:lnSpc>
            </a:pPr>
            <a:r>
              <a:rPr lang="pt-BR" sz="2200" dirty="0"/>
              <a:t>O preparo profundo proporciona sulcação alternada (1,5 x 0,9 m) ou outros adensamentos mantendo o controle do tráfego.</a:t>
            </a:r>
          </a:p>
          <a:p>
            <a:pPr algn="just" eaLnBrk="1" hangingPunct="1">
              <a:lnSpc>
                <a:spcPct val="120000"/>
              </a:lnSpc>
            </a:pPr>
            <a:r>
              <a:rPr lang="pt-BR" sz="2200" dirty="0"/>
              <a:t>Tráfego controlado com o menor volume de solo preparado reduzirá o consumo de combustível, o custo de implantação e a emissão de gases do efeito estufa.</a:t>
            </a:r>
          </a:p>
          <a:p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7756432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04EBD0-2C42-47A5-9088-263786D61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PLANTIO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C7E324E-DC71-4D84-8990-2A02E95F6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5717232"/>
          </a:xfrm>
        </p:spPr>
        <p:txBody>
          <a:bodyPr/>
          <a:lstStyle/>
          <a:p>
            <a:pPr algn="just"/>
            <a:r>
              <a:rPr lang="pt-BR" dirty="0"/>
              <a:t>Envolve as operações de abrir o sulco, depositar adequadamente a muda, aplicar os insumos de plantio (fertilizantes e defensivos) e cobrir</a:t>
            </a:r>
          </a:p>
          <a:p>
            <a:pPr algn="just"/>
            <a:r>
              <a:rPr lang="pt-BR" dirty="0"/>
              <a:t>A produção de mudas é pré requisito ao plantio, e o tipo de muda vai determinar o tipo de plantio e multiplicação</a:t>
            </a:r>
          </a:p>
          <a:p>
            <a:pPr algn="just"/>
            <a:r>
              <a:rPr lang="pt-BR" dirty="0"/>
              <a:t>É no plantio que se define a adoção de espaçamentos específicos</a:t>
            </a:r>
          </a:p>
          <a:p>
            <a:pPr lvl="1" algn="just"/>
            <a:r>
              <a:rPr lang="pt-BR" dirty="0"/>
              <a:t>Simples</a:t>
            </a:r>
          </a:p>
          <a:p>
            <a:pPr lvl="1" algn="just"/>
            <a:r>
              <a:rPr lang="pt-BR" dirty="0"/>
              <a:t>Alternado</a:t>
            </a:r>
          </a:p>
          <a:p>
            <a:pPr lvl="1" algn="just"/>
            <a:r>
              <a:rPr lang="pt-BR" dirty="0"/>
              <a:t>Etc.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019739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060CDB-DDE2-4619-A5BF-C9C1F3254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TIPOS DE PLANTIO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EE34D45-0B5B-48B5-8BE3-21FA1C7804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Com mudas tradicionais</a:t>
            </a:r>
          </a:p>
          <a:p>
            <a:pPr lvl="1"/>
            <a:r>
              <a:rPr lang="pt-BR" dirty="0"/>
              <a:t>Semi mecanizado (distribuição manual)</a:t>
            </a:r>
          </a:p>
          <a:p>
            <a:pPr lvl="1"/>
            <a:r>
              <a:rPr lang="pt-BR" dirty="0"/>
              <a:t>Mecanizado</a:t>
            </a:r>
          </a:p>
          <a:p>
            <a:r>
              <a:rPr lang="pt-BR" dirty="0"/>
              <a:t>Com MPB</a:t>
            </a:r>
          </a:p>
          <a:p>
            <a:pPr lvl="1"/>
            <a:r>
              <a:rPr lang="pt-BR" dirty="0" err="1"/>
              <a:t>Meiosi</a:t>
            </a:r>
            <a:r>
              <a:rPr lang="pt-BR" dirty="0"/>
              <a:t> (método intercalar ocorrendo simultaneamente)</a:t>
            </a:r>
          </a:p>
          <a:p>
            <a:pPr lvl="1"/>
            <a:r>
              <a:rPr lang="pt-BR" dirty="0"/>
              <a:t>Viveiros / “</a:t>
            </a:r>
            <a:r>
              <a:rPr lang="pt-BR" dirty="0" err="1"/>
              <a:t>cantose</a:t>
            </a:r>
            <a:r>
              <a:rPr lang="pt-BR" dirty="0"/>
              <a:t>”</a:t>
            </a:r>
          </a:p>
          <a:p>
            <a:r>
              <a:rPr lang="pt-BR" dirty="0"/>
              <a:t>Com </a:t>
            </a:r>
            <a:r>
              <a:rPr lang="pt-BR" dirty="0" err="1"/>
              <a:t>plene</a:t>
            </a:r>
            <a:endParaRPr lang="pt-BR" dirty="0"/>
          </a:p>
          <a:p>
            <a:pPr lvl="1"/>
            <a:r>
              <a:rPr lang="pt-BR" dirty="0"/>
              <a:t>Mecanizado </a:t>
            </a:r>
          </a:p>
        </p:txBody>
      </p:sp>
    </p:spTree>
    <p:extLst>
      <p:ext uri="{BB962C8B-B14F-4D97-AF65-F5344CB8AC3E}">
        <p14:creationId xmlns:p14="http://schemas.microsoft.com/office/powerpoint/2010/main" val="2253304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ítulo 1">
            <a:extLst>
              <a:ext uri="{FF2B5EF4-FFF2-40B4-BE49-F238E27FC236}">
                <a16:creationId xmlns:a16="http://schemas.microsoft.com/office/drawing/2014/main" id="{77818BD7-30C6-43B9-9A27-DA34377535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b="1" i="1">
                <a:solidFill>
                  <a:srgbClr val="C00000"/>
                </a:solidFill>
              </a:rPr>
              <a:t>O PLANTIO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74DD88B7-5AEE-4888-B658-7C14C00A85BB}"/>
              </a:ext>
            </a:extLst>
          </p:cNvPr>
          <p:cNvGraphicFramePr/>
          <p:nvPr/>
        </p:nvGraphicFramePr>
        <p:xfrm>
          <a:off x="285720" y="1643050"/>
          <a:ext cx="8501122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Elipse 5">
            <a:extLst>
              <a:ext uri="{FF2B5EF4-FFF2-40B4-BE49-F238E27FC236}">
                <a16:creationId xmlns:a16="http://schemas.microsoft.com/office/drawing/2014/main" id="{85B0A399-0BC1-4DFC-BF7E-B4D2617BCE16}"/>
              </a:ext>
            </a:extLst>
          </p:cNvPr>
          <p:cNvSpPr/>
          <p:nvPr/>
        </p:nvSpPr>
        <p:spPr>
          <a:xfrm>
            <a:off x="3143250" y="3500438"/>
            <a:ext cx="2428875" cy="1214437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FFFFE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 ETAPAS PRINCIPAIS</a:t>
            </a:r>
          </a:p>
        </p:txBody>
      </p:sp>
      <p:cxnSp>
        <p:nvCxnSpPr>
          <p:cNvPr id="8" name="Conector angulado 7">
            <a:extLst>
              <a:ext uri="{FF2B5EF4-FFF2-40B4-BE49-F238E27FC236}">
                <a16:creationId xmlns:a16="http://schemas.microsoft.com/office/drawing/2014/main" id="{ABD44B8D-A8C0-4D5E-A287-8A1364F1469E}"/>
              </a:ext>
            </a:extLst>
          </p:cNvPr>
          <p:cNvCxnSpPr>
            <a:endCxn id="9" idx="1"/>
          </p:cNvCxnSpPr>
          <p:nvPr/>
        </p:nvCxnSpPr>
        <p:spPr>
          <a:xfrm flipV="1">
            <a:off x="5500688" y="1928813"/>
            <a:ext cx="1000125" cy="35718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ângulo de cantos arredondados 8">
            <a:extLst>
              <a:ext uri="{FF2B5EF4-FFF2-40B4-BE49-F238E27FC236}">
                <a16:creationId xmlns:a16="http://schemas.microsoft.com/office/drawing/2014/main" id="{0216CEDB-103B-4DCA-8B5C-16D928A26A24}"/>
              </a:ext>
            </a:extLst>
          </p:cNvPr>
          <p:cNvSpPr/>
          <p:nvPr/>
        </p:nvSpPr>
        <p:spPr>
          <a:xfrm>
            <a:off x="6500813" y="1571625"/>
            <a:ext cx="2000250" cy="714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FFFFE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Mudas de 12 á 18 meses de idade e raso</a:t>
            </a:r>
          </a:p>
        </p:txBody>
      </p:sp>
      <p:sp>
        <p:nvSpPr>
          <p:cNvPr id="12" name="Retângulo de cantos arredondados 11">
            <a:extLst>
              <a:ext uri="{FF2B5EF4-FFF2-40B4-BE49-F238E27FC236}">
                <a16:creationId xmlns:a16="http://schemas.microsoft.com/office/drawing/2014/main" id="{09C68168-5EE4-4622-AB2C-D0AC27550D16}"/>
              </a:ext>
            </a:extLst>
          </p:cNvPr>
          <p:cNvSpPr/>
          <p:nvPr/>
        </p:nvSpPr>
        <p:spPr>
          <a:xfrm>
            <a:off x="7143750" y="5429250"/>
            <a:ext cx="1714500" cy="7858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FFFFE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Profundidade máxima 30cm</a:t>
            </a:r>
          </a:p>
        </p:txBody>
      </p:sp>
      <p:sp>
        <p:nvSpPr>
          <p:cNvPr id="15" name="Retângulo de cantos arredondados 14">
            <a:extLst>
              <a:ext uri="{FF2B5EF4-FFF2-40B4-BE49-F238E27FC236}">
                <a16:creationId xmlns:a16="http://schemas.microsoft.com/office/drawing/2014/main" id="{FBEADF15-77BF-45F9-AB88-535097D3634B}"/>
              </a:ext>
            </a:extLst>
          </p:cNvPr>
          <p:cNvSpPr/>
          <p:nvPr/>
        </p:nvSpPr>
        <p:spPr>
          <a:xfrm>
            <a:off x="285750" y="5643563"/>
            <a:ext cx="2071688" cy="714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FFFFE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Distribuição uniforme e 12 a 18 gemas/ m l</a:t>
            </a:r>
          </a:p>
        </p:txBody>
      </p:sp>
      <p:sp>
        <p:nvSpPr>
          <p:cNvPr id="20" name="Retângulo de cantos arredondados 19">
            <a:extLst>
              <a:ext uri="{FF2B5EF4-FFF2-40B4-BE49-F238E27FC236}">
                <a16:creationId xmlns:a16="http://schemas.microsoft.com/office/drawing/2014/main" id="{423093B4-5850-4B92-B07F-028B60A25F8D}"/>
              </a:ext>
            </a:extLst>
          </p:cNvPr>
          <p:cNvSpPr/>
          <p:nvPr/>
        </p:nvSpPr>
        <p:spPr>
          <a:xfrm>
            <a:off x="285750" y="1643063"/>
            <a:ext cx="1571625" cy="714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FFFFE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Camada de 5 á 10 cm e compactada</a:t>
            </a:r>
          </a:p>
        </p:txBody>
      </p:sp>
      <p:cxnSp>
        <p:nvCxnSpPr>
          <p:cNvPr id="34" name="Conector angulado 33">
            <a:extLst>
              <a:ext uri="{FF2B5EF4-FFF2-40B4-BE49-F238E27FC236}">
                <a16:creationId xmlns:a16="http://schemas.microsoft.com/office/drawing/2014/main" id="{A957F96A-6BEB-40E5-8CC3-23C12F3A55C0}"/>
              </a:ext>
            </a:extLst>
          </p:cNvPr>
          <p:cNvCxnSpPr>
            <a:endCxn id="15" idx="3"/>
          </p:cNvCxnSpPr>
          <p:nvPr/>
        </p:nvCxnSpPr>
        <p:spPr>
          <a:xfrm rot="10800000">
            <a:off x="2357438" y="6000750"/>
            <a:ext cx="1357312" cy="7302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Forma 36">
            <a:extLst>
              <a:ext uri="{FF2B5EF4-FFF2-40B4-BE49-F238E27FC236}">
                <a16:creationId xmlns:a16="http://schemas.microsoft.com/office/drawing/2014/main" id="{357A5E77-6CD2-45D4-AB74-E4213D3A7814}"/>
              </a:ext>
            </a:extLst>
          </p:cNvPr>
          <p:cNvCxnSpPr>
            <a:endCxn id="12" idx="0"/>
          </p:cNvCxnSpPr>
          <p:nvPr/>
        </p:nvCxnSpPr>
        <p:spPr>
          <a:xfrm rot="16200000" flipH="1">
            <a:off x="7322344" y="4750594"/>
            <a:ext cx="857250" cy="50006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angulado 40">
            <a:extLst>
              <a:ext uri="{FF2B5EF4-FFF2-40B4-BE49-F238E27FC236}">
                <a16:creationId xmlns:a16="http://schemas.microsoft.com/office/drawing/2014/main" id="{B963C52A-4C8F-48C7-A10A-F63DF755680C}"/>
              </a:ext>
            </a:extLst>
          </p:cNvPr>
          <p:cNvCxnSpPr>
            <a:endCxn id="20" idx="2"/>
          </p:cNvCxnSpPr>
          <p:nvPr/>
        </p:nvCxnSpPr>
        <p:spPr>
          <a:xfrm rot="16200000" flipV="1">
            <a:off x="750094" y="2678907"/>
            <a:ext cx="1143000" cy="50006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6D0CAD93-C2F2-440C-8B4E-3082E15EEA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00100" indent="-800100" eaLnBrk="1" hangingPunct="1"/>
            <a:r>
              <a:rPr lang="pt-BR" altLang="pt-BR"/>
              <a:t>PLANTIO</a:t>
            </a:r>
            <a:endParaRPr lang="en-US" altLang="pt-BR" sz="2400"/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809C2FB2-2778-49E9-8E28-B54046D69A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50688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altLang="pt-BR" sz="2400" dirty="0"/>
              <a:t>Técnicas operacionais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pt-BR" sz="2200" dirty="0"/>
              <a:t>Plantio manual</a:t>
            </a:r>
          </a:p>
          <a:p>
            <a:pPr lvl="2" eaLnBrk="1" hangingPunct="1">
              <a:lnSpc>
                <a:spcPct val="80000"/>
              </a:lnSpc>
            </a:pPr>
            <a:r>
              <a:rPr lang="pt-BR" altLang="pt-BR" sz="1900" dirty="0" err="1"/>
              <a:t>Sulcação</a:t>
            </a:r>
            <a:r>
              <a:rPr lang="pt-BR" altLang="pt-BR" sz="1900" dirty="0"/>
              <a:t> / adubação em banquetas / mudas amontoadas mecanicamente no campo</a:t>
            </a:r>
          </a:p>
          <a:p>
            <a:pPr lvl="2" eaLnBrk="1" hangingPunct="1">
              <a:lnSpc>
                <a:spcPct val="80000"/>
              </a:lnSpc>
            </a:pPr>
            <a:r>
              <a:rPr lang="pt-BR" altLang="pt-BR" sz="1900" dirty="0"/>
              <a:t>Distribuição de mudas no sulco com carretas ou manual</a:t>
            </a:r>
          </a:p>
          <a:p>
            <a:pPr lvl="2" eaLnBrk="1" hangingPunct="1">
              <a:lnSpc>
                <a:spcPct val="80000"/>
              </a:lnSpc>
            </a:pPr>
            <a:r>
              <a:rPr lang="pt-BR" altLang="pt-BR" sz="1900" dirty="0"/>
              <a:t>Arrumação (posicionamento), </a:t>
            </a:r>
            <a:r>
              <a:rPr lang="pt-BR" altLang="pt-BR" sz="1900" dirty="0" err="1"/>
              <a:t>picação</a:t>
            </a:r>
            <a:r>
              <a:rPr lang="pt-BR" altLang="pt-BR" sz="1900" dirty="0"/>
              <a:t> manual e cobrição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pt-BR" sz="2200" dirty="0"/>
              <a:t>Plantio mecanizado</a:t>
            </a:r>
          </a:p>
          <a:p>
            <a:pPr lvl="2" eaLnBrk="1" hangingPunct="1">
              <a:lnSpc>
                <a:spcPct val="80000"/>
              </a:lnSpc>
            </a:pPr>
            <a:r>
              <a:rPr lang="pt-BR" altLang="pt-BR" sz="2100" dirty="0" err="1"/>
              <a:t>Sulcação</a:t>
            </a:r>
            <a:r>
              <a:rPr lang="pt-BR" altLang="pt-BR" sz="2100" dirty="0"/>
              <a:t>, adubação, distribuição de mudas picadas e cobrição com único equipamento</a:t>
            </a:r>
          </a:p>
          <a:p>
            <a:pPr lvl="1" eaLnBrk="1" hangingPunct="1">
              <a:lnSpc>
                <a:spcPct val="80000"/>
              </a:lnSpc>
            </a:pPr>
            <a:endParaRPr lang="pt-BR" altLang="pt-BR" sz="2200" dirty="0"/>
          </a:p>
          <a:p>
            <a:pPr lvl="1" eaLnBrk="1" hangingPunct="1">
              <a:lnSpc>
                <a:spcPct val="80000"/>
              </a:lnSpc>
            </a:pPr>
            <a:r>
              <a:rPr lang="pt-BR" altLang="pt-BR" sz="2200" dirty="0"/>
              <a:t>Cobrição com 10 cm de terra, variações</a:t>
            </a:r>
            <a:endParaRPr lang="en-US" altLang="pt-BR" sz="22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6D0CAD93-C2F2-440C-8B4E-3082E15EEA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00100" indent="-800100" eaLnBrk="1" hangingPunct="1"/>
            <a:r>
              <a:rPr lang="pt-BR" altLang="pt-BR"/>
              <a:t>PLANTIO</a:t>
            </a:r>
            <a:endParaRPr lang="en-US" altLang="pt-BR" sz="2400"/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809C2FB2-2778-49E9-8E28-B54046D69A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398904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altLang="pt-BR" sz="2400" dirty="0"/>
              <a:t>Técnicas operacionais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pt-BR" sz="2200" dirty="0"/>
              <a:t>Espaçamentos simples</a:t>
            </a:r>
          </a:p>
          <a:p>
            <a:pPr lvl="2" eaLnBrk="1" hangingPunct="1">
              <a:lnSpc>
                <a:spcPct val="80000"/>
              </a:lnSpc>
            </a:pPr>
            <a:r>
              <a:rPr lang="pt-BR" altLang="pt-BR" sz="2000" dirty="0"/>
              <a:t>0,60 m a 1,00 m (colheita manual ou mecanizada) forragem, garapa, </a:t>
            </a:r>
            <a:r>
              <a:rPr lang="pt-BR" altLang="pt-BR" sz="2000" dirty="0" err="1"/>
              <a:t>etc</a:t>
            </a:r>
            <a:r>
              <a:rPr lang="pt-BR" altLang="pt-BR" sz="2000" dirty="0"/>
              <a:t> </a:t>
            </a:r>
            <a:r>
              <a:rPr lang="pt-BR" altLang="pt-BR" sz="1900" dirty="0"/>
              <a:t>: </a:t>
            </a:r>
          </a:p>
          <a:p>
            <a:pPr lvl="2" eaLnBrk="1" hangingPunct="1">
              <a:lnSpc>
                <a:spcPct val="80000"/>
              </a:lnSpc>
            </a:pPr>
            <a:r>
              <a:rPr lang="pt-BR" altLang="pt-BR" sz="2100" dirty="0"/>
              <a:t>1,10 m a 1,40 m (colheita manual)</a:t>
            </a:r>
          </a:p>
          <a:p>
            <a:pPr lvl="2" eaLnBrk="1" hangingPunct="1">
              <a:lnSpc>
                <a:spcPct val="80000"/>
              </a:lnSpc>
            </a:pPr>
            <a:r>
              <a:rPr lang="pt-BR" altLang="pt-BR" sz="2100" dirty="0"/>
              <a:t>1,50 m (colheita mecanizada) – Sistematização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pt-BR" sz="2200" dirty="0"/>
              <a:t>Espaçamentos combinados (colheita mecanizada)</a:t>
            </a:r>
          </a:p>
          <a:p>
            <a:pPr lvl="2" eaLnBrk="1" hangingPunct="1">
              <a:lnSpc>
                <a:spcPct val="80000"/>
              </a:lnSpc>
            </a:pPr>
            <a:r>
              <a:rPr lang="pt-BR" altLang="pt-BR" sz="2100" dirty="0"/>
              <a:t>1,40 m x 0,50 m</a:t>
            </a:r>
          </a:p>
          <a:p>
            <a:pPr lvl="2" eaLnBrk="1" hangingPunct="1">
              <a:lnSpc>
                <a:spcPct val="80000"/>
              </a:lnSpc>
            </a:pPr>
            <a:r>
              <a:rPr lang="pt-BR" altLang="pt-BR" sz="2100" dirty="0"/>
              <a:t>1,50 m x 0,90 m</a:t>
            </a:r>
            <a:endParaRPr lang="pt-BR" altLang="pt-BR" sz="2200" dirty="0"/>
          </a:p>
          <a:p>
            <a:pPr lvl="1" eaLnBrk="1" hangingPunct="1">
              <a:lnSpc>
                <a:spcPct val="80000"/>
              </a:lnSpc>
            </a:pPr>
            <a:r>
              <a:rPr lang="pt-BR" altLang="pt-BR" sz="2200" dirty="0"/>
              <a:t>Densidade de plantio: </a:t>
            </a:r>
          </a:p>
          <a:p>
            <a:pPr lvl="2" eaLnBrk="1" hangingPunct="1">
              <a:lnSpc>
                <a:spcPct val="80000"/>
              </a:lnSpc>
            </a:pPr>
            <a:r>
              <a:rPr lang="pt-BR" altLang="pt-BR" sz="1900" dirty="0"/>
              <a:t>12 – 20 gemas / m</a:t>
            </a:r>
          </a:p>
          <a:p>
            <a:pPr lvl="2" eaLnBrk="1" hangingPunct="1">
              <a:lnSpc>
                <a:spcPct val="80000"/>
              </a:lnSpc>
            </a:pPr>
            <a:r>
              <a:rPr lang="pt-BR" altLang="pt-BR" sz="1900" dirty="0"/>
              <a:t>6  gemas viáveis / m</a:t>
            </a:r>
          </a:p>
        </p:txBody>
      </p:sp>
    </p:spTree>
    <p:extLst>
      <p:ext uri="{BB962C8B-B14F-4D97-AF65-F5344CB8AC3E}">
        <p14:creationId xmlns:p14="http://schemas.microsoft.com/office/powerpoint/2010/main" val="40635473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ítulo 1">
            <a:extLst>
              <a:ext uri="{FF2B5EF4-FFF2-40B4-BE49-F238E27FC236}">
                <a16:creationId xmlns:a16="http://schemas.microsoft.com/office/drawing/2014/main" id="{89880F9A-D29D-4829-B7D5-624AD4C4F8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DISTRIBUIÇÃO DE MUDAS</a:t>
            </a:r>
          </a:p>
        </p:txBody>
      </p:sp>
      <p:pic>
        <p:nvPicPr>
          <p:cNvPr id="27651" name="Picture 13">
            <a:extLst>
              <a:ext uri="{FF2B5EF4-FFF2-40B4-BE49-F238E27FC236}">
                <a16:creationId xmlns:a16="http://schemas.microsoft.com/office/drawing/2014/main" id="{ECFECF2B-CBE4-422C-9079-07B9C056C79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0" t="7140"/>
          <a:stretch>
            <a:fillRect/>
          </a:stretch>
        </p:blipFill>
        <p:spPr>
          <a:xfrm>
            <a:off x="684213" y="1600200"/>
            <a:ext cx="8002587" cy="5257800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71FE9B-D8BF-4BB2-87B5-0C5EA7F2E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SULCAÇÃO / ADUBAÇÃO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139E8B2A-7FC6-4EEC-A99F-6CE72D4625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72815"/>
            <a:ext cx="7984602" cy="4896481"/>
          </a:xfrm>
        </p:spPr>
      </p:pic>
    </p:spTree>
    <p:extLst>
      <p:ext uri="{BB962C8B-B14F-4D97-AF65-F5344CB8AC3E}">
        <p14:creationId xmlns:p14="http://schemas.microsoft.com/office/powerpoint/2010/main" val="29979149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93AFD6-10A3-4E79-874C-C03956F0D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DISTRIBUIÇÃO DE MUDAS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3EE128BC-773B-4F03-A1F0-BA912D123A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50" y="1757362"/>
            <a:ext cx="7772400" cy="5065716"/>
          </a:xfr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C91BE137-F0D7-4772-99ED-9122819240EF}"/>
              </a:ext>
            </a:extLst>
          </p:cNvPr>
          <p:cNvSpPr txBox="1"/>
          <p:nvPr/>
        </p:nvSpPr>
        <p:spPr>
          <a:xfrm>
            <a:off x="1396131" y="2492896"/>
            <a:ext cx="317586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PROIBIDO !</a:t>
            </a:r>
          </a:p>
        </p:txBody>
      </p:sp>
    </p:spTree>
    <p:extLst>
      <p:ext uri="{BB962C8B-B14F-4D97-AF65-F5344CB8AC3E}">
        <p14:creationId xmlns:p14="http://schemas.microsoft.com/office/powerpoint/2010/main" val="1512469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>
            <a:extLst>
              <a:ext uri="{FF2B5EF4-FFF2-40B4-BE49-F238E27FC236}">
                <a16:creationId xmlns:a16="http://schemas.microsoft.com/office/drawing/2014/main" id="{177831E7-AFFD-408E-8EDD-81F6D57E8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0"/>
            <a:ext cx="6553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5" name="Text Box 6">
            <a:extLst>
              <a:ext uri="{FF2B5EF4-FFF2-40B4-BE49-F238E27FC236}">
                <a16:creationId xmlns:a16="http://schemas.microsoft.com/office/drawing/2014/main" id="{6244C115-2A95-40CB-9ACA-138348299185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0" y="1127125"/>
            <a:ext cx="2628900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4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400"/>
              <a:t>Mesmo com outros produtos agrícolas.</a:t>
            </a:r>
          </a:p>
          <a:p>
            <a:pPr>
              <a:spcBef>
                <a:spcPct val="0"/>
              </a:spcBef>
              <a:buFontTx/>
              <a:buNone/>
            </a:pPr>
            <a:endParaRPr lang="pt-BR" altLang="pt-BR" sz="2400"/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2400"/>
              <a:t> </a:t>
            </a:r>
            <a:r>
              <a:rPr lang="pt-BR" altLang="pt-BR" sz="2400">
                <a:solidFill>
                  <a:srgbClr val="FF0000"/>
                </a:solidFill>
              </a:rPr>
              <a:t>Preço corrigido (deflacionado) dos óleo de soja e dendê (palma) tem caido nos últimos cinquenta anos (Corley &amp; Tinker, 2007.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A29875-363A-4CBB-B27C-34984A120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MUDAS DISTRIBUIDAS E PICADAS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33828835-4F90-4203-8F94-745D8548DF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652965"/>
            <a:ext cx="7643192" cy="5086196"/>
          </a:xfrm>
        </p:spPr>
      </p:pic>
    </p:spTree>
    <p:extLst>
      <p:ext uri="{BB962C8B-B14F-4D97-AF65-F5344CB8AC3E}">
        <p14:creationId xmlns:p14="http://schemas.microsoft.com/office/powerpoint/2010/main" val="30664595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6D231EA2-811B-4C1C-8476-F3EF940D56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pt-BR" dirty="0">
                <a:solidFill>
                  <a:schemeClr val="tx1"/>
                </a:solidFill>
              </a:rPr>
              <a:t>MUDAS DISTRIBUIDAS E PICADAS</a:t>
            </a: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71662885-8F03-4176-B8D0-29FC8B6D6C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pt-BR"/>
          </a:p>
        </p:txBody>
      </p:sp>
      <p:pic>
        <p:nvPicPr>
          <p:cNvPr id="62468" name="Picture 6" descr="DSC01111">
            <a:extLst>
              <a:ext uri="{FF2B5EF4-FFF2-40B4-BE49-F238E27FC236}">
                <a16:creationId xmlns:a16="http://schemas.microsoft.com/office/drawing/2014/main" id="{CB244E92-8912-4135-AD42-D4FA62FD9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530350"/>
            <a:ext cx="8496300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EB8C7A-07F4-4C84-9FBD-2D35F6F48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COBRIÇÃO / APLICAÇÃO DE DEFENSIVOS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BEBF08BD-8219-46D5-938E-CF4A6477FE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" y="2060848"/>
            <a:ext cx="7931224" cy="4385810"/>
          </a:xfrm>
        </p:spPr>
      </p:pic>
    </p:spTree>
    <p:extLst>
      <p:ext uri="{BB962C8B-B14F-4D97-AF65-F5344CB8AC3E}">
        <p14:creationId xmlns:p14="http://schemas.microsoft.com/office/powerpoint/2010/main" val="30590538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ítulo 1">
            <a:extLst>
              <a:ext uri="{FF2B5EF4-FFF2-40B4-BE49-F238E27FC236}">
                <a16:creationId xmlns:a16="http://schemas.microsoft.com/office/drawing/2014/main" id="{F5154A4B-FD51-419B-97B0-ADB548DD0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/>
              <a:t>COBRIDOR COM APLICADOR</a:t>
            </a:r>
            <a:endParaRPr lang="pt-BR" altLang="pt-BR"/>
          </a:p>
        </p:txBody>
      </p:sp>
      <p:pic>
        <p:nvPicPr>
          <p:cNvPr id="65539" name="Picture 7" descr="DSC01103">
            <a:extLst>
              <a:ext uri="{FF2B5EF4-FFF2-40B4-BE49-F238E27FC236}">
                <a16:creationId xmlns:a16="http://schemas.microsoft.com/office/drawing/2014/main" id="{91CC654B-5873-4015-8134-270046BFADD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600200"/>
            <a:ext cx="7618040" cy="5179502"/>
          </a:xfr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61F083-070C-4E6E-AE74-624BF0C5A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PLANTIO MANUAL - MEIOSI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09FABEAC-7433-4470-B44A-BE78132942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36872"/>
            <a:ext cx="7772400" cy="5239590"/>
          </a:xfrm>
        </p:spPr>
      </p:pic>
    </p:spTree>
    <p:extLst>
      <p:ext uri="{BB962C8B-B14F-4D97-AF65-F5344CB8AC3E}">
        <p14:creationId xmlns:p14="http://schemas.microsoft.com/office/powerpoint/2010/main" val="4838320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F66F4E-51B8-471B-A0C2-AF6A27556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MEIOSI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ACC86C4-1F21-4EE8-844C-185D6163613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00200"/>
            <a:ext cx="7931224" cy="5153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35181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re 1">
            <a:extLst>
              <a:ext uri="{FF2B5EF4-FFF2-40B4-BE49-F238E27FC236}">
                <a16:creationId xmlns:a16="http://schemas.microsoft.com/office/drawing/2014/main" id="{264FE151-9B63-43AF-811D-791EAAA4C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dirty="0">
                <a:solidFill>
                  <a:srgbClr val="000000"/>
                </a:solidFill>
              </a:rPr>
              <a:t>MEIOSI - </a:t>
            </a:r>
            <a:r>
              <a:rPr lang="pt-BR" altLang="pt-BR" sz="2700" dirty="0">
                <a:solidFill>
                  <a:srgbClr val="000000"/>
                </a:solidFill>
              </a:rPr>
              <a:t>Método Intercalar/Rotacional Ocorrendo Simultaneamente</a:t>
            </a:r>
            <a:endParaRPr lang="fr-FR" altLang="pt-B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6C9B808-C14E-4542-8D9F-DDC0D9671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492375"/>
            <a:ext cx="8229600" cy="3768725"/>
          </a:xfrm>
        </p:spPr>
        <p:txBody>
          <a:bodyPr>
            <a:normAutofit fontScale="85000" lnSpcReduction="10000"/>
          </a:bodyPr>
          <a:lstStyle/>
          <a:p>
            <a:pPr marL="457200" indent="-457200" eaLnBrk="1" hangingPunct="1">
              <a:spcBef>
                <a:spcPts val="1125"/>
              </a:spcBef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/>
            </a:pPr>
            <a:r>
              <a:rPr lang="pt-BR" sz="2400" dirty="0"/>
              <a:t>Produção de mudas :</a:t>
            </a:r>
          </a:p>
          <a:p>
            <a:pPr marL="857250" lvl="1" indent="-457200" eaLnBrk="1" hangingPunct="1">
              <a:spcBef>
                <a:spcPts val="1125"/>
              </a:spcBef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/>
            </a:pPr>
            <a:r>
              <a:rPr lang="pt-BR" sz="2000" b="1" dirty="0"/>
              <a:t>Rápida</a:t>
            </a:r>
            <a:r>
              <a:rPr lang="pt-BR" sz="2000" dirty="0"/>
              <a:t>. Multiplicação de novas variedades;</a:t>
            </a:r>
          </a:p>
          <a:p>
            <a:pPr marL="857250" lvl="1" indent="-457200" eaLnBrk="1" hangingPunct="1">
              <a:spcBef>
                <a:spcPts val="1125"/>
              </a:spcBef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/>
            </a:pPr>
            <a:r>
              <a:rPr lang="pt-BR" sz="2000" dirty="0"/>
              <a:t>Redução da área para plantio</a:t>
            </a:r>
          </a:p>
          <a:p>
            <a:pPr marL="857250" lvl="1" indent="-457200" eaLnBrk="1" hangingPunct="1">
              <a:spcBef>
                <a:spcPts val="1125"/>
              </a:spcBef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/>
            </a:pPr>
            <a:r>
              <a:rPr lang="pt-BR" sz="2000" dirty="0"/>
              <a:t>Escolha e plantio do material genético mais adequado</a:t>
            </a:r>
          </a:p>
          <a:p>
            <a:pPr marL="457200" indent="-457200" eaLnBrk="1" hangingPunct="1">
              <a:spcBef>
                <a:spcPts val="1125"/>
              </a:spcBef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/>
            </a:pPr>
            <a:r>
              <a:rPr lang="pt-BR" sz="2400" dirty="0"/>
              <a:t>Dispensa o carregamento de mudas – redução de custos logísticos</a:t>
            </a:r>
          </a:p>
          <a:p>
            <a:pPr marL="457200" indent="-457200" eaLnBrk="1" hangingPunct="1">
              <a:spcBef>
                <a:spcPts val="1125"/>
              </a:spcBef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/>
            </a:pPr>
            <a:r>
              <a:rPr lang="pt-BR" sz="2400" dirty="0"/>
              <a:t>Renda extra – incremento de receita</a:t>
            </a:r>
          </a:p>
          <a:p>
            <a:pPr marL="457200" indent="-457200" eaLnBrk="1" hangingPunct="1">
              <a:spcBef>
                <a:spcPts val="1125"/>
              </a:spcBef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/>
            </a:pPr>
            <a:r>
              <a:rPr lang="pt-BR" sz="2400" b="1" dirty="0"/>
              <a:t>Redução geral de custos</a:t>
            </a:r>
            <a:r>
              <a:rPr lang="pt-BR" sz="2400" dirty="0"/>
              <a:t>: cerca de 20-25% (Us. São João, 2000)</a:t>
            </a:r>
          </a:p>
          <a:p>
            <a:pPr marL="457200" indent="-457200" eaLnBrk="1" hangingPunct="1">
              <a:spcBef>
                <a:spcPts val="1125"/>
              </a:spcBef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/>
            </a:pPr>
            <a:r>
              <a:rPr lang="pt-BR" sz="2400" dirty="0"/>
              <a:t>Adubação verde = Conservação do solo + Aumento da produtividade da cana</a:t>
            </a:r>
            <a:endParaRPr lang="pt-BR" sz="2400" i="1" dirty="0"/>
          </a:p>
        </p:txBody>
      </p:sp>
      <p:sp>
        <p:nvSpPr>
          <p:cNvPr id="73732" name="ZoneTexte 3">
            <a:extLst>
              <a:ext uri="{FF2B5EF4-FFF2-40B4-BE49-F238E27FC236}">
                <a16:creationId xmlns:a16="http://schemas.microsoft.com/office/drawing/2014/main" id="{5E520E92-6360-4099-826B-C82F2233A5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436688"/>
            <a:ext cx="66436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pt-BR" b="1"/>
              <a:t>VANTAGENS econômicos e agronômicos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FFC767-4BC1-473C-A1B1-79E4C0B37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PLANTIO MECANIZADO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BA2EE74-1A61-435C-8152-6CEAFF669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451054"/>
            <a:ext cx="7772400" cy="5141168"/>
          </a:xfrm>
        </p:spPr>
        <p:txBody>
          <a:bodyPr/>
          <a:lstStyle/>
          <a:p>
            <a:pPr algn="just"/>
            <a:r>
              <a:rPr lang="pt-BR" dirty="0"/>
              <a:t>Todas operações são realizadas simultaneamente, sulcação, adubação, distribuição de mudas picadas e cobrição com defensivos</a:t>
            </a:r>
          </a:p>
          <a:p>
            <a:pPr algn="just"/>
            <a:r>
              <a:rPr lang="pt-BR" dirty="0"/>
              <a:t>Tem apresentado muitos problemas de brotação devido à danos mecânicos na gema, já que a muda é colhida, carregada, transportada e transbordada mecanicamente. Isso implica altas quantidades de muda no plantio para compensar os danos.</a:t>
            </a:r>
          </a:p>
          <a:p>
            <a:pPr algn="just"/>
            <a:r>
              <a:rPr lang="pt-BR" dirty="0"/>
              <a:t>Elevado custo e gasto de mudas com baixa taxa de multiplicação</a:t>
            </a:r>
          </a:p>
        </p:txBody>
      </p:sp>
    </p:spTree>
    <p:extLst>
      <p:ext uri="{BB962C8B-B14F-4D97-AF65-F5344CB8AC3E}">
        <p14:creationId xmlns:p14="http://schemas.microsoft.com/office/powerpoint/2010/main" val="31385352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ítulo 1">
            <a:extLst>
              <a:ext uri="{FF2B5EF4-FFF2-40B4-BE49-F238E27FC236}">
                <a16:creationId xmlns:a16="http://schemas.microsoft.com/office/drawing/2014/main" id="{C388CE10-D24E-4EE7-A754-2390ACAD2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PLANTIO MECANIZADO</a:t>
            </a:r>
          </a:p>
        </p:txBody>
      </p:sp>
      <p:pic>
        <p:nvPicPr>
          <p:cNvPr id="54275" name="Espaço Reservado para Conteúdo 3">
            <a:extLst>
              <a:ext uri="{FF2B5EF4-FFF2-40B4-BE49-F238E27FC236}">
                <a16:creationId xmlns:a16="http://schemas.microsoft.com/office/drawing/2014/main" id="{4B7F6A4F-92F8-46BE-9E32-2FFDEB893F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1557338"/>
            <a:ext cx="7931150" cy="5300662"/>
          </a:xfr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ítulo 1">
            <a:extLst>
              <a:ext uri="{FF2B5EF4-FFF2-40B4-BE49-F238E27FC236}">
                <a16:creationId xmlns:a16="http://schemas.microsoft.com/office/drawing/2014/main" id="{E1ACDC64-0AA5-4F54-AF3A-FDCE6570B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PLANTADORA</a:t>
            </a:r>
          </a:p>
        </p:txBody>
      </p:sp>
      <p:pic>
        <p:nvPicPr>
          <p:cNvPr id="55299" name="Espaço Reservado para Conteúdo 3">
            <a:extLst>
              <a:ext uri="{FF2B5EF4-FFF2-40B4-BE49-F238E27FC236}">
                <a16:creationId xmlns:a16="http://schemas.microsoft.com/office/drawing/2014/main" id="{5AEA0F8B-195F-468C-BFA4-86D6106621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1557338"/>
            <a:ext cx="7859712" cy="530066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F05DD78-84C9-4AD2-A398-37AAA851885D}"/>
              </a:ext>
            </a:extLst>
          </p:cNvPr>
          <p:cNvSpPr txBox="1"/>
          <p:nvPr/>
        </p:nvSpPr>
        <p:spPr>
          <a:xfrm>
            <a:off x="683568" y="1772816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DEVE-SE CONSIDERAR O FATOR ECONOMICIO NA ADOÇÃO DE QUALQUER PRATICA OU OPERAÇÃO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DF92CAA-9391-4906-9F06-5FCFD7CD67BD}"/>
              </a:ext>
            </a:extLst>
          </p:cNvPr>
          <p:cNvSpPr txBox="1"/>
          <p:nvPr/>
        </p:nvSpPr>
        <p:spPr>
          <a:xfrm>
            <a:off x="1115616" y="2492896"/>
            <a:ext cx="18473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29D07C9-8371-4385-B7B0-7B01C47D5ED6}"/>
              </a:ext>
            </a:extLst>
          </p:cNvPr>
          <p:cNvSpPr txBox="1"/>
          <p:nvPr/>
        </p:nvSpPr>
        <p:spPr>
          <a:xfrm>
            <a:off x="1259632" y="2924944"/>
            <a:ext cx="62239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NECESSIDADE DE FERRAMENTAS DE CÁLCULO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09DE6CD-C2B2-4E31-80D3-F19F93AB820E}"/>
              </a:ext>
            </a:extLst>
          </p:cNvPr>
          <p:cNvSpPr txBox="1"/>
          <p:nvPr/>
        </p:nvSpPr>
        <p:spPr>
          <a:xfrm>
            <a:off x="1412032" y="4470211"/>
            <a:ext cx="62239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- Tese livre-docência </a:t>
            </a:r>
          </a:p>
          <a:p>
            <a:r>
              <a:rPr lang="pt-BR" sz="2400" dirty="0"/>
              <a:t>- Texto Futuro da Agricultura</a:t>
            </a:r>
          </a:p>
        </p:txBody>
      </p:sp>
    </p:spTree>
    <p:extLst>
      <p:ext uri="{BB962C8B-B14F-4D97-AF65-F5344CB8AC3E}">
        <p14:creationId xmlns:p14="http://schemas.microsoft.com/office/powerpoint/2010/main" val="359085504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1DAA53-AA81-47BB-A232-459AD16FD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PLANTIO MPB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345CC26-6F5D-4D53-B4D3-47C2D20D7D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Aproveitamento de mudas de alta qualidade e elevado custo de produção</a:t>
            </a:r>
          </a:p>
          <a:p>
            <a:pPr algn="just"/>
            <a:r>
              <a:rPr lang="pt-BR" dirty="0"/>
              <a:t>Garantia de stand</a:t>
            </a:r>
          </a:p>
          <a:p>
            <a:pPr algn="just"/>
            <a:r>
              <a:rPr lang="pt-BR" dirty="0"/>
              <a:t>Tecnologia aplicável ao sistema MEIOSI, que economiza uso de mudas</a:t>
            </a:r>
          </a:p>
          <a:p>
            <a:pPr algn="just"/>
            <a:r>
              <a:rPr lang="pt-BR" dirty="0"/>
              <a:t>Alta taxa de multiplicação com redução da área de viveiros e aumento da área destinada à moagem</a:t>
            </a:r>
          </a:p>
          <a:p>
            <a:pPr algn="just"/>
            <a:r>
              <a:rPr lang="pt-BR" dirty="0"/>
              <a:t>Altos investimentos iniciais</a:t>
            </a:r>
          </a:p>
        </p:txBody>
      </p:sp>
    </p:spTree>
    <p:extLst>
      <p:ext uri="{BB962C8B-B14F-4D97-AF65-F5344CB8AC3E}">
        <p14:creationId xmlns:p14="http://schemas.microsoft.com/office/powerpoint/2010/main" val="167791980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ítulo 1">
            <a:extLst>
              <a:ext uri="{FF2B5EF4-FFF2-40B4-BE49-F238E27FC236}">
                <a16:creationId xmlns:a16="http://schemas.microsoft.com/office/drawing/2014/main" id="{AA51CE26-2F7C-4B79-BBEA-980B0D282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PLANTADORA MPB</a:t>
            </a:r>
          </a:p>
        </p:txBody>
      </p:sp>
      <p:pic>
        <p:nvPicPr>
          <p:cNvPr id="57347" name="Espaço Reservado para Conteúdo 3">
            <a:extLst>
              <a:ext uri="{FF2B5EF4-FFF2-40B4-BE49-F238E27FC236}">
                <a16:creationId xmlns:a16="http://schemas.microsoft.com/office/drawing/2014/main" id="{AD6C6A61-AFC1-42FE-86E2-53A7D1C3F5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557338"/>
            <a:ext cx="8002587" cy="5300662"/>
          </a:xfr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DCE6E1-29F5-4BE6-AC7F-B59077B61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PLENE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667E4A9-5830-475C-A2B4-8A99613C90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Ainda não é uma realidade, mas é um “sonho” compartilhado pelos produtores de cana</a:t>
            </a:r>
          </a:p>
          <a:p>
            <a:r>
              <a:rPr lang="pt-BR" dirty="0"/>
              <a:t>Reduz o tamanho do material de propagação</a:t>
            </a:r>
          </a:p>
          <a:p>
            <a:r>
              <a:rPr lang="pt-BR" dirty="0"/>
              <a:t>Redução monumental de custos e emissões</a:t>
            </a:r>
          </a:p>
          <a:p>
            <a:pPr algn="just"/>
            <a:r>
              <a:rPr lang="pt-BR" dirty="0"/>
              <a:t>Ainda depende da viabilidade técnica do material porque viabilizar brotação é antagônico ao armazenamento</a:t>
            </a:r>
          </a:p>
          <a:p>
            <a:r>
              <a:rPr lang="pt-BR" dirty="0"/>
              <a:t>Desenvolvido pela Syngenta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4673353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ítulo 1">
            <a:extLst>
              <a:ext uri="{FF2B5EF4-FFF2-40B4-BE49-F238E27FC236}">
                <a16:creationId xmlns:a16="http://schemas.microsoft.com/office/drawing/2014/main" id="{698193A6-BBE2-48E9-8E3B-C98FAD0C2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PLANTADORA PLENE</a:t>
            </a:r>
          </a:p>
        </p:txBody>
      </p:sp>
      <p:pic>
        <p:nvPicPr>
          <p:cNvPr id="56323" name="Espaço Reservado para Conteúdo 3">
            <a:extLst>
              <a:ext uri="{FF2B5EF4-FFF2-40B4-BE49-F238E27FC236}">
                <a16:creationId xmlns:a16="http://schemas.microsoft.com/office/drawing/2014/main" id="{00AAF11F-AE63-4D65-8DFE-6E50A015D8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628775"/>
            <a:ext cx="8002587" cy="5113338"/>
          </a:xfr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C0BFCC-56F6-4305-954D-D5C3DAA85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ÁREA PLANTADA</a:t>
            </a:r>
          </a:p>
        </p:txBody>
      </p:sp>
      <p:pic>
        <p:nvPicPr>
          <p:cNvPr id="4" name="Picture 6" descr="DSC01105">
            <a:extLst>
              <a:ext uri="{FF2B5EF4-FFF2-40B4-BE49-F238E27FC236}">
                <a16:creationId xmlns:a16="http://schemas.microsoft.com/office/drawing/2014/main" id="{17E10585-96D2-4C15-8140-96886A607AA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1757" y="1600200"/>
            <a:ext cx="8015043" cy="5257800"/>
          </a:xfrm>
        </p:spPr>
      </p:pic>
    </p:spTree>
    <p:extLst>
      <p:ext uri="{BB962C8B-B14F-4D97-AF65-F5344CB8AC3E}">
        <p14:creationId xmlns:p14="http://schemas.microsoft.com/office/powerpoint/2010/main" val="417375304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87765C-2C03-4419-A6A4-90672A388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CONSIDERAÇÕES FINAIS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765C15D-EA3A-4380-BCFC-718011982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5257800"/>
          </a:xfrm>
        </p:spPr>
        <p:txBody>
          <a:bodyPr/>
          <a:lstStyle/>
          <a:p>
            <a:pPr algn="just"/>
            <a:r>
              <a:rPr lang="pt-BR" dirty="0"/>
              <a:t>As operações agrícolas são um exercício de engenharia na cadeia de produção de cana, açúcar, álcool e energia elétrica</a:t>
            </a:r>
          </a:p>
          <a:p>
            <a:pPr algn="just"/>
            <a:endParaRPr lang="pt-BR"/>
          </a:p>
          <a:p>
            <a:pPr marL="0" indent="0" algn="just">
              <a:buNone/>
            </a:pPr>
            <a:endParaRPr lang="pt-BR" dirty="0"/>
          </a:p>
          <a:p>
            <a:pPr algn="just"/>
            <a:r>
              <a:rPr lang="pt-BR" dirty="0"/>
              <a:t>A mecanização crescente ainda não possui recursos que incorporem o conhecimento adquirido sobre a cultura, se tornando um grandes gargalo tecnológico</a:t>
            </a:r>
          </a:p>
          <a:p>
            <a:pPr marL="0" indent="0" algn="just">
              <a:buNone/>
            </a:pPr>
            <a:endParaRPr lang="pt-BR" dirty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17426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326A2333-6158-467E-9BA5-81AB91B01C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00100" indent="-800100" eaLnBrk="1" hangingPunct="1"/>
            <a:r>
              <a:rPr lang="en-US" altLang="pt-BR" sz="2400"/>
              <a:t>ESTÁGIOS E ÉPOCAS DE PLANTIO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7CE1166A-3C6B-4F92-B9C6-9E26C1225F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dirty="0"/>
              <a:t>Cana planta: cana que atravessa o ano safra em formação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dirty="0"/>
              <a:t>Cana de ano e meio: cana plantada no início do ano civil, após as chuvas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dirty="0"/>
              <a:t>Cana de ano: cana plantada no fim do ano civil, antes das chuvas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dirty="0"/>
              <a:t>Cana soca: toda cana que já produziu pelo menos um corte = Cana de “n” corte : cana que dará enésimo corte </a:t>
            </a:r>
            <a:r>
              <a:rPr lang="pt-BR" altLang="pt-BR" i="1" dirty="0"/>
              <a:t>durante</a:t>
            </a:r>
            <a:r>
              <a:rPr lang="pt-BR" altLang="pt-BR" dirty="0"/>
              <a:t> o ano safra </a:t>
            </a:r>
          </a:p>
          <a:p>
            <a:pPr eaLnBrk="1" hangingPunct="1">
              <a:lnSpc>
                <a:spcPct val="90000"/>
              </a:lnSpc>
            </a:pPr>
            <a:endParaRPr lang="pt-BR" altLang="pt-BR" dirty="0"/>
          </a:p>
          <a:p>
            <a:pPr eaLnBrk="1" hangingPunct="1">
              <a:lnSpc>
                <a:spcPct val="90000"/>
              </a:lnSpc>
            </a:pPr>
            <a:endParaRPr lang="en-US" altLang="pt-B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5170ED6B-7497-4648-BDC5-BA47A959A1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00100" indent="-800100" eaLnBrk="1" hangingPunct="1"/>
            <a:r>
              <a:rPr lang="pt-BR" altLang="pt-BR"/>
              <a:t>CICLOS</a:t>
            </a:r>
            <a:endParaRPr lang="en-US" altLang="pt-BR" sz="2400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88D9BDE7-6E4B-4FA7-84A6-060781E41BC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600200"/>
            <a:ext cx="7978775" cy="4530725"/>
          </a:xfrm>
        </p:spPr>
        <p:txBody>
          <a:bodyPr/>
          <a:lstStyle/>
          <a:p>
            <a:pPr eaLnBrk="1" hangingPunct="1"/>
            <a:r>
              <a:rPr lang="pt-BR" altLang="pt-BR" sz="2400"/>
              <a:t>Estágios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pt-BR" altLang="pt-BR" sz="240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pt-BR" sz="2400"/>
          </a:p>
        </p:txBody>
      </p:sp>
      <p:pic>
        <p:nvPicPr>
          <p:cNvPr id="6148" name="Picture 6" descr="gráfico ciclos">
            <a:extLst>
              <a:ext uri="{FF2B5EF4-FFF2-40B4-BE49-F238E27FC236}">
                <a16:creationId xmlns:a16="http://schemas.microsoft.com/office/drawing/2014/main" id="{F7E09B2E-E95D-48E5-8B70-7A126430A39E}"/>
              </a:ext>
            </a:extLst>
          </p:cNvPr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1898650"/>
            <a:ext cx="3810000" cy="1592263"/>
          </a:xfrm>
          <a:noFill/>
        </p:spPr>
      </p:pic>
      <p:pic>
        <p:nvPicPr>
          <p:cNvPr id="6149" name="Picture 8" descr="gráfico ciclos">
            <a:extLst>
              <a:ext uri="{FF2B5EF4-FFF2-40B4-BE49-F238E27FC236}">
                <a16:creationId xmlns:a16="http://schemas.microsoft.com/office/drawing/2014/main" id="{80BF063F-2EB7-40B2-BCAC-5715BB461F3E}"/>
              </a:ext>
            </a:extLst>
          </p:cNvPr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4240213"/>
            <a:ext cx="3810000" cy="1592262"/>
          </a:xfrm>
          <a:noFill/>
        </p:spPr>
      </p:pic>
      <p:pic>
        <p:nvPicPr>
          <p:cNvPr id="6150" name="Picture 10" descr="gráfico ciclos">
            <a:extLst>
              <a:ext uri="{FF2B5EF4-FFF2-40B4-BE49-F238E27FC236}">
                <a16:creationId xmlns:a16="http://schemas.microsoft.com/office/drawing/2014/main" id="{37E5DF1B-A86E-4A43-BCC0-F4337CC80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628775"/>
            <a:ext cx="8137525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>
            <a:extLst>
              <a:ext uri="{FF2B5EF4-FFF2-40B4-BE49-F238E27FC236}">
                <a16:creationId xmlns:a16="http://schemas.microsoft.com/office/drawing/2014/main" id="{28C93B24-C501-4951-B2CF-372988C0E4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28688" y="285750"/>
            <a:ext cx="8034337" cy="758825"/>
          </a:xfrm>
        </p:spPr>
        <p:txBody>
          <a:bodyPr/>
          <a:lstStyle/>
          <a:p>
            <a:pPr eaLnBrk="1" hangingPunct="1"/>
            <a:r>
              <a:rPr lang="pt-BR" altLang="pt-BR" b="1">
                <a:solidFill>
                  <a:srgbClr val="C00000"/>
                </a:solidFill>
              </a:rPr>
              <a:t>ÉPOCA PLANTIO</a:t>
            </a:r>
          </a:p>
        </p:txBody>
      </p:sp>
      <p:sp>
        <p:nvSpPr>
          <p:cNvPr id="7171" name="Espaço Reservado para Conteúdo 2">
            <a:extLst>
              <a:ext uri="{FF2B5EF4-FFF2-40B4-BE49-F238E27FC236}">
                <a16:creationId xmlns:a16="http://schemas.microsoft.com/office/drawing/2014/main" id="{C9783A92-99AE-4090-996F-504C9D9341F0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642938" y="1500188"/>
            <a:ext cx="8501062" cy="4598987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pt-BR" altLang="pt-BR" sz="1800" b="1" u="sng">
                <a:solidFill>
                  <a:srgbClr val="C00000"/>
                </a:solidFill>
              </a:rPr>
              <a:t>ESCOLHA DA VARIEDADE</a:t>
            </a:r>
            <a:r>
              <a:rPr lang="pt-BR" altLang="pt-BR" sz="1800" b="1">
                <a:solidFill>
                  <a:srgbClr val="C00000"/>
                </a:solidFill>
              </a:rPr>
              <a:t>: </a:t>
            </a:r>
            <a:r>
              <a:rPr lang="pt-BR" altLang="pt-BR" sz="1800"/>
              <a:t>MUITO importante antes do plantio!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pt-BR" altLang="pt-BR"/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pt-BR" altLang="pt-BR"/>
              <a:t>   +                                   </a:t>
            </a:r>
            <a:r>
              <a:rPr lang="pt-BR" altLang="pt-BR" sz="3200" b="1"/>
              <a:t>+</a:t>
            </a:r>
            <a:r>
              <a:rPr lang="pt-BR" altLang="pt-BR"/>
              <a:t>                                       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pt-BR" altLang="pt-BR" sz="3200" b="1"/>
              <a:t>   =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pt-BR" altLang="pt-BR"/>
          </a:p>
          <a:p>
            <a:pPr eaLnBrk="1" hangingPunct="1"/>
            <a:endParaRPr lang="pt-BR" altLang="pt-BR"/>
          </a:p>
          <a:p>
            <a:pPr eaLnBrk="1" hangingPunct="1">
              <a:buFont typeface="Wingdings 2" panose="05020102010507070707" pitchFamily="18" charset="2"/>
              <a:buNone/>
            </a:pPr>
            <a:endParaRPr lang="pt-BR" alt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9F2B37D1-087D-414B-BEA8-6B858BDC0345}"/>
              </a:ext>
            </a:extLst>
          </p:cNvPr>
          <p:cNvSpPr/>
          <p:nvPr/>
        </p:nvSpPr>
        <p:spPr>
          <a:xfrm>
            <a:off x="785813" y="2286000"/>
            <a:ext cx="3286125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FFE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CULTIVAR MAIS ADAPTÁVEL AO AMBIENTE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70149B77-F8AC-445C-B330-2D6CA6CF434A}"/>
              </a:ext>
            </a:extLst>
          </p:cNvPr>
          <p:cNvSpPr/>
          <p:nvPr/>
        </p:nvSpPr>
        <p:spPr>
          <a:xfrm>
            <a:off x="5500688" y="2143125"/>
            <a:ext cx="2643187" cy="857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FFE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BOA PROCEDÊNCIA </a:t>
            </a:r>
          </a:p>
        </p:txBody>
      </p:sp>
      <p:sp>
        <p:nvSpPr>
          <p:cNvPr id="6" name="Retângulo de cantos arredondados 5">
            <a:extLst>
              <a:ext uri="{FF2B5EF4-FFF2-40B4-BE49-F238E27FC236}">
                <a16:creationId xmlns:a16="http://schemas.microsoft.com/office/drawing/2014/main" id="{20982F97-1B74-4D8D-A70F-70B43E2B79C7}"/>
              </a:ext>
            </a:extLst>
          </p:cNvPr>
          <p:cNvSpPr/>
          <p:nvPr/>
        </p:nvSpPr>
        <p:spPr>
          <a:xfrm>
            <a:off x="1857375" y="3143250"/>
            <a:ext cx="5643563" cy="5715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FFFFE1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ALTA PRODUTIVIDADE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9429DA3C-BAEB-46BC-9A22-0FC41F9860A2}"/>
              </a:ext>
            </a:extLst>
          </p:cNvPr>
          <p:cNvGraphicFramePr/>
          <p:nvPr/>
        </p:nvGraphicFramePr>
        <p:xfrm>
          <a:off x="214282" y="4214818"/>
          <a:ext cx="6357982" cy="2143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Retângulo 12">
            <a:extLst>
              <a:ext uri="{FF2B5EF4-FFF2-40B4-BE49-F238E27FC236}">
                <a16:creationId xmlns:a16="http://schemas.microsoft.com/office/drawing/2014/main" id="{26D45639-5234-460C-BC9D-496BB3312458}"/>
              </a:ext>
            </a:extLst>
          </p:cNvPr>
          <p:cNvSpPr/>
          <p:nvPr/>
        </p:nvSpPr>
        <p:spPr>
          <a:xfrm>
            <a:off x="6643688" y="5715000"/>
            <a:ext cx="228600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FFFFE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Terreno para outras culturas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6D3AFC5C-89D0-4BA2-B5A3-36E9FF89FA94}"/>
              </a:ext>
            </a:extLst>
          </p:cNvPr>
          <p:cNvSpPr/>
          <p:nvPr/>
        </p:nvSpPr>
        <p:spPr>
          <a:xfrm>
            <a:off x="6715125" y="4214813"/>
            <a:ext cx="2143125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FFFFE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&lt; produtividade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FFFFE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&gt; incidência daninhas e doenças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B55576E9-7A12-4DA9-96A6-EAA378A64F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00100" indent="-800100" eaLnBrk="1" hangingPunct="1"/>
            <a:r>
              <a:rPr lang="pt-BR" altLang="pt-BR"/>
              <a:t>PLANEJAMENTO DO PLANTIO</a:t>
            </a:r>
            <a:endParaRPr lang="en-US" altLang="pt-BR" sz="2400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98BC2BF0-A7EE-45A1-8E43-F7971424F3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2400"/>
              <a:t>Caracterização e definição da base física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2400"/>
              <a:t>Caracterização do ambiente de produção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2400"/>
              <a:t>Determinação da </a:t>
            </a:r>
            <a:r>
              <a:rPr lang="pt-BR" altLang="pt-BR" sz="2400" b="1"/>
              <a:t>vocação técnica</a:t>
            </a:r>
            <a:r>
              <a:rPr lang="pt-BR" altLang="pt-BR" sz="2400"/>
              <a:t> de cada ambiente em função de recursos disponíveis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sz="2200"/>
              <a:t>Integração ambiente (solo + clima) / planta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sz="2200"/>
              <a:t>Sistema de produção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sz="2200"/>
              <a:t>Manejo de variedades – plantio</a:t>
            </a:r>
          </a:p>
          <a:p>
            <a:pPr lvl="2" eaLnBrk="1" hangingPunct="1">
              <a:lnSpc>
                <a:spcPct val="90000"/>
              </a:lnSpc>
            </a:pPr>
            <a:r>
              <a:rPr lang="pt-BR" altLang="pt-BR" sz="2100"/>
              <a:t>Adaptabilidade e rusticidade</a:t>
            </a:r>
          </a:p>
          <a:p>
            <a:pPr lvl="2" eaLnBrk="1" hangingPunct="1">
              <a:lnSpc>
                <a:spcPct val="90000"/>
              </a:lnSpc>
            </a:pPr>
            <a:r>
              <a:rPr lang="pt-BR" altLang="pt-BR" sz="2100"/>
              <a:t>Época da colheita</a:t>
            </a:r>
          </a:p>
          <a:p>
            <a:pPr lvl="2" eaLnBrk="1" hangingPunct="1">
              <a:lnSpc>
                <a:spcPct val="90000"/>
              </a:lnSpc>
            </a:pPr>
            <a:r>
              <a:rPr lang="pt-BR" altLang="pt-BR" sz="2100"/>
              <a:t>Trafegabilidade</a:t>
            </a:r>
          </a:p>
          <a:p>
            <a:pPr lvl="2" eaLnBrk="1" hangingPunct="1">
              <a:lnSpc>
                <a:spcPct val="90000"/>
              </a:lnSpc>
            </a:pPr>
            <a:r>
              <a:rPr lang="pt-BR" altLang="pt-BR" sz="2100"/>
              <a:t>Disponibilidade de mudas</a:t>
            </a:r>
          </a:p>
          <a:p>
            <a:pPr lvl="2" eaLnBrk="1" hangingPunct="1">
              <a:lnSpc>
                <a:spcPct val="90000"/>
              </a:lnSpc>
            </a:pPr>
            <a:r>
              <a:rPr lang="pt-BR" altLang="pt-BR" sz="2100"/>
              <a:t>Correções e práticas culturais</a:t>
            </a:r>
            <a:endParaRPr lang="en-US" altLang="pt-BR" sz="21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amadas">
  <a:themeElements>
    <a:clrScheme name="Camada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amada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amada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mada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mada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mada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mada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mada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mada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mada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mada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mada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amadas">
  <a:themeElements>
    <a:clrScheme name="Camada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amada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amada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mada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mada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mada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mada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mada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mada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mada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mada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mada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Camadas</Template>
  <TotalTime>1729</TotalTime>
  <Words>1699</Words>
  <Application>Microsoft Office PowerPoint</Application>
  <PresentationFormat>Apresentação na tela (4:3)</PresentationFormat>
  <Paragraphs>264</Paragraphs>
  <Slides>55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55</vt:i4>
      </vt:variant>
    </vt:vector>
  </HeadingPairs>
  <TitlesOfParts>
    <vt:vector size="63" baseType="lpstr">
      <vt:lpstr>Arial</vt:lpstr>
      <vt:lpstr>Calibri</vt:lpstr>
      <vt:lpstr>Georgia</vt:lpstr>
      <vt:lpstr>Times New Roman</vt:lpstr>
      <vt:lpstr>Wingdings</vt:lpstr>
      <vt:lpstr>Wingdings 2</vt:lpstr>
      <vt:lpstr>Camadas</vt:lpstr>
      <vt:lpstr>1_Camadas</vt:lpstr>
      <vt:lpstr>PLANTIO DE CANA-DE-AÇÚCAR</vt:lpstr>
      <vt:lpstr>INTRODUÇÃO</vt:lpstr>
      <vt:lpstr>Apresentação do PowerPoint</vt:lpstr>
      <vt:lpstr>Apresentação do PowerPoint</vt:lpstr>
      <vt:lpstr>Apresentação do PowerPoint</vt:lpstr>
      <vt:lpstr>ESTÁGIOS E ÉPOCAS DE PLANTIO</vt:lpstr>
      <vt:lpstr>CICLOS</vt:lpstr>
      <vt:lpstr>ÉPOCA PLANTIO</vt:lpstr>
      <vt:lpstr>PLANEJAMENTO DO PLANTIO</vt:lpstr>
      <vt:lpstr>PLANEJAMENTO DO PLANTIO</vt:lpstr>
      <vt:lpstr>Controle fatores restritivos compactação / mecanização</vt:lpstr>
      <vt:lpstr>   INSTALAÇÃO DA CULTURA  </vt:lpstr>
      <vt:lpstr>PREPARO DO SOLO</vt:lpstr>
      <vt:lpstr>CONSERVAÇÃO DO SOLO</vt:lpstr>
      <vt:lpstr>TIPOS DE TERRAÇO</vt:lpstr>
      <vt:lpstr>TERRACEAMENTO</vt:lpstr>
      <vt:lpstr>TERRACEAMENTO</vt:lpstr>
      <vt:lpstr>TERRACEAMENTO</vt:lpstr>
      <vt:lpstr>TERRAÇO EM NÍVEL</vt:lpstr>
      <vt:lpstr>PREPARO CONVENCIONAL</vt:lpstr>
      <vt:lpstr>PREPARO CONVENCIONAL</vt:lpstr>
      <vt:lpstr>PREPARO CONVENCIONAL</vt:lpstr>
      <vt:lpstr>PREPARO CONVENCIONAL</vt:lpstr>
      <vt:lpstr>PREPARO CONVENCIONAL</vt:lpstr>
      <vt:lpstr>CULTIVO MÍNIMO</vt:lpstr>
      <vt:lpstr>CULTIVO MÍNIMO</vt:lpstr>
      <vt:lpstr>PLANTIO DIRETO</vt:lpstr>
      <vt:lpstr>PREPARO PROFUNDO</vt:lpstr>
      <vt:lpstr>PREPARO PROFUNDO</vt:lpstr>
      <vt:lpstr>PREPARO PROFUNDO</vt:lpstr>
      <vt:lpstr>PREPARO PROFUNDO</vt:lpstr>
      <vt:lpstr>PLANTIO</vt:lpstr>
      <vt:lpstr>TIPOS DE PLANTIO</vt:lpstr>
      <vt:lpstr>O PLANTIO</vt:lpstr>
      <vt:lpstr>PLANTIO</vt:lpstr>
      <vt:lpstr>PLANTIO</vt:lpstr>
      <vt:lpstr>DISTRIBUIÇÃO DE MUDAS</vt:lpstr>
      <vt:lpstr>SULCAÇÃO / ADUBAÇÃO</vt:lpstr>
      <vt:lpstr>DISTRIBUIÇÃO DE MUDAS</vt:lpstr>
      <vt:lpstr>MUDAS DISTRIBUIDAS E PICADAS</vt:lpstr>
      <vt:lpstr>MUDAS DISTRIBUIDAS E PICADAS</vt:lpstr>
      <vt:lpstr>COBRIÇÃO / APLICAÇÃO DE DEFENSIVOS</vt:lpstr>
      <vt:lpstr>COBRIDOR COM APLICADOR</vt:lpstr>
      <vt:lpstr>PLANTIO MANUAL - MEIOSI</vt:lpstr>
      <vt:lpstr>MEIOSI</vt:lpstr>
      <vt:lpstr>MEIOSI - Método Intercalar/Rotacional Ocorrendo Simultaneamente</vt:lpstr>
      <vt:lpstr>PLANTIO MECANIZADO</vt:lpstr>
      <vt:lpstr>PLANTIO MECANIZADO</vt:lpstr>
      <vt:lpstr>PLANTADORA</vt:lpstr>
      <vt:lpstr>PLANTIO MPB</vt:lpstr>
      <vt:lpstr>PLANTADORA MPB</vt:lpstr>
      <vt:lpstr>PLENE </vt:lpstr>
      <vt:lpstr>PLANTADORA PLENE</vt:lpstr>
      <vt:lpstr>ÁREA PLANTADA</vt:lpstr>
      <vt:lpstr>CONSIDERAÇÕES FINAIS</vt:lpstr>
    </vt:vector>
  </TitlesOfParts>
  <Company>pc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CANA-DE-AÇÚCAR</dc:title>
  <dc:creator>usuario</dc:creator>
  <cp:lastModifiedBy>Marina Queiroz</cp:lastModifiedBy>
  <cp:revision>164</cp:revision>
  <dcterms:created xsi:type="dcterms:W3CDTF">2006-09-29T12:00:59Z</dcterms:created>
  <dcterms:modified xsi:type="dcterms:W3CDTF">2020-08-24T20:50:30Z</dcterms:modified>
</cp:coreProperties>
</file>