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69" r:id="rId4"/>
    <p:sldId id="275" r:id="rId5"/>
    <p:sldId id="274" r:id="rId6"/>
    <p:sldId id="273" r:id="rId7"/>
    <p:sldId id="272" r:id="rId8"/>
    <p:sldId id="271" r:id="rId9"/>
    <p:sldId id="270" r:id="rId10"/>
    <p:sldId id="280" r:id="rId11"/>
    <p:sldId id="279" r:id="rId12"/>
    <p:sldId id="278" r:id="rId13"/>
    <p:sldId id="277" r:id="rId14"/>
    <p:sldId id="276" r:id="rId15"/>
    <p:sldId id="282" r:id="rId16"/>
    <p:sldId id="28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78149-5C6C-49D8-AFDD-CB9924BC5DC3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D58C-6DDB-40DD-8D0D-F0324EA1FF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31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55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19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7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32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44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03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23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00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03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12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17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3015-AC50-41B5-A9F3-EDBD12563E79}" type="datetimeFigureOut">
              <a:rPr lang="pt-BR" smtClean="0"/>
              <a:t>26/11/2013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4D10-9EB4-4705-BD1D-A400CC25F0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1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25322" y="751491"/>
            <a:ext cx="10515600" cy="196595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2700" b="1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UNIVERSIDADE DE SÃO PAULO</a:t>
            </a:r>
            <a:r>
              <a:rPr lang="pt-BR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b="1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FACULDADE DE FILOSOFIA, LETRAS E CIÊNCIAS HUMANAS</a:t>
            </a:r>
            <a:r>
              <a:rPr lang="pt-BR" sz="27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Departamento de Letras Clássicas e Vernáculas</a:t>
            </a:r>
            <a:br>
              <a:rPr lang="pt-BR" sz="27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Área de Filologia e Língua Portuguesa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25322" y="3034695"/>
            <a:ext cx="10515600" cy="30827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  <a:defRPr/>
            </a:pPr>
            <a:r>
              <a:rPr lang="pt-BR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Disciplina: </a:t>
            </a:r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FLC1261– Leitura e Produção de textos II</a:t>
            </a:r>
            <a:endParaRPr lang="pt-BR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82880" indent="0" algn="ctr">
              <a:buNone/>
              <a:defRPr/>
            </a:pPr>
            <a:r>
              <a:rPr lang="pt-B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FFLCH-USP</a:t>
            </a:r>
            <a:endParaRPr lang="pt-B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82880" indent="0" algn="ctr">
              <a:buNone/>
              <a:defRPr/>
            </a:pP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AULA de 27/10/2013</a:t>
            </a:r>
          </a:p>
          <a:p>
            <a:pPr marL="182880" indent="0" algn="ctr">
              <a:buNone/>
              <a:defRPr/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Docente: Profa. Dra. Zilda Gaspar Oliveira de Aquino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82880" indent="0" algn="ctr">
              <a:buNone/>
              <a:defRPr/>
            </a:pPr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Monitora: Profa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pt-BR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Solange Ugo </a:t>
            </a:r>
            <a:r>
              <a:rPr lang="pt-BR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Luques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92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GB" sz="4000" b="1" dirty="0" smtClean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GB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Layoff &amp; Johnson (2001 [1982])</a:t>
            </a:r>
            <a:r>
              <a:rPr lang="en-GB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36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spcBef>
                <a:spcPts val="700"/>
              </a:spcBef>
              <a:buNone/>
            </a:pPr>
            <a:r>
              <a:rPr lang="en-GB" dirty="0" smtClean="0">
                <a:solidFill>
                  <a:srgbClr val="000000"/>
                </a:solidFill>
              </a:rPr>
              <a:t>	A </a:t>
            </a:r>
            <a:r>
              <a:rPr lang="en-GB" dirty="0" err="1">
                <a:solidFill>
                  <a:srgbClr val="000000"/>
                </a:solidFill>
              </a:rPr>
              <a:t>metáfora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implica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uma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transposição</a:t>
            </a:r>
            <a:r>
              <a:rPr lang="en-GB" b="1" dirty="0">
                <a:solidFill>
                  <a:srgbClr val="000000"/>
                </a:solidFill>
              </a:rPr>
              <a:t> de </a:t>
            </a:r>
            <a:r>
              <a:rPr lang="en-GB" b="1" dirty="0" err="1">
                <a:solidFill>
                  <a:srgbClr val="000000"/>
                </a:solidFill>
              </a:rPr>
              <a:t>domínios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ou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seja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escolhe</a:t>
            </a:r>
            <a:r>
              <a:rPr lang="en-GB" dirty="0">
                <a:solidFill>
                  <a:srgbClr val="000000"/>
                </a:solidFill>
              </a:rPr>
              <a:t>-se </a:t>
            </a:r>
            <a:r>
              <a:rPr lang="en-GB" dirty="0" err="1">
                <a:solidFill>
                  <a:srgbClr val="000000"/>
                </a:solidFill>
              </a:rPr>
              <a:t>alguma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coisa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em</a:t>
            </a:r>
            <a:r>
              <a:rPr lang="en-GB" dirty="0">
                <a:solidFill>
                  <a:srgbClr val="000000"/>
                </a:solidFill>
              </a:rPr>
              <a:t> um </a:t>
            </a:r>
            <a:r>
              <a:rPr lang="en-GB" dirty="0" err="1">
                <a:solidFill>
                  <a:srgbClr val="000000"/>
                </a:solidFill>
              </a:rPr>
              <a:t>domínio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origem</a:t>
            </a:r>
            <a:r>
              <a:rPr lang="en-GB" dirty="0">
                <a:solidFill>
                  <a:srgbClr val="000000"/>
                </a:solidFill>
              </a:rPr>
              <a:t> e </a:t>
            </a:r>
            <a:r>
              <a:rPr lang="en-GB" dirty="0" err="1">
                <a:solidFill>
                  <a:srgbClr val="000000"/>
                </a:solidFill>
              </a:rPr>
              <a:t>transpõe</a:t>
            </a:r>
            <a:r>
              <a:rPr lang="en-GB" dirty="0">
                <a:solidFill>
                  <a:srgbClr val="000000"/>
                </a:solidFill>
              </a:rPr>
              <a:t>-se para outro </a:t>
            </a:r>
            <a:r>
              <a:rPr lang="en-GB" dirty="0" err="1">
                <a:solidFill>
                  <a:srgbClr val="000000"/>
                </a:solidFill>
              </a:rPr>
              <a:t>domínio</a:t>
            </a:r>
            <a:r>
              <a:rPr lang="en-GB" dirty="0">
                <a:solidFill>
                  <a:srgbClr val="000000"/>
                </a:solidFill>
              </a:rPr>
              <a:t>. </a:t>
            </a:r>
          </a:p>
          <a:p>
            <a:pPr marL="0" indent="0" algn="just">
              <a:spcBef>
                <a:spcPts val="500"/>
              </a:spcBef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        </a:t>
            </a:r>
            <a:r>
              <a:rPr lang="en-GB" b="1" dirty="0" err="1">
                <a:solidFill>
                  <a:srgbClr val="000000"/>
                </a:solidFill>
              </a:rPr>
              <a:t>Teoria</a:t>
            </a:r>
            <a:r>
              <a:rPr lang="en-GB" b="1" dirty="0">
                <a:solidFill>
                  <a:srgbClr val="000000"/>
                </a:solidFill>
              </a:rPr>
              <a:t> da </a:t>
            </a:r>
            <a:r>
              <a:rPr lang="en-GB" b="1" dirty="0" err="1">
                <a:solidFill>
                  <a:srgbClr val="000000"/>
                </a:solidFill>
              </a:rPr>
              <a:t>metáfora</a:t>
            </a:r>
            <a:r>
              <a:rPr lang="en-GB" b="1" dirty="0">
                <a:solidFill>
                  <a:srgbClr val="000000"/>
                </a:solidFill>
              </a:rPr>
              <a:t> com base </a:t>
            </a:r>
            <a:r>
              <a:rPr lang="en-GB" b="1" dirty="0" err="1">
                <a:solidFill>
                  <a:srgbClr val="000000"/>
                </a:solidFill>
              </a:rPr>
              <a:t>cognitiva</a:t>
            </a:r>
            <a:endParaRPr lang="en-GB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500"/>
              </a:spcBef>
              <a:buNone/>
            </a:pPr>
            <a:endParaRPr lang="en-GB" b="1" i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700"/>
              </a:spcBef>
              <a:buNone/>
            </a:pPr>
            <a:r>
              <a:rPr lang="en-GB" b="1" i="1" dirty="0">
                <a:solidFill>
                  <a:srgbClr val="000000"/>
                </a:solidFill>
              </a:rPr>
              <a:t>       </a:t>
            </a:r>
            <a:r>
              <a:rPr lang="en-GB" dirty="0">
                <a:solidFill>
                  <a:srgbClr val="000000"/>
                </a:solidFill>
              </a:rPr>
              <a:t>A </a:t>
            </a:r>
            <a:r>
              <a:rPr lang="en-GB" dirty="0" err="1">
                <a:solidFill>
                  <a:srgbClr val="000000"/>
                </a:solidFill>
              </a:rPr>
              <a:t>maior</a:t>
            </a:r>
            <a:r>
              <a:rPr lang="en-GB" dirty="0">
                <a:solidFill>
                  <a:srgbClr val="000000"/>
                </a:solidFill>
              </a:rPr>
              <a:t> parte de </a:t>
            </a:r>
            <a:r>
              <a:rPr lang="en-GB" dirty="0" err="1">
                <a:solidFill>
                  <a:srgbClr val="000000"/>
                </a:solidFill>
              </a:rPr>
              <a:t>nosso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sistema</a:t>
            </a:r>
            <a:r>
              <a:rPr lang="en-GB" dirty="0">
                <a:solidFill>
                  <a:srgbClr val="000000"/>
                </a:solidFill>
              </a:rPr>
              <a:t> conceptual </a:t>
            </a:r>
            <a:r>
              <a:rPr lang="en-GB" dirty="0" err="1">
                <a:solidFill>
                  <a:srgbClr val="000000"/>
                </a:solidFill>
              </a:rPr>
              <a:t>ordinário</a:t>
            </a:r>
            <a:r>
              <a:rPr lang="en-GB" dirty="0">
                <a:solidFill>
                  <a:srgbClr val="000000"/>
                </a:solidFill>
              </a:rPr>
              <a:t> é de </a:t>
            </a:r>
            <a:r>
              <a:rPr lang="en-GB" dirty="0" err="1">
                <a:solidFill>
                  <a:srgbClr val="000000"/>
                </a:solidFill>
              </a:rPr>
              <a:t>natureza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metafórica</a:t>
            </a:r>
            <a:r>
              <a:rPr lang="en-GB" dirty="0">
                <a:solidFill>
                  <a:srgbClr val="000000"/>
                </a:solidFill>
              </a:rPr>
              <a:t>. É </a:t>
            </a:r>
            <a:r>
              <a:rPr lang="en-GB" dirty="0" err="1">
                <a:solidFill>
                  <a:srgbClr val="000000"/>
                </a:solidFill>
              </a:rPr>
              <a:t>possível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identificar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metáforas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que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estruturam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nossa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maneira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perceber</a:t>
            </a:r>
            <a:r>
              <a:rPr lang="en-GB" dirty="0">
                <a:solidFill>
                  <a:srgbClr val="000000"/>
                </a:solidFill>
              </a:rPr>
              <a:t>, de </a:t>
            </a:r>
            <a:r>
              <a:rPr lang="en-GB" dirty="0" err="1">
                <a:solidFill>
                  <a:srgbClr val="000000"/>
                </a:solidFill>
              </a:rPr>
              <a:t>pensar</a:t>
            </a:r>
            <a:r>
              <a:rPr lang="en-GB" dirty="0">
                <a:solidFill>
                  <a:srgbClr val="000000"/>
                </a:solidFill>
              </a:rPr>
              <a:t> e de </a:t>
            </a:r>
            <a:r>
              <a:rPr lang="en-GB" dirty="0" err="1" smtClean="0">
                <a:solidFill>
                  <a:srgbClr val="000000"/>
                </a:solidFill>
              </a:rPr>
              <a:t>agir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i="1" dirty="0" err="1" smtClean="0">
                <a:solidFill>
                  <a:srgbClr val="000000"/>
                </a:solidFill>
              </a:rPr>
              <a:t>metáfora</a:t>
            </a:r>
            <a:r>
              <a:rPr lang="en-GB" i="1" dirty="0" smtClean="0">
                <a:solidFill>
                  <a:srgbClr val="000000"/>
                </a:solidFill>
              </a:rPr>
              <a:t> conceptual</a:t>
            </a:r>
            <a:r>
              <a:rPr lang="en-GB" dirty="0" smtClean="0">
                <a:solidFill>
                  <a:srgbClr val="000000"/>
                </a:solidFill>
              </a:rPr>
              <a:t>), </a:t>
            </a:r>
            <a:r>
              <a:rPr lang="en-GB" dirty="0" err="1" smtClean="0">
                <a:solidFill>
                  <a:srgbClr val="000000"/>
                </a:solidFill>
              </a:rPr>
              <a:t>revelando</a:t>
            </a:r>
            <a:r>
              <a:rPr lang="pt-BR" dirty="0" smtClean="0"/>
              <a:t> a </a:t>
            </a:r>
            <a:r>
              <a:rPr lang="pt-BR" dirty="0"/>
              <a:t>relação que temos com o mundo. </a:t>
            </a:r>
            <a:endParaRPr lang="en-GB" dirty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616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tx2"/>
                </a:solidFill>
                <a:latin typeface="Calibri" panose="020F0502020204030204" pitchFamily="34" charset="0"/>
              </a:rPr>
              <a:t>Layoff &amp; Johnson (2001 [1982])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200" b="1" dirty="0" smtClean="0"/>
              <a:t>Metáfora como veículo de ideologia</a:t>
            </a:r>
          </a:p>
          <a:p>
            <a:pPr marL="0" indent="0"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rgbClr val="000000"/>
                </a:solidFill>
              </a:rPr>
              <a:t>	O </a:t>
            </a:r>
            <a:r>
              <a:rPr lang="en-GB" dirty="0" err="1">
                <a:solidFill>
                  <a:srgbClr val="000000"/>
                </a:solidFill>
              </a:rPr>
              <a:t>fato</a:t>
            </a:r>
            <a:r>
              <a:rPr lang="en-GB" dirty="0">
                <a:solidFill>
                  <a:srgbClr val="000000"/>
                </a:solidFill>
              </a:rPr>
              <a:t> de um </a:t>
            </a:r>
            <a:r>
              <a:rPr lang="en-GB" dirty="0" err="1">
                <a:solidFill>
                  <a:srgbClr val="000000"/>
                </a:solidFill>
              </a:rPr>
              <a:t>locutor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 err="1">
                <a:solidFill>
                  <a:srgbClr val="000000"/>
                </a:solidFill>
              </a:rPr>
              <a:t>escolher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expressar</a:t>
            </a:r>
            <a:r>
              <a:rPr lang="en-GB" dirty="0">
                <a:solidFill>
                  <a:srgbClr val="000000"/>
                </a:solidFill>
              </a:rPr>
              <a:t>-se </a:t>
            </a:r>
            <a:r>
              <a:rPr lang="en-GB" dirty="0" err="1">
                <a:solidFill>
                  <a:srgbClr val="000000"/>
                </a:solidFill>
              </a:rPr>
              <a:t>através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determinada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metáfora</a:t>
            </a:r>
            <a:r>
              <a:rPr lang="en-GB" dirty="0">
                <a:solidFill>
                  <a:srgbClr val="000000"/>
                </a:solidFill>
              </a:rPr>
              <a:t> e </a:t>
            </a:r>
            <a:r>
              <a:rPr lang="en-GB" dirty="0" err="1">
                <a:solidFill>
                  <a:srgbClr val="000000"/>
                </a:solidFill>
              </a:rPr>
              <a:t>não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outra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significa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que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ele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está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construindo</a:t>
            </a:r>
            <a:r>
              <a:rPr lang="en-GB" dirty="0">
                <a:solidFill>
                  <a:srgbClr val="000000"/>
                </a:solidFill>
              </a:rPr>
              <a:t> a </a:t>
            </a:r>
            <a:r>
              <a:rPr lang="en-GB" dirty="0" err="1">
                <a:solidFill>
                  <a:srgbClr val="000000"/>
                </a:solidFill>
              </a:rPr>
              <a:t>realidade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uma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maneira</a:t>
            </a:r>
            <a:r>
              <a:rPr lang="en-GB" dirty="0">
                <a:solidFill>
                  <a:srgbClr val="000000"/>
                </a:solidFill>
              </a:rPr>
              <a:t> e </a:t>
            </a:r>
            <a:r>
              <a:rPr lang="en-GB" dirty="0" err="1">
                <a:solidFill>
                  <a:srgbClr val="000000"/>
                </a:solidFill>
              </a:rPr>
              <a:t>não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outra</a:t>
            </a:r>
            <a:r>
              <a:rPr lang="en-GB" dirty="0">
                <a:solidFill>
                  <a:srgbClr val="000000"/>
                </a:solidFill>
              </a:rPr>
              <a:t>.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514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chemeClr val="tx2"/>
                </a:solidFill>
              </a:rPr>
              <a:t>GIBBS (1994)</a:t>
            </a:r>
            <a:endParaRPr lang="pt-BR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GB" sz="3600" b="1" dirty="0" err="1" smtClean="0">
                <a:solidFill>
                  <a:srgbClr val="000000"/>
                </a:solidFill>
              </a:rPr>
              <a:t>Hipóteses</a:t>
            </a:r>
            <a:r>
              <a:rPr lang="en-GB" sz="3600" b="1" dirty="0" smtClean="0">
                <a:solidFill>
                  <a:srgbClr val="000000"/>
                </a:solidFill>
              </a:rPr>
              <a:t> </a:t>
            </a:r>
            <a:r>
              <a:rPr lang="en-GB" sz="3600" b="1" dirty="0">
                <a:solidFill>
                  <a:srgbClr val="000000"/>
                </a:solidFill>
              </a:rPr>
              <a:t>para </a:t>
            </a:r>
            <a:r>
              <a:rPr lang="en-GB" sz="3600" b="1" dirty="0" err="1">
                <a:solidFill>
                  <a:srgbClr val="000000"/>
                </a:solidFill>
              </a:rPr>
              <a:t>explicar</a:t>
            </a:r>
            <a:r>
              <a:rPr lang="en-GB" sz="3600" b="1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000000"/>
                </a:solidFill>
              </a:rPr>
              <a:t>por</a:t>
            </a:r>
            <a:r>
              <a:rPr lang="en-GB" sz="3600" b="1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000000"/>
                </a:solidFill>
              </a:rPr>
              <a:t>que</a:t>
            </a:r>
            <a:r>
              <a:rPr lang="en-GB" sz="3600" b="1" dirty="0">
                <a:solidFill>
                  <a:srgbClr val="000000"/>
                </a:solidFill>
              </a:rPr>
              <a:t> as </a:t>
            </a:r>
            <a:r>
              <a:rPr lang="en-GB" sz="3600" b="1" dirty="0" err="1">
                <a:solidFill>
                  <a:srgbClr val="000000"/>
                </a:solidFill>
              </a:rPr>
              <a:t>pessoas</a:t>
            </a:r>
            <a:r>
              <a:rPr lang="en-GB" sz="3600" b="1" dirty="0">
                <a:solidFill>
                  <a:srgbClr val="000000"/>
                </a:solidFill>
              </a:rPr>
              <a:t> </a:t>
            </a:r>
            <a:r>
              <a:rPr lang="en-GB" sz="3600" b="1" dirty="0" err="1">
                <a:solidFill>
                  <a:srgbClr val="000000"/>
                </a:solidFill>
              </a:rPr>
              <a:t>falam</a:t>
            </a:r>
            <a:r>
              <a:rPr lang="en-GB" sz="3600" b="1" dirty="0">
                <a:solidFill>
                  <a:srgbClr val="000000"/>
                </a:solidFill>
              </a:rPr>
              <a:t> </a:t>
            </a:r>
            <a:r>
              <a:rPr lang="en-GB" sz="3600" b="1" dirty="0" err="1" smtClean="0">
                <a:solidFill>
                  <a:srgbClr val="000000"/>
                </a:solidFill>
              </a:rPr>
              <a:t>metaforicamente</a:t>
            </a:r>
            <a:r>
              <a:rPr lang="en-GB" sz="3600" b="1" dirty="0" smtClean="0">
                <a:solidFill>
                  <a:srgbClr val="000000"/>
                </a:solidFill>
              </a:rPr>
              <a:t>:</a:t>
            </a:r>
            <a:endParaRPr lang="en-GB" sz="36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800"/>
              </a:spcBef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expressabilidade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800"/>
              </a:spcBef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compactividade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 err="1" smtClean="0">
                <a:solidFill>
                  <a:srgbClr val="000000"/>
                </a:solidFill>
              </a:rPr>
              <a:t>vivacidade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5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b="1" dirty="0" err="1">
                <a:solidFill>
                  <a:schemeClr val="tx2"/>
                </a:solidFill>
              </a:rPr>
              <a:t>Perelman</a:t>
            </a:r>
            <a:r>
              <a:rPr lang="pt-BR" sz="3600" b="1" dirty="0">
                <a:solidFill>
                  <a:schemeClr val="tx2"/>
                </a:solidFill>
              </a:rPr>
              <a:t> e </a:t>
            </a:r>
            <a:r>
              <a:rPr lang="pt-BR" sz="3600" b="1" dirty="0" err="1" smtClean="0">
                <a:solidFill>
                  <a:schemeClr val="tx2"/>
                </a:solidFill>
              </a:rPr>
              <a:t>Tyteca</a:t>
            </a:r>
            <a:r>
              <a:rPr lang="pt-BR" sz="3600" b="1" dirty="0" smtClean="0">
                <a:solidFill>
                  <a:schemeClr val="tx2"/>
                </a:solidFill>
              </a:rPr>
              <a:t> (2002</a:t>
            </a:r>
            <a:r>
              <a:rPr lang="pt-BR" sz="3600" b="1" dirty="0">
                <a:solidFill>
                  <a:schemeClr val="tx2"/>
                </a:solidFill>
              </a:rPr>
              <a:t>,[1958</a:t>
            </a:r>
            <a:r>
              <a:rPr lang="pt-BR" sz="3600" b="1" dirty="0" smtClean="0">
                <a:solidFill>
                  <a:schemeClr val="tx2"/>
                </a:solidFill>
              </a:rPr>
              <a:t>])</a:t>
            </a:r>
            <a:endParaRPr lang="pt-BR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Metáfora como estratégia argumentativa</a:t>
            </a:r>
          </a:p>
          <a:p>
            <a:pPr marL="0" indent="0">
              <a:buNone/>
            </a:pPr>
            <a:endParaRPr lang="pt-BR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0000"/>
                </a:solidFill>
              </a:rPr>
              <a:t>	</a:t>
            </a:r>
            <a:r>
              <a:rPr lang="pt-BR" dirty="0" smtClean="0">
                <a:solidFill>
                  <a:srgbClr val="000000"/>
                </a:solidFill>
              </a:rPr>
              <a:t>As </a:t>
            </a:r>
            <a:r>
              <a:rPr lang="pt-BR" dirty="0">
                <a:solidFill>
                  <a:srgbClr val="000000"/>
                </a:solidFill>
              </a:rPr>
              <a:t>figuras são consideradas argumentativas quando realizam a comunhão entre orador e auditório, e que a razão nem sempre é suficiente para persuadir, o orador também deve chamar a atenção e conquistar a confiança do auditório através da emoção, utilizando estratégias argumentativas que visem tanto ao entendimento quanto à vontade. (p.52)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100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GB" sz="2000" dirty="0">
                <a:solidFill>
                  <a:schemeClr val="tx2"/>
                </a:solidFill>
              </a:rPr>
              <a:t>GIBBS, R.W., Jr. </a:t>
            </a:r>
            <a:r>
              <a:rPr lang="en-GB" sz="2000" i="1" dirty="0">
                <a:solidFill>
                  <a:schemeClr val="tx2"/>
                </a:solidFill>
              </a:rPr>
              <a:t>The poetics of mind – Figurative thought, language and understanding. </a:t>
            </a:r>
            <a:r>
              <a:rPr lang="en-GB" sz="2000" dirty="0">
                <a:solidFill>
                  <a:schemeClr val="tx2"/>
                </a:solidFill>
              </a:rPr>
              <a:t>Cambridge: Cambridge University Press, 1994</a:t>
            </a:r>
            <a:r>
              <a:rPr lang="en-GB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000" dirty="0">
                <a:solidFill>
                  <a:schemeClr val="tx2"/>
                </a:solidFill>
              </a:rPr>
              <a:t>GRICE, H. P. Lógica e conversação. In: DASCAL, Marcelo. (org.) Fundamentos metodológicos da Linguística. </a:t>
            </a:r>
            <a:r>
              <a:rPr lang="pt-BR" sz="2000" i="1" dirty="0">
                <a:solidFill>
                  <a:schemeClr val="tx2"/>
                </a:solidFill>
              </a:rPr>
              <a:t>Pragmática</a:t>
            </a:r>
            <a:r>
              <a:rPr lang="pt-BR" sz="2000" dirty="0">
                <a:solidFill>
                  <a:schemeClr val="tx2"/>
                </a:solidFill>
              </a:rPr>
              <a:t>. V. 4. Campinas, 1982, p. 81-103</a:t>
            </a:r>
            <a:r>
              <a:rPr lang="pt-BR" sz="2000" dirty="0" smtClean="0">
                <a:solidFill>
                  <a:schemeClr val="tx2"/>
                </a:solidFill>
              </a:rPr>
              <a:t>.</a:t>
            </a:r>
            <a:endParaRPr lang="en-GB" sz="2000" dirty="0" smtClean="0">
              <a:solidFill>
                <a:schemeClr val="tx2"/>
              </a:solidFill>
            </a:endParaRPr>
          </a:p>
          <a:p>
            <a:pPr marL="0" indent="0" algn="just" eaLnBrk="0" hangingPunct="0">
              <a:spcAft>
                <a:spcPts val="1000"/>
              </a:spcAft>
              <a:buNone/>
              <a:defRPr/>
            </a:pPr>
            <a:r>
              <a:rPr lang="pt-BR" sz="2000" dirty="0">
                <a:solidFill>
                  <a:schemeClr val="tx2"/>
                </a:solidFill>
                <a:cs typeface="Arial" charset="0"/>
              </a:rPr>
              <a:t>LAKOFF, G., JOHNSON, M. </a:t>
            </a:r>
            <a:r>
              <a:rPr lang="pt-BR" sz="2000" i="1" dirty="0">
                <a:solidFill>
                  <a:schemeClr val="tx2"/>
                </a:solidFill>
                <a:cs typeface="Arial" charset="0"/>
              </a:rPr>
              <a:t>Metáforas da Vida Cotidiana</a:t>
            </a:r>
            <a:r>
              <a:rPr lang="pt-BR" sz="2000" dirty="0">
                <a:solidFill>
                  <a:schemeClr val="tx2"/>
                </a:solidFill>
                <a:cs typeface="Arial" charset="0"/>
              </a:rPr>
              <a:t>. Trad. Mara Sophia Zanotto. Campinas, SP: </a:t>
            </a:r>
            <a:r>
              <a:rPr lang="pt-BR" sz="2000" dirty="0" smtClean="0">
                <a:solidFill>
                  <a:schemeClr val="tx2"/>
                </a:solidFill>
                <a:cs typeface="Arial" charset="0"/>
              </a:rPr>
              <a:t>Mercado </a:t>
            </a:r>
            <a:r>
              <a:rPr lang="pt-BR" sz="2000" dirty="0">
                <a:solidFill>
                  <a:schemeClr val="tx2"/>
                </a:solidFill>
                <a:cs typeface="Arial" charset="0"/>
              </a:rPr>
              <a:t>de Letras; São Paulo: EDUC, 2002. </a:t>
            </a:r>
            <a:r>
              <a:rPr lang="en-US" sz="2000" dirty="0">
                <a:solidFill>
                  <a:schemeClr val="tx2"/>
                </a:solidFill>
                <a:cs typeface="Arial" charset="0"/>
              </a:rPr>
              <a:t>(Original: LAKOFF, G. &amp; JOHNSON, M. </a:t>
            </a:r>
            <a:r>
              <a:rPr lang="en-US" sz="2000" i="1" dirty="0" smtClean="0">
                <a:solidFill>
                  <a:schemeClr val="tx2"/>
                </a:solidFill>
                <a:cs typeface="Arial" charset="0"/>
              </a:rPr>
              <a:t>Metaphors </a:t>
            </a:r>
            <a:r>
              <a:rPr lang="en-US" sz="2000" i="1" dirty="0">
                <a:solidFill>
                  <a:schemeClr val="tx2"/>
                </a:solidFill>
                <a:cs typeface="Arial" charset="0"/>
              </a:rPr>
              <a:t>we live by</a:t>
            </a:r>
            <a:r>
              <a:rPr lang="en-US" sz="2000" dirty="0">
                <a:solidFill>
                  <a:schemeClr val="tx2"/>
                </a:solidFill>
                <a:cs typeface="Arial" charset="0"/>
              </a:rPr>
              <a:t>. Chicago/London: The University of Chicago Press, 1980.) </a:t>
            </a:r>
            <a:endParaRPr lang="pt-BR" sz="2000" dirty="0">
              <a:solidFill>
                <a:schemeClr val="tx2"/>
              </a:solidFill>
              <a:cs typeface="Arial" charset="0"/>
            </a:endParaRPr>
          </a:p>
          <a:p>
            <a:pPr marL="0" indent="0" algn="just" eaLnBrk="0" hangingPunct="0">
              <a:spcAft>
                <a:spcPts val="1000"/>
              </a:spcAft>
              <a:buNone/>
              <a:defRPr/>
            </a:pPr>
            <a:r>
              <a:rPr lang="pt-BR" sz="2000" dirty="0" smtClean="0">
                <a:solidFill>
                  <a:schemeClr val="tx2"/>
                </a:solidFill>
                <a:ea typeface="Calibri" pitchFamily="34" charset="0"/>
              </a:rPr>
              <a:t>PERELMAN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, C., OLBRECHTS-TYTECA, L. </a:t>
            </a:r>
            <a:r>
              <a:rPr lang="pt-BR" sz="2000" i="1" dirty="0">
                <a:solidFill>
                  <a:schemeClr val="tx2"/>
                </a:solidFill>
                <a:ea typeface="Calibri" pitchFamily="34" charset="0"/>
              </a:rPr>
              <a:t>Tratado da Argumentação: 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a Nova Retórica. 2ª ed. Trad. Maria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Ermantina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 Galvão. São Paulo: Martins Fontes, 2005. (Original: PERELMAN, C. &amp; OLBRECHTS-TYTECA, L. </a:t>
            </a:r>
            <a:r>
              <a:rPr lang="pt-BR" sz="2000" i="1" dirty="0" err="1">
                <a:solidFill>
                  <a:schemeClr val="tx2"/>
                </a:solidFill>
                <a:ea typeface="Calibri" pitchFamily="34" charset="0"/>
              </a:rPr>
              <a:t>Traité</a:t>
            </a:r>
            <a:r>
              <a:rPr lang="pt-BR" sz="2000" i="1" dirty="0">
                <a:solidFill>
                  <a:schemeClr val="tx2"/>
                </a:solidFill>
                <a:ea typeface="Calibri" pitchFamily="34" charset="0"/>
              </a:rPr>
              <a:t> de </a:t>
            </a:r>
            <a:r>
              <a:rPr lang="pt-BR" sz="2000" i="1" dirty="0" err="1">
                <a:solidFill>
                  <a:schemeClr val="tx2"/>
                </a:solidFill>
                <a:ea typeface="Calibri" pitchFamily="34" charset="0"/>
              </a:rPr>
              <a:t>l’Argumentation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. La nouvelle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rhetórique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. 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Bruxelles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: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Éditions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 de l’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Université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 de </a:t>
            </a:r>
            <a:r>
              <a:rPr lang="pt-BR" sz="2000" dirty="0" err="1">
                <a:solidFill>
                  <a:schemeClr val="tx2"/>
                </a:solidFill>
                <a:ea typeface="Calibri" pitchFamily="34" charset="0"/>
              </a:rPr>
              <a:t>Bruxelles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, </a:t>
            </a:r>
            <a:r>
              <a:rPr lang="pt-BR" sz="2000" dirty="0" smtClean="0">
                <a:solidFill>
                  <a:schemeClr val="tx2"/>
                </a:solidFill>
                <a:ea typeface="Calibri" pitchFamily="34" charset="0"/>
              </a:rPr>
              <a:t>[1958] </a:t>
            </a:r>
            <a:r>
              <a:rPr lang="pt-BR" sz="2000" dirty="0">
                <a:solidFill>
                  <a:schemeClr val="tx2"/>
                </a:solidFill>
                <a:ea typeface="Calibri" pitchFamily="34" charset="0"/>
              </a:rPr>
              <a:t>1983.)</a:t>
            </a:r>
            <a:endParaRPr lang="pt-BR" sz="2000" dirty="0">
              <a:solidFill>
                <a:schemeClr val="tx2"/>
              </a:solidFill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pt-BR" sz="2000" dirty="0" smtClean="0">
                <a:solidFill>
                  <a:schemeClr val="tx2"/>
                </a:solidFill>
              </a:rPr>
              <a:t>SEVERINO</a:t>
            </a:r>
            <a:r>
              <a:rPr lang="pt-BR" sz="2000" dirty="0">
                <a:solidFill>
                  <a:schemeClr val="tx2"/>
                </a:solidFill>
              </a:rPr>
              <a:t>, A. J. </a:t>
            </a:r>
            <a:r>
              <a:rPr lang="pt-BR" sz="2000" i="1" dirty="0">
                <a:solidFill>
                  <a:schemeClr val="tx2"/>
                </a:solidFill>
              </a:rPr>
              <a:t>Metodologia do trabalho científico</a:t>
            </a:r>
            <a:r>
              <a:rPr lang="pt-BR" sz="2000" dirty="0">
                <a:solidFill>
                  <a:schemeClr val="tx2"/>
                </a:solidFill>
              </a:rPr>
              <a:t>. São Paulo Cortez, 2007.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798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71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59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da aula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t-BR" sz="3200" dirty="0" smtClean="0"/>
          </a:p>
          <a:p>
            <a:r>
              <a:rPr lang="pt-BR" sz="3200" dirty="0" smtClean="0"/>
              <a:t>A persuasão no discurso acadêmico</a:t>
            </a:r>
          </a:p>
          <a:p>
            <a:endParaRPr lang="pt-BR" sz="3200" dirty="0" smtClean="0"/>
          </a:p>
          <a:p>
            <a:r>
              <a:rPr lang="pt-BR" sz="3200" dirty="0" smtClean="0"/>
              <a:t>A </a:t>
            </a:r>
            <a:r>
              <a:rPr lang="pt-BR" sz="3200" dirty="0" smtClean="0"/>
              <a:t>Metáfora como estratégia argumentativa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2299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/>
              <a:t>ARGUMENTAÇÃO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dirty="0" smtClean="0"/>
              <a:t>		</a:t>
            </a:r>
          </a:p>
          <a:p>
            <a:pPr algn="just">
              <a:buNone/>
              <a:defRPr/>
            </a:pPr>
            <a:r>
              <a:rPr lang="pt-BR" dirty="0"/>
              <a:t>	</a:t>
            </a:r>
            <a:r>
              <a:rPr lang="pt-BR" dirty="0" smtClean="0"/>
              <a:t>	O objetivo </a:t>
            </a:r>
            <a:r>
              <a:rPr lang="pt-BR" dirty="0"/>
              <a:t>de toda argumentação é provocar ou aumentar a adesão dos espíritos às teses que se apresentam a seu </a:t>
            </a:r>
            <a:r>
              <a:rPr lang="pt-BR" dirty="0" smtClean="0"/>
              <a:t>assentimento: uma </a:t>
            </a:r>
            <a:r>
              <a:rPr lang="pt-BR" dirty="0"/>
              <a:t>argumentação eficaz é a que consegue aumentar </a:t>
            </a:r>
            <a:r>
              <a:rPr lang="pt-BR" dirty="0" smtClean="0"/>
              <a:t>essa </a:t>
            </a:r>
            <a:r>
              <a:rPr lang="pt-BR" dirty="0"/>
              <a:t>intensidade da adesão de forma que se desencadeie nos ouvintes a ação pretendida (ação positiva ou abstenção) ou, pelo menos, crie neles uma disposição para a ação, que se manifestará no momento oportuno </a:t>
            </a:r>
          </a:p>
          <a:p>
            <a:pPr algn="just">
              <a:buNone/>
              <a:defRPr/>
            </a:pPr>
            <a:r>
              <a:rPr lang="pt-BR" sz="2000" dirty="0"/>
              <a:t>	</a:t>
            </a:r>
          </a:p>
          <a:p>
            <a:pPr algn="r">
              <a:buNone/>
              <a:defRPr/>
            </a:pPr>
            <a:r>
              <a:rPr lang="pt-BR" sz="2000" dirty="0"/>
              <a:t>	</a:t>
            </a:r>
            <a:r>
              <a:rPr lang="pt-BR" sz="2000" dirty="0" err="1" smtClean="0"/>
              <a:t>Perelman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err="1"/>
              <a:t>Tyteca</a:t>
            </a:r>
            <a:r>
              <a:rPr lang="pt-BR" sz="2000" dirty="0"/>
              <a:t>, 2002,[1958] p. </a:t>
            </a:r>
            <a:r>
              <a:rPr lang="pt-BR" sz="2000" dirty="0" smtClean="0"/>
              <a:t>50.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18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Severino (2007)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 argumentação </a:t>
            </a:r>
            <a:r>
              <a:rPr lang="pt-BR" dirty="0"/>
              <a:t>na linguagem utilizada para a produção do artigo </a:t>
            </a:r>
            <a:r>
              <a:rPr lang="pt-BR" dirty="0" smtClean="0"/>
              <a:t>científico deve </a:t>
            </a:r>
            <a:r>
              <a:rPr lang="pt-BR" dirty="0"/>
              <a:t>assumir “a forma lógica de uma demonstração de uma tese proposta hipoteticamente para solucionar um problema.”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	A operação </a:t>
            </a:r>
            <a:r>
              <a:rPr lang="pt-BR" dirty="0"/>
              <a:t>com argumentos, apresentados com objetivo de comprovar uma tese, funda-se na evidência racional e na evidência dos fatos. A apresentação dos fatos é a principal fonte dos argumentos científicos. Daí o papel das estatísticas e do levantamento experimental dos fatos; no campo ou no laboratório, a caracterização dos fatos é etapa imprescindível da dissertação científica.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384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Severino (2007)</a:t>
            </a:r>
            <a:endParaRPr lang="pt-BR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Argumentar </a:t>
            </a:r>
            <a:r>
              <a:rPr lang="pt-BR" dirty="0"/>
              <a:t>consiste, pois, em apresentar uma tese, caracterizá-la devidamente, apresentar provas ou razões que estão a seu favor e concluir, se for o caso, pela sua validade. 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	Esse </a:t>
            </a:r>
            <a:r>
              <a:rPr lang="pt-BR" dirty="0"/>
              <a:t>processo é continuamente retomado e repetido no interior do discurso dissertativo que se compõe, com efeito, de etapas de levantamento de fatos, de caracterização de ideias e de fatos, mediante processos de análise ou de síntese, de apresentação de argumentos lógicos ou fatuais, de configuração de conclusões.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25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Máximas de </a:t>
            </a:r>
            <a:r>
              <a:rPr lang="pt-BR" sz="3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</a:t>
            </a:r>
            <a:r>
              <a:rPr lang="pt-BR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(1982)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285750" indent="-514350" algn="just">
              <a:buAutoNum type="arabicPeriod"/>
            </a:pPr>
            <a:r>
              <a:rPr lang="pt-BR" sz="3000" b="1" dirty="0" smtClean="0">
                <a:cs typeface="Arial" pitchFamily="34" charset="0"/>
              </a:rPr>
              <a:t>Máxima </a:t>
            </a:r>
            <a:r>
              <a:rPr lang="pt-BR" sz="3000" b="1" dirty="0">
                <a:cs typeface="Arial" pitchFamily="34" charset="0"/>
              </a:rPr>
              <a:t>da qualidade </a:t>
            </a:r>
            <a:endParaRPr lang="pt-BR" sz="3000" b="1" dirty="0" smtClean="0">
              <a:cs typeface="Arial" pitchFamily="34" charset="0"/>
            </a:endParaRPr>
          </a:p>
          <a:p>
            <a:pPr marL="0" indent="0" algn="just">
              <a:buNone/>
            </a:pPr>
            <a:endParaRPr lang="pt-BR" sz="3000" dirty="0">
              <a:cs typeface="Arial" pitchFamily="34" charset="0"/>
            </a:endParaRPr>
          </a:p>
          <a:p>
            <a:pPr marL="0" algn="just"/>
            <a:r>
              <a:rPr lang="pt-BR" sz="3000" dirty="0">
                <a:cs typeface="Arial" pitchFamily="34" charset="0"/>
              </a:rPr>
              <a:t>Não diga o que acredita ser falso;</a:t>
            </a:r>
          </a:p>
          <a:p>
            <a:pPr marL="0" algn="just"/>
            <a:r>
              <a:rPr lang="pt-BR" sz="3000" dirty="0">
                <a:cs typeface="Arial" pitchFamily="34" charset="0"/>
              </a:rPr>
              <a:t>Não diga algo de que você não tem adequada evidência</a:t>
            </a:r>
            <a:r>
              <a:rPr lang="pt-BR" sz="3000" dirty="0" smtClean="0"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3000" dirty="0"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000" dirty="0" smtClean="0">
                <a:cs typeface="Arial" pitchFamily="34" charset="0"/>
              </a:rPr>
              <a:t>	</a:t>
            </a:r>
            <a:r>
              <a:rPr lang="pt-BR" sz="3000" dirty="0"/>
              <a:t>A</a:t>
            </a:r>
            <a:r>
              <a:rPr lang="pt-BR" sz="3000" dirty="0"/>
              <a:t> máxima de qualidade expressa o seguinte princípio: tente que a sua contribuição conversacional seja o mais </a:t>
            </a:r>
            <a:r>
              <a:rPr lang="pt-BR" sz="3000" dirty="0"/>
              <a:t>verdadeira possível, para isso</a:t>
            </a:r>
            <a:r>
              <a:rPr lang="pt-BR" sz="3000" dirty="0" smtClean="0"/>
              <a:t>, não</a:t>
            </a:r>
            <a:r>
              <a:rPr lang="pt-BR" sz="3000" dirty="0"/>
              <a:t> afirme o que crê ser falso e não afirme aquilo de que não tem provas suficientes para confirmar a sua veracidade</a:t>
            </a:r>
            <a:r>
              <a:rPr lang="pt-BR" sz="3000" dirty="0" smtClean="0"/>
              <a:t>.</a:t>
            </a:r>
            <a:endParaRPr lang="pt-BR" sz="30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3000" dirty="0" smtClean="0"/>
              <a:t>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57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Máximas de </a:t>
            </a:r>
            <a:r>
              <a:rPr lang="pt-BR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</a:t>
            </a:r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(1982)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algn="just">
              <a:buNone/>
            </a:pPr>
            <a:endParaRPr lang="pt-BR" sz="3000" b="1" dirty="0" smtClean="0">
              <a:cs typeface="Arial" pitchFamily="34" charset="0"/>
            </a:endParaRPr>
          </a:p>
          <a:p>
            <a:pPr marL="0" algn="just">
              <a:buNone/>
            </a:pPr>
            <a:r>
              <a:rPr lang="pt-BR" sz="3400" b="1" dirty="0" smtClean="0">
                <a:cs typeface="Arial" pitchFamily="34" charset="0"/>
              </a:rPr>
              <a:t>2</a:t>
            </a:r>
            <a:r>
              <a:rPr lang="pt-BR" sz="3400" b="1" dirty="0">
                <a:cs typeface="Arial" pitchFamily="34" charset="0"/>
              </a:rPr>
              <a:t>. Máxima da quantidade:</a:t>
            </a:r>
            <a:endParaRPr lang="pt-BR" sz="3400" dirty="0">
              <a:cs typeface="Arial" pitchFamily="34" charset="0"/>
            </a:endParaRPr>
          </a:p>
          <a:p>
            <a:pPr marL="0" algn="just"/>
            <a:r>
              <a:rPr lang="pt-BR" sz="3400" dirty="0">
                <a:cs typeface="Arial" pitchFamily="34" charset="0"/>
              </a:rPr>
              <a:t>Faça sua contribuição tão informativa quanto necessária (para os propósitos reais da troca de informações);</a:t>
            </a:r>
          </a:p>
          <a:p>
            <a:pPr marL="0" algn="just"/>
            <a:r>
              <a:rPr lang="pt-BR" sz="3400" dirty="0">
                <a:cs typeface="Arial" pitchFamily="34" charset="0"/>
              </a:rPr>
              <a:t>Não faça sua contribuição mais informativa do que o necessário.</a:t>
            </a:r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400" dirty="0" smtClean="0">
                <a:cs typeface="Arial" pitchFamily="34" charset="0"/>
              </a:rPr>
              <a:t>		</a:t>
            </a:r>
            <a:r>
              <a:rPr lang="pt-BR" sz="3400" dirty="0" smtClean="0"/>
              <a:t>A</a:t>
            </a:r>
            <a:r>
              <a:rPr lang="pt-BR" sz="3400" dirty="0"/>
              <a:t> máxima de quantidade expressa o seguinte princípio: </a:t>
            </a:r>
            <a:endParaRPr lang="pt-BR" sz="3400" dirty="0" smtClean="0"/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400" dirty="0" smtClean="0"/>
              <a:t>    	Tente</a:t>
            </a:r>
            <a:r>
              <a:rPr lang="pt-BR" sz="3400" dirty="0"/>
              <a:t> que a </a:t>
            </a:r>
            <a:r>
              <a:rPr lang="pt-BR" sz="3400" dirty="0"/>
              <a:t>sua</a:t>
            </a:r>
            <a:r>
              <a:rPr lang="pt-BR" sz="3400" dirty="0"/>
              <a:t> </a:t>
            </a:r>
            <a:r>
              <a:rPr lang="pt-BR" sz="3400" dirty="0" smtClean="0"/>
              <a:t>contribuição</a:t>
            </a:r>
            <a:r>
              <a:rPr lang="pt-BR" sz="3400" dirty="0"/>
              <a:t> </a:t>
            </a:r>
            <a:r>
              <a:rPr lang="pt-BR" sz="3400" dirty="0"/>
              <a:t>conversacional </a:t>
            </a:r>
            <a:r>
              <a:rPr lang="pt-BR" sz="3400" dirty="0"/>
              <a:t>seja tão informativa quanto necessária, isto é, que seja nem mais nem menos informativa do que aquilo que é fundamental para </a:t>
            </a:r>
            <a:r>
              <a:rPr lang="pt-BR" sz="3400" dirty="0" smtClean="0"/>
              <a:t>os objetivos</a:t>
            </a:r>
            <a:r>
              <a:rPr lang="pt-BR" sz="3400" dirty="0"/>
              <a:t> de uma interação verbal. </a:t>
            </a:r>
            <a:endParaRPr lang="pt-BR" sz="3400" dirty="0" smtClean="0"/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400" dirty="0"/>
              <a:t>	</a:t>
            </a:r>
            <a:r>
              <a:rPr lang="pt-BR" sz="3400" dirty="0" smtClean="0"/>
              <a:t>	Um</a:t>
            </a:r>
            <a:r>
              <a:rPr lang="pt-BR" sz="3400" dirty="0"/>
              <a:t> discurso repetitivo constitui uma  violação dessa máxima, pois, ao sobrecarregar o enunciado de informação redundante e desnecessária, </a:t>
            </a:r>
            <a:r>
              <a:rPr lang="pt-BR" sz="3400" dirty="0" smtClean="0"/>
              <a:t>criar-se-á</a:t>
            </a:r>
            <a:r>
              <a:rPr lang="pt-BR" sz="3400" dirty="0"/>
              <a:t> ruído na comunicação</a:t>
            </a:r>
            <a:r>
              <a:rPr lang="pt-BR" sz="3400" dirty="0" smtClean="0"/>
              <a:t>.</a:t>
            </a:r>
            <a:endParaRPr lang="pt-BR" sz="3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69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Máximas de </a:t>
            </a:r>
            <a:r>
              <a:rPr lang="pt-BR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</a:t>
            </a:r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(1982)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88553" y="2018808"/>
            <a:ext cx="8614893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b="1" dirty="0">
                <a:cs typeface="Arial" pitchFamily="34" charset="0"/>
              </a:rPr>
              <a:t>3. Máxima da relação ou relevância:</a:t>
            </a:r>
            <a:endParaRPr lang="pt-BR" dirty="0">
              <a:cs typeface="Arial" pitchFamily="34" charset="0"/>
            </a:endParaRPr>
          </a:p>
          <a:p>
            <a:r>
              <a:rPr lang="pt-BR" dirty="0">
                <a:cs typeface="Arial" pitchFamily="34" charset="0"/>
              </a:rPr>
              <a:t>Seja relevante.</a:t>
            </a:r>
          </a:p>
          <a:p>
            <a:pPr>
              <a:buNone/>
            </a:pPr>
            <a:r>
              <a:rPr lang="pt-BR" dirty="0" smtClean="0">
                <a:cs typeface="Arial" pitchFamily="34" charset="0"/>
              </a:rPr>
              <a:t>	A</a:t>
            </a:r>
            <a:r>
              <a:rPr lang="pt-BR" b="1" dirty="0">
                <a:cs typeface="Arial" pitchFamily="34" charset="0"/>
              </a:rPr>
              <a:t> máxima da relevância </a:t>
            </a:r>
            <a:r>
              <a:rPr lang="pt-BR" dirty="0">
                <a:cs typeface="Arial" pitchFamily="34" charset="0"/>
              </a:rPr>
              <a:t>expressa o seguinte princípio: </a:t>
            </a:r>
            <a:endParaRPr lang="pt-BR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>
                <a:cs typeface="Arial" pitchFamily="34" charset="0"/>
              </a:rPr>
              <a:t>	</a:t>
            </a:r>
            <a:endParaRPr lang="pt-BR" dirty="0" smtClean="0"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>
                <a:cs typeface="Arial" pitchFamily="34" charset="0"/>
              </a:rPr>
              <a:t>	</a:t>
            </a:r>
            <a:r>
              <a:rPr lang="pt-BR" dirty="0" smtClean="0"/>
              <a:t>Tente</a:t>
            </a:r>
            <a:r>
              <a:rPr lang="pt-BR" dirty="0"/>
              <a:t> que a sua </a:t>
            </a:r>
            <a:r>
              <a:rPr lang="pt-BR" dirty="0"/>
              <a:t>contribuição </a:t>
            </a:r>
            <a:r>
              <a:rPr lang="pt-BR" dirty="0"/>
              <a:t>conversacional revele-se pertinente em relação ao </a:t>
            </a:r>
            <a:r>
              <a:rPr lang="pt-BR" dirty="0" smtClean="0"/>
              <a:t>objetivo da conversa, para que se estabeleça uma relação de pertinência entre os enunciados.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919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Máximas de </a:t>
            </a:r>
            <a:r>
              <a:rPr lang="pt-BR" sz="3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Grice</a:t>
            </a:r>
            <a:r>
              <a:rPr lang="pt-BR" sz="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(1982)</a:t>
            </a:r>
            <a:endParaRPr lang="pt-BR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b="1" dirty="0">
                <a:cs typeface="Arial" pitchFamily="34" charset="0"/>
              </a:rPr>
              <a:t>4. Máxima de modo</a:t>
            </a:r>
            <a:endParaRPr lang="pt-BR" dirty="0">
              <a:cs typeface="Arial" pitchFamily="34" charset="0"/>
            </a:endParaRPr>
          </a:p>
          <a:p>
            <a:r>
              <a:rPr lang="pt-BR" dirty="0">
                <a:cs typeface="Arial" pitchFamily="34" charset="0"/>
              </a:rPr>
              <a:t>Evite a obscuridade de expressão;</a:t>
            </a:r>
          </a:p>
          <a:p>
            <a:r>
              <a:rPr lang="pt-BR" dirty="0">
                <a:cs typeface="Arial" pitchFamily="34" charset="0"/>
              </a:rPr>
              <a:t>Evite a ambiguidade;</a:t>
            </a:r>
          </a:p>
          <a:p>
            <a:r>
              <a:rPr lang="pt-BR" dirty="0">
                <a:cs typeface="Arial" pitchFamily="34" charset="0"/>
              </a:rPr>
              <a:t>Seja breve (evite prolixidade desnecessária);</a:t>
            </a:r>
          </a:p>
          <a:p>
            <a:r>
              <a:rPr lang="pt-BR" dirty="0">
                <a:cs typeface="Arial" pitchFamily="34" charset="0"/>
              </a:rPr>
              <a:t>Seja ordenado</a:t>
            </a:r>
            <a:r>
              <a:rPr lang="pt-BR" dirty="0" smtClean="0">
                <a:cs typeface="Arial" pitchFamily="34" charset="0"/>
              </a:rPr>
              <a:t>.</a:t>
            </a:r>
          </a:p>
          <a:p>
            <a:endParaRPr lang="pt-BR" dirty="0"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cs typeface="Arial" pitchFamily="34" charset="0"/>
              </a:rPr>
              <a:t>		Tente</a:t>
            </a:r>
            <a:r>
              <a:rPr lang="pt-BR" dirty="0">
                <a:cs typeface="Arial" pitchFamily="34" charset="0"/>
              </a:rPr>
              <a:t> que a sua contribuição conversacional </a:t>
            </a:r>
            <a:r>
              <a:rPr lang="pt-BR" dirty="0" smtClean="0">
                <a:cs typeface="Arial" pitchFamily="34" charset="0"/>
              </a:rPr>
              <a:t>seja ordenada, clara</a:t>
            </a:r>
            <a:r>
              <a:rPr lang="pt-BR" dirty="0">
                <a:cs typeface="Arial" pitchFamily="34" charset="0"/>
              </a:rPr>
              <a:t> e breve.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0733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417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UNIVERSIDADE DE SÃO PAULO FACULDADE DE FILOSOFIA, LETRAS E CIÊNCIAS HUMANAS Departamento de Letras Clássicas e Vernáculas Área de Filologia e Língua Portuguesa</vt:lpstr>
      <vt:lpstr>Programa da aula</vt:lpstr>
      <vt:lpstr>ARGUMENTAÇÃO</vt:lpstr>
      <vt:lpstr>Severino (2007)</vt:lpstr>
      <vt:lpstr>Severino (2007)</vt:lpstr>
      <vt:lpstr>Máximas de Grice (1982)</vt:lpstr>
      <vt:lpstr>Máximas de Grice (1982)</vt:lpstr>
      <vt:lpstr>Máximas de Grice (1982)</vt:lpstr>
      <vt:lpstr>Máximas de Grice (1982)</vt:lpstr>
      <vt:lpstr> Layoff &amp; Johnson (2001 [1982]) </vt:lpstr>
      <vt:lpstr>Layoff &amp; Johnson (2001 [1982])</vt:lpstr>
      <vt:lpstr>GIBBS (1994)</vt:lpstr>
      <vt:lpstr>Perelman e Tyteca (2002,[1958])</vt:lpstr>
      <vt:lpstr>Bibliografia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26</cp:revision>
  <dcterms:created xsi:type="dcterms:W3CDTF">2013-11-25T20:26:18Z</dcterms:created>
  <dcterms:modified xsi:type="dcterms:W3CDTF">2013-11-26T20:21:59Z</dcterms:modified>
</cp:coreProperties>
</file>