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44"/>
  </p:notesMasterIdLst>
  <p:sldIdLst>
    <p:sldId id="261" r:id="rId2"/>
    <p:sldId id="300" r:id="rId3"/>
    <p:sldId id="302" r:id="rId4"/>
    <p:sldId id="301" r:id="rId5"/>
    <p:sldId id="262" r:id="rId6"/>
    <p:sldId id="263" r:id="rId7"/>
    <p:sldId id="264" r:id="rId8"/>
    <p:sldId id="265" r:id="rId9"/>
    <p:sldId id="266" r:id="rId10"/>
    <p:sldId id="260"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303" r:id="rId27"/>
    <p:sldId id="282" r:id="rId28"/>
    <p:sldId id="283" r:id="rId29"/>
    <p:sldId id="284" r:id="rId30"/>
    <p:sldId id="285" r:id="rId31"/>
    <p:sldId id="286" r:id="rId32"/>
    <p:sldId id="290" r:id="rId33"/>
    <p:sldId id="289" r:id="rId34"/>
    <p:sldId id="291" r:id="rId35"/>
    <p:sldId id="292" r:id="rId36"/>
    <p:sldId id="293" r:id="rId37"/>
    <p:sldId id="294" r:id="rId38"/>
    <p:sldId id="295" r:id="rId39"/>
    <p:sldId id="296" r:id="rId40"/>
    <p:sldId id="297" r:id="rId41"/>
    <p:sldId id="298" r:id="rId42"/>
    <p:sldId id="299"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FE383-88FF-44F1-A406-07878A2EF5C9}"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B850BF-138B-4AE8-BE5C-1C3D25DB02C5}" type="slidenum">
              <a:rPr lang="en-US" smtClean="0"/>
              <a:t>‹#›</a:t>
            </a:fld>
            <a:endParaRPr lang="en-US"/>
          </a:p>
        </p:txBody>
      </p:sp>
    </p:spTree>
    <p:extLst>
      <p:ext uri="{BB962C8B-B14F-4D97-AF65-F5344CB8AC3E}">
        <p14:creationId xmlns:p14="http://schemas.microsoft.com/office/powerpoint/2010/main" val="251428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2C18A60-3230-4DD5-8A53-ACA7693C3621}" type="datetime1">
              <a:rPr lang="en-US" smtClean="0"/>
              <a:t>2/3/2020</a:t>
            </a:fld>
            <a:endParaRPr lang="en-US"/>
          </a:p>
        </p:txBody>
      </p:sp>
      <p:sp>
        <p:nvSpPr>
          <p:cNvPr id="5" name="Footer Placeholder 4"/>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p:cNvSpPr>
            <a:spLocks noGrp="1"/>
          </p:cNvSpPr>
          <p:nvPr>
            <p:ph type="sldNum" sz="quarter" idx="12"/>
          </p:nvPr>
        </p:nvSpPr>
        <p:spPr/>
        <p:txBody>
          <a:bodyPr/>
          <a:lstStyle/>
          <a:p>
            <a:fld id="{ABB1E195-B4C4-4D8D-9171-F90BABCE93C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960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DC905A-4B03-432E-8996-3AE055B932B6}" type="datetime1">
              <a:rPr lang="en-US" smtClean="0"/>
              <a:t>2/3/2020</a:t>
            </a:fld>
            <a:endParaRPr lang="en-US"/>
          </a:p>
        </p:txBody>
      </p:sp>
      <p:sp>
        <p:nvSpPr>
          <p:cNvPr id="5" name="Footer Placeholder 4"/>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p:cNvSpPr>
            <a:spLocks noGrp="1"/>
          </p:cNvSpPr>
          <p:nvPr>
            <p:ph type="sldNum" sz="quarter" idx="12"/>
          </p:nvPr>
        </p:nvSpPr>
        <p:spPr/>
        <p:txBody>
          <a:bodyPr/>
          <a:lstStyle/>
          <a:p>
            <a:fld id="{ABB1E195-B4C4-4D8D-9171-F90BABCE93C7}" type="slidenum">
              <a:rPr lang="en-US" smtClean="0"/>
              <a:t>‹#›</a:t>
            </a:fld>
            <a:endParaRPr lang="en-US"/>
          </a:p>
        </p:txBody>
      </p:sp>
    </p:spTree>
    <p:extLst>
      <p:ext uri="{BB962C8B-B14F-4D97-AF65-F5344CB8AC3E}">
        <p14:creationId xmlns:p14="http://schemas.microsoft.com/office/powerpoint/2010/main" val="1558392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8E33DA-94C4-4743-AE9A-92BD29845C61}" type="datetime1">
              <a:rPr lang="en-US" smtClean="0"/>
              <a:t>2/3/2020</a:t>
            </a:fld>
            <a:endParaRPr lang="en-US"/>
          </a:p>
        </p:txBody>
      </p:sp>
      <p:sp>
        <p:nvSpPr>
          <p:cNvPr id="5" name="Footer Placeholder 4"/>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p:cNvSpPr>
            <a:spLocks noGrp="1"/>
          </p:cNvSpPr>
          <p:nvPr>
            <p:ph type="sldNum" sz="quarter" idx="12"/>
          </p:nvPr>
        </p:nvSpPr>
        <p:spPr/>
        <p:txBody>
          <a:bodyPr/>
          <a:lstStyle/>
          <a:p>
            <a:fld id="{ABB1E195-B4C4-4D8D-9171-F90BABCE93C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51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EFC7D-81B2-4DDC-A447-977022D1A017}" type="datetime1">
              <a:rPr lang="en-US" smtClean="0"/>
              <a:t>2/3/2020</a:t>
            </a:fld>
            <a:endParaRPr lang="en-US"/>
          </a:p>
        </p:txBody>
      </p:sp>
      <p:sp>
        <p:nvSpPr>
          <p:cNvPr id="5" name="Footer Placeholder 4"/>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p:cNvSpPr>
            <a:spLocks noGrp="1"/>
          </p:cNvSpPr>
          <p:nvPr>
            <p:ph type="sldNum" sz="quarter" idx="12"/>
          </p:nvPr>
        </p:nvSpPr>
        <p:spPr/>
        <p:txBody>
          <a:bodyPr/>
          <a:lstStyle/>
          <a:p>
            <a:fld id="{ABB1E195-B4C4-4D8D-9171-F90BABCE93C7}" type="slidenum">
              <a:rPr lang="en-US" smtClean="0"/>
              <a:t>‹#›</a:t>
            </a:fld>
            <a:endParaRPr lang="en-US"/>
          </a:p>
        </p:txBody>
      </p:sp>
    </p:spTree>
    <p:extLst>
      <p:ext uri="{BB962C8B-B14F-4D97-AF65-F5344CB8AC3E}">
        <p14:creationId xmlns:p14="http://schemas.microsoft.com/office/powerpoint/2010/main" val="24588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74CC6F-A827-4878-AB7B-FCDEEAC5AF5B}" type="datetime1">
              <a:rPr lang="en-US" smtClean="0"/>
              <a:t>2/3/2020</a:t>
            </a:fld>
            <a:endParaRPr lang="en-US"/>
          </a:p>
        </p:txBody>
      </p:sp>
      <p:sp>
        <p:nvSpPr>
          <p:cNvPr id="5" name="Footer Placeholder 4"/>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p:cNvSpPr>
            <a:spLocks noGrp="1"/>
          </p:cNvSpPr>
          <p:nvPr>
            <p:ph type="sldNum" sz="quarter" idx="12"/>
          </p:nvPr>
        </p:nvSpPr>
        <p:spPr/>
        <p:txBody>
          <a:bodyPr/>
          <a:lstStyle/>
          <a:p>
            <a:fld id="{ABB1E195-B4C4-4D8D-9171-F90BABCE93C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59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DAE152-9032-47C4-92F8-8251CB734B2C}" type="datetime1">
              <a:rPr lang="en-US" smtClean="0"/>
              <a:t>2/3/2020</a:t>
            </a:fld>
            <a:endParaRPr lang="en-US"/>
          </a:p>
        </p:txBody>
      </p:sp>
      <p:sp>
        <p:nvSpPr>
          <p:cNvPr id="6" name="Footer Placeholder 5"/>
          <p:cNvSpPr>
            <a:spLocks noGrp="1"/>
          </p:cNvSpPr>
          <p:nvPr>
            <p:ph type="ftr" sz="quarter" idx="11"/>
          </p:nvPr>
        </p:nvSpPr>
        <p:spPr/>
        <p:txBody>
          <a:bodyPr/>
          <a:lstStyle/>
          <a:p>
            <a:r>
              <a:rPr lang="pt-BR"/>
              <a:t>International Economics, UIUC, Fall 2019 - Mauro Rodrigues</a:t>
            </a:r>
            <a:endParaRPr lang="en-US"/>
          </a:p>
        </p:txBody>
      </p:sp>
      <p:sp>
        <p:nvSpPr>
          <p:cNvPr id="7" name="Slide Number Placeholder 6"/>
          <p:cNvSpPr>
            <a:spLocks noGrp="1"/>
          </p:cNvSpPr>
          <p:nvPr>
            <p:ph type="sldNum" sz="quarter" idx="12"/>
          </p:nvPr>
        </p:nvSpPr>
        <p:spPr/>
        <p:txBody>
          <a:bodyPr/>
          <a:lstStyle/>
          <a:p>
            <a:fld id="{ABB1E195-B4C4-4D8D-9171-F90BABCE93C7}" type="slidenum">
              <a:rPr lang="en-US" smtClean="0"/>
              <a:t>‹#›</a:t>
            </a:fld>
            <a:endParaRPr lang="en-US"/>
          </a:p>
        </p:txBody>
      </p:sp>
    </p:spTree>
    <p:extLst>
      <p:ext uri="{BB962C8B-B14F-4D97-AF65-F5344CB8AC3E}">
        <p14:creationId xmlns:p14="http://schemas.microsoft.com/office/powerpoint/2010/main" val="404472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B95F06-45F4-49EB-8491-3E23C8318E89}" type="datetime1">
              <a:rPr lang="en-US" smtClean="0"/>
              <a:t>2/3/2020</a:t>
            </a:fld>
            <a:endParaRPr lang="en-US"/>
          </a:p>
        </p:txBody>
      </p:sp>
      <p:sp>
        <p:nvSpPr>
          <p:cNvPr id="8" name="Footer Placeholder 7"/>
          <p:cNvSpPr>
            <a:spLocks noGrp="1"/>
          </p:cNvSpPr>
          <p:nvPr>
            <p:ph type="ftr" sz="quarter" idx="11"/>
          </p:nvPr>
        </p:nvSpPr>
        <p:spPr/>
        <p:txBody>
          <a:bodyPr/>
          <a:lstStyle/>
          <a:p>
            <a:r>
              <a:rPr lang="pt-BR"/>
              <a:t>International Economics, UIUC, Fall 2019 - Mauro Rodrigues</a:t>
            </a:r>
            <a:endParaRPr lang="en-US"/>
          </a:p>
        </p:txBody>
      </p:sp>
      <p:sp>
        <p:nvSpPr>
          <p:cNvPr id="9" name="Slide Number Placeholder 8"/>
          <p:cNvSpPr>
            <a:spLocks noGrp="1"/>
          </p:cNvSpPr>
          <p:nvPr>
            <p:ph type="sldNum" sz="quarter" idx="12"/>
          </p:nvPr>
        </p:nvSpPr>
        <p:spPr/>
        <p:txBody>
          <a:bodyPr/>
          <a:lstStyle/>
          <a:p>
            <a:fld id="{ABB1E195-B4C4-4D8D-9171-F90BABCE93C7}" type="slidenum">
              <a:rPr lang="en-US" smtClean="0"/>
              <a:t>‹#›</a:t>
            </a:fld>
            <a:endParaRPr lang="en-US"/>
          </a:p>
        </p:txBody>
      </p:sp>
    </p:spTree>
    <p:extLst>
      <p:ext uri="{BB962C8B-B14F-4D97-AF65-F5344CB8AC3E}">
        <p14:creationId xmlns:p14="http://schemas.microsoft.com/office/powerpoint/2010/main" val="3984167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65CECC-C156-46DF-84F9-1CD8121C0563}" type="datetime1">
              <a:rPr lang="en-US" smtClean="0"/>
              <a:t>2/3/2020</a:t>
            </a:fld>
            <a:endParaRPr lang="en-US"/>
          </a:p>
        </p:txBody>
      </p:sp>
      <p:sp>
        <p:nvSpPr>
          <p:cNvPr id="4" name="Footer Placeholder 3"/>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p:cNvSpPr>
            <a:spLocks noGrp="1"/>
          </p:cNvSpPr>
          <p:nvPr>
            <p:ph type="sldNum" sz="quarter" idx="12"/>
          </p:nvPr>
        </p:nvSpPr>
        <p:spPr/>
        <p:txBody>
          <a:bodyPr/>
          <a:lstStyle/>
          <a:p>
            <a:fld id="{ABB1E195-B4C4-4D8D-9171-F90BABCE93C7}" type="slidenum">
              <a:rPr lang="en-US" smtClean="0"/>
              <a:t>‹#›</a:t>
            </a:fld>
            <a:endParaRPr lang="en-US"/>
          </a:p>
        </p:txBody>
      </p:sp>
    </p:spTree>
    <p:extLst>
      <p:ext uri="{BB962C8B-B14F-4D97-AF65-F5344CB8AC3E}">
        <p14:creationId xmlns:p14="http://schemas.microsoft.com/office/powerpoint/2010/main" val="222925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CC966B-397E-4391-9558-AEEB4A5D3162}" type="datetime1">
              <a:rPr lang="en-US" smtClean="0"/>
              <a:t>2/3/2020</a:t>
            </a:fld>
            <a:endParaRPr lang="en-US"/>
          </a:p>
        </p:txBody>
      </p:sp>
      <p:sp>
        <p:nvSpPr>
          <p:cNvPr id="3" name="Footer Placeholder 2"/>
          <p:cNvSpPr>
            <a:spLocks noGrp="1"/>
          </p:cNvSpPr>
          <p:nvPr>
            <p:ph type="ftr" sz="quarter" idx="11"/>
          </p:nvPr>
        </p:nvSpPr>
        <p:spPr/>
        <p:txBody>
          <a:bodyPr/>
          <a:lstStyle/>
          <a:p>
            <a:r>
              <a:rPr lang="pt-BR"/>
              <a:t>International Economics, UIUC, Fall 2019 - Mauro Rodrigues</a:t>
            </a:r>
            <a:endParaRPr lang="en-US"/>
          </a:p>
        </p:txBody>
      </p:sp>
      <p:sp>
        <p:nvSpPr>
          <p:cNvPr id="4" name="Slide Number Placeholder 3"/>
          <p:cNvSpPr>
            <a:spLocks noGrp="1"/>
          </p:cNvSpPr>
          <p:nvPr>
            <p:ph type="sldNum" sz="quarter" idx="12"/>
          </p:nvPr>
        </p:nvSpPr>
        <p:spPr/>
        <p:txBody>
          <a:bodyPr/>
          <a:lstStyle/>
          <a:p>
            <a:fld id="{ABB1E195-B4C4-4D8D-9171-F90BABCE93C7}" type="slidenum">
              <a:rPr lang="en-US" smtClean="0"/>
              <a:t>‹#›</a:t>
            </a:fld>
            <a:endParaRPr lang="en-US"/>
          </a:p>
        </p:txBody>
      </p:sp>
    </p:spTree>
    <p:extLst>
      <p:ext uri="{BB962C8B-B14F-4D97-AF65-F5344CB8AC3E}">
        <p14:creationId xmlns:p14="http://schemas.microsoft.com/office/powerpoint/2010/main" val="3847921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80D6E2-C365-47E2-B8EC-335EA74963FC}" type="datetime1">
              <a:rPr lang="en-US" smtClean="0"/>
              <a:t>2/3/2020</a:t>
            </a:fld>
            <a:endParaRPr lang="en-US"/>
          </a:p>
        </p:txBody>
      </p:sp>
      <p:sp>
        <p:nvSpPr>
          <p:cNvPr id="6" name="Footer Placeholder 5"/>
          <p:cNvSpPr>
            <a:spLocks noGrp="1"/>
          </p:cNvSpPr>
          <p:nvPr>
            <p:ph type="ftr" sz="quarter" idx="11"/>
          </p:nvPr>
        </p:nvSpPr>
        <p:spPr/>
        <p:txBody>
          <a:bodyPr/>
          <a:lstStyle/>
          <a:p>
            <a:r>
              <a:rPr lang="pt-BR"/>
              <a:t>International Economics, UIUC, Fall 2019 - Mauro Rodrigues</a:t>
            </a:r>
            <a:endParaRPr lang="en-US"/>
          </a:p>
        </p:txBody>
      </p:sp>
      <p:sp>
        <p:nvSpPr>
          <p:cNvPr id="7" name="Slide Number Placeholder 6"/>
          <p:cNvSpPr>
            <a:spLocks noGrp="1"/>
          </p:cNvSpPr>
          <p:nvPr>
            <p:ph type="sldNum" sz="quarter" idx="12"/>
          </p:nvPr>
        </p:nvSpPr>
        <p:spPr/>
        <p:txBody>
          <a:bodyPr/>
          <a:lstStyle/>
          <a:p>
            <a:fld id="{ABB1E195-B4C4-4D8D-9171-F90BABCE93C7}" type="slidenum">
              <a:rPr lang="en-US" smtClean="0"/>
              <a:t>‹#›</a:t>
            </a:fld>
            <a:endParaRPr lang="en-US"/>
          </a:p>
        </p:txBody>
      </p:sp>
    </p:spTree>
    <p:extLst>
      <p:ext uri="{BB962C8B-B14F-4D97-AF65-F5344CB8AC3E}">
        <p14:creationId xmlns:p14="http://schemas.microsoft.com/office/powerpoint/2010/main" val="122409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7D2EDF-5D85-4ABA-AAC3-A83F7FD14A0C}" type="datetime1">
              <a:rPr lang="en-US" smtClean="0"/>
              <a:t>2/3/2020</a:t>
            </a:fld>
            <a:endParaRPr lang="en-US"/>
          </a:p>
        </p:txBody>
      </p:sp>
      <p:sp>
        <p:nvSpPr>
          <p:cNvPr id="6" name="Footer Placeholder 5"/>
          <p:cNvSpPr>
            <a:spLocks noGrp="1"/>
          </p:cNvSpPr>
          <p:nvPr>
            <p:ph type="ftr" sz="quarter" idx="11"/>
          </p:nvPr>
        </p:nvSpPr>
        <p:spPr/>
        <p:txBody>
          <a:bodyPr/>
          <a:lstStyle/>
          <a:p>
            <a:r>
              <a:rPr lang="pt-BR"/>
              <a:t>International Economics, UIUC, Fall 2019 - Mauro Rodrigues</a:t>
            </a:r>
            <a:endParaRPr lang="en-US"/>
          </a:p>
        </p:txBody>
      </p:sp>
      <p:sp>
        <p:nvSpPr>
          <p:cNvPr id="7" name="Slide Number Placeholder 6"/>
          <p:cNvSpPr>
            <a:spLocks noGrp="1"/>
          </p:cNvSpPr>
          <p:nvPr>
            <p:ph type="sldNum" sz="quarter" idx="12"/>
          </p:nvPr>
        </p:nvSpPr>
        <p:spPr/>
        <p:txBody>
          <a:bodyPr/>
          <a:lstStyle/>
          <a:p>
            <a:fld id="{ABB1E195-B4C4-4D8D-9171-F90BABCE93C7}"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31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FC1D5A1-1E9E-4B63-BFBF-B4129615326A}" type="datetime1">
              <a:rPr lang="en-US" smtClean="0"/>
              <a:t>2/3/2020</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pt-BR"/>
              <a:t>International Economics, UIUC, Fall 2019 - Mauro Rodrigues</a:t>
            </a:r>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BB1E195-B4C4-4D8D-9171-F90BABCE93C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04692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0.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3.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hyperlink" Target="https://web.mit.edu/krugman/www/ricardo.ht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64.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61.png"/><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C339B-E894-44DC-B787-9A26F3CE8A16}"/>
              </a:ext>
            </a:extLst>
          </p:cNvPr>
          <p:cNvSpPr>
            <a:spLocks noGrp="1"/>
          </p:cNvSpPr>
          <p:nvPr>
            <p:ph type="ctrTitle"/>
          </p:nvPr>
        </p:nvSpPr>
        <p:spPr/>
        <p:txBody>
          <a:bodyPr/>
          <a:lstStyle/>
          <a:p>
            <a:r>
              <a:rPr lang="en-US" dirty="0"/>
              <a:t>The Ricardian model – part </a:t>
            </a:r>
            <a:r>
              <a:rPr lang="en-US" dirty="0" err="1"/>
              <a:t>i</a:t>
            </a:r>
            <a:endParaRPr lang="en-US" dirty="0"/>
          </a:p>
        </p:txBody>
      </p:sp>
      <p:sp>
        <p:nvSpPr>
          <p:cNvPr id="3" name="Subtitle 2">
            <a:extLst>
              <a:ext uri="{FF2B5EF4-FFF2-40B4-BE49-F238E27FC236}">
                <a16:creationId xmlns:a16="http://schemas.microsoft.com/office/drawing/2014/main" id="{40767B10-0890-414A-AF66-1D575F159580}"/>
              </a:ext>
            </a:extLst>
          </p:cNvPr>
          <p:cNvSpPr>
            <a:spLocks noGrp="1"/>
          </p:cNvSpPr>
          <p:nvPr>
            <p:ph type="subTitle" idx="1"/>
          </p:nvPr>
        </p:nvSpPr>
        <p:spPr/>
        <p:txBody>
          <a:bodyPr/>
          <a:lstStyle/>
          <a:p>
            <a:r>
              <a:rPr lang="en-US" dirty="0"/>
              <a:t>Econ 490</a:t>
            </a:r>
          </a:p>
          <a:p>
            <a:r>
              <a:rPr lang="en-US" dirty="0"/>
              <a:t>International Economics</a:t>
            </a:r>
          </a:p>
          <a:p>
            <a:r>
              <a:rPr lang="en-US" dirty="0"/>
              <a:t>UIUC, Fall 2019</a:t>
            </a:r>
          </a:p>
          <a:p>
            <a:r>
              <a:rPr lang="en-US" dirty="0"/>
              <a:t>Mauro Rodrigues</a:t>
            </a:r>
          </a:p>
        </p:txBody>
      </p:sp>
    </p:spTree>
    <p:extLst>
      <p:ext uri="{BB962C8B-B14F-4D97-AF65-F5344CB8AC3E}">
        <p14:creationId xmlns:p14="http://schemas.microsoft.com/office/powerpoint/2010/main" val="254487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7A572F0-3B2E-4E20-B4C1-EAE57F9FB1AC}"/>
              </a:ext>
            </a:extLst>
          </p:cNvPr>
          <p:cNvCxnSpPr>
            <a:stCxn id="12" idx="7"/>
            <a:endCxn id="2" idx="1"/>
          </p:cNvCxnSpPr>
          <p:nvPr/>
        </p:nvCxnSpPr>
        <p:spPr>
          <a:xfrm>
            <a:off x="2256025" y="2773174"/>
            <a:ext cx="2981454" cy="2839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EA8993-E6C4-471E-B9D2-9211C9C6A7D4}"/>
              </a:ext>
            </a:extLst>
          </p:cNvPr>
          <p:cNvSpPr txBox="1"/>
          <p:nvPr/>
        </p:nvSpPr>
        <p:spPr>
          <a:xfrm>
            <a:off x="1826746" y="1729929"/>
            <a:ext cx="566154" cy="369332"/>
          </a:xfrm>
          <a:prstGeom prst="rect">
            <a:avLst/>
          </a:prstGeom>
          <a:noFill/>
        </p:spPr>
        <p:txBody>
          <a:bodyPr wrap="square" rtlCol="0">
            <a:spAutoFit/>
          </a:bodyPr>
          <a:lstStyle/>
          <a:p>
            <a:r>
              <a:rPr lang="en-US" i="1" dirty="0"/>
              <a:t>Q</a:t>
            </a:r>
            <a:r>
              <a:rPr lang="en-US" baseline="-25000" dirty="0"/>
              <a:t>2</a:t>
            </a:r>
          </a:p>
        </p:txBody>
      </p:sp>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369332"/>
          </a:xfrm>
          <a:prstGeom prst="rect">
            <a:avLst/>
          </a:prstGeom>
          <a:noFill/>
        </p:spPr>
        <p:txBody>
          <a:bodyPr wrap="square" rtlCol="0">
            <a:spAutoFit/>
          </a:bodyPr>
          <a:lstStyle/>
          <a:p>
            <a:r>
              <a:rPr lang="en-US" i="1" dirty="0"/>
              <a:t>Q</a:t>
            </a:r>
            <a:r>
              <a:rPr lang="en-US" baseline="-25000" dirty="0"/>
              <a:t>1</a:t>
            </a:r>
          </a:p>
        </p:txBody>
      </p:sp>
      <p:sp>
        <p:nvSpPr>
          <p:cNvPr id="2" name="Oval 1">
            <a:extLst>
              <a:ext uri="{FF2B5EF4-FFF2-40B4-BE49-F238E27FC236}">
                <a16:creationId xmlns:a16="http://schemas.microsoft.com/office/drawing/2014/main" id="{8AEDB123-CEE6-4ECF-B0E6-FEDBD1F37F9C}"/>
              </a:ext>
            </a:extLst>
          </p:cNvPr>
          <p:cNvSpPr/>
          <p:nvPr/>
        </p:nvSpPr>
        <p:spPr>
          <a:xfrm>
            <a:off x="5230784" y="56061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68BB0C-DCB5-4C82-B965-F5E4395591A8}"/>
                  </a:ext>
                </a:extLst>
              </p:cNvPr>
              <p:cNvSpPr txBox="1"/>
              <p:nvPr/>
            </p:nvSpPr>
            <p:spPr>
              <a:xfrm>
                <a:off x="4730227" y="5650451"/>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oMath>
                  </m:oMathPara>
                </a14:m>
                <a:endParaRPr lang="en-US" i="1" dirty="0"/>
              </a:p>
            </p:txBody>
          </p:sp>
        </mc:Choice>
        <mc:Fallback xmlns="">
          <p:sp>
            <p:nvSpPr>
              <p:cNvPr id="3" name="TextBox 2">
                <a:extLst>
                  <a:ext uri="{FF2B5EF4-FFF2-40B4-BE49-F238E27FC236}">
                    <a16:creationId xmlns:a16="http://schemas.microsoft.com/office/drawing/2014/main" id="{0B68BB0C-DCB5-4C82-B965-F5E4395591A8}"/>
                  </a:ext>
                </a:extLst>
              </p:cNvPr>
              <p:cNvSpPr txBox="1">
                <a:spLocks noRot="1" noChangeAspect="1" noMove="1" noResize="1" noEditPoints="1" noAdjustHandles="1" noChangeArrowheads="1" noChangeShapeType="1" noTextEdit="1"/>
              </p:cNvSpPr>
              <p:nvPr/>
            </p:nvSpPr>
            <p:spPr>
              <a:xfrm>
                <a:off x="4730227" y="5650451"/>
                <a:ext cx="1175657"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3C83AD-1E58-414B-A0D6-43838D8BF837}"/>
                  </a:ext>
                </a:extLst>
              </p:cNvPr>
              <p:cNvSpPr txBox="1"/>
              <p:nvPr/>
            </p:nvSpPr>
            <p:spPr>
              <a:xfrm>
                <a:off x="1318333" y="2604673"/>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m:oMathPara>
                </a14:m>
                <a:endParaRPr lang="en-US" i="1" dirty="0"/>
              </a:p>
            </p:txBody>
          </p:sp>
        </mc:Choice>
        <mc:Fallback xmlns="">
          <p:sp>
            <p:nvSpPr>
              <p:cNvPr id="10" name="TextBox 9">
                <a:extLst>
                  <a:ext uri="{FF2B5EF4-FFF2-40B4-BE49-F238E27FC236}">
                    <a16:creationId xmlns:a16="http://schemas.microsoft.com/office/drawing/2014/main" id="{2F3C83AD-1E58-414B-A0D6-43838D8BF837}"/>
                  </a:ext>
                </a:extLst>
              </p:cNvPr>
              <p:cNvSpPr txBox="1">
                <a:spLocks noRot="1" noChangeAspect="1" noMove="1" noResize="1" noEditPoints="1" noAdjustHandles="1" noChangeArrowheads="1" noChangeShapeType="1" noTextEdit="1"/>
              </p:cNvSpPr>
              <p:nvPr/>
            </p:nvSpPr>
            <p:spPr>
              <a:xfrm>
                <a:off x="1318333" y="2604673"/>
                <a:ext cx="1175657" cy="369332"/>
              </a:xfrm>
              <a:prstGeom prst="rect">
                <a:avLst/>
              </a:prstGeom>
              <a:blipFill>
                <a:blip r:embed="rId3"/>
                <a:stretch>
                  <a:fillRect b="-14754"/>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7FBEE6C3-4AFA-4611-80AB-18C6685B38AB}"/>
              </a:ext>
            </a:extLst>
          </p:cNvPr>
          <p:cNvSpPr/>
          <p:nvPr/>
        </p:nvSpPr>
        <p:spPr>
          <a:xfrm>
            <a:off x="2217001" y="276647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FC27E29-FEC5-4C35-89DE-D241032A0C86}"/>
              </a:ext>
            </a:extLst>
          </p:cNvPr>
          <p:cNvCxnSpPr/>
          <p:nvPr/>
        </p:nvCxnSpPr>
        <p:spPr>
          <a:xfrm flipH="1">
            <a:off x="4194153" y="3784633"/>
            <a:ext cx="536074" cy="42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0DA611-D72B-4342-8A9F-D6FEBF385E3C}"/>
                  </a:ext>
                </a:extLst>
              </p:cNvPr>
              <p:cNvSpPr txBox="1"/>
              <p:nvPr/>
            </p:nvSpPr>
            <p:spPr>
              <a:xfrm>
                <a:off x="4792244" y="3411409"/>
                <a:ext cx="1734561" cy="369332"/>
              </a:xfrm>
              <a:prstGeom prst="rect">
                <a:avLst/>
              </a:prstGeom>
              <a:noFill/>
            </p:spPr>
            <p:txBody>
              <a:bodyPr wrap="square" rtlCol="0">
                <a:spAutoFit/>
              </a:bodyPr>
              <a:lstStyle/>
              <a:p>
                <a:r>
                  <a:rPr lang="en-US" dirty="0"/>
                  <a:t>slope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a14:m>
                <a:endParaRPr lang="en-US" dirty="0"/>
              </a:p>
            </p:txBody>
          </p:sp>
        </mc:Choice>
        <mc:Fallback xmlns="">
          <p:sp>
            <p:nvSpPr>
              <p:cNvPr id="13" name="TextBox 12">
                <a:extLst>
                  <a:ext uri="{FF2B5EF4-FFF2-40B4-BE49-F238E27FC236}">
                    <a16:creationId xmlns:a16="http://schemas.microsoft.com/office/drawing/2014/main" id="{770DA611-D72B-4342-8A9F-D6FEBF385E3C}"/>
                  </a:ext>
                </a:extLst>
              </p:cNvPr>
              <p:cNvSpPr txBox="1">
                <a:spLocks noRot="1" noChangeAspect="1" noMove="1" noResize="1" noEditPoints="1" noAdjustHandles="1" noChangeArrowheads="1" noChangeShapeType="1" noTextEdit="1"/>
              </p:cNvSpPr>
              <p:nvPr/>
            </p:nvSpPr>
            <p:spPr>
              <a:xfrm>
                <a:off x="4792244" y="3411409"/>
                <a:ext cx="1734561" cy="369332"/>
              </a:xfrm>
              <a:prstGeom prst="rect">
                <a:avLst/>
              </a:prstGeom>
              <a:blipFill>
                <a:blip r:embed="rId4"/>
                <a:stretch>
                  <a:fillRect l="-2807" t="-10000" b="-26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1</a:t>
            </a:r>
          </a:p>
          <a:p>
            <a:pPr algn="ctr"/>
            <a:r>
              <a:rPr lang="en-US" dirty="0"/>
              <a:t>Production Possibilities Frontier – Home country</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0B0205-07CF-4349-8196-D19CFCB9469A}"/>
                  </a:ext>
                </a:extLst>
              </p:cNvPr>
              <p:cNvSpPr txBox="1"/>
              <p:nvPr/>
            </p:nvSpPr>
            <p:spPr>
              <a:xfrm>
                <a:off x="7164199" y="1729929"/>
                <a:ext cx="2432807" cy="369332"/>
              </a:xfrm>
              <a:prstGeom prst="rect">
                <a:avLst/>
              </a:prstGeom>
              <a:noFill/>
              <a:ln>
                <a:solidFill>
                  <a:schemeClr val="tx1"/>
                </a:solidFill>
              </a:ln>
            </p:spPr>
            <p:txBody>
              <a:bodyPr wrap="square" rtlCol="0">
                <a:spAutoFit/>
              </a:bodyPr>
              <a:lstStyle/>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𝐿</m:t>
                        </m:r>
                      </m:e>
                    </m:acc>
                  </m:oMath>
                </a14:m>
                <a:endParaRPr lang="en-US" dirty="0"/>
              </a:p>
            </p:txBody>
          </p:sp>
        </mc:Choice>
        <mc:Fallback xmlns="">
          <p:sp>
            <p:nvSpPr>
              <p:cNvPr id="14" name="TextBox 13">
                <a:extLst>
                  <a:ext uri="{FF2B5EF4-FFF2-40B4-BE49-F238E27FC236}">
                    <a16:creationId xmlns:a16="http://schemas.microsoft.com/office/drawing/2014/main" id="{980B0205-07CF-4349-8196-D19CFCB9469A}"/>
                  </a:ext>
                </a:extLst>
              </p:cNvPr>
              <p:cNvSpPr txBox="1">
                <a:spLocks noRot="1" noChangeAspect="1" noMove="1" noResize="1" noEditPoints="1" noAdjustHandles="1" noChangeArrowheads="1" noChangeShapeType="1" noTextEdit="1"/>
              </p:cNvSpPr>
              <p:nvPr/>
            </p:nvSpPr>
            <p:spPr>
              <a:xfrm>
                <a:off x="7164199" y="1729929"/>
                <a:ext cx="2432807" cy="369332"/>
              </a:xfrm>
              <a:prstGeom prst="rect">
                <a:avLst/>
              </a:prstGeom>
              <a:blipFill>
                <a:blip r:embed="rId5"/>
                <a:stretch>
                  <a:fillRect r="-1496" b="-9677"/>
                </a:stretch>
              </a:blipFill>
              <a:ln>
                <a:solidFill>
                  <a:schemeClr val="tx1"/>
                </a:solidFill>
              </a:ln>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43FA5270-C2E3-4BE6-BAB9-4BE01D687B13}"/>
              </a:ext>
            </a:extLst>
          </p:cNvPr>
          <p:cNvSpPr>
            <a:spLocks noGrp="1"/>
          </p:cNvSpPr>
          <p:nvPr>
            <p:ph type="ftr" sz="quarter" idx="11"/>
          </p:nvPr>
        </p:nvSpPr>
        <p:spPr/>
        <p:txBody>
          <a:bodyPr/>
          <a:lstStyle/>
          <a:p>
            <a:r>
              <a:rPr lang="pt-BR"/>
              <a:t>International Economics, UIUC, Fall 2019 - Mauro Rodrigues</a:t>
            </a:r>
            <a:endParaRPr lang="en-US"/>
          </a:p>
        </p:txBody>
      </p:sp>
      <p:sp>
        <p:nvSpPr>
          <p:cNvPr id="16" name="Slide Number Placeholder 15">
            <a:extLst>
              <a:ext uri="{FF2B5EF4-FFF2-40B4-BE49-F238E27FC236}">
                <a16:creationId xmlns:a16="http://schemas.microsoft.com/office/drawing/2014/main" id="{30CFCE9C-C43A-4BD5-8CB4-06F52C8AB1A9}"/>
              </a:ext>
            </a:extLst>
          </p:cNvPr>
          <p:cNvSpPr>
            <a:spLocks noGrp="1"/>
          </p:cNvSpPr>
          <p:nvPr>
            <p:ph type="sldNum" sz="quarter" idx="12"/>
          </p:nvPr>
        </p:nvSpPr>
        <p:spPr/>
        <p:txBody>
          <a:bodyPr/>
          <a:lstStyle/>
          <a:p>
            <a:fld id="{ABB1E195-B4C4-4D8D-9171-F90BABCE93C7}" type="slidenum">
              <a:rPr lang="en-US" smtClean="0"/>
              <a:t>10</a:t>
            </a:fld>
            <a:endParaRPr lang="en-US"/>
          </a:p>
        </p:txBody>
      </p:sp>
    </p:spTree>
    <p:extLst>
      <p:ext uri="{BB962C8B-B14F-4D97-AF65-F5344CB8AC3E}">
        <p14:creationId xmlns:p14="http://schemas.microsoft.com/office/powerpoint/2010/main" val="9615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barn(in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animBg="1"/>
      <p:bldP spid="3" grpId="0"/>
      <p:bldP spid="10" grpId="0"/>
      <p:bldP spid="12" grpId="0" animBg="1"/>
      <p:bldP spid="13"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production</a:t>
            </a:r>
            <a:br>
              <a:rPr lang="pt-BR" dirty="0"/>
            </a:br>
            <a:r>
              <a:rPr lang="pt-BR" sz="3000" cap="none" dirty="0"/>
              <a:t>Perfect Competition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a:bodyPr>
              <a:lstStyle/>
              <a:p>
                <a:pPr lvl="1"/>
                <a:r>
                  <a:rPr lang="pt-BR" sz="2400" dirty="0"/>
                  <a:t>PPF: combinations of </a:t>
                </a:r>
                <a14:m>
                  <m:oMath xmlns:m="http://schemas.openxmlformats.org/officeDocument/2006/math">
                    <m:sSub>
                      <m:sSubPr>
                        <m:ctrlPr>
                          <a:rPr lang="pt-BR"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oMath>
                </a14:m>
                <a:r>
                  <a:rPr lang="en-US" sz="2400" dirty="0"/>
                  <a:t> and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2</m:t>
                        </m:r>
                      </m:sub>
                    </m:sSub>
                  </m:oMath>
                </a14:m>
                <a:r>
                  <a:rPr lang="en-US" sz="2400" dirty="0"/>
                  <a:t> that a country </a:t>
                </a:r>
                <a:r>
                  <a:rPr lang="en-US" sz="2400" b="1" dirty="0"/>
                  <a:t>can </a:t>
                </a:r>
                <a:r>
                  <a:rPr lang="en-US" sz="2400" dirty="0"/>
                  <a:t>produce</a:t>
                </a:r>
              </a:p>
              <a:p>
                <a:pPr lvl="2">
                  <a:buSzPct val="55000"/>
                  <a:buFont typeface="Wingdings 3" panose="05040102010807070707" pitchFamily="18" charset="2"/>
                  <a:buChar char=""/>
                </a:pPr>
                <a:r>
                  <a:rPr lang="en-US" sz="2000" dirty="0"/>
                  <a:t> What the country </a:t>
                </a:r>
                <a:r>
                  <a:rPr lang="en-US" sz="2000" b="1" dirty="0"/>
                  <a:t>will</a:t>
                </a:r>
                <a:r>
                  <a:rPr lang="en-US" sz="2000" dirty="0"/>
                  <a:t> produce depends on goods prices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1</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2</m:t>
                        </m:r>
                      </m:sub>
                    </m:sSub>
                  </m:oMath>
                </a14:m>
                <a:r>
                  <a:rPr lang="en-US" sz="2000" dirty="0"/>
                  <a:t>) </a:t>
                </a:r>
              </a:p>
              <a:p>
                <a:pPr lvl="1"/>
                <a:endParaRPr lang="pt-BR" sz="2400" dirty="0"/>
              </a:p>
              <a:p>
                <a:pPr lvl="1"/>
                <a:r>
                  <a:rPr lang="pt-BR" sz="2400" b="1" dirty="0"/>
                  <a:t>Perfect competition</a:t>
                </a:r>
                <a:r>
                  <a:rPr lang="pt-BR" sz="2400" dirty="0"/>
                  <a:t>: fims in each sector decide how much to produce and how many workers to hire taking as given goods prices and the wage (</a:t>
                </a:r>
                <a14:m>
                  <m:oMath xmlns:m="http://schemas.openxmlformats.org/officeDocument/2006/math">
                    <m:r>
                      <a:rPr lang="en-US" sz="2400" b="0" i="1" smtClean="0">
                        <a:latin typeface="Cambria Math" panose="02040503050406030204" pitchFamily="18" charset="0"/>
                      </a:rPr>
                      <m:t>𝑤</m:t>
                    </m:r>
                  </m:oMath>
                </a14:m>
                <a:r>
                  <a:rPr lang="en-US" sz="2400" dirty="0"/>
                  <a:t>)</a:t>
                </a:r>
              </a:p>
              <a:p>
                <a:pPr lvl="1"/>
                <a:endParaRPr lang="en-US" sz="2400" dirty="0"/>
              </a:p>
              <a:p>
                <a:pPr lvl="1"/>
                <a:r>
                  <a:rPr lang="en-US" sz="2400" b="1" dirty="0"/>
                  <a:t>Full mobility</a:t>
                </a:r>
                <a:r>
                  <a:rPr lang="en-US" sz="2400" dirty="0"/>
                  <a:t>: workers choose sector that pays highest wage. Therefore there will be only one wage </a:t>
                </a:r>
                <a14:m>
                  <m:oMath xmlns:m="http://schemas.openxmlformats.org/officeDocument/2006/math">
                    <m:r>
                      <a:rPr lang="en-US" sz="2400" b="0" i="1" smtClean="0">
                        <a:latin typeface="Cambria Math" panose="02040503050406030204" pitchFamily="18" charset="0"/>
                      </a:rPr>
                      <m:t>𝑤</m:t>
                    </m:r>
                  </m:oMath>
                </a14:m>
                <a:r>
                  <a:rPr lang="en-US" sz="2400" dirty="0"/>
                  <a:t> for the whole economy:</a:t>
                </a:r>
              </a:p>
              <a:p>
                <a:pPr lvl="2">
                  <a:buSzPct val="55000"/>
                  <a:buFont typeface="Wingdings 3" panose="05040102010807070707" pitchFamily="18" charset="2"/>
                  <a:buChar char=""/>
                </a:pPr>
                <a:r>
                  <a:rPr lang="en-US" sz="2000" dirty="0"/>
                  <a:t> Either both sectors pay the same wage, or</a:t>
                </a:r>
              </a:p>
              <a:p>
                <a:pPr lvl="2">
                  <a:buSzPct val="55000"/>
                  <a:buFont typeface="Wingdings 3" panose="05040102010807070707" pitchFamily="18" charset="2"/>
                  <a:buChar char=""/>
                </a:pPr>
                <a:r>
                  <a:rPr lang="en-US" sz="2000" dirty="0"/>
                  <a:t> There is only one active sector (the other is “out of business”) </a:t>
                </a:r>
                <a:endParaRPr lang="pt-BR" sz="2000" dirty="0"/>
              </a:p>
              <a:p>
                <a:pPr lvl="2"/>
                <a:endParaRPr lang="en-US"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2273" r="-25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6C642DA-D091-4882-A3E4-B3C4F9D93B03}"/>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541ADF92-C512-443F-BAF8-B5D7D9E1C65F}"/>
              </a:ext>
            </a:extLst>
          </p:cNvPr>
          <p:cNvSpPr>
            <a:spLocks noGrp="1"/>
          </p:cNvSpPr>
          <p:nvPr>
            <p:ph type="sldNum" sz="quarter" idx="12"/>
          </p:nvPr>
        </p:nvSpPr>
        <p:spPr/>
        <p:txBody>
          <a:bodyPr/>
          <a:lstStyle/>
          <a:p>
            <a:fld id="{ABB1E195-B4C4-4D8D-9171-F90BABCE93C7}" type="slidenum">
              <a:rPr lang="en-US" smtClean="0"/>
              <a:t>11</a:t>
            </a:fld>
            <a:endParaRPr lang="en-US"/>
          </a:p>
        </p:txBody>
      </p:sp>
    </p:spTree>
    <p:extLst>
      <p:ext uri="{BB962C8B-B14F-4D97-AF65-F5344CB8AC3E}">
        <p14:creationId xmlns:p14="http://schemas.microsoft.com/office/powerpoint/2010/main" val="74031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production</a:t>
            </a:r>
            <a:br>
              <a:rPr lang="pt-BR" dirty="0"/>
            </a:br>
            <a:r>
              <a:rPr lang="pt-BR" sz="3000" cap="none" dirty="0"/>
              <a:t>Perfect Competition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a:bodyPr>
              <a:lstStyle/>
              <a:p>
                <a:pPr lvl="1"/>
                <a:r>
                  <a:rPr lang="en-US" sz="2400" dirty="0"/>
                  <a:t>Profit of a firm in sector 1, Home country:</a:t>
                </a:r>
              </a:p>
              <a:p>
                <a:pPr marL="128016" lvl="1"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1</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𝑤</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den>
                      </m:f>
                      <m:r>
                        <a:rPr lang="en-US" sz="2400" i="1">
                          <a:latin typeface="Cambria Math" panose="02040503050406030204" pitchFamily="18" charset="0"/>
                        </a:rPr>
                        <m:t>−</m:t>
                      </m:r>
                      <m:r>
                        <a:rPr lang="en-US" sz="2400" i="1">
                          <a:latin typeface="Cambria Math" panose="02040503050406030204" pitchFamily="18" charset="0"/>
                        </a:rPr>
                        <m:t>𝑤</m:t>
                      </m:r>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1</m:t>
                          </m:r>
                        </m:sub>
                      </m:sSub>
                    </m:oMath>
                  </m:oMathPara>
                </a14:m>
                <a:endParaRPr lang="en-US" sz="2400" dirty="0"/>
              </a:p>
              <a:p>
                <a:pPr marL="128016" lvl="1" indent="0" algn="ctr">
                  <a:spcAft>
                    <a:spcPts val="12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𝜋</m:t>
                          </m:r>
                        </m:e>
                        <m:sub>
                          <m:r>
                            <a:rPr lang="en-US" sz="2400" i="1">
                              <a:latin typeface="Cambria Math" panose="02040503050406030204" pitchFamily="18" charset="0"/>
                            </a:rPr>
                            <m:t>1</m:t>
                          </m:r>
                        </m:sub>
                      </m:sSub>
                      <m:r>
                        <a:rPr lang="en-US" sz="2400" i="1">
                          <a:latin typeface="Cambria Math" panose="02040503050406030204" pitchFamily="18" charset="0"/>
                        </a:rPr>
                        <m:t>=</m:t>
                      </m:r>
                      <m:d>
                        <m:dPr>
                          <m:begChr m:val="["/>
                          <m:endChr m:val="]"/>
                          <m:ctrlPr>
                            <a:rPr lang="en-US" sz="2400" i="1" smtClean="0">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den>
                          </m:f>
                          <m:r>
                            <a:rPr lang="en-US" sz="2400" i="1">
                              <a:latin typeface="Cambria Math" panose="02040503050406030204" pitchFamily="18" charset="0"/>
                            </a:rPr>
                            <m:t>−</m:t>
                          </m:r>
                          <m:r>
                            <a:rPr lang="en-US" sz="2400" i="1">
                              <a:latin typeface="Cambria Math" panose="02040503050406030204" pitchFamily="18" charset="0"/>
                            </a:rPr>
                            <m:t>𝑤</m:t>
                          </m:r>
                        </m:e>
                      </m:d>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1</m:t>
                          </m:r>
                        </m:sub>
                      </m:sSub>
                    </m:oMath>
                  </m:oMathPara>
                </a14:m>
                <a:endParaRPr lang="en-US" sz="2400" dirty="0"/>
              </a:p>
              <a:p>
                <a:pPr marL="128016" lvl="1" indent="0">
                  <a:buNone/>
                </a:pPr>
                <a:endParaRPr lang="pt-BR" sz="1000" dirty="0"/>
              </a:p>
              <a:p>
                <a:pPr lvl="1"/>
                <a:r>
                  <a:rPr lang="en-US" sz="2400" dirty="0"/>
                  <a:t>Expression inside brackets cannot be positive</a:t>
                </a:r>
              </a:p>
              <a:p>
                <a:pPr lvl="2">
                  <a:buSzPct val="55000"/>
                  <a:buFont typeface="Wingdings 3" panose="05040102010807070707" pitchFamily="18" charset="2"/>
                  <a:buChar char=""/>
                </a:pPr>
                <a:r>
                  <a:rPr lang="en-US" sz="2000" dirty="0"/>
                  <a:t> Otherwise firms could raise profits undefinedly by hiring more people</a:t>
                </a:r>
              </a:p>
              <a:p>
                <a:pPr lvl="2">
                  <a:buSzPct val="55000"/>
                  <a:buFont typeface="Wingdings 3" panose="05040102010807070707" pitchFamily="18" charset="2"/>
                  <a:buChar char=""/>
                </a:pPr>
                <a:r>
                  <a:rPr lang="en-US" sz="2000" dirty="0"/>
                  <a:t> Demand for labor would be infinite; this cannot be an equilibrium since there is a finite number of workers</a:t>
                </a:r>
                <a:endParaRPr lang="pt-BR"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212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5474022D-7F4F-4970-B2F5-C74D680EF7BC}"/>
              </a:ext>
            </a:extLst>
          </p:cNvPr>
          <p:cNvSpPr>
            <a:spLocks noGrp="1"/>
          </p:cNvSpPr>
          <p:nvPr>
            <p:ph type="ftr" sz="quarter" idx="11"/>
          </p:nvPr>
        </p:nvSpPr>
        <p:spPr/>
        <p:txBody>
          <a:bodyPr/>
          <a:lstStyle/>
          <a:p>
            <a:r>
              <a:rPr lang="pt-BR" dirty="0"/>
              <a:t>International Economics, UIUC, Fall 2019 - Mauro Rodrigues</a:t>
            </a:r>
            <a:endParaRPr lang="en-US" dirty="0"/>
          </a:p>
        </p:txBody>
      </p:sp>
      <p:sp>
        <p:nvSpPr>
          <p:cNvPr id="5" name="Slide Number Placeholder 4">
            <a:extLst>
              <a:ext uri="{FF2B5EF4-FFF2-40B4-BE49-F238E27FC236}">
                <a16:creationId xmlns:a16="http://schemas.microsoft.com/office/drawing/2014/main" id="{B702550A-6CD6-48C5-ADE5-3486FC2A9AD0}"/>
              </a:ext>
            </a:extLst>
          </p:cNvPr>
          <p:cNvSpPr>
            <a:spLocks noGrp="1"/>
          </p:cNvSpPr>
          <p:nvPr>
            <p:ph type="sldNum" sz="quarter" idx="12"/>
          </p:nvPr>
        </p:nvSpPr>
        <p:spPr/>
        <p:txBody>
          <a:bodyPr/>
          <a:lstStyle/>
          <a:p>
            <a:fld id="{ABB1E195-B4C4-4D8D-9171-F90BABCE93C7}" type="slidenum">
              <a:rPr lang="en-US" smtClean="0"/>
              <a:t>12</a:t>
            </a:fld>
            <a:endParaRPr lang="en-US"/>
          </a:p>
        </p:txBody>
      </p:sp>
    </p:spTree>
    <p:extLst>
      <p:ext uri="{BB962C8B-B14F-4D97-AF65-F5344CB8AC3E}">
        <p14:creationId xmlns:p14="http://schemas.microsoft.com/office/powerpoint/2010/main" val="3372023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production</a:t>
            </a:r>
            <a:br>
              <a:rPr lang="pt-BR" dirty="0"/>
            </a:br>
            <a:r>
              <a:rPr lang="pt-BR" sz="3000" cap="none" dirty="0"/>
              <a:t>Perfect Competition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a:bodyPr>
              <a:lstStyle/>
              <a:p>
                <a:pPr lvl="1"/>
                <a:r>
                  <a:rPr lang="en-US" sz="2400" dirty="0"/>
                  <a:t>If negative: </a:t>
                </a:r>
                <a14:m>
                  <m:oMath xmlns:m="http://schemas.openxmlformats.org/officeDocument/2006/math">
                    <m:r>
                      <a:rPr lang="en-US" sz="2400" b="0" i="1" smtClean="0">
                        <a:latin typeface="Cambria Math" panose="02040503050406030204" pitchFamily="18" charset="0"/>
                      </a:rPr>
                      <m:t>𝑤</m:t>
                    </m:r>
                    <m:r>
                      <a:rPr lang="en-US" sz="2400" b="0" i="1" smtClean="0">
                        <a:latin typeface="Cambria Math" panose="02040503050406030204" pitchFamily="18" charset="0"/>
                      </a:rPr>
                      <m:t>&gt;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𝑃</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oMath>
                </a14:m>
                <a:r>
                  <a:rPr lang="en-US" sz="2400" dirty="0"/>
                  <a:t>. Then </a:t>
                </a:r>
                <a14:m>
                  <m:oMath xmlns:m="http://schemas.openxmlformats.org/officeDocument/2006/math">
                    <m:sSub>
                      <m:sSubPr>
                        <m:ctrlPr>
                          <a:rPr lang="en-US" sz="2400" i="1" smtClean="0">
                            <a:latin typeface="Cambria Math" panose="02040503050406030204" pitchFamily="18" charset="0"/>
                          </a:rPr>
                        </m:ctrlPr>
                      </m:sSubPr>
                      <m:e>
                        <m:r>
                          <a:rPr lang="en-US" sz="2400" i="1" smtClean="0">
                            <a:latin typeface="Cambria Math" panose="02040503050406030204" pitchFamily="18" charset="0"/>
                            <a:ea typeface="Cambria Math" panose="02040503050406030204" pitchFamily="18" charset="0"/>
                          </a:rPr>
                          <m:t>𝜋</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&lt;0</m:t>
                    </m:r>
                  </m:oMath>
                </a14:m>
                <a:r>
                  <a:rPr lang="en-US" sz="2400" dirty="0"/>
                  <a:t> for any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Sub>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oMath>
                </a14:m>
                <a:endParaRPr lang="en-US" sz="2400" b="0" dirty="0">
                  <a:ea typeface="Cambria Math" panose="02040503050406030204" pitchFamily="18" charset="0"/>
                </a:endParaRPr>
              </a:p>
              <a:p>
                <a:pPr lvl="2">
                  <a:buSzPct val="55000"/>
                  <a:buFont typeface="Wingdings 3" panose="05040102010807070707" pitchFamily="18" charset="2"/>
                  <a:buChar char=""/>
                </a:pPr>
                <a:r>
                  <a:rPr lang="en-US" sz="2000" dirty="0"/>
                  <a:t> Firms will not produce: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𝑄</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𝐿</m:t>
                        </m:r>
                      </m:e>
                      <m:sub>
                        <m:r>
                          <a:rPr lang="en-US" sz="2000">
                            <a:latin typeface="Cambria Math" panose="02040503050406030204" pitchFamily="18" charset="0"/>
                          </a:rPr>
                          <m:t>1</m:t>
                        </m:r>
                      </m:sub>
                    </m:sSub>
                    <m:r>
                      <a:rPr lang="en-US" sz="2000">
                        <a:latin typeface="Cambria Math" panose="02040503050406030204" pitchFamily="18" charset="0"/>
                      </a:rPr>
                      <m:t>=0</m:t>
                    </m:r>
                  </m:oMath>
                </a14:m>
                <a:endParaRPr lang="pt-BR" sz="2000" dirty="0"/>
              </a:p>
              <a:p>
                <a:pPr marL="310896" lvl="2" indent="0">
                  <a:buNone/>
                </a:pPr>
                <a:endParaRPr lang="pt-BR" sz="2000" dirty="0"/>
              </a:p>
              <a:p>
                <a:pPr lvl="1"/>
                <a:r>
                  <a:rPr lang="en-US" sz="2400" dirty="0"/>
                  <a:t>If equal to zero: </a:t>
                </a:r>
                <a14:m>
                  <m:oMath xmlns:m="http://schemas.openxmlformats.org/officeDocument/2006/math">
                    <m:r>
                      <a:rPr lang="en-US" sz="2400" i="1">
                        <a:latin typeface="Cambria Math" panose="02040503050406030204" pitchFamily="18" charset="0"/>
                      </a:rPr>
                      <m:t>𝑤</m:t>
                    </m:r>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oMath>
                </a14:m>
                <a:r>
                  <a:rPr lang="en-US" sz="2400" dirty="0"/>
                  <a:t>. Then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𝜋</m:t>
                        </m:r>
                      </m:e>
                      <m:sub>
                        <m:r>
                          <a:rPr lang="en-US" sz="2400" i="1">
                            <a:latin typeface="Cambria Math" panose="02040503050406030204" pitchFamily="18" charset="0"/>
                          </a:rPr>
                          <m:t>1</m:t>
                        </m:r>
                      </m:sub>
                    </m:sSub>
                    <m:r>
                      <a:rPr lang="en-US" sz="2400" b="0" i="1" smtClean="0">
                        <a:latin typeface="Cambria Math" panose="02040503050406030204" pitchFamily="18" charset="0"/>
                      </a:rPr>
                      <m:t>=</m:t>
                    </m:r>
                    <m:r>
                      <a:rPr lang="en-US" sz="2400" i="1">
                        <a:latin typeface="Cambria Math" panose="02040503050406030204" pitchFamily="18" charset="0"/>
                      </a:rPr>
                      <m:t>0</m:t>
                    </m:r>
                  </m:oMath>
                </a14:m>
                <a:r>
                  <a:rPr lang="en-US" sz="2400" dirty="0"/>
                  <a:t> for any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i="1">
                            <a:latin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≥0</m:t>
                    </m:r>
                  </m:oMath>
                </a14:m>
                <a:endParaRPr lang="en-US" sz="2400" dirty="0"/>
              </a:p>
              <a:p>
                <a:pPr lvl="2">
                  <a:buSzPct val="55000"/>
                  <a:buFont typeface="Wingdings 3" panose="05040102010807070707" pitchFamily="18" charset="2"/>
                  <a:buChar char=""/>
                </a:pPr>
                <a:r>
                  <a:rPr lang="en-US" sz="2000" dirty="0"/>
                  <a:t> Firms are indifferent between any level of employment/production</a:t>
                </a:r>
              </a:p>
              <a:p>
                <a:pPr lvl="2">
                  <a:buSzPct val="55000"/>
                  <a:buFont typeface="Wingdings 3" panose="05040102010807070707" pitchFamily="18" charset="2"/>
                  <a:buChar char=""/>
                </a:pPr>
                <a:r>
                  <a:rPr lang="en-US" sz="2000" dirty="0"/>
                  <a:t> Therefore, if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𝑄</m:t>
                        </m:r>
                      </m:e>
                      <m:sub>
                        <m:r>
                          <a:rPr lang="en-US" sz="2000">
                            <a:latin typeface="Cambria Math" panose="02040503050406030204" pitchFamily="18" charset="0"/>
                          </a:rPr>
                          <m:t>1</m:t>
                        </m:r>
                      </m:sub>
                    </m:sSub>
                    <m:r>
                      <a:rPr lang="en-US" sz="2000">
                        <a:latin typeface="Cambria Math" panose="02040503050406030204" pitchFamily="18" charset="0"/>
                      </a:rPr>
                      <m:t>&gt;0</m:t>
                    </m:r>
                  </m:oMath>
                </a14:m>
                <a:r>
                  <a:rPr lang="en-US" sz="2000" dirty="0"/>
                  <a:t>, it must be the case that </a:t>
                </a:r>
                <a14:m>
                  <m:oMath xmlns:m="http://schemas.openxmlformats.org/officeDocument/2006/math">
                    <m:r>
                      <a:rPr lang="en-US" sz="2000">
                        <a:latin typeface="Cambria Math" panose="02040503050406030204" pitchFamily="18" charset="0"/>
                      </a:rPr>
                      <m:t>𝑤</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1</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𝑎</m:t>
                        </m:r>
                      </m:e>
                      <m:sub>
                        <m:r>
                          <a:rPr lang="en-US" sz="2000">
                            <a:latin typeface="Cambria Math" panose="02040503050406030204" pitchFamily="18" charset="0"/>
                          </a:rPr>
                          <m:t>𝐿</m:t>
                        </m:r>
                        <m:r>
                          <a:rPr lang="en-US" sz="2000">
                            <a:latin typeface="Cambria Math" panose="02040503050406030204" pitchFamily="18" charset="0"/>
                          </a:rPr>
                          <m:t>1</m:t>
                        </m:r>
                      </m:sub>
                    </m:sSub>
                  </m:oMath>
                </a14:m>
                <a:r>
                  <a:rPr lang="en-US" sz="2000" dirty="0"/>
                  <a:t>  </a:t>
                </a:r>
              </a:p>
              <a:p>
                <a:pPr marL="310896" lvl="2" indent="0">
                  <a:buNone/>
                </a:pPr>
                <a:endParaRPr lang="en-US" sz="2000" dirty="0"/>
              </a:p>
              <a:p>
                <a:pPr lvl="1"/>
                <a:r>
                  <a:rPr lang="en-US" sz="2400" dirty="0"/>
                  <a:t>Similarly for sector 2:</a:t>
                </a:r>
              </a:p>
              <a:p>
                <a:pPr lvl="2">
                  <a:buSzPct val="55000"/>
                  <a:buFont typeface="Wingdings 3" panose="05040102010807070707" pitchFamily="18" charset="2"/>
                  <a:buChar char=""/>
                </a:pPr>
                <a:r>
                  <a:rPr lang="en-US" sz="2000" dirty="0"/>
                  <a:t> If </a:t>
                </a:r>
                <a14:m>
                  <m:oMath xmlns:m="http://schemas.openxmlformats.org/officeDocument/2006/math">
                    <m:r>
                      <a:rPr lang="en-US" sz="2000">
                        <a:latin typeface="Cambria Math" panose="02040503050406030204" pitchFamily="18" charset="0"/>
                      </a:rPr>
                      <m:t>𝑤</m:t>
                    </m:r>
                    <m:r>
                      <a:rPr lang="en-US" sz="2000">
                        <a:latin typeface="Cambria Math" panose="02040503050406030204" pitchFamily="18" charset="0"/>
                      </a:rPr>
                      <m:t>&gt;</m:t>
                    </m:r>
                    <m:sSub>
                      <m:sSubPr>
                        <m:ctrlPr>
                          <a:rPr lang="en-US" sz="2000" i="1">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𝑎</m:t>
                        </m:r>
                      </m:e>
                      <m:sub>
                        <m:r>
                          <a:rPr lang="en-US" sz="2000">
                            <a:latin typeface="Cambria Math" panose="02040503050406030204" pitchFamily="18" charset="0"/>
                          </a:rPr>
                          <m:t>𝐿</m:t>
                        </m:r>
                        <m:r>
                          <a:rPr lang="en-US" sz="2000">
                            <a:latin typeface="Cambria Math" panose="02040503050406030204" pitchFamily="18" charset="0"/>
                          </a:rPr>
                          <m:t>2</m:t>
                        </m:r>
                      </m:sub>
                    </m:sSub>
                  </m:oMath>
                </a14:m>
                <a:r>
                  <a:rPr lang="pt-BR" sz="2000" dirty="0"/>
                  <a:t>, then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𝐿</m:t>
                        </m:r>
                      </m:e>
                      <m:sub>
                        <m:r>
                          <a:rPr lang="en-US" sz="2000">
                            <a:latin typeface="Cambria Math" panose="02040503050406030204" pitchFamily="18" charset="0"/>
                          </a:rPr>
                          <m:t>2</m:t>
                        </m:r>
                      </m:sub>
                    </m:sSub>
                    <m:r>
                      <a:rPr lang="en-US" sz="2000" b="0" i="0"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a14:m>
                <a:endParaRPr lang="pt-BR" sz="2000" dirty="0"/>
              </a:p>
              <a:p>
                <a:pPr lvl="2">
                  <a:buSzPct val="55000"/>
                  <a:buFont typeface="Wingdings 3" panose="05040102010807070707" pitchFamily="18" charset="2"/>
                  <a:buChar char=""/>
                </a:pPr>
                <a:r>
                  <a:rPr lang="en-US" sz="2000" dirty="0"/>
                  <a:t> If </a:t>
                </a:r>
                <a14:m>
                  <m:oMath xmlns:m="http://schemas.openxmlformats.org/officeDocument/2006/math">
                    <m:r>
                      <a:rPr lang="en-US" sz="2000">
                        <a:latin typeface="Cambria Math" panose="02040503050406030204" pitchFamily="18" charset="0"/>
                      </a:rPr>
                      <m:t>𝑤</m:t>
                    </m:r>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2</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a:latin typeface="Cambria Math" panose="02040503050406030204" pitchFamily="18" charset="0"/>
                          </a:rPr>
                          <m:t>𝑎</m:t>
                        </m:r>
                      </m:e>
                      <m:sub>
                        <m:r>
                          <a:rPr lang="en-US" sz="2000">
                            <a:latin typeface="Cambria Math" panose="02040503050406030204" pitchFamily="18" charset="0"/>
                          </a:rPr>
                          <m:t>𝐿</m:t>
                        </m:r>
                        <m:r>
                          <a:rPr lang="en-US" sz="2000">
                            <a:latin typeface="Cambria Math" panose="02040503050406030204" pitchFamily="18" charset="0"/>
                          </a:rPr>
                          <m:t>2</m:t>
                        </m:r>
                      </m:sub>
                    </m:sSub>
                  </m:oMath>
                </a14:m>
                <a:r>
                  <a:rPr lang="pt-BR" sz="2000" dirty="0"/>
                  <a:t>, then </a:t>
                </a: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rPr>
                          <m:t>𝐿</m:t>
                        </m:r>
                      </m:e>
                      <m:sub>
                        <m:r>
                          <a:rPr lang="en-US" sz="2000">
                            <a:latin typeface="Cambria Math" panose="02040503050406030204" pitchFamily="18" charset="0"/>
                          </a:rPr>
                          <m:t>2</m:t>
                        </m:r>
                      </m:sub>
                    </m:sSub>
                    <m:sSub>
                      <m:sSubPr>
                        <m:ctrlPr>
                          <a:rPr lang="en-US" sz="2000" i="1">
                            <a:latin typeface="Cambria Math" panose="02040503050406030204" pitchFamily="18" charset="0"/>
                          </a:rPr>
                        </m:ctrlPr>
                      </m:sSubPr>
                      <m:e>
                        <m:r>
                          <a:rPr lang="en-US" sz="2000">
                            <a:latin typeface="Cambria Math" panose="02040503050406030204" pitchFamily="18" charset="0"/>
                          </a:rPr>
                          <m:t>≥0,  </m:t>
                        </m:r>
                        <m:r>
                          <a:rPr lang="en-US" sz="2000">
                            <a:latin typeface="Cambria Math" panose="02040503050406030204" pitchFamily="18" charset="0"/>
                          </a:rPr>
                          <m:t>𝑄</m:t>
                        </m:r>
                      </m:e>
                      <m:sub>
                        <m:r>
                          <a:rPr lang="en-US" sz="2000">
                            <a:latin typeface="Cambria Math" panose="02040503050406030204" pitchFamily="18" charset="0"/>
                          </a:rPr>
                          <m:t>2</m:t>
                        </m:r>
                      </m:sub>
                    </m:sSub>
                    <m:r>
                      <a:rPr lang="en-US" sz="2000">
                        <a:latin typeface="Cambria Math" panose="02040503050406030204" pitchFamily="18" charset="0"/>
                      </a:rPr>
                      <m:t> ≥0</m:t>
                    </m:r>
                  </m:oMath>
                </a14:m>
                <a:endParaRPr lang="pt-BR"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1CBEFFB0-17F1-486E-8C3E-C755F1281E24}"/>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90EAAEF3-912C-472B-AE69-540A636DD3B1}"/>
              </a:ext>
            </a:extLst>
          </p:cNvPr>
          <p:cNvSpPr>
            <a:spLocks noGrp="1"/>
          </p:cNvSpPr>
          <p:nvPr>
            <p:ph type="sldNum" sz="quarter" idx="12"/>
          </p:nvPr>
        </p:nvSpPr>
        <p:spPr/>
        <p:txBody>
          <a:bodyPr/>
          <a:lstStyle/>
          <a:p>
            <a:fld id="{ABB1E195-B4C4-4D8D-9171-F90BABCE93C7}" type="slidenum">
              <a:rPr lang="en-US" smtClean="0"/>
              <a:t>13</a:t>
            </a:fld>
            <a:endParaRPr lang="en-US"/>
          </a:p>
        </p:txBody>
      </p:sp>
    </p:spTree>
    <p:extLst>
      <p:ext uri="{BB962C8B-B14F-4D97-AF65-F5344CB8AC3E}">
        <p14:creationId xmlns:p14="http://schemas.microsoft.com/office/powerpoint/2010/main" val="68911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production</a:t>
            </a:r>
            <a:br>
              <a:rPr lang="pt-BR" dirty="0"/>
            </a:br>
            <a:r>
              <a:rPr lang="pt-BR" sz="3000" cap="none" dirty="0"/>
              <a:t>Three possibilities</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a:bodyPr>
          <a:lstStyle/>
          <a:p>
            <a:pPr marL="128016" lvl="1" indent="0">
              <a:buNone/>
            </a:pPr>
            <a:endParaRPr lang="en-US" sz="2400" dirty="0"/>
          </a:p>
          <a:p>
            <a:pPr lvl="1"/>
            <a:endParaRPr lang="en-US" sz="2400" dirty="0"/>
          </a:p>
          <a:p>
            <a:pPr lvl="1"/>
            <a:endParaRPr lang="en-US" sz="2400" dirty="0"/>
          </a:p>
          <a:p>
            <a:pPr marL="128016" lvl="1" indent="0">
              <a:buNone/>
            </a:pPr>
            <a:endParaRPr lang="en-US" sz="2400" dirty="0"/>
          </a:p>
          <a:p>
            <a:pPr lvl="1"/>
            <a:r>
              <a:rPr lang="en-US" sz="2400" dirty="0"/>
              <a:t>First cell cannot be an equilibrium</a:t>
            </a:r>
          </a:p>
          <a:p>
            <a:pPr lvl="2">
              <a:buSzPct val="55000"/>
              <a:buFont typeface="Wingdings 3" panose="05040102010807070707" pitchFamily="18" charset="2"/>
              <a:buChar char=""/>
            </a:pPr>
            <a:r>
              <a:rPr lang="en-US" sz="2000" dirty="0"/>
              <a:t> Labor demand would be equal to zero</a:t>
            </a:r>
          </a:p>
          <a:p>
            <a:pPr lvl="1"/>
            <a:r>
              <a:rPr lang="en-US" sz="2400" b="0" dirty="0">
                <a:ea typeface="Cambria Math" panose="02040503050406030204" pitchFamily="18" charset="0"/>
              </a:rPr>
              <a:t>We are then left with three possibilities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ACDC4B3-28AA-41C6-BBC2-402BE037BCEB}"/>
                  </a:ext>
                </a:extLst>
              </p:cNvPr>
              <p:cNvGraphicFramePr>
                <a:graphicFrameLocks noGrp="1"/>
              </p:cNvGraphicFramePr>
              <p:nvPr>
                <p:extLst>
                  <p:ext uri="{D42A27DB-BD31-4B8C-83A1-F6EECF244321}">
                    <p14:modId xmlns:p14="http://schemas.microsoft.com/office/powerpoint/2010/main" val="1287196832"/>
                  </p:ext>
                </p:extLst>
              </p:nvPr>
            </p:nvGraphicFramePr>
            <p:xfrm>
              <a:off x="2032000" y="2286000"/>
              <a:ext cx="8127999" cy="194957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48506723"/>
                        </a:ext>
                      </a:extLst>
                    </a:gridCol>
                    <a:gridCol w="2709333">
                      <a:extLst>
                        <a:ext uri="{9D8B030D-6E8A-4147-A177-3AD203B41FA5}">
                          <a16:colId xmlns:a16="http://schemas.microsoft.com/office/drawing/2014/main" val="1310044899"/>
                        </a:ext>
                      </a:extLst>
                    </a:gridCol>
                    <a:gridCol w="2709333">
                      <a:extLst>
                        <a:ext uri="{9D8B030D-6E8A-4147-A177-3AD203B41FA5}">
                          <a16:colId xmlns:a16="http://schemas.microsoft.com/office/drawing/2014/main" val="4229848637"/>
                        </a:ext>
                      </a:extLst>
                    </a:gridCol>
                  </a:tblGrid>
                  <a:tr h="370840">
                    <a:tc>
                      <a:txBody>
                        <a:bodyPr/>
                        <a:lstStyle/>
                        <a:p>
                          <a:endParaRPr lang="en-US"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b="1" i="1" smtClean="0">
                                    <a:ln>
                                      <a:noFill/>
                                    </a:ln>
                                    <a:solidFill>
                                      <a:schemeClr val="tx1"/>
                                    </a:solidFill>
                                    <a:latin typeface="Cambria Math" panose="02040503050406030204" pitchFamily="18" charset="0"/>
                                  </a:rPr>
                                  <m:t>𝒘</m:t>
                                </m:r>
                                <m:r>
                                  <a:rPr lang="en-US" b="1" i="1" smtClean="0">
                                    <a:ln>
                                      <a:noFill/>
                                    </a:ln>
                                    <a:solidFill>
                                      <a:schemeClr val="tx1"/>
                                    </a:solidFill>
                                    <a:latin typeface="Cambria Math" panose="02040503050406030204" pitchFamily="18" charset="0"/>
                                  </a:rPr>
                                  <m:t>&gt;</m:t>
                                </m:r>
                                <m:f>
                                  <m:fPr>
                                    <m:ctrlPr>
                                      <a:rPr lang="en-US" b="1" i="1" smtClean="0">
                                        <a:ln>
                                          <a:noFill/>
                                        </a:ln>
                                        <a:solidFill>
                                          <a:schemeClr val="tx1"/>
                                        </a:solidFill>
                                        <a:latin typeface="Cambria Math" panose="02040503050406030204" pitchFamily="18" charset="0"/>
                                      </a:rPr>
                                    </m:ctrlPr>
                                  </m:fPr>
                                  <m:num>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𝑷</m:t>
                                        </m:r>
                                      </m:e>
                                      <m:sub>
                                        <m:r>
                                          <a:rPr lang="en-US" b="1" i="1" smtClean="0">
                                            <a:ln>
                                              <a:noFill/>
                                            </a:ln>
                                            <a:solidFill>
                                              <a:schemeClr val="tx1"/>
                                            </a:solidFill>
                                            <a:latin typeface="Cambria Math" panose="02040503050406030204" pitchFamily="18" charset="0"/>
                                          </a:rPr>
                                          <m:t>𝟐</m:t>
                                        </m:r>
                                      </m:sub>
                                    </m:sSub>
                                  </m:num>
                                  <m:den>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𝒂</m:t>
                                        </m:r>
                                      </m:e>
                                      <m:sub>
                                        <m:r>
                                          <a:rPr lang="en-US" b="1" i="1" smtClean="0">
                                            <a:ln>
                                              <a:noFill/>
                                            </a:ln>
                                            <a:solidFill>
                                              <a:schemeClr val="tx1"/>
                                            </a:solidFill>
                                            <a:latin typeface="Cambria Math" panose="02040503050406030204" pitchFamily="18" charset="0"/>
                                          </a:rPr>
                                          <m:t>𝑳</m:t>
                                        </m:r>
                                        <m:r>
                                          <a:rPr lang="en-US" b="1" i="1" smtClean="0">
                                            <a:ln>
                                              <a:noFill/>
                                            </a:ln>
                                            <a:solidFill>
                                              <a:schemeClr val="tx1"/>
                                            </a:solidFill>
                                            <a:latin typeface="Cambria Math" panose="02040503050406030204" pitchFamily="18" charset="0"/>
                                          </a:rPr>
                                          <m:t>𝟐</m:t>
                                        </m:r>
                                      </m:sub>
                                    </m:sSub>
                                  </m:den>
                                </m:f>
                              </m:oMath>
                            </m:oMathPara>
                          </a14:m>
                          <a:endParaRPr lang="en-US"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r>
                                  <a:rPr lang="en-US" b="1" i="1" smtClean="0">
                                    <a:ln>
                                      <a:noFill/>
                                    </a:ln>
                                    <a:solidFill>
                                      <a:schemeClr val="tx1"/>
                                    </a:solidFill>
                                    <a:latin typeface="Cambria Math" panose="02040503050406030204" pitchFamily="18" charset="0"/>
                                  </a:rPr>
                                  <m:t>𝒘</m:t>
                                </m:r>
                                <m:r>
                                  <a:rPr lang="en-US" b="1" i="1" smtClean="0">
                                    <a:ln>
                                      <a:noFill/>
                                    </a:ln>
                                    <a:solidFill>
                                      <a:schemeClr val="tx1"/>
                                    </a:solidFill>
                                    <a:latin typeface="Cambria Math" panose="02040503050406030204" pitchFamily="18" charset="0"/>
                                  </a:rPr>
                                  <m:t>=</m:t>
                                </m:r>
                                <m:f>
                                  <m:fPr>
                                    <m:ctrlPr>
                                      <a:rPr lang="en-US" b="1" i="1" smtClean="0">
                                        <a:ln>
                                          <a:noFill/>
                                        </a:ln>
                                        <a:solidFill>
                                          <a:schemeClr val="tx1"/>
                                        </a:solidFill>
                                        <a:latin typeface="Cambria Math" panose="02040503050406030204" pitchFamily="18" charset="0"/>
                                      </a:rPr>
                                    </m:ctrlPr>
                                  </m:fPr>
                                  <m:num>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𝑷</m:t>
                                        </m:r>
                                      </m:e>
                                      <m:sub>
                                        <m:r>
                                          <a:rPr lang="en-US" b="1" i="1" smtClean="0">
                                            <a:ln>
                                              <a:noFill/>
                                            </a:ln>
                                            <a:solidFill>
                                              <a:schemeClr val="tx1"/>
                                            </a:solidFill>
                                            <a:latin typeface="Cambria Math" panose="02040503050406030204" pitchFamily="18" charset="0"/>
                                          </a:rPr>
                                          <m:t>𝟐</m:t>
                                        </m:r>
                                      </m:sub>
                                    </m:sSub>
                                  </m:num>
                                  <m:den>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𝒂</m:t>
                                        </m:r>
                                      </m:e>
                                      <m:sub>
                                        <m:r>
                                          <a:rPr lang="en-US" b="1" i="1" smtClean="0">
                                            <a:ln>
                                              <a:noFill/>
                                            </a:ln>
                                            <a:solidFill>
                                              <a:schemeClr val="tx1"/>
                                            </a:solidFill>
                                            <a:latin typeface="Cambria Math" panose="02040503050406030204" pitchFamily="18" charset="0"/>
                                          </a:rPr>
                                          <m:t>𝑳</m:t>
                                        </m:r>
                                        <m:r>
                                          <a:rPr lang="en-US" b="1" i="1" smtClean="0">
                                            <a:ln>
                                              <a:noFill/>
                                            </a:ln>
                                            <a:solidFill>
                                              <a:schemeClr val="tx1"/>
                                            </a:solidFill>
                                            <a:latin typeface="Cambria Math" panose="02040503050406030204" pitchFamily="18" charset="0"/>
                                          </a:rPr>
                                          <m:t>𝟐</m:t>
                                        </m:r>
                                      </m:sub>
                                    </m:sSub>
                                  </m:den>
                                </m:f>
                              </m:oMath>
                            </m:oMathPara>
                          </a14:m>
                          <a:endParaRPr lang="en-US"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3098893"/>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n>
                                      <a:noFill/>
                                    </a:ln>
                                    <a:solidFill>
                                      <a:schemeClr val="tx1"/>
                                    </a:solidFill>
                                    <a:latin typeface="Cambria Math" panose="02040503050406030204" pitchFamily="18" charset="0"/>
                                  </a:rPr>
                                  <m:t>𝒘</m:t>
                                </m:r>
                                <m:r>
                                  <a:rPr lang="en-US" b="1" i="1" smtClean="0">
                                    <a:ln>
                                      <a:noFill/>
                                    </a:ln>
                                    <a:solidFill>
                                      <a:schemeClr val="tx1"/>
                                    </a:solidFill>
                                    <a:latin typeface="Cambria Math" panose="02040503050406030204" pitchFamily="18" charset="0"/>
                                  </a:rPr>
                                  <m:t>&gt;</m:t>
                                </m:r>
                                <m:f>
                                  <m:fPr>
                                    <m:ctrlPr>
                                      <a:rPr lang="en-US" b="1" i="1" smtClean="0">
                                        <a:ln>
                                          <a:noFill/>
                                        </a:ln>
                                        <a:solidFill>
                                          <a:schemeClr val="tx1"/>
                                        </a:solidFill>
                                        <a:latin typeface="Cambria Math" panose="02040503050406030204" pitchFamily="18" charset="0"/>
                                      </a:rPr>
                                    </m:ctrlPr>
                                  </m:fPr>
                                  <m:num>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𝑷</m:t>
                                        </m:r>
                                      </m:e>
                                      <m:sub>
                                        <m:r>
                                          <a:rPr lang="en-US" b="1" i="1" smtClean="0">
                                            <a:ln>
                                              <a:noFill/>
                                            </a:ln>
                                            <a:solidFill>
                                              <a:schemeClr val="tx1"/>
                                            </a:solidFill>
                                            <a:latin typeface="Cambria Math" panose="02040503050406030204" pitchFamily="18" charset="0"/>
                                          </a:rPr>
                                          <m:t>𝟏</m:t>
                                        </m:r>
                                      </m:sub>
                                    </m:sSub>
                                  </m:num>
                                  <m:den>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𝒂</m:t>
                                        </m:r>
                                      </m:e>
                                      <m:sub>
                                        <m:r>
                                          <a:rPr lang="en-US" b="1" i="1" smtClean="0">
                                            <a:ln>
                                              <a:noFill/>
                                            </a:ln>
                                            <a:solidFill>
                                              <a:schemeClr val="tx1"/>
                                            </a:solidFill>
                                            <a:latin typeface="Cambria Math" panose="02040503050406030204" pitchFamily="18" charset="0"/>
                                          </a:rPr>
                                          <m:t>𝑳</m:t>
                                        </m:r>
                                        <m:r>
                                          <a:rPr lang="en-US" b="1" i="1" smtClean="0">
                                            <a:ln>
                                              <a:noFill/>
                                            </a:ln>
                                            <a:solidFill>
                                              <a:schemeClr val="tx1"/>
                                            </a:solidFill>
                                            <a:latin typeface="Cambria Math" panose="02040503050406030204" pitchFamily="18" charset="0"/>
                                          </a:rPr>
                                          <m:t>𝟏</m:t>
                                        </m:r>
                                      </m:sub>
                                    </m:sSub>
                                  </m:den>
                                </m:f>
                              </m:oMath>
                            </m:oMathPara>
                          </a14:m>
                          <a:endParaRPr lang="en-US"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1</m:t>
                                    </m:r>
                                  </m:sub>
                                </m:sSub>
                                <m:r>
                                  <a:rPr lang="en-US" b="0" i="1" smtClean="0">
                                    <a:ln>
                                      <a:noFill/>
                                    </a:ln>
                                    <a:solidFill>
                                      <a:schemeClr val="tx1"/>
                                    </a:solidFill>
                                    <a:latin typeface="Cambria Math" panose="02040503050406030204" pitchFamily="18" charset="0"/>
                                  </a:rPr>
                                  <m:t>=0</m:t>
                                </m:r>
                              </m:oMath>
                            </m:oMathPara>
                          </a14:m>
                          <a:endParaRPr lang="en-US" dirty="0">
                            <a:ln>
                              <a:no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2</m:t>
                                    </m:r>
                                  </m:sub>
                                </m:sSub>
                                <m:r>
                                  <a:rPr lang="en-US" b="0" i="1" smtClean="0">
                                    <a:ln>
                                      <a:noFill/>
                                    </a:ln>
                                    <a:solidFill>
                                      <a:schemeClr val="tx1"/>
                                    </a:solidFill>
                                    <a:latin typeface="Cambria Math" panose="02040503050406030204" pitchFamily="18" charset="0"/>
                                  </a:rPr>
                                  <m:t>=0</m:t>
                                </m:r>
                              </m:oMath>
                            </m:oMathPara>
                          </a14:m>
                          <a:endParaRPr lang="en-US" b="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1</m:t>
                                    </m:r>
                                  </m:sub>
                                </m:sSub>
                                <m:r>
                                  <a:rPr lang="en-US" b="0" i="1" smtClean="0">
                                    <a:ln>
                                      <a:noFill/>
                                    </a:ln>
                                    <a:solidFill>
                                      <a:schemeClr val="tx1"/>
                                    </a:solidFill>
                                    <a:latin typeface="Cambria Math" panose="02040503050406030204" pitchFamily="18" charset="0"/>
                                  </a:rPr>
                                  <m:t>=0</m:t>
                                </m:r>
                              </m:oMath>
                            </m:oMathPara>
                          </a14:m>
                          <a:endParaRPr lang="en-US" dirty="0">
                            <a:ln>
                              <a:no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2</m:t>
                                    </m:r>
                                  </m:sub>
                                </m:sSub>
                                <m:r>
                                  <a:rPr lang="en-US" b="0" i="1" smtClean="0">
                                    <a:ln>
                                      <a:noFill/>
                                    </a:ln>
                                    <a:solidFill>
                                      <a:schemeClr val="tx1"/>
                                    </a:solidFill>
                                    <a:latin typeface="Cambria Math" panose="02040503050406030204" pitchFamily="18" charset="0"/>
                                  </a:rPr>
                                  <m:t>=</m:t>
                                </m:r>
                                <m:acc>
                                  <m:accPr>
                                    <m:chr m:val="̅"/>
                                    <m:ctrlPr>
                                      <a:rPr lang="en-US" b="0" i="1" smtClean="0">
                                        <a:ln>
                                          <a:noFill/>
                                        </a:ln>
                                        <a:solidFill>
                                          <a:schemeClr val="tx1"/>
                                        </a:solidFill>
                                        <a:latin typeface="Cambria Math" panose="02040503050406030204" pitchFamily="18" charset="0"/>
                                      </a:rPr>
                                    </m:ctrlPr>
                                  </m:accPr>
                                  <m:e>
                                    <m:r>
                                      <a:rPr lang="en-US" b="0" i="1" smtClean="0">
                                        <a:ln>
                                          <a:noFill/>
                                        </a:ln>
                                        <a:solidFill>
                                          <a:schemeClr val="tx1"/>
                                        </a:solidFill>
                                        <a:latin typeface="Cambria Math" panose="02040503050406030204" pitchFamily="18" charset="0"/>
                                      </a:rPr>
                                      <m:t>𝐿</m:t>
                                    </m:r>
                                  </m:e>
                                </m:acc>
                                <m:r>
                                  <a:rPr lang="en-US" b="0" i="1" smtClean="0">
                                    <a:ln>
                                      <a:noFill/>
                                    </a:ln>
                                    <a:solidFill>
                                      <a:schemeClr val="tx1"/>
                                    </a:solidFill>
                                    <a:latin typeface="Cambria Math" panose="02040503050406030204" pitchFamily="18" charset="0"/>
                                  </a:rPr>
                                  <m:t>/</m:t>
                                </m:r>
                                <m:sSub>
                                  <m:sSubPr>
                                    <m:ctrlPr>
                                      <a:rPr lang="en-US" b="0"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𝑎</m:t>
                                    </m:r>
                                  </m:e>
                                  <m:sub>
                                    <m:r>
                                      <a:rPr lang="en-US" b="0" i="1" smtClean="0">
                                        <a:ln>
                                          <a:noFill/>
                                        </a:ln>
                                        <a:solidFill>
                                          <a:schemeClr val="tx1"/>
                                        </a:solidFill>
                                        <a:latin typeface="Cambria Math" panose="02040503050406030204" pitchFamily="18" charset="0"/>
                                      </a:rPr>
                                      <m:t>𝐿</m:t>
                                    </m:r>
                                    <m:r>
                                      <a:rPr lang="en-US" b="0" i="1" smtClean="0">
                                        <a:ln>
                                          <a:noFill/>
                                        </a:ln>
                                        <a:solidFill>
                                          <a:schemeClr val="tx1"/>
                                        </a:solidFill>
                                        <a:latin typeface="Cambria Math" panose="02040503050406030204" pitchFamily="18" charset="0"/>
                                      </a:rPr>
                                      <m:t>2</m:t>
                                    </m:r>
                                  </m:sub>
                                </m:sSub>
                              </m:oMath>
                            </m:oMathPara>
                          </a14:m>
                          <a:endParaRPr lang="en-US" b="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546603"/>
                      </a:ext>
                    </a:extLst>
                  </a:tr>
                  <a:tr h="370840">
                    <a:tc>
                      <a:txBody>
                        <a:bodyPr/>
                        <a:lstStyle/>
                        <a:p>
                          <a:pPr/>
                          <a14:m>
                            <m:oMathPara xmlns:m="http://schemas.openxmlformats.org/officeDocument/2006/math">
                              <m:oMathParaPr>
                                <m:jc m:val="centerGroup"/>
                              </m:oMathParaPr>
                              <m:oMath xmlns:m="http://schemas.openxmlformats.org/officeDocument/2006/math">
                                <m:r>
                                  <a:rPr lang="en-US" b="1" i="1" smtClean="0">
                                    <a:ln>
                                      <a:noFill/>
                                    </a:ln>
                                    <a:solidFill>
                                      <a:schemeClr val="tx1"/>
                                    </a:solidFill>
                                    <a:latin typeface="Cambria Math" panose="02040503050406030204" pitchFamily="18" charset="0"/>
                                  </a:rPr>
                                  <m:t>𝒘</m:t>
                                </m:r>
                                <m:r>
                                  <a:rPr lang="en-US" b="1" i="1" smtClean="0">
                                    <a:ln>
                                      <a:noFill/>
                                    </a:ln>
                                    <a:solidFill>
                                      <a:schemeClr val="tx1"/>
                                    </a:solidFill>
                                    <a:latin typeface="Cambria Math" panose="02040503050406030204" pitchFamily="18" charset="0"/>
                                  </a:rPr>
                                  <m:t>=</m:t>
                                </m:r>
                                <m:f>
                                  <m:fPr>
                                    <m:ctrlPr>
                                      <a:rPr lang="en-US" b="1" i="1" smtClean="0">
                                        <a:ln>
                                          <a:noFill/>
                                        </a:ln>
                                        <a:solidFill>
                                          <a:schemeClr val="tx1"/>
                                        </a:solidFill>
                                        <a:latin typeface="Cambria Math" panose="02040503050406030204" pitchFamily="18" charset="0"/>
                                      </a:rPr>
                                    </m:ctrlPr>
                                  </m:fPr>
                                  <m:num>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𝑷</m:t>
                                        </m:r>
                                      </m:e>
                                      <m:sub>
                                        <m:r>
                                          <a:rPr lang="en-US" b="1" i="1" smtClean="0">
                                            <a:ln>
                                              <a:noFill/>
                                            </a:ln>
                                            <a:solidFill>
                                              <a:schemeClr val="tx1"/>
                                            </a:solidFill>
                                            <a:latin typeface="Cambria Math" panose="02040503050406030204" pitchFamily="18" charset="0"/>
                                          </a:rPr>
                                          <m:t>𝟏</m:t>
                                        </m:r>
                                      </m:sub>
                                    </m:sSub>
                                  </m:num>
                                  <m:den>
                                    <m:sSub>
                                      <m:sSubPr>
                                        <m:ctrlPr>
                                          <a:rPr lang="en-US" b="1" i="1" smtClean="0">
                                            <a:ln>
                                              <a:noFill/>
                                            </a:ln>
                                            <a:solidFill>
                                              <a:schemeClr val="tx1"/>
                                            </a:solidFill>
                                            <a:latin typeface="Cambria Math" panose="02040503050406030204" pitchFamily="18" charset="0"/>
                                          </a:rPr>
                                        </m:ctrlPr>
                                      </m:sSubPr>
                                      <m:e>
                                        <m:r>
                                          <a:rPr lang="en-US" b="1" i="1" smtClean="0">
                                            <a:ln>
                                              <a:noFill/>
                                            </a:ln>
                                            <a:solidFill>
                                              <a:schemeClr val="tx1"/>
                                            </a:solidFill>
                                            <a:latin typeface="Cambria Math" panose="02040503050406030204" pitchFamily="18" charset="0"/>
                                          </a:rPr>
                                          <m:t>𝒂</m:t>
                                        </m:r>
                                      </m:e>
                                      <m:sub>
                                        <m:r>
                                          <a:rPr lang="en-US" b="1" i="1" smtClean="0">
                                            <a:ln>
                                              <a:noFill/>
                                            </a:ln>
                                            <a:solidFill>
                                              <a:schemeClr val="tx1"/>
                                            </a:solidFill>
                                            <a:latin typeface="Cambria Math" panose="02040503050406030204" pitchFamily="18" charset="0"/>
                                          </a:rPr>
                                          <m:t>𝑳</m:t>
                                        </m:r>
                                        <m:r>
                                          <a:rPr lang="en-US" b="1" i="1" smtClean="0">
                                            <a:ln>
                                              <a:noFill/>
                                            </a:ln>
                                            <a:solidFill>
                                              <a:schemeClr val="tx1"/>
                                            </a:solidFill>
                                            <a:latin typeface="Cambria Math" panose="02040503050406030204" pitchFamily="18" charset="0"/>
                                          </a:rPr>
                                          <m:t>𝟏</m:t>
                                        </m:r>
                                      </m:sub>
                                    </m:sSub>
                                  </m:den>
                                </m:f>
                              </m:oMath>
                            </m:oMathPara>
                          </a14:m>
                          <a:endParaRPr lang="en-US" b="1"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1</m:t>
                                    </m:r>
                                  </m:sub>
                                </m:sSub>
                                <m:r>
                                  <a:rPr lang="en-US" b="0" i="1" smtClean="0">
                                    <a:ln>
                                      <a:noFill/>
                                    </a:ln>
                                    <a:solidFill>
                                      <a:schemeClr val="tx1"/>
                                    </a:solidFill>
                                    <a:latin typeface="Cambria Math" panose="02040503050406030204" pitchFamily="18" charset="0"/>
                                  </a:rPr>
                                  <m:t>=</m:t>
                                </m:r>
                                <m:acc>
                                  <m:accPr>
                                    <m:chr m:val="̅"/>
                                    <m:ctrlPr>
                                      <a:rPr lang="en-US" b="0" i="1" smtClean="0">
                                        <a:ln>
                                          <a:noFill/>
                                        </a:ln>
                                        <a:solidFill>
                                          <a:schemeClr val="tx1"/>
                                        </a:solidFill>
                                        <a:latin typeface="Cambria Math" panose="02040503050406030204" pitchFamily="18" charset="0"/>
                                      </a:rPr>
                                    </m:ctrlPr>
                                  </m:accPr>
                                  <m:e>
                                    <m:r>
                                      <a:rPr lang="en-US" b="0" i="1" smtClean="0">
                                        <a:ln>
                                          <a:noFill/>
                                        </a:ln>
                                        <a:solidFill>
                                          <a:schemeClr val="tx1"/>
                                        </a:solidFill>
                                        <a:latin typeface="Cambria Math" panose="02040503050406030204" pitchFamily="18" charset="0"/>
                                      </a:rPr>
                                      <m:t>𝐿</m:t>
                                    </m:r>
                                  </m:e>
                                </m:acc>
                                <m:r>
                                  <a:rPr lang="en-US" b="0" i="1" smtClean="0">
                                    <a:ln>
                                      <a:noFill/>
                                    </a:ln>
                                    <a:solidFill>
                                      <a:schemeClr val="tx1"/>
                                    </a:solidFill>
                                    <a:latin typeface="Cambria Math" panose="02040503050406030204" pitchFamily="18" charset="0"/>
                                  </a:rPr>
                                  <m:t>/</m:t>
                                </m:r>
                                <m:sSub>
                                  <m:sSubPr>
                                    <m:ctrlPr>
                                      <a:rPr lang="en-US" b="0"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𝑎</m:t>
                                    </m:r>
                                  </m:e>
                                  <m:sub>
                                    <m:r>
                                      <a:rPr lang="en-US" b="0" i="1" smtClean="0">
                                        <a:ln>
                                          <a:noFill/>
                                        </a:ln>
                                        <a:solidFill>
                                          <a:schemeClr val="tx1"/>
                                        </a:solidFill>
                                        <a:latin typeface="Cambria Math" panose="02040503050406030204" pitchFamily="18" charset="0"/>
                                      </a:rPr>
                                      <m:t>𝐿</m:t>
                                    </m:r>
                                    <m:r>
                                      <a:rPr lang="en-US" b="0" i="1" smtClean="0">
                                        <a:ln>
                                          <a:noFill/>
                                        </a:ln>
                                        <a:solidFill>
                                          <a:schemeClr val="tx1"/>
                                        </a:solidFill>
                                        <a:latin typeface="Cambria Math" panose="02040503050406030204" pitchFamily="18" charset="0"/>
                                      </a:rPr>
                                      <m:t>1</m:t>
                                    </m:r>
                                  </m:sub>
                                </m:sSub>
                              </m:oMath>
                            </m:oMathPara>
                          </a14:m>
                          <a:endParaRPr lang="en-US" dirty="0">
                            <a:ln>
                              <a:no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2</m:t>
                                    </m:r>
                                  </m:sub>
                                </m:sSub>
                                <m:r>
                                  <a:rPr lang="en-US" b="0" i="1" smtClean="0">
                                    <a:ln>
                                      <a:noFill/>
                                    </a:ln>
                                    <a:solidFill>
                                      <a:schemeClr val="tx1"/>
                                    </a:solidFill>
                                    <a:latin typeface="Cambria Math" panose="02040503050406030204" pitchFamily="18" charset="0"/>
                                  </a:rPr>
                                  <m:t>=0</m:t>
                                </m:r>
                              </m:oMath>
                            </m:oMathPara>
                          </a14:m>
                          <a:endParaRPr lang="en-US" b="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1</m:t>
                                    </m:r>
                                  </m:sub>
                                </m:sSub>
                                <m:r>
                                  <a:rPr lang="en-US" b="0" i="1" smtClean="0">
                                    <a:ln>
                                      <a:noFill/>
                                    </a:ln>
                                    <a:solidFill>
                                      <a:schemeClr val="tx1"/>
                                    </a:solidFill>
                                    <a:latin typeface="Cambria Math" panose="02040503050406030204" pitchFamily="18" charset="0"/>
                                    <a:ea typeface="Cambria Math" panose="02040503050406030204" pitchFamily="18" charset="0"/>
                                  </a:rPr>
                                  <m:t>≥</m:t>
                                </m:r>
                                <m:r>
                                  <a:rPr lang="en-US" b="0" i="1" smtClean="0">
                                    <a:ln>
                                      <a:noFill/>
                                    </a:ln>
                                    <a:solidFill>
                                      <a:schemeClr val="tx1"/>
                                    </a:solidFill>
                                    <a:latin typeface="Cambria Math" panose="02040503050406030204" pitchFamily="18" charset="0"/>
                                  </a:rPr>
                                  <m:t>0</m:t>
                                </m:r>
                              </m:oMath>
                            </m:oMathPara>
                          </a14:m>
                          <a:endParaRPr lang="en-US" dirty="0">
                            <a:ln>
                              <a:no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i="1" smtClean="0">
                                        <a:ln>
                                          <a:noFill/>
                                        </a:ln>
                                        <a:solidFill>
                                          <a:schemeClr val="tx1"/>
                                        </a:solidFill>
                                        <a:latin typeface="Cambria Math" panose="02040503050406030204" pitchFamily="18" charset="0"/>
                                      </a:rPr>
                                    </m:ctrlPr>
                                  </m:sSubPr>
                                  <m:e>
                                    <m:r>
                                      <a:rPr lang="en-US" b="0" i="1" smtClean="0">
                                        <a:ln>
                                          <a:noFill/>
                                        </a:ln>
                                        <a:solidFill>
                                          <a:schemeClr val="tx1"/>
                                        </a:solidFill>
                                        <a:latin typeface="Cambria Math" panose="02040503050406030204" pitchFamily="18" charset="0"/>
                                      </a:rPr>
                                      <m:t>𝑄</m:t>
                                    </m:r>
                                  </m:e>
                                  <m:sub>
                                    <m:r>
                                      <a:rPr lang="en-US" b="0" i="1" smtClean="0">
                                        <a:ln>
                                          <a:noFill/>
                                        </a:ln>
                                        <a:solidFill>
                                          <a:schemeClr val="tx1"/>
                                        </a:solidFill>
                                        <a:latin typeface="Cambria Math" panose="02040503050406030204" pitchFamily="18" charset="0"/>
                                      </a:rPr>
                                      <m:t>2</m:t>
                                    </m:r>
                                  </m:sub>
                                </m:sSub>
                                <m:r>
                                  <a:rPr lang="en-US" b="0" i="1" smtClean="0">
                                    <a:ln>
                                      <a:noFill/>
                                    </a:ln>
                                    <a:solidFill>
                                      <a:schemeClr val="tx1"/>
                                    </a:solidFill>
                                    <a:latin typeface="Cambria Math" panose="02040503050406030204" pitchFamily="18" charset="0"/>
                                    <a:ea typeface="Cambria Math" panose="02040503050406030204" pitchFamily="18" charset="0"/>
                                  </a:rPr>
                                  <m:t>≥</m:t>
                                </m:r>
                                <m:r>
                                  <a:rPr lang="en-US" b="0" i="1" smtClean="0">
                                    <a:ln>
                                      <a:noFill/>
                                    </a:ln>
                                    <a:solidFill>
                                      <a:schemeClr val="tx1"/>
                                    </a:solidFill>
                                    <a:latin typeface="Cambria Math" panose="02040503050406030204" pitchFamily="18" charset="0"/>
                                  </a:rPr>
                                  <m:t>0</m:t>
                                </m:r>
                              </m:oMath>
                            </m:oMathPara>
                          </a14:m>
                          <a:endParaRPr lang="en-US" b="0"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687908"/>
                      </a:ext>
                    </a:extLst>
                  </a:tr>
                </a:tbl>
              </a:graphicData>
            </a:graphic>
          </p:graphicFrame>
        </mc:Choice>
        <mc:Fallback xmlns="">
          <p:graphicFrame>
            <p:nvGraphicFramePr>
              <p:cNvPr id="4" name="Table 3">
                <a:extLst>
                  <a:ext uri="{FF2B5EF4-FFF2-40B4-BE49-F238E27FC236}">
                    <a16:creationId xmlns:a16="http://schemas.microsoft.com/office/drawing/2014/main" id="{FACDC4B3-28AA-41C6-BBC2-402BE037BCEB}"/>
                  </a:ext>
                </a:extLst>
              </p:cNvPr>
              <p:cNvGraphicFramePr>
                <a:graphicFrameLocks noGrp="1"/>
              </p:cNvGraphicFramePr>
              <p:nvPr>
                <p:extLst>
                  <p:ext uri="{D42A27DB-BD31-4B8C-83A1-F6EECF244321}">
                    <p14:modId xmlns:p14="http://schemas.microsoft.com/office/powerpoint/2010/main" val="1287196832"/>
                  </p:ext>
                </p:extLst>
              </p:nvPr>
            </p:nvGraphicFramePr>
            <p:xfrm>
              <a:off x="2032000" y="2286000"/>
              <a:ext cx="8127999" cy="1949577"/>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4248506723"/>
                        </a:ext>
                      </a:extLst>
                    </a:gridCol>
                    <a:gridCol w="2709333">
                      <a:extLst>
                        <a:ext uri="{9D8B030D-6E8A-4147-A177-3AD203B41FA5}">
                          <a16:colId xmlns:a16="http://schemas.microsoft.com/office/drawing/2014/main" val="1310044899"/>
                        </a:ext>
                      </a:extLst>
                    </a:gridCol>
                    <a:gridCol w="2709333">
                      <a:extLst>
                        <a:ext uri="{9D8B030D-6E8A-4147-A177-3AD203B41FA5}">
                          <a16:colId xmlns:a16="http://schemas.microsoft.com/office/drawing/2014/main" val="4229848637"/>
                        </a:ext>
                      </a:extLst>
                    </a:gridCol>
                  </a:tblGrid>
                  <a:tr h="649859">
                    <a:tc>
                      <a:txBody>
                        <a:bodyPr/>
                        <a:lstStyle/>
                        <a:p>
                          <a:endParaRPr lang="en-US" dirty="0">
                            <a:ln>
                              <a:no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450" t="-1869" r="-100676" b="-203738"/>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0000" t="-1869" r="-449" b="-203738"/>
                          </a:stretch>
                        </a:blipFill>
                      </a:tcPr>
                    </a:tc>
                    <a:extLst>
                      <a:ext uri="{0D108BD9-81ED-4DB2-BD59-A6C34878D82A}">
                        <a16:rowId xmlns:a16="http://schemas.microsoft.com/office/drawing/2014/main" val="3913098893"/>
                      </a:ext>
                    </a:extLst>
                  </a:tr>
                  <a:tr h="64985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5" t="-102830" r="-200225" b="-10566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450" t="-102830" r="-100676" b="-10566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0000" t="-102830" r="-449" b="-105660"/>
                          </a:stretch>
                        </a:blipFill>
                      </a:tcPr>
                    </a:tc>
                    <a:extLst>
                      <a:ext uri="{0D108BD9-81ED-4DB2-BD59-A6C34878D82A}">
                        <a16:rowId xmlns:a16="http://schemas.microsoft.com/office/drawing/2014/main" val="353546603"/>
                      </a:ext>
                    </a:extLst>
                  </a:tr>
                  <a:tr h="64985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25" t="-200935" r="-200225" b="-467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100450" t="-200935" r="-100676" b="-467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l="-200000" t="-200935" r="-449" b="-4673"/>
                          </a:stretch>
                        </a:blipFill>
                      </a:tcPr>
                    </a:tc>
                    <a:extLst>
                      <a:ext uri="{0D108BD9-81ED-4DB2-BD59-A6C34878D82A}">
                        <a16:rowId xmlns:a16="http://schemas.microsoft.com/office/drawing/2014/main" val="3582687908"/>
                      </a:ext>
                    </a:extLst>
                  </a:tr>
                </a:tbl>
              </a:graphicData>
            </a:graphic>
          </p:graphicFrame>
        </mc:Fallback>
      </mc:AlternateContent>
      <p:sp>
        <p:nvSpPr>
          <p:cNvPr id="5" name="Multiplication Sign 4">
            <a:extLst>
              <a:ext uri="{FF2B5EF4-FFF2-40B4-BE49-F238E27FC236}">
                <a16:creationId xmlns:a16="http://schemas.microsoft.com/office/drawing/2014/main" id="{3871D830-778D-498B-9DF0-27AE5066F4EF}"/>
              </a:ext>
            </a:extLst>
          </p:cNvPr>
          <p:cNvSpPr/>
          <p:nvPr/>
        </p:nvSpPr>
        <p:spPr>
          <a:xfrm>
            <a:off x="5643281" y="2870823"/>
            <a:ext cx="905436" cy="77992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14D3E47-E165-4200-9F76-7C525EE87619}"/>
              </a:ext>
            </a:extLst>
          </p:cNvPr>
          <p:cNvSpPr>
            <a:spLocks noGrp="1"/>
          </p:cNvSpPr>
          <p:nvPr>
            <p:ph type="ftr" sz="quarter" idx="11"/>
          </p:nvPr>
        </p:nvSpPr>
        <p:spPr/>
        <p:txBody>
          <a:bodyPr/>
          <a:lstStyle/>
          <a:p>
            <a:r>
              <a:rPr lang="pt-BR"/>
              <a:t>International Economics, UIUC, Fall 2019 - Mauro Rodrigues</a:t>
            </a:r>
            <a:endParaRPr lang="en-US"/>
          </a:p>
        </p:txBody>
      </p:sp>
      <p:sp>
        <p:nvSpPr>
          <p:cNvPr id="7" name="Slide Number Placeholder 6">
            <a:extLst>
              <a:ext uri="{FF2B5EF4-FFF2-40B4-BE49-F238E27FC236}">
                <a16:creationId xmlns:a16="http://schemas.microsoft.com/office/drawing/2014/main" id="{BD35266A-009D-46FA-8282-A2C77A861128}"/>
              </a:ext>
            </a:extLst>
          </p:cNvPr>
          <p:cNvSpPr>
            <a:spLocks noGrp="1"/>
          </p:cNvSpPr>
          <p:nvPr>
            <p:ph type="sldNum" sz="quarter" idx="12"/>
          </p:nvPr>
        </p:nvSpPr>
        <p:spPr/>
        <p:txBody>
          <a:bodyPr/>
          <a:lstStyle/>
          <a:p>
            <a:fld id="{ABB1E195-B4C4-4D8D-9171-F90BABCE93C7}" type="slidenum">
              <a:rPr lang="en-US" smtClean="0"/>
              <a:t>14</a:t>
            </a:fld>
            <a:endParaRPr lang="en-US"/>
          </a:p>
        </p:txBody>
      </p:sp>
    </p:spTree>
    <p:extLst>
      <p:ext uri="{BB962C8B-B14F-4D97-AF65-F5344CB8AC3E}">
        <p14:creationId xmlns:p14="http://schemas.microsoft.com/office/powerpoint/2010/main" val="149191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production</a:t>
            </a:r>
            <a:br>
              <a:rPr lang="pt-BR" dirty="0"/>
            </a:br>
            <a:r>
              <a:rPr lang="pt-BR" sz="3000" cap="none" dirty="0"/>
              <a:t>Three possibilities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fontScale="85000" lnSpcReduction="20000"/>
              </a:bodyPr>
              <a:lstStyle/>
              <a:p>
                <a:pPr marL="128016" lvl="1" indent="0">
                  <a:buNone/>
                </a:pPr>
                <a:endParaRPr lang="en-US" sz="2400" dirty="0"/>
              </a:p>
              <a:p>
                <a:pPr marL="128016" lvl="1" indent="0">
                  <a:buNone/>
                </a:pPr>
                <a:r>
                  <a:rPr lang="en-US" sz="2400" dirty="0"/>
                  <a:t>1. Only good 1 is produced:</a:t>
                </a:r>
              </a:p>
              <a:p>
                <a:pPr marL="128016"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𝑤</m:t>
                      </m:r>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den>
                      </m:f>
                      <m:r>
                        <a:rPr lang="en-US" sz="2400" i="1">
                          <a:latin typeface="Cambria Math" panose="02040503050406030204" pitchFamily="18" charset="0"/>
                        </a:rPr>
                        <m:t>&gt;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groupChr>
                        <m:groupChrPr>
                          <m:chr m:val="⇔"/>
                          <m:pos m:val="top"/>
                          <m:ctrlPr>
                            <a:rPr lang="en-US" sz="2400" i="1">
                              <a:latin typeface="Cambria Math" panose="02040503050406030204" pitchFamily="18" charset="0"/>
                            </a:rPr>
                          </m:ctrlPr>
                        </m:groupChrPr>
                        <m:e/>
                      </m:groupCh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i="1">
                          <a:latin typeface="Cambria Math" panose="02040503050406030204" pitchFamily="18" charset="0"/>
                        </a:rPr>
                        <m:t>&gt;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groupChr>
                        <m:groupChrPr>
                          <m:chr m:val="⇒"/>
                          <m:vertJc m:val="bot"/>
                          <m:ctrlPr>
                            <a:rPr lang="en-US" sz="2400" i="1">
                              <a:latin typeface="Cambria Math" panose="02040503050406030204" pitchFamily="18" charset="0"/>
                            </a:rPr>
                          </m:ctrlPr>
                        </m:groupChrPr>
                        <m:e/>
                      </m:groupCh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1</m:t>
                          </m:r>
                        </m:sub>
                      </m:sSub>
                      <m:r>
                        <a:rPr lang="en-US" sz="2400" i="1">
                          <a:latin typeface="Cambria Math" panose="02040503050406030204" pitchFamily="18" charset="0"/>
                        </a:rPr>
                        <m:t>=</m:t>
                      </m:r>
                      <m:f>
                        <m:fPr>
                          <m:ctrlPr>
                            <a:rPr lang="en-US" sz="2400" i="1">
                              <a:latin typeface="Cambria Math" panose="02040503050406030204" pitchFamily="18" charset="0"/>
                            </a:rPr>
                          </m:ctrlPr>
                        </m:fPr>
                        <m:num>
                          <m:acc>
                            <m:accPr>
                              <m:chr m:val="̅"/>
                              <m:ctrlPr>
                                <a:rPr lang="en-US" sz="2400" i="1">
                                  <a:latin typeface="Cambria Math" panose="02040503050406030204" pitchFamily="18" charset="0"/>
                                </a:rPr>
                              </m:ctrlPr>
                            </m:accPr>
                            <m:e>
                              <m:r>
                                <a:rPr lang="en-US" sz="2400" i="1">
                                  <a:latin typeface="Cambria Math" panose="02040503050406030204" pitchFamily="18" charset="0"/>
                                </a:rPr>
                                <m:t>𝐿</m:t>
                              </m:r>
                            </m:e>
                          </m:acc>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den>
                      </m:f>
                      <m:r>
                        <a:rPr lang="en-US" sz="2400" i="1">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2</m:t>
                          </m:r>
                        </m:sub>
                      </m:sSub>
                      <m:r>
                        <a:rPr lang="en-US" sz="2400" i="1">
                          <a:latin typeface="Cambria Math" panose="02040503050406030204" pitchFamily="18" charset="0"/>
                        </a:rPr>
                        <m:t>=0</m:t>
                      </m:r>
                    </m:oMath>
                  </m:oMathPara>
                </a14:m>
                <a:endParaRPr lang="en-US" sz="2400" dirty="0"/>
              </a:p>
              <a:p>
                <a:pPr marL="585216" lvl="1" indent="-457200">
                  <a:buFont typeface="+mj-lt"/>
                  <a:buAutoNum type="arabicPeriod"/>
                </a:pPr>
                <a:endParaRPr lang="en-US" sz="2000" dirty="0"/>
              </a:p>
              <a:p>
                <a:pPr marL="128016" lvl="1" indent="0">
                  <a:buNone/>
                </a:pPr>
                <a:r>
                  <a:rPr lang="en-US" sz="2400" dirty="0"/>
                  <a:t>2. Only good 2 is produced:</a:t>
                </a:r>
              </a:p>
              <a:p>
                <a:pPr marL="128016"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𝑤</m:t>
                      </m:r>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r>
                        <a:rPr lang="en-US" sz="2400" b="0" i="1" smtClean="0">
                          <a:latin typeface="Cambria Math" panose="02040503050406030204" pitchFamily="18" charset="0"/>
                        </a:rPr>
                        <m:t>&gt;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den>
                      </m:f>
                      <m:groupChr>
                        <m:groupChrPr>
                          <m:chr m:val="⇔"/>
                          <m:pos m:val="top"/>
                          <m:ctrlPr>
                            <a:rPr lang="en-US" sz="2400" i="1">
                              <a:latin typeface="Cambria Math" panose="02040503050406030204" pitchFamily="18" charset="0"/>
                            </a:rPr>
                          </m:ctrlPr>
                        </m:groupChrPr>
                        <m:e/>
                      </m:groupCh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b="0" i="1" smtClean="0">
                          <a:latin typeface="Cambria Math" panose="02040503050406030204" pitchFamily="18" charset="0"/>
                        </a:rPr>
                        <m:t>&lt;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groupChr>
                        <m:groupChrPr>
                          <m:chr m:val="⇒"/>
                          <m:vertJc m:val="bot"/>
                          <m:ctrlPr>
                            <a:rPr lang="en-US" sz="2400" i="1">
                              <a:latin typeface="Cambria Math" panose="02040503050406030204" pitchFamily="18" charset="0"/>
                            </a:rPr>
                          </m:ctrlPr>
                        </m:groupChrPr>
                        <m:e/>
                      </m:groupCh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1</m:t>
                          </m:r>
                        </m:sub>
                      </m:sSub>
                      <m:r>
                        <a:rPr lang="en-US" sz="2400" i="1">
                          <a:latin typeface="Cambria Math" panose="02040503050406030204" pitchFamily="18" charset="0"/>
                        </a:rPr>
                        <m:t>=</m:t>
                      </m:r>
                      <m:r>
                        <a:rPr lang="en-US" sz="2400" b="0" i="1" smtClean="0">
                          <a:latin typeface="Cambria Math" panose="02040503050406030204" pitchFamily="18" charset="0"/>
                        </a:rPr>
                        <m:t>0</m:t>
                      </m:r>
                      <m:r>
                        <a:rPr lang="en-US" sz="2400" i="1">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2</m:t>
                          </m:r>
                        </m:sub>
                      </m:sSub>
                      <m:r>
                        <a:rPr lang="en-US" sz="2400" i="1">
                          <a:latin typeface="Cambria Math" panose="02040503050406030204" pitchFamily="18" charset="0"/>
                        </a:rPr>
                        <m:t>=</m:t>
                      </m:r>
                      <m:f>
                        <m:fPr>
                          <m:ctrlPr>
                            <a:rPr lang="en-US" sz="2400" i="1">
                              <a:latin typeface="Cambria Math" panose="02040503050406030204" pitchFamily="18" charset="0"/>
                            </a:rPr>
                          </m:ctrlPr>
                        </m:fPr>
                        <m:num>
                          <m:acc>
                            <m:accPr>
                              <m:chr m:val="̅"/>
                              <m:ctrlPr>
                                <a:rPr lang="en-US" sz="2400" i="1">
                                  <a:latin typeface="Cambria Math" panose="02040503050406030204" pitchFamily="18" charset="0"/>
                                </a:rPr>
                              </m:ctrlPr>
                            </m:accPr>
                            <m:e>
                              <m:r>
                                <a:rPr lang="en-US" sz="2400" i="1">
                                  <a:latin typeface="Cambria Math" panose="02040503050406030204" pitchFamily="18" charset="0"/>
                                </a:rPr>
                                <m:t>𝐿</m:t>
                              </m:r>
                            </m:e>
                          </m:acc>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b="0" i="1" smtClean="0">
                                  <a:latin typeface="Cambria Math" panose="02040503050406030204" pitchFamily="18" charset="0"/>
                                </a:rPr>
                                <m:t>2</m:t>
                              </m:r>
                            </m:sub>
                          </m:sSub>
                        </m:den>
                      </m:f>
                    </m:oMath>
                  </m:oMathPara>
                </a14:m>
                <a:endParaRPr lang="en-US" sz="2400" dirty="0"/>
              </a:p>
              <a:p>
                <a:pPr marL="128016" lvl="1" indent="0">
                  <a:buNone/>
                </a:pPr>
                <a:endParaRPr lang="en-US" sz="2400" dirty="0"/>
              </a:p>
              <a:p>
                <a:pPr marL="128016" lvl="1" indent="0">
                  <a:buNone/>
                </a:pPr>
                <a:r>
                  <a:rPr lang="en-US" sz="2400" dirty="0"/>
                  <a:t>3. Both goods are produced (potentially): </a:t>
                </a:r>
              </a:p>
              <a:p>
                <a:pPr marL="128016" lvl="1" indent="0">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𝑤</m:t>
                      </m:r>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groupChr>
                        <m:groupChrPr>
                          <m:chr m:val="⇔"/>
                          <m:pos m:val="top"/>
                          <m:ctrlPr>
                            <a:rPr lang="en-US" sz="2400" i="1">
                              <a:latin typeface="Cambria Math" panose="02040503050406030204" pitchFamily="18" charset="0"/>
                            </a:rPr>
                          </m:ctrlPr>
                        </m:groupChrPr>
                        <m:e/>
                      </m:groupCh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groupChr>
                        <m:groupChrPr>
                          <m:chr m:val="⇒"/>
                          <m:vertJc m:val="bot"/>
                          <m:ctrlPr>
                            <a:rPr lang="en-US" sz="2400" i="1">
                              <a:latin typeface="Cambria Math" panose="02040503050406030204" pitchFamily="18" charset="0"/>
                            </a:rPr>
                          </m:ctrlPr>
                        </m:groupChrPr>
                        <m:e/>
                      </m:groupCh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r>
                        <a:rPr lang="en-US" sz="2400" i="1">
                          <a:latin typeface="Cambria Math" panose="02040503050406030204" pitchFamily="18" charset="0"/>
                        </a:rPr>
                        <m:t> , </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rPr>
                        <m:t>0</m:t>
                      </m:r>
                    </m:oMath>
                  </m:oMathPara>
                </a14:m>
                <a:endParaRPr lang="en-US" sz="2400" dirty="0"/>
              </a:p>
              <a:p>
                <a:pPr marL="128016" lvl="1" indent="0">
                  <a:buNone/>
                </a:pPr>
                <a:r>
                  <a:rPr lang="en-US" sz="2400" dirty="0"/>
                  <a:t>(any point in the PPF)</a:t>
                </a:r>
              </a:p>
              <a:p>
                <a:pPr marL="128016" lvl="1" indent="0">
                  <a:buNone/>
                </a:pPr>
                <a:endParaRPr lang="en-US" sz="2400" dirty="0"/>
              </a:p>
              <a:p>
                <a:pPr marL="585216" lvl="1" indent="-457200">
                  <a:buFont typeface="+mj-lt"/>
                  <a:buAutoNum type="arabicPeriod"/>
                </a:pPr>
                <a:endParaRPr lang="en-US"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758"/>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2B0784AE-DB9C-4575-8E76-49F58E8A667C}"/>
              </a:ext>
            </a:extLst>
          </p:cNvPr>
          <p:cNvSpPr/>
          <p:nvPr/>
        </p:nvSpPr>
        <p:spPr>
          <a:xfrm>
            <a:off x="5131837" y="2575249"/>
            <a:ext cx="1063690" cy="853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5711BB8-A0D4-4165-B9F1-DCE7B92CBAA6}"/>
              </a:ext>
            </a:extLst>
          </p:cNvPr>
          <p:cNvSpPr/>
          <p:nvPr/>
        </p:nvSpPr>
        <p:spPr>
          <a:xfrm>
            <a:off x="6413240" y="2575249"/>
            <a:ext cx="1984309" cy="853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6BE2D4-3105-4EFD-B838-0C3355D746E6}"/>
              </a:ext>
            </a:extLst>
          </p:cNvPr>
          <p:cNvSpPr/>
          <p:nvPr/>
        </p:nvSpPr>
        <p:spPr>
          <a:xfrm>
            <a:off x="5159829" y="3791339"/>
            <a:ext cx="1063690" cy="853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A5759B-4948-4540-A81E-017A9488BDAF}"/>
              </a:ext>
            </a:extLst>
          </p:cNvPr>
          <p:cNvSpPr/>
          <p:nvPr/>
        </p:nvSpPr>
        <p:spPr>
          <a:xfrm>
            <a:off x="5315338" y="4984662"/>
            <a:ext cx="992156" cy="853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0706A4-E6D6-4CFC-8DF7-8C61EE228C9B}"/>
              </a:ext>
            </a:extLst>
          </p:cNvPr>
          <p:cNvSpPr/>
          <p:nvPr/>
        </p:nvSpPr>
        <p:spPr>
          <a:xfrm>
            <a:off x="6413240" y="3791339"/>
            <a:ext cx="1984309" cy="853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EC6E436-F956-4038-BE3A-763AD9260629}"/>
              </a:ext>
            </a:extLst>
          </p:cNvPr>
          <p:cNvSpPr/>
          <p:nvPr/>
        </p:nvSpPr>
        <p:spPr>
          <a:xfrm>
            <a:off x="6541538" y="4984661"/>
            <a:ext cx="1753376" cy="8537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ED40A36-72A2-46A8-B17B-B7E87421666D}"/>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817089C3-1086-4087-8D13-0510935E09E1}"/>
              </a:ext>
            </a:extLst>
          </p:cNvPr>
          <p:cNvSpPr>
            <a:spLocks noGrp="1"/>
          </p:cNvSpPr>
          <p:nvPr>
            <p:ph type="sldNum" sz="quarter" idx="12"/>
          </p:nvPr>
        </p:nvSpPr>
        <p:spPr/>
        <p:txBody>
          <a:bodyPr/>
          <a:lstStyle/>
          <a:p>
            <a:fld id="{ABB1E195-B4C4-4D8D-9171-F90BABCE93C7}" type="slidenum">
              <a:rPr lang="en-US" smtClean="0"/>
              <a:t>15</a:t>
            </a:fld>
            <a:endParaRPr lang="en-US"/>
          </a:p>
        </p:txBody>
      </p:sp>
    </p:spTree>
    <p:extLst>
      <p:ext uri="{BB962C8B-B14F-4D97-AF65-F5344CB8AC3E}">
        <p14:creationId xmlns:p14="http://schemas.microsoft.com/office/powerpoint/2010/main" val="290412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par>
                          <p:cTn id="26" fill="hold">
                            <p:stCondLst>
                              <p:cond delay="500"/>
                            </p:stCondLst>
                            <p:childTnLst>
                              <p:par>
                                <p:cTn id="27" presetID="14" presetClass="entr" presetSubtype="1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7A572F0-3B2E-4E20-B4C1-EAE57F9FB1AC}"/>
              </a:ext>
            </a:extLst>
          </p:cNvPr>
          <p:cNvCxnSpPr>
            <a:stCxn id="12" idx="7"/>
            <a:endCxn id="2" idx="1"/>
          </p:cNvCxnSpPr>
          <p:nvPr/>
        </p:nvCxnSpPr>
        <p:spPr>
          <a:xfrm>
            <a:off x="2256025" y="2773174"/>
            <a:ext cx="2981454" cy="2839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EA8993-E6C4-471E-B9D2-9211C9C6A7D4}"/>
              </a:ext>
            </a:extLst>
          </p:cNvPr>
          <p:cNvSpPr txBox="1"/>
          <p:nvPr/>
        </p:nvSpPr>
        <p:spPr>
          <a:xfrm>
            <a:off x="1826746" y="1729929"/>
            <a:ext cx="566154" cy="369332"/>
          </a:xfrm>
          <a:prstGeom prst="rect">
            <a:avLst/>
          </a:prstGeom>
          <a:noFill/>
        </p:spPr>
        <p:txBody>
          <a:bodyPr wrap="square" rtlCol="0">
            <a:spAutoFit/>
          </a:bodyPr>
          <a:lstStyle/>
          <a:p>
            <a:r>
              <a:rPr lang="en-US" i="1" dirty="0"/>
              <a:t>Q</a:t>
            </a:r>
            <a:r>
              <a:rPr lang="en-US" baseline="-25000" dirty="0"/>
              <a:t>2</a:t>
            </a:r>
          </a:p>
        </p:txBody>
      </p:sp>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369332"/>
          </a:xfrm>
          <a:prstGeom prst="rect">
            <a:avLst/>
          </a:prstGeom>
          <a:noFill/>
        </p:spPr>
        <p:txBody>
          <a:bodyPr wrap="square" rtlCol="0">
            <a:spAutoFit/>
          </a:bodyPr>
          <a:lstStyle/>
          <a:p>
            <a:r>
              <a:rPr lang="en-US" i="1" dirty="0"/>
              <a:t>Q</a:t>
            </a:r>
            <a:r>
              <a:rPr lang="en-US" baseline="-25000" dirty="0"/>
              <a:t>1</a:t>
            </a:r>
          </a:p>
        </p:txBody>
      </p:sp>
      <p:sp>
        <p:nvSpPr>
          <p:cNvPr id="2" name="Oval 1">
            <a:extLst>
              <a:ext uri="{FF2B5EF4-FFF2-40B4-BE49-F238E27FC236}">
                <a16:creationId xmlns:a16="http://schemas.microsoft.com/office/drawing/2014/main" id="{8AEDB123-CEE6-4ECF-B0E6-FEDBD1F37F9C}"/>
              </a:ext>
            </a:extLst>
          </p:cNvPr>
          <p:cNvSpPr/>
          <p:nvPr/>
        </p:nvSpPr>
        <p:spPr>
          <a:xfrm>
            <a:off x="5230784" y="56061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68BB0C-DCB5-4C82-B965-F5E4395591A8}"/>
                  </a:ext>
                </a:extLst>
              </p:cNvPr>
              <p:cNvSpPr txBox="1"/>
              <p:nvPr/>
            </p:nvSpPr>
            <p:spPr>
              <a:xfrm>
                <a:off x="4730227" y="5650451"/>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oMath>
                  </m:oMathPara>
                </a14:m>
                <a:endParaRPr lang="en-US" i="1" dirty="0"/>
              </a:p>
            </p:txBody>
          </p:sp>
        </mc:Choice>
        <mc:Fallback xmlns="">
          <p:sp>
            <p:nvSpPr>
              <p:cNvPr id="3" name="TextBox 2">
                <a:extLst>
                  <a:ext uri="{FF2B5EF4-FFF2-40B4-BE49-F238E27FC236}">
                    <a16:creationId xmlns:a16="http://schemas.microsoft.com/office/drawing/2014/main" id="{0B68BB0C-DCB5-4C82-B965-F5E4395591A8}"/>
                  </a:ext>
                </a:extLst>
              </p:cNvPr>
              <p:cNvSpPr txBox="1">
                <a:spLocks noRot="1" noChangeAspect="1" noMove="1" noResize="1" noEditPoints="1" noAdjustHandles="1" noChangeArrowheads="1" noChangeShapeType="1" noTextEdit="1"/>
              </p:cNvSpPr>
              <p:nvPr/>
            </p:nvSpPr>
            <p:spPr>
              <a:xfrm>
                <a:off x="4730227" y="5650451"/>
                <a:ext cx="1175657"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3C83AD-1E58-414B-A0D6-43838D8BF837}"/>
                  </a:ext>
                </a:extLst>
              </p:cNvPr>
              <p:cNvSpPr txBox="1"/>
              <p:nvPr/>
            </p:nvSpPr>
            <p:spPr>
              <a:xfrm>
                <a:off x="1318333" y="2604673"/>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m:oMathPara>
                </a14:m>
                <a:endParaRPr lang="en-US" i="1" dirty="0"/>
              </a:p>
            </p:txBody>
          </p:sp>
        </mc:Choice>
        <mc:Fallback xmlns="">
          <p:sp>
            <p:nvSpPr>
              <p:cNvPr id="10" name="TextBox 9">
                <a:extLst>
                  <a:ext uri="{FF2B5EF4-FFF2-40B4-BE49-F238E27FC236}">
                    <a16:creationId xmlns:a16="http://schemas.microsoft.com/office/drawing/2014/main" id="{2F3C83AD-1E58-414B-A0D6-43838D8BF837}"/>
                  </a:ext>
                </a:extLst>
              </p:cNvPr>
              <p:cNvSpPr txBox="1">
                <a:spLocks noRot="1" noChangeAspect="1" noMove="1" noResize="1" noEditPoints="1" noAdjustHandles="1" noChangeArrowheads="1" noChangeShapeType="1" noTextEdit="1"/>
              </p:cNvSpPr>
              <p:nvPr/>
            </p:nvSpPr>
            <p:spPr>
              <a:xfrm>
                <a:off x="1318333" y="2604673"/>
                <a:ext cx="1175657" cy="369332"/>
              </a:xfrm>
              <a:prstGeom prst="rect">
                <a:avLst/>
              </a:prstGeom>
              <a:blipFill>
                <a:blip r:embed="rId3"/>
                <a:stretch>
                  <a:fillRect b="-14754"/>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7FBEE6C3-4AFA-4611-80AB-18C6685B38AB}"/>
              </a:ext>
            </a:extLst>
          </p:cNvPr>
          <p:cNvSpPr/>
          <p:nvPr/>
        </p:nvSpPr>
        <p:spPr>
          <a:xfrm>
            <a:off x="2217001" y="276647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FC27E29-FEC5-4C35-89DE-D241032A0C86}"/>
              </a:ext>
            </a:extLst>
          </p:cNvPr>
          <p:cNvCxnSpPr>
            <a:cxnSpLocks/>
          </p:cNvCxnSpPr>
          <p:nvPr/>
        </p:nvCxnSpPr>
        <p:spPr>
          <a:xfrm flipV="1">
            <a:off x="2109823" y="3538376"/>
            <a:ext cx="809537" cy="345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0DA611-D72B-4342-8A9F-D6FEBF385E3C}"/>
                  </a:ext>
                </a:extLst>
              </p:cNvPr>
              <p:cNvSpPr txBox="1"/>
              <p:nvPr/>
            </p:nvSpPr>
            <p:spPr>
              <a:xfrm>
                <a:off x="451052" y="3661842"/>
                <a:ext cx="1734561" cy="369332"/>
              </a:xfrm>
              <a:prstGeom prst="rect">
                <a:avLst/>
              </a:prstGeom>
              <a:noFill/>
            </p:spPr>
            <p:txBody>
              <a:bodyPr wrap="square" rtlCol="0">
                <a:spAutoFit/>
              </a:bodyPr>
              <a:lstStyle/>
              <a:p>
                <a:r>
                  <a:rPr lang="en-US" dirty="0"/>
                  <a:t>slope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a14:m>
                <a:endParaRPr lang="en-US" dirty="0"/>
              </a:p>
            </p:txBody>
          </p:sp>
        </mc:Choice>
        <mc:Fallback xmlns="">
          <p:sp>
            <p:nvSpPr>
              <p:cNvPr id="13" name="TextBox 12">
                <a:extLst>
                  <a:ext uri="{FF2B5EF4-FFF2-40B4-BE49-F238E27FC236}">
                    <a16:creationId xmlns:a16="http://schemas.microsoft.com/office/drawing/2014/main" id="{770DA611-D72B-4342-8A9F-D6FEBF385E3C}"/>
                  </a:ext>
                </a:extLst>
              </p:cNvPr>
              <p:cNvSpPr txBox="1">
                <a:spLocks noRot="1" noChangeAspect="1" noMove="1" noResize="1" noEditPoints="1" noAdjustHandles="1" noChangeArrowheads="1" noChangeShapeType="1" noTextEdit="1"/>
              </p:cNvSpPr>
              <p:nvPr/>
            </p:nvSpPr>
            <p:spPr>
              <a:xfrm>
                <a:off x="451052" y="3661842"/>
                <a:ext cx="1734561" cy="369332"/>
              </a:xfrm>
              <a:prstGeom prst="rect">
                <a:avLst/>
              </a:prstGeom>
              <a:blipFill>
                <a:blip r:embed="rId4"/>
                <a:stretch>
                  <a:fillRect l="-3158" t="-10000" b="-26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2</a:t>
            </a:r>
          </a:p>
          <a:p>
            <a:pPr algn="ctr"/>
            <a:r>
              <a:rPr lang="en-US" dirty="0"/>
              <a:t>Prices and production (Home)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0B0205-07CF-4349-8196-D19CFCB9469A}"/>
                  </a:ext>
                </a:extLst>
              </p:cNvPr>
              <p:cNvSpPr txBox="1"/>
              <p:nvPr/>
            </p:nvSpPr>
            <p:spPr>
              <a:xfrm>
                <a:off x="7164199" y="1729929"/>
                <a:ext cx="2432807" cy="369332"/>
              </a:xfrm>
              <a:prstGeom prst="rect">
                <a:avLst/>
              </a:prstGeom>
              <a:noFill/>
              <a:ln>
                <a:solidFill>
                  <a:schemeClr val="tx1"/>
                </a:solidFill>
              </a:ln>
            </p:spPr>
            <p:txBody>
              <a:bodyPr wrap="square" rtlCol="0">
                <a:spAutoFit/>
              </a:bodyPr>
              <a:lstStyle/>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𝐿</m:t>
                        </m:r>
                      </m:e>
                    </m:acc>
                  </m:oMath>
                </a14:m>
                <a:endParaRPr lang="en-US" dirty="0"/>
              </a:p>
            </p:txBody>
          </p:sp>
        </mc:Choice>
        <mc:Fallback xmlns="">
          <p:sp>
            <p:nvSpPr>
              <p:cNvPr id="14" name="TextBox 13">
                <a:extLst>
                  <a:ext uri="{FF2B5EF4-FFF2-40B4-BE49-F238E27FC236}">
                    <a16:creationId xmlns:a16="http://schemas.microsoft.com/office/drawing/2014/main" id="{980B0205-07CF-4349-8196-D19CFCB9469A}"/>
                  </a:ext>
                </a:extLst>
              </p:cNvPr>
              <p:cNvSpPr txBox="1">
                <a:spLocks noRot="1" noChangeAspect="1" noMove="1" noResize="1" noEditPoints="1" noAdjustHandles="1" noChangeArrowheads="1" noChangeShapeType="1" noTextEdit="1"/>
              </p:cNvSpPr>
              <p:nvPr/>
            </p:nvSpPr>
            <p:spPr>
              <a:xfrm>
                <a:off x="7164199" y="1729929"/>
                <a:ext cx="2432807" cy="369332"/>
              </a:xfrm>
              <a:prstGeom prst="rect">
                <a:avLst/>
              </a:prstGeom>
              <a:blipFill>
                <a:blip r:embed="rId5"/>
                <a:stretch>
                  <a:fillRect r="-1496" b="-967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8FB35AF-F45E-455B-BE1A-7F79BF585406}"/>
                  </a:ext>
                </a:extLst>
              </p:cNvPr>
              <p:cNvSpPr txBox="1"/>
              <p:nvPr/>
            </p:nvSpPr>
            <p:spPr>
              <a:xfrm>
                <a:off x="6296918" y="4651855"/>
                <a:ext cx="1734561" cy="518475"/>
              </a:xfrm>
              <a:prstGeom prst="rect">
                <a:avLst/>
              </a:prstGeom>
              <a:noFill/>
            </p:spPr>
            <p:txBody>
              <a:bodyPr wrap="square" rtlCol="0">
                <a:spAutoFit/>
              </a:bodyPr>
              <a:lstStyle/>
              <a:p>
                <a:r>
                  <a:rPr lang="en-US" dirty="0"/>
                  <a:t> if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r>
                      <a:rPr lang="en-US" b="0" i="1" smtClean="0">
                        <a:latin typeface="Cambria Math" panose="02040503050406030204" pitchFamily="18" charset="0"/>
                      </a:rPr>
                      <m:t>&gt;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den>
                    </m:f>
                  </m:oMath>
                </a14:m>
                <a:endParaRPr lang="en-US" dirty="0"/>
              </a:p>
            </p:txBody>
          </p:sp>
        </mc:Choice>
        <mc:Fallback xmlns="">
          <p:sp>
            <p:nvSpPr>
              <p:cNvPr id="18" name="TextBox 17">
                <a:extLst>
                  <a:ext uri="{FF2B5EF4-FFF2-40B4-BE49-F238E27FC236}">
                    <a16:creationId xmlns:a16="http://schemas.microsoft.com/office/drawing/2014/main" id="{98FB35AF-F45E-455B-BE1A-7F79BF585406}"/>
                  </a:ext>
                </a:extLst>
              </p:cNvPr>
              <p:cNvSpPr txBox="1">
                <a:spLocks noRot="1" noChangeAspect="1" noMove="1" noResize="1" noEditPoints="1" noAdjustHandles="1" noChangeArrowheads="1" noChangeShapeType="1" noTextEdit="1"/>
              </p:cNvSpPr>
              <p:nvPr/>
            </p:nvSpPr>
            <p:spPr>
              <a:xfrm>
                <a:off x="6296918" y="4651855"/>
                <a:ext cx="1734561" cy="518475"/>
              </a:xfrm>
              <a:prstGeom prst="rect">
                <a:avLst/>
              </a:prstGeom>
              <a:blipFill>
                <a:blip r:embed="rId6"/>
                <a:stretch>
                  <a:fillRect b="-1176"/>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395CF958-36B5-4D07-A0FB-B0C1C6129C0F}"/>
              </a:ext>
            </a:extLst>
          </p:cNvPr>
          <p:cNvCxnSpPr>
            <a:cxnSpLocks/>
          </p:cNvCxnSpPr>
          <p:nvPr/>
        </p:nvCxnSpPr>
        <p:spPr>
          <a:xfrm flipH="1">
            <a:off x="5340633" y="4914215"/>
            <a:ext cx="978513" cy="6679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ED4E149-2EEF-4456-9452-7E6468E9686D}"/>
                  </a:ext>
                </a:extLst>
              </p:cNvPr>
              <p:cNvSpPr txBox="1"/>
              <p:nvPr/>
            </p:nvSpPr>
            <p:spPr>
              <a:xfrm>
                <a:off x="3161390" y="1580786"/>
                <a:ext cx="1734561" cy="518475"/>
              </a:xfrm>
              <a:prstGeom prst="rect">
                <a:avLst/>
              </a:prstGeom>
              <a:noFill/>
            </p:spPr>
            <p:txBody>
              <a:bodyPr wrap="square" rtlCol="0">
                <a:spAutoFit/>
              </a:bodyPr>
              <a:lstStyle/>
              <a:p>
                <a:r>
                  <a:rPr lang="en-US" dirty="0"/>
                  <a:t> if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r>
                      <a:rPr lang="en-US" b="0" i="1" smtClean="0">
                        <a:latin typeface="Cambria Math" panose="02040503050406030204" pitchFamily="18" charset="0"/>
                      </a:rPr>
                      <m:t>&lt;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den>
                    </m:f>
                  </m:oMath>
                </a14:m>
                <a:endParaRPr lang="en-US" dirty="0"/>
              </a:p>
            </p:txBody>
          </p:sp>
        </mc:Choice>
        <mc:Fallback xmlns="">
          <p:sp>
            <p:nvSpPr>
              <p:cNvPr id="23" name="TextBox 22">
                <a:extLst>
                  <a:ext uri="{FF2B5EF4-FFF2-40B4-BE49-F238E27FC236}">
                    <a16:creationId xmlns:a16="http://schemas.microsoft.com/office/drawing/2014/main" id="{1ED4E149-2EEF-4456-9452-7E6468E9686D}"/>
                  </a:ext>
                </a:extLst>
              </p:cNvPr>
              <p:cNvSpPr txBox="1">
                <a:spLocks noRot="1" noChangeAspect="1" noMove="1" noResize="1" noEditPoints="1" noAdjustHandles="1" noChangeArrowheads="1" noChangeShapeType="1" noTextEdit="1"/>
              </p:cNvSpPr>
              <p:nvPr/>
            </p:nvSpPr>
            <p:spPr>
              <a:xfrm>
                <a:off x="3161390" y="1580786"/>
                <a:ext cx="1734561" cy="518475"/>
              </a:xfrm>
              <a:prstGeom prst="rect">
                <a:avLst/>
              </a:prstGeom>
              <a:blipFill>
                <a:blip r:embed="rId7"/>
                <a:stretch>
                  <a:fillRect b="-1176"/>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CA66234C-FF9D-4CCB-A60B-289B6FEBF3F4}"/>
              </a:ext>
            </a:extLst>
          </p:cNvPr>
          <p:cNvCxnSpPr>
            <a:cxnSpLocks/>
          </p:cNvCxnSpPr>
          <p:nvPr/>
        </p:nvCxnSpPr>
        <p:spPr>
          <a:xfrm flipH="1">
            <a:off x="2341254" y="2027167"/>
            <a:ext cx="978513" cy="6679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2EF8BCB-7976-44B8-A2B6-3BFF09577E4B}"/>
              </a:ext>
            </a:extLst>
          </p:cNvPr>
          <p:cNvSpPr/>
          <p:nvPr/>
        </p:nvSpPr>
        <p:spPr>
          <a:xfrm>
            <a:off x="5217533" y="5582167"/>
            <a:ext cx="75995" cy="90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A92FC10-6D8F-4E38-9765-F9377693ADB4}"/>
              </a:ext>
            </a:extLst>
          </p:cNvPr>
          <p:cNvSpPr/>
          <p:nvPr/>
        </p:nvSpPr>
        <p:spPr>
          <a:xfrm>
            <a:off x="2201862" y="2744115"/>
            <a:ext cx="75995" cy="90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302C6C8B-E0EE-4C86-B41F-6FC85651AC8E}"/>
              </a:ext>
            </a:extLst>
          </p:cNvPr>
          <p:cNvSpPr/>
          <p:nvPr/>
        </p:nvSpPr>
        <p:spPr>
          <a:xfrm rot="8040183">
            <a:off x="3754610" y="2051469"/>
            <a:ext cx="368300" cy="3980474"/>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0A63118-1CE5-4605-92D3-0CA66C3B2B8A}"/>
                  </a:ext>
                </a:extLst>
              </p:cNvPr>
              <p:cNvSpPr txBox="1"/>
              <p:nvPr/>
            </p:nvSpPr>
            <p:spPr>
              <a:xfrm>
                <a:off x="3968972" y="3585040"/>
                <a:ext cx="1734561" cy="518475"/>
              </a:xfrm>
              <a:prstGeom prst="rect">
                <a:avLst/>
              </a:prstGeom>
              <a:noFill/>
            </p:spPr>
            <p:txBody>
              <a:bodyPr wrap="square" rtlCol="0">
                <a:spAutoFit/>
              </a:bodyPr>
              <a:lstStyle/>
              <a:p>
                <a:r>
                  <a:rPr lang="en-US" dirty="0"/>
                  <a:t> if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den>
                    </m:f>
                  </m:oMath>
                </a14:m>
                <a:endParaRPr lang="en-US" dirty="0"/>
              </a:p>
            </p:txBody>
          </p:sp>
        </mc:Choice>
        <mc:Fallback xmlns="">
          <p:sp>
            <p:nvSpPr>
              <p:cNvPr id="29" name="TextBox 28">
                <a:extLst>
                  <a:ext uri="{FF2B5EF4-FFF2-40B4-BE49-F238E27FC236}">
                    <a16:creationId xmlns:a16="http://schemas.microsoft.com/office/drawing/2014/main" id="{10A63118-1CE5-4605-92D3-0CA66C3B2B8A}"/>
                  </a:ext>
                </a:extLst>
              </p:cNvPr>
              <p:cNvSpPr txBox="1">
                <a:spLocks noRot="1" noChangeAspect="1" noMove="1" noResize="1" noEditPoints="1" noAdjustHandles="1" noChangeArrowheads="1" noChangeShapeType="1" noTextEdit="1"/>
              </p:cNvSpPr>
              <p:nvPr/>
            </p:nvSpPr>
            <p:spPr>
              <a:xfrm>
                <a:off x="3968972" y="3585040"/>
                <a:ext cx="1734561" cy="518475"/>
              </a:xfrm>
              <a:prstGeom prst="rect">
                <a:avLst/>
              </a:prstGeom>
              <a:blipFill>
                <a:blip r:embed="rId8"/>
                <a:stretch>
                  <a:fillRect b="-1176"/>
                </a:stretch>
              </a:blipFill>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B89A5D20-A87D-4230-BE07-9555DC0C58AC}"/>
              </a:ext>
            </a:extLst>
          </p:cNvPr>
          <p:cNvSpPr>
            <a:spLocks noGrp="1"/>
          </p:cNvSpPr>
          <p:nvPr>
            <p:ph type="ftr" sz="quarter" idx="11"/>
          </p:nvPr>
        </p:nvSpPr>
        <p:spPr/>
        <p:txBody>
          <a:bodyPr/>
          <a:lstStyle/>
          <a:p>
            <a:r>
              <a:rPr lang="pt-BR"/>
              <a:t>International Economics, UIUC, Fall 2019 - Mauro Rodrigues</a:t>
            </a:r>
            <a:endParaRPr lang="en-US"/>
          </a:p>
        </p:txBody>
      </p:sp>
      <p:sp>
        <p:nvSpPr>
          <p:cNvPr id="16" name="Slide Number Placeholder 15">
            <a:extLst>
              <a:ext uri="{FF2B5EF4-FFF2-40B4-BE49-F238E27FC236}">
                <a16:creationId xmlns:a16="http://schemas.microsoft.com/office/drawing/2014/main" id="{BD525E5E-C424-4945-B673-CB905289CB87}"/>
              </a:ext>
            </a:extLst>
          </p:cNvPr>
          <p:cNvSpPr>
            <a:spLocks noGrp="1"/>
          </p:cNvSpPr>
          <p:nvPr>
            <p:ph type="sldNum" sz="quarter" idx="12"/>
          </p:nvPr>
        </p:nvSpPr>
        <p:spPr/>
        <p:txBody>
          <a:bodyPr/>
          <a:lstStyle/>
          <a:p>
            <a:fld id="{ABB1E195-B4C4-4D8D-9171-F90BABCE93C7}" type="slidenum">
              <a:rPr lang="en-US" smtClean="0"/>
              <a:t>16</a:t>
            </a:fld>
            <a:endParaRPr lang="en-US"/>
          </a:p>
        </p:txBody>
      </p:sp>
    </p:spTree>
    <p:extLst>
      <p:ext uri="{BB962C8B-B14F-4D97-AF65-F5344CB8AC3E}">
        <p14:creationId xmlns:p14="http://schemas.microsoft.com/office/powerpoint/2010/main" val="258094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5" grpId="0" animBg="1"/>
      <p:bldP spid="26" grpId="0" animBg="1"/>
      <p:bldP spid="28"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Autarchy</a:t>
            </a:r>
            <a:br>
              <a:rPr lang="pt-BR" dirty="0"/>
            </a:br>
            <a:r>
              <a:rPr lang="pt-BR" sz="3000" cap="none" dirty="0"/>
              <a:t>Demand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a:bodyPr>
              <a:lstStyle/>
              <a:p>
                <a:pPr lvl="1"/>
                <a:r>
                  <a:rPr lang="en-US" sz="2400" dirty="0"/>
                  <a:t>We now make some assumptions about the demand</a:t>
                </a:r>
              </a:p>
              <a:p>
                <a:pPr lvl="1"/>
                <a:r>
                  <a:rPr lang="en-US" sz="2400" dirty="0"/>
                  <a:t>Consumers like both good 1 and good 2</a:t>
                </a:r>
              </a:p>
              <a:p>
                <a:pPr lvl="1"/>
                <a:r>
                  <a:rPr lang="en-US" sz="2400" dirty="0"/>
                  <a:t>They have indifference curves that are convex toward the origin</a:t>
                </a:r>
                <a:endParaRPr lang="en-US" sz="2000" dirty="0"/>
              </a:p>
              <a:p>
                <a:pPr lvl="2">
                  <a:buSzPct val="55000"/>
                  <a:buFont typeface="Wingdings 3" panose="05040102010807070707" pitchFamily="18" charset="2"/>
                  <a:buChar char=""/>
                </a:pPr>
                <a:r>
                  <a:rPr lang="en-US" sz="2000" dirty="0"/>
                  <a:t> They prefer balanced combinations of the two goods than extreme ones</a:t>
                </a:r>
              </a:p>
              <a:p>
                <a:pPr lvl="1"/>
                <a:r>
                  <a:rPr lang="en-US" sz="2400" dirty="0"/>
                  <a:t>Indifference curves do not touch axes:</a:t>
                </a:r>
              </a:p>
              <a:p>
                <a:pPr lvl="2">
                  <a:buSzPct val="55000"/>
                  <a:buFont typeface="Wingdings 3" panose="05040102010807070707" pitchFamily="18" charset="2"/>
                  <a:buChar char=""/>
                </a:pPr>
                <a:r>
                  <a:rPr lang="en-US" sz="2000" dirty="0"/>
                  <a:t> Marginal utility of consuming a given good goes to infinity as its consumption approaches zero</a:t>
                </a:r>
              </a:p>
              <a:p>
                <a:pPr lvl="1">
                  <a:buSzPct val="55000"/>
                  <a:buFont typeface="Wingdings 3" panose="05040102010807070707" pitchFamily="18" charset="2"/>
                  <a:buChar char=""/>
                </a:pPr>
                <a:r>
                  <a:rPr lang="en-US" sz="2400" dirty="0"/>
                  <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𝑖</m:t>
                        </m:r>
                      </m:sub>
                    </m:sSub>
                  </m:oMath>
                </a14:m>
                <a:r>
                  <a:rPr lang="en-US" sz="2400" dirty="0"/>
                  <a:t>: total consumption of good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=1,2</m:t>
                    </m:r>
                  </m:oMath>
                </a14:m>
                <a:r>
                  <a:rPr lang="en-US" sz="2400" dirty="0"/>
                  <a:t>. </a:t>
                </a:r>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r="-565"/>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9E58600-F962-4FF0-BF41-F03A1B47C508}"/>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0B3D37C2-765A-4B2B-BBB6-AD2567398B67}"/>
              </a:ext>
            </a:extLst>
          </p:cNvPr>
          <p:cNvSpPr>
            <a:spLocks noGrp="1"/>
          </p:cNvSpPr>
          <p:nvPr>
            <p:ph type="sldNum" sz="quarter" idx="12"/>
          </p:nvPr>
        </p:nvSpPr>
        <p:spPr/>
        <p:txBody>
          <a:bodyPr/>
          <a:lstStyle/>
          <a:p>
            <a:fld id="{ABB1E195-B4C4-4D8D-9171-F90BABCE93C7}" type="slidenum">
              <a:rPr lang="en-US" smtClean="0"/>
              <a:t>17</a:t>
            </a:fld>
            <a:endParaRPr lang="en-US"/>
          </a:p>
        </p:txBody>
      </p:sp>
    </p:spTree>
    <p:extLst>
      <p:ext uri="{BB962C8B-B14F-4D97-AF65-F5344CB8AC3E}">
        <p14:creationId xmlns:p14="http://schemas.microsoft.com/office/powerpoint/2010/main" val="389376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54E68CC-1945-4F87-AFE7-9FD81A319E41}"/>
              </a:ext>
            </a:extLst>
          </p:cNvPr>
          <p:cNvCxnSpPr>
            <a:cxnSpLocks/>
          </p:cNvCxnSpPr>
          <p:nvPr/>
        </p:nvCxnSpPr>
        <p:spPr>
          <a:xfrm flipV="1">
            <a:off x="2239861" y="2021747"/>
            <a:ext cx="0" cy="37582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a:cxnSpLocks/>
          </p:cNvCxnSpPr>
          <p:nvPr/>
        </p:nvCxnSpPr>
        <p:spPr>
          <a:xfrm>
            <a:off x="1979802" y="5629013"/>
            <a:ext cx="434549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EA8993-E6C4-471E-B9D2-9211C9C6A7D4}"/>
              </a:ext>
            </a:extLst>
          </p:cNvPr>
          <p:cNvSpPr txBox="1"/>
          <p:nvPr/>
        </p:nvSpPr>
        <p:spPr>
          <a:xfrm>
            <a:off x="1851913" y="1893428"/>
            <a:ext cx="530560" cy="369332"/>
          </a:xfrm>
          <a:prstGeom prst="rect">
            <a:avLst/>
          </a:prstGeom>
          <a:noFill/>
        </p:spPr>
        <p:txBody>
          <a:bodyPr wrap="square" rtlCol="0">
            <a:spAutoFit/>
          </a:bodyPr>
          <a:lstStyle/>
          <a:p>
            <a:r>
              <a:rPr lang="en-US" i="1" dirty="0"/>
              <a:t>c</a:t>
            </a:r>
            <a:r>
              <a:rPr lang="en-US" baseline="-25000" dirty="0"/>
              <a:t>2</a:t>
            </a:r>
          </a:p>
        </p:txBody>
      </p:sp>
      <p:sp>
        <p:nvSpPr>
          <p:cNvPr id="9" name="TextBox 8">
            <a:extLst>
              <a:ext uri="{FF2B5EF4-FFF2-40B4-BE49-F238E27FC236}">
                <a16:creationId xmlns:a16="http://schemas.microsoft.com/office/drawing/2014/main" id="{5434CC2C-FBE3-4E80-B23D-4270986CEB6C}"/>
              </a:ext>
            </a:extLst>
          </p:cNvPr>
          <p:cNvSpPr txBox="1"/>
          <p:nvPr/>
        </p:nvSpPr>
        <p:spPr>
          <a:xfrm>
            <a:off x="6357719" y="5444347"/>
            <a:ext cx="566154" cy="369332"/>
          </a:xfrm>
          <a:prstGeom prst="rect">
            <a:avLst/>
          </a:prstGeom>
          <a:noFill/>
        </p:spPr>
        <p:txBody>
          <a:bodyPr wrap="square" rtlCol="0">
            <a:spAutoFit/>
          </a:bodyPr>
          <a:lstStyle/>
          <a:p>
            <a:r>
              <a:rPr lang="en-US" i="1" dirty="0"/>
              <a:t>c</a:t>
            </a:r>
            <a:r>
              <a:rPr lang="en-US" baseline="-25000" dirty="0"/>
              <a:t>1</a:t>
            </a:r>
          </a:p>
        </p:txBody>
      </p:sp>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3</a:t>
            </a:r>
          </a:p>
          <a:p>
            <a:pPr algn="ctr"/>
            <a:r>
              <a:rPr lang="en-US" dirty="0"/>
              <a:t>Indifference curves</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0B0205-07CF-4349-8196-D19CFCB9469A}"/>
                  </a:ext>
                </a:extLst>
              </p:cNvPr>
              <p:cNvSpPr txBox="1"/>
              <p:nvPr/>
            </p:nvSpPr>
            <p:spPr>
              <a:xfrm>
                <a:off x="7164199" y="1729929"/>
                <a:ext cx="2432807" cy="369332"/>
              </a:xfrm>
              <a:prstGeom prst="rect">
                <a:avLst/>
              </a:prstGeom>
              <a:noFill/>
              <a:ln>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𝑐</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𝑈</m:t>
                          </m:r>
                        </m:e>
                      </m:acc>
                    </m:oMath>
                  </m:oMathPara>
                </a14:m>
                <a:endParaRPr lang="en-US" dirty="0"/>
              </a:p>
            </p:txBody>
          </p:sp>
        </mc:Choice>
        <mc:Fallback xmlns="">
          <p:sp>
            <p:nvSpPr>
              <p:cNvPr id="14" name="TextBox 13">
                <a:extLst>
                  <a:ext uri="{FF2B5EF4-FFF2-40B4-BE49-F238E27FC236}">
                    <a16:creationId xmlns:a16="http://schemas.microsoft.com/office/drawing/2014/main" id="{980B0205-07CF-4349-8196-D19CFCB9469A}"/>
                  </a:ext>
                </a:extLst>
              </p:cNvPr>
              <p:cNvSpPr txBox="1">
                <a:spLocks noRot="1" noChangeAspect="1" noMove="1" noResize="1" noEditPoints="1" noAdjustHandles="1" noChangeArrowheads="1" noChangeShapeType="1" noTextEdit="1"/>
              </p:cNvSpPr>
              <p:nvPr/>
            </p:nvSpPr>
            <p:spPr>
              <a:xfrm>
                <a:off x="7164199" y="1729929"/>
                <a:ext cx="2432807" cy="369332"/>
              </a:xfrm>
              <a:prstGeom prst="rect">
                <a:avLst/>
              </a:prstGeom>
              <a:blipFill>
                <a:blip r:embed="rId2"/>
                <a:stretch>
                  <a:fillRect b="-12903"/>
                </a:stretch>
              </a:blipFill>
              <a:ln>
                <a:solidFill>
                  <a:schemeClr val="tx1"/>
                </a:solidFill>
              </a:ln>
            </p:spPr>
            <p:txBody>
              <a:bodyPr/>
              <a:lstStyle/>
              <a:p>
                <a:r>
                  <a:rPr lang="en-US">
                    <a:noFill/>
                  </a:rPr>
                  <a:t> </a:t>
                </a:r>
              </a:p>
            </p:txBody>
          </p:sp>
        </mc:Fallback>
      </mc:AlternateContent>
      <p:sp>
        <p:nvSpPr>
          <p:cNvPr id="15" name="Arc 14">
            <a:extLst>
              <a:ext uri="{FF2B5EF4-FFF2-40B4-BE49-F238E27FC236}">
                <a16:creationId xmlns:a16="http://schemas.microsoft.com/office/drawing/2014/main" id="{7778646A-B7FD-4DBA-AFAD-A46C2511AFA0}"/>
              </a:ext>
            </a:extLst>
          </p:cNvPr>
          <p:cNvSpPr/>
          <p:nvPr/>
        </p:nvSpPr>
        <p:spPr>
          <a:xfrm rot="11117280">
            <a:off x="2303898" y="-1116532"/>
            <a:ext cx="7389729" cy="6670867"/>
          </a:xfrm>
          <a:prstGeom prst="arc">
            <a:avLst>
              <a:gd name="adj1" fmla="val 15882253"/>
              <a:gd name="adj2" fmla="val 2131380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Oval 18">
            <a:extLst>
              <a:ext uri="{FF2B5EF4-FFF2-40B4-BE49-F238E27FC236}">
                <a16:creationId xmlns:a16="http://schemas.microsoft.com/office/drawing/2014/main" id="{9B60D7ED-A7E1-4241-84EF-35020DED041A}"/>
              </a:ext>
            </a:extLst>
          </p:cNvPr>
          <p:cNvSpPr/>
          <p:nvPr/>
        </p:nvSpPr>
        <p:spPr>
          <a:xfrm>
            <a:off x="2341980" y="269654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2543801-5792-460A-B527-2AEF35F7BCBF}"/>
              </a:ext>
            </a:extLst>
          </p:cNvPr>
          <p:cNvSpPr/>
          <p:nvPr/>
        </p:nvSpPr>
        <p:spPr>
          <a:xfrm>
            <a:off x="4939000" y="537736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DC75365F-30CF-4405-BADC-B815B155045F}"/>
              </a:ext>
            </a:extLst>
          </p:cNvPr>
          <p:cNvCxnSpPr>
            <a:stCxn id="19" idx="5"/>
            <a:endCxn id="27" idx="1"/>
          </p:cNvCxnSpPr>
          <p:nvPr/>
        </p:nvCxnSpPr>
        <p:spPr>
          <a:xfrm>
            <a:off x="2381004" y="2735573"/>
            <a:ext cx="2564691" cy="26484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E39EF8DF-9C8E-433D-8E17-AAEAEE154878}"/>
              </a:ext>
            </a:extLst>
          </p:cNvPr>
          <p:cNvSpPr/>
          <p:nvPr/>
        </p:nvSpPr>
        <p:spPr>
          <a:xfrm rot="11117280">
            <a:off x="2713172" y="-1490663"/>
            <a:ext cx="7389729" cy="6670867"/>
          </a:xfrm>
          <a:prstGeom prst="arc">
            <a:avLst>
              <a:gd name="adj1" fmla="val 15882253"/>
              <a:gd name="adj2" fmla="val 21313807"/>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a:extLst>
              <a:ext uri="{FF2B5EF4-FFF2-40B4-BE49-F238E27FC236}">
                <a16:creationId xmlns:a16="http://schemas.microsoft.com/office/drawing/2014/main" id="{DE83F886-9777-4F76-9959-2D3BE6E91254}"/>
              </a:ext>
            </a:extLst>
          </p:cNvPr>
          <p:cNvSpPr/>
          <p:nvPr/>
        </p:nvSpPr>
        <p:spPr>
          <a:xfrm>
            <a:off x="3617630" y="397402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C1012C75-1B1B-47C9-85D0-C59AFBB237CF}"/>
                  </a:ext>
                </a:extLst>
              </p:cNvPr>
              <p:cNvSpPr/>
              <p:nvPr/>
            </p:nvSpPr>
            <p:spPr>
              <a:xfrm>
                <a:off x="5925502" y="5290775"/>
                <a:ext cx="411971"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𝑈</m:t>
                          </m:r>
                        </m:e>
                      </m:acc>
                    </m:oMath>
                  </m:oMathPara>
                </a14:m>
                <a:endParaRPr lang="en-US" dirty="0"/>
              </a:p>
            </p:txBody>
          </p:sp>
        </mc:Choice>
        <mc:Fallback xmlns="">
          <p:sp>
            <p:nvSpPr>
              <p:cNvPr id="33" name="Rectangle 32">
                <a:extLst>
                  <a:ext uri="{FF2B5EF4-FFF2-40B4-BE49-F238E27FC236}">
                    <a16:creationId xmlns:a16="http://schemas.microsoft.com/office/drawing/2014/main" id="{C1012C75-1B1B-47C9-85D0-C59AFBB237CF}"/>
                  </a:ext>
                </a:extLst>
              </p:cNvPr>
              <p:cNvSpPr>
                <a:spLocks noRot="1" noChangeAspect="1" noMove="1" noResize="1" noEditPoints="1" noAdjustHandles="1" noChangeArrowheads="1" noChangeShapeType="1" noTextEdit="1"/>
              </p:cNvSpPr>
              <p:nvPr/>
            </p:nvSpPr>
            <p:spPr>
              <a:xfrm>
                <a:off x="5925502" y="5290775"/>
                <a:ext cx="411971"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AEB07CB0-E6EB-4552-BCE8-B5696339A344}"/>
                  </a:ext>
                </a:extLst>
              </p:cNvPr>
              <p:cNvSpPr/>
              <p:nvPr/>
            </p:nvSpPr>
            <p:spPr>
              <a:xfrm>
                <a:off x="6202050" y="4823363"/>
                <a:ext cx="93583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𝑈</m:t>
                          </m:r>
                        </m:e>
                      </m:acc>
                      <m:r>
                        <a:rPr lang="en-US" b="0" i="1" smtClean="0">
                          <a:latin typeface="Cambria Math" panose="02040503050406030204" pitchFamily="18" charset="0"/>
                        </a:rPr>
                        <m:t>′&gt;</m:t>
                      </m:r>
                      <m:acc>
                        <m:accPr>
                          <m:chr m:val="̅"/>
                          <m:ctrlPr>
                            <a:rPr lang="en-US" i="1">
                              <a:latin typeface="Cambria Math" panose="02040503050406030204" pitchFamily="18" charset="0"/>
                            </a:rPr>
                          </m:ctrlPr>
                        </m:accPr>
                        <m:e>
                          <m:r>
                            <a:rPr lang="en-US" i="1">
                              <a:latin typeface="Cambria Math" panose="02040503050406030204" pitchFamily="18" charset="0"/>
                            </a:rPr>
                            <m:t>𝑈</m:t>
                          </m:r>
                        </m:e>
                      </m:acc>
                    </m:oMath>
                  </m:oMathPara>
                </a14:m>
                <a:endParaRPr lang="en-US" dirty="0"/>
              </a:p>
            </p:txBody>
          </p:sp>
        </mc:Choice>
        <mc:Fallback xmlns="">
          <p:sp>
            <p:nvSpPr>
              <p:cNvPr id="34" name="Rectangle 33">
                <a:extLst>
                  <a:ext uri="{FF2B5EF4-FFF2-40B4-BE49-F238E27FC236}">
                    <a16:creationId xmlns:a16="http://schemas.microsoft.com/office/drawing/2014/main" id="{AEB07CB0-E6EB-4552-BCE8-B5696339A344}"/>
                  </a:ext>
                </a:extLst>
              </p:cNvPr>
              <p:cNvSpPr>
                <a:spLocks noRot="1" noChangeAspect="1" noMove="1" noResize="1" noEditPoints="1" noAdjustHandles="1" noChangeArrowheads="1" noChangeShapeType="1" noTextEdit="1"/>
              </p:cNvSpPr>
              <p:nvPr/>
            </p:nvSpPr>
            <p:spPr>
              <a:xfrm>
                <a:off x="6202050" y="4823363"/>
                <a:ext cx="935834" cy="369332"/>
              </a:xfrm>
              <a:prstGeom prst="rect">
                <a:avLst/>
              </a:prstGeom>
              <a:blipFill>
                <a:blip r:embed="rId4"/>
                <a:stretch>
                  <a:fillRect r="-31818"/>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C9E8D8A5-B7FB-42F1-B693-B12F54B22AE0}"/>
              </a:ext>
            </a:extLst>
          </p:cNvPr>
          <p:cNvSpPr>
            <a:spLocks noGrp="1"/>
          </p:cNvSpPr>
          <p:nvPr>
            <p:ph type="ftr" sz="quarter" idx="11"/>
          </p:nvPr>
        </p:nvSpPr>
        <p:spPr/>
        <p:txBody>
          <a:bodyPr/>
          <a:lstStyle/>
          <a:p>
            <a:r>
              <a:rPr lang="pt-BR"/>
              <a:t>International Economics, UIUC, Fall 2019 - Mauro Rodrigues</a:t>
            </a:r>
            <a:endParaRPr lang="en-US"/>
          </a:p>
        </p:txBody>
      </p:sp>
      <p:sp>
        <p:nvSpPr>
          <p:cNvPr id="3" name="Slide Number Placeholder 2">
            <a:extLst>
              <a:ext uri="{FF2B5EF4-FFF2-40B4-BE49-F238E27FC236}">
                <a16:creationId xmlns:a16="http://schemas.microsoft.com/office/drawing/2014/main" id="{66D99400-D971-4FFA-95DA-6D66059A1399}"/>
              </a:ext>
            </a:extLst>
          </p:cNvPr>
          <p:cNvSpPr>
            <a:spLocks noGrp="1"/>
          </p:cNvSpPr>
          <p:nvPr>
            <p:ph type="sldNum" sz="quarter" idx="12"/>
          </p:nvPr>
        </p:nvSpPr>
        <p:spPr/>
        <p:txBody>
          <a:bodyPr/>
          <a:lstStyle/>
          <a:p>
            <a:fld id="{ABB1E195-B4C4-4D8D-9171-F90BABCE93C7}" type="slidenum">
              <a:rPr lang="en-US" smtClean="0"/>
              <a:t>18</a:t>
            </a:fld>
            <a:endParaRPr lang="en-US"/>
          </a:p>
        </p:txBody>
      </p:sp>
    </p:spTree>
    <p:extLst>
      <p:ext uri="{BB962C8B-B14F-4D97-AF65-F5344CB8AC3E}">
        <p14:creationId xmlns:p14="http://schemas.microsoft.com/office/powerpoint/2010/main" val="658856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Autarchy</a:t>
            </a:r>
            <a:br>
              <a:rPr lang="pt-BR" dirty="0"/>
            </a:br>
            <a:r>
              <a:rPr lang="pt-BR" sz="3000" cap="none" dirty="0"/>
              <a:t>Equilibrium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lnSpcReduction="10000"/>
              </a:bodyPr>
              <a:lstStyle/>
              <a:p>
                <a:pPr lvl="1"/>
                <a:r>
                  <a:rPr lang="en-US" sz="2400" dirty="0"/>
                  <a:t>Therefore, it must be the case that:</a:t>
                </a:r>
              </a:p>
              <a:p>
                <a:pPr marL="128016" lvl="1" indent="0">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&gt;0,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&gt;0</m:t>
                      </m:r>
                    </m:oMath>
                  </m:oMathPara>
                </a14:m>
                <a:endParaRPr lang="en-US" sz="2400" dirty="0"/>
              </a:p>
              <a:p>
                <a:pPr lvl="1"/>
                <a:r>
                  <a:rPr lang="en-US" sz="2400" dirty="0"/>
                  <a:t>In autarchy (no trade), all consumption of a country must be provided by local firms:</a:t>
                </a:r>
              </a:p>
              <a:p>
                <a:pPr marL="128016" lvl="1"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𝐶</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oMath>
                  </m:oMathPara>
                </a14:m>
                <a:endParaRPr lang="en-US" sz="2400" b="0" dirty="0"/>
              </a:p>
              <a:p>
                <a:pPr marL="128016" lvl="1"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2</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2</m:t>
                          </m:r>
                        </m:sub>
                      </m:sSub>
                    </m:oMath>
                  </m:oMathPara>
                </a14:m>
                <a:endParaRPr lang="en-US" sz="2400" dirty="0"/>
              </a:p>
              <a:p>
                <a:pPr lvl="1"/>
                <a:r>
                  <a:rPr lang="en-US" sz="2400" dirty="0"/>
                  <a:t>Then:</a:t>
                </a:r>
              </a:p>
              <a:p>
                <a:pPr marL="128016" lvl="1"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&gt;0,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&gt;0</m:t>
                      </m:r>
                    </m:oMath>
                  </m:oMathPara>
                </a14:m>
                <a:endParaRPr lang="en-US" sz="2400" dirty="0"/>
              </a:p>
              <a:p>
                <a:pPr lvl="1"/>
                <a:r>
                  <a:rPr lang="en-US" sz="2400" dirty="0"/>
                  <a:t>Production cannot occur at corners of the PPF</a:t>
                </a:r>
              </a:p>
              <a:p>
                <a:pPr lvl="2"/>
                <a:r>
                  <a:rPr lang="en-US" sz="2000" dirty="0"/>
                  <a:t>This is only possible if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a:latin typeface="Cambria Math" panose="02040503050406030204" pitchFamily="18" charset="0"/>
                              </a:rPr>
                              <m:t>𝑃</m:t>
                            </m:r>
                          </m:e>
                          <m:sub>
                            <m:r>
                              <a:rPr lang="en-US" sz="2000">
                                <a:latin typeface="Cambria Math" panose="02040503050406030204" pitchFamily="18" charset="0"/>
                              </a:rPr>
                              <m:t>2</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a:latin typeface="Cambria Math" panose="02040503050406030204" pitchFamily="18" charset="0"/>
                              </a:rPr>
                              <m:t>𝑎</m:t>
                            </m:r>
                          </m:e>
                          <m:sub>
                            <m:r>
                              <a:rPr lang="en-US" sz="2000">
                                <a:latin typeface="Cambria Math" panose="02040503050406030204" pitchFamily="18" charset="0"/>
                              </a:rPr>
                              <m:t>𝐿</m:t>
                            </m:r>
                            <m:r>
                              <a:rPr lang="en-US" sz="200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a:latin typeface="Cambria Math" panose="02040503050406030204" pitchFamily="18" charset="0"/>
                              </a:rPr>
                              <m:t>𝑎</m:t>
                            </m:r>
                          </m:e>
                          <m:sub>
                            <m:r>
                              <a:rPr lang="en-US" sz="2000">
                                <a:latin typeface="Cambria Math" panose="02040503050406030204" pitchFamily="18" charset="0"/>
                              </a:rPr>
                              <m:t>𝐿</m:t>
                            </m:r>
                            <m:r>
                              <a:rPr lang="en-US" sz="2000">
                                <a:latin typeface="Cambria Math" panose="02040503050406030204" pitchFamily="18" charset="0"/>
                              </a:rPr>
                              <m:t>2</m:t>
                            </m:r>
                          </m:sub>
                        </m:sSub>
                      </m:den>
                    </m:f>
                  </m:oMath>
                </a14:m>
                <a:endParaRPr lang="en-US"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1061"/>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C89A439-172A-482C-9FA2-CE46BD45A027}"/>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238ED525-DD16-41D4-8504-DE90AD9C29A7}"/>
              </a:ext>
            </a:extLst>
          </p:cNvPr>
          <p:cNvSpPr>
            <a:spLocks noGrp="1"/>
          </p:cNvSpPr>
          <p:nvPr>
            <p:ph type="sldNum" sz="quarter" idx="12"/>
          </p:nvPr>
        </p:nvSpPr>
        <p:spPr/>
        <p:txBody>
          <a:bodyPr/>
          <a:lstStyle/>
          <a:p>
            <a:fld id="{ABB1E195-B4C4-4D8D-9171-F90BABCE93C7}" type="slidenum">
              <a:rPr lang="en-US" smtClean="0"/>
              <a:t>19</a:t>
            </a:fld>
            <a:endParaRPr lang="en-US"/>
          </a:p>
        </p:txBody>
      </p:sp>
    </p:spTree>
    <p:extLst>
      <p:ext uri="{BB962C8B-B14F-4D97-AF65-F5344CB8AC3E}">
        <p14:creationId xmlns:p14="http://schemas.microsoft.com/office/powerpoint/2010/main" val="3305089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The ricardian model</a:t>
            </a:r>
            <a:br>
              <a:rPr lang="pt-BR" dirty="0"/>
            </a:br>
            <a:r>
              <a:rPr lang="pt-BR" sz="3000" cap="none" dirty="0"/>
              <a:t>Motivation</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fontScale="92500" lnSpcReduction="20000"/>
          </a:bodyPr>
          <a:lstStyle/>
          <a:p>
            <a:pPr lvl="1"/>
            <a:r>
              <a:rPr lang="pt-BR" sz="2400" dirty="0"/>
              <a:t>Based on the ideas of classic economist David Ricardo (1772-1823)</a:t>
            </a:r>
          </a:p>
          <a:p>
            <a:pPr lvl="1"/>
            <a:r>
              <a:rPr lang="pt-BR" sz="2400" dirty="0"/>
              <a:t>Why do countries trade?</a:t>
            </a:r>
            <a:endParaRPr lang="en-US" sz="2400" dirty="0"/>
          </a:p>
          <a:p>
            <a:pPr lvl="2">
              <a:buSzPct val="55000"/>
              <a:buFont typeface="Wingdings 3" panose="05040102010807070707" pitchFamily="18" charset="2"/>
              <a:buChar char=""/>
            </a:pPr>
            <a:r>
              <a:rPr lang="en-US" sz="2000" dirty="0"/>
              <a:t> Explore technological differences between them</a:t>
            </a:r>
          </a:p>
          <a:p>
            <a:pPr lvl="2">
              <a:buSzPct val="55000"/>
              <a:buFont typeface="Wingdings 3" panose="05040102010807070707" pitchFamily="18" charset="2"/>
              <a:buChar char=""/>
            </a:pPr>
            <a:r>
              <a:rPr lang="en-US" sz="2000" dirty="0"/>
              <a:t> A country produces a given set of goods more efficiently</a:t>
            </a:r>
          </a:p>
          <a:p>
            <a:pPr lvl="2">
              <a:buSzPct val="55000"/>
              <a:buFont typeface="Wingdings 3" panose="05040102010807070707" pitchFamily="18" charset="2"/>
              <a:buChar char=""/>
            </a:pPr>
            <a:r>
              <a:rPr lang="en-US" sz="2000" dirty="0"/>
              <a:t> Can concentrate production efforts in this set of goods, and obtain other goods cheaper</a:t>
            </a:r>
          </a:p>
          <a:p>
            <a:pPr lvl="2">
              <a:buSzPct val="55000"/>
              <a:buFont typeface="Wingdings 3" panose="05040102010807070707" pitchFamily="18" charset="2"/>
              <a:buChar char=""/>
            </a:pPr>
            <a:r>
              <a:rPr lang="en-US" sz="2000" dirty="0"/>
              <a:t> Specialize production, but not consumption </a:t>
            </a:r>
          </a:p>
          <a:p>
            <a:pPr lvl="1"/>
            <a:r>
              <a:rPr lang="en-US" sz="2400" dirty="0"/>
              <a:t>Key insight</a:t>
            </a:r>
          </a:p>
          <a:p>
            <a:pPr lvl="2">
              <a:buSzPct val="55000"/>
              <a:buFont typeface="Wingdings 3" panose="05040102010807070707" pitchFamily="18" charset="2"/>
              <a:buChar char=""/>
            </a:pPr>
            <a:r>
              <a:rPr lang="en-US" sz="2000" dirty="0"/>
              <a:t> Even a country that is less efficient in the production of all goods will produce and export something</a:t>
            </a:r>
          </a:p>
          <a:p>
            <a:pPr lvl="2">
              <a:buSzPct val="55000"/>
              <a:buFont typeface="Wingdings 3" panose="05040102010807070707" pitchFamily="18" charset="2"/>
              <a:buChar char=""/>
            </a:pPr>
            <a:r>
              <a:rPr lang="en-US" sz="2000" dirty="0"/>
              <a:t> The country only need to be </a:t>
            </a:r>
            <a:r>
              <a:rPr lang="en-US" sz="2000" i="1" dirty="0"/>
              <a:t>relatively</a:t>
            </a:r>
            <a:r>
              <a:rPr lang="en-US" sz="2000" dirty="0"/>
              <a:t> efficient in the production of a set of goods</a:t>
            </a:r>
          </a:p>
          <a:p>
            <a:pPr lvl="2">
              <a:buSzPct val="55000"/>
              <a:buFont typeface="Wingdings 3" panose="05040102010807070707" pitchFamily="18" charset="2"/>
              <a:buChar char=""/>
            </a:pPr>
            <a:r>
              <a:rPr lang="en-US" sz="2000" dirty="0"/>
              <a:t> Comparative advantage vs absolute advantage</a:t>
            </a:r>
          </a:p>
          <a:p>
            <a:pPr lvl="1"/>
            <a:r>
              <a:rPr lang="pt-BR" sz="2400" dirty="0"/>
              <a:t>Limitations </a:t>
            </a:r>
            <a:endParaRPr lang="en-US" sz="2400" dirty="0"/>
          </a:p>
          <a:p>
            <a:pPr lvl="2">
              <a:buSzPct val="55000"/>
              <a:buFont typeface="Wingdings 3" panose="05040102010807070707" pitchFamily="18" charset="2"/>
              <a:buChar char=""/>
            </a:pPr>
            <a:r>
              <a:rPr lang="en-US" sz="2000" dirty="0"/>
              <a:t> Measurement</a:t>
            </a:r>
          </a:p>
          <a:p>
            <a:pPr lvl="2">
              <a:buSzPct val="55000"/>
              <a:buFont typeface="Wingdings 3" panose="05040102010807070707" pitchFamily="18" charset="2"/>
              <a:buChar char=""/>
            </a:pPr>
            <a:r>
              <a:rPr lang="en-US" sz="2000" dirty="0"/>
              <a:t> Income distribution</a:t>
            </a:r>
          </a:p>
          <a:p>
            <a:pPr marL="128016" lvl="1" indent="0">
              <a:buSzPct val="55000"/>
              <a:buNone/>
            </a:pPr>
            <a:endParaRPr lang="en-US" sz="2400" dirty="0"/>
          </a:p>
          <a:p>
            <a:pPr lvl="2">
              <a:buSzPct val="70000"/>
              <a:buFont typeface="Wingdings 3" panose="05040102010807070707" pitchFamily="18" charset="2"/>
              <a:buChar char=""/>
            </a:pPr>
            <a:endParaRPr lang="pt-BR" sz="2000" dirty="0"/>
          </a:p>
          <a:p>
            <a:pPr lvl="2"/>
            <a:endParaRPr lang="en-US" dirty="0"/>
          </a:p>
        </p:txBody>
      </p:sp>
      <p:sp>
        <p:nvSpPr>
          <p:cNvPr id="4" name="Footer Placeholder 3">
            <a:extLst>
              <a:ext uri="{FF2B5EF4-FFF2-40B4-BE49-F238E27FC236}">
                <a16:creationId xmlns:a16="http://schemas.microsoft.com/office/drawing/2014/main" id="{464DAEBE-1742-4ACA-80FD-17DCD31D3416}"/>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6588D53B-4FFD-49D4-BD5D-CE6D3A40EE3D}"/>
              </a:ext>
            </a:extLst>
          </p:cNvPr>
          <p:cNvSpPr>
            <a:spLocks noGrp="1"/>
          </p:cNvSpPr>
          <p:nvPr>
            <p:ph type="sldNum" sz="quarter" idx="12"/>
          </p:nvPr>
        </p:nvSpPr>
        <p:spPr/>
        <p:txBody>
          <a:bodyPr/>
          <a:lstStyle/>
          <a:p>
            <a:fld id="{ABB1E195-B4C4-4D8D-9171-F90BABCE93C7}" type="slidenum">
              <a:rPr lang="en-US" smtClean="0"/>
              <a:t>2</a:t>
            </a:fld>
            <a:endParaRPr lang="en-US"/>
          </a:p>
        </p:txBody>
      </p:sp>
    </p:spTree>
    <p:extLst>
      <p:ext uri="{BB962C8B-B14F-4D97-AF65-F5344CB8AC3E}">
        <p14:creationId xmlns:p14="http://schemas.microsoft.com/office/powerpoint/2010/main" val="158826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Autarchy</a:t>
            </a:r>
            <a:br>
              <a:rPr lang="pt-BR" dirty="0"/>
            </a:br>
            <a:r>
              <a:rPr lang="pt-BR" sz="3000" cap="none" dirty="0"/>
              <a:t>Equilibrium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a:bodyPr>
              <a:lstStyle/>
              <a:p>
                <a:pPr lvl="1"/>
                <a:r>
                  <a:rPr lang="en-US" sz="2400" dirty="0"/>
                  <a:t>We can then pin down autarchy equilibrium prices</a:t>
                </a:r>
              </a:p>
              <a:p>
                <a:pPr lvl="1"/>
                <a:r>
                  <a:rPr lang="en-US" sz="2400" dirty="0"/>
                  <a:t>Home: </a:t>
                </a:r>
              </a:p>
              <a:p>
                <a:pPr marL="128016" lvl="1" indent="0">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e>
                          </m:d>
                        </m:e>
                        <m:sub>
                          <m:r>
                            <a:rPr lang="pt-BR" sz="2400" b="0" i="1" smtClean="0">
                              <a:latin typeface="Cambria Math" panose="02040503050406030204" pitchFamily="18" charset="0"/>
                            </a:rPr>
                            <m:t>𝑎𝑢𝑡</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Sub>
                        </m:den>
                      </m:f>
                    </m:oMath>
                  </m:oMathPara>
                </a14:m>
                <a:endParaRPr lang="en-US" sz="2400" b="0" dirty="0"/>
              </a:p>
              <a:p>
                <a:pPr lvl="1"/>
                <a:endParaRPr lang="en-US" sz="2400" b="0" dirty="0"/>
              </a:p>
              <a:p>
                <a:pPr lvl="1"/>
                <a:r>
                  <a:rPr lang="en-US" sz="2400" b="0" dirty="0"/>
                  <a:t>Foreign:</a:t>
                </a:r>
              </a:p>
              <a:p>
                <a:pPr marL="128016" lvl="1"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Sup>
                                    <m:sSubSupPr>
                                      <m:ctrlPr>
                                        <a:rPr lang="en-US" sz="2400" i="1" smtClean="0">
                                          <a:latin typeface="Cambria Math" panose="02040503050406030204" pitchFamily="18" charset="0"/>
                                        </a:rPr>
                                      </m:ctrlPr>
                                    </m:sSubSupPr>
                                    <m:e>
                                      <m:r>
                                        <a:rPr lang="pt-BR" sz="2400" b="0" i="1" smtClean="0">
                                          <a:latin typeface="Cambria Math" panose="02040503050406030204" pitchFamily="18" charset="0"/>
                                        </a:rPr>
                                        <m:t>𝑃</m:t>
                                      </m:r>
                                    </m:e>
                                    <m:sub>
                                      <m:r>
                                        <a:rPr lang="pt-BR" sz="2400" b="0" i="1" smtClean="0">
                                          <a:latin typeface="Cambria Math" panose="02040503050406030204" pitchFamily="18" charset="0"/>
                                        </a:rPr>
                                        <m:t>1</m:t>
                                      </m:r>
                                    </m:sub>
                                    <m:sup>
                                      <m:r>
                                        <a:rPr lang="pt-BR" sz="2400" b="0" i="1" smtClean="0">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i="1">
                                          <a:latin typeface="Cambria Math" panose="02040503050406030204" pitchFamily="18" charset="0"/>
                                        </a:rPr>
                                        <m:t>𝑃</m:t>
                                      </m:r>
                                    </m:e>
                                    <m:sub>
                                      <m:r>
                                        <a:rPr lang="pt-BR" sz="2400" b="0" i="1" smtClean="0">
                                          <a:latin typeface="Cambria Math" panose="02040503050406030204" pitchFamily="18" charset="0"/>
                                        </a:rPr>
                                        <m:t>2</m:t>
                                      </m:r>
                                    </m:sub>
                                    <m:sup>
                                      <m:r>
                                        <a:rPr lang="pt-BR" sz="2400" i="1">
                                          <a:latin typeface="Cambria Math" panose="02040503050406030204" pitchFamily="18" charset="0"/>
                                        </a:rPr>
                                        <m:t>∗</m:t>
                                      </m:r>
                                    </m:sup>
                                  </m:sSubSup>
                                </m:den>
                              </m:f>
                            </m:e>
                          </m:d>
                        </m:e>
                        <m:sub>
                          <m:r>
                            <a:rPr lang="pt-BR" sz="2400" b="0" i="1" smtClean="0">
                              <a:latin typeface="Cambria Math" panose="02040503050406030204" pitchFamily="18" charset="0"/>
                            </a:rPr>
                            <m:t>𝑎𝑢𝑡</m:t>
                          </m:r>
                        </m:sub>
                      </m:sSub>
                      <m:r>
                        <a:rPr lang="en-US" sz="2400" i="1">
                          <a:latin typeface="Cambria Math" panose="02040503050406030204" pitchFamily="18" charset="0"/>
                        </a:rPr>
                        <m: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pt-BR" sz="2400" b="0" i="1" smtClean="0">
                                  <a:latin typeface="Cambria Math" panose="02040503050406030204" pitchFamily="18" charset="0"/>
                                </a:rPr>
                                <m:t>𝑎</m:t>
                              </m:r>
                            </m:e>
                            <m:sub>
                              <m:r>
                                <a:rPr lang="pt-BR" sz="2400" b="0" i="1" smtClean="0">
                                  <a:latin typeface="Cambria Math" panose="02040503050406030204" pitchFamily="18" charset="0"/>
                                </a:rPr>
                                <m:t>𝐿</m:t>
                              </m:r>
                              <m:r>
                                <a:rPr lang="pt-BR" sz="2400" b="0" i="1" smtClean="0">
                                  <a:latin typeface="Cambria Math" panose="02040503050406030204" pitchFamily="18" charset="0"/>
                                </a:rPr>
                                <m:t>1</m:t>
                              </m:r>
                            </m:sub>
                            <m:sup>
                              <m:r>
                                <a:rPr lang="pt-BR"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b="0" i="1" smtClean="0">
                                  <a:latin typeface="Cambria Math" panose="02040503050406030204" pitchFamily="18" charset="0"/>
                                </a:rPr>
                                <m:t>𝑎</m:t>
                              </m:r>
                            </m:e>
                            <m:sub>
                              <m:r>
                                <a:rPr lang="pt-BR" sz="2400" b="0" i="1" smtClean="0">
                                  <a:latin typeface="Cambria Math" panose="02040503050406030204" pitchFamily="18" charset="0"/>
                                </a:rPr>
                                <m:t>𝐿</m:t>
                              </m:r>
                              <m:r>
                                <a:rPr lang="pt-BR" sz="2400" i="1">
                                  <a:latin typeface="Cambria Math" panose="02040503050406030204" pitchFamily="18" charset="0"/>
                                </a:rPr>
                                <m:t>2</m:t>
                              </m:r>
                            </m:sub>
                            <m:sup>
                              <m:r>
                                <a:rPr lang="pt-BR" sz="2400" i="1">
                                  <a:latin typeface="Cambria Math" panose="02040503050406030204" pitchFamily="18" charset="0"/>
                                </a:rPr>
                                <m:t>∗</m:t>
                              </m:r>
                            </m:sup>
                          </m:sSubSup>
                        </m:den>
                      </m:f>
                    </m:oMath>
                  </m:oMathPara>
                </a14:m>
                <a:endParaRPr lang="en-US" sz="2400" dirty="0"/>
              </a:p>
              <a:p>
                <a:pPr marL="128016" lvl="1" indent="0">
                  <a:buNone/>
                </a:pPr>
                <a:endParaRPr lang="en-US" sz="24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9DA48306-D1E3-4F33-ADE9-527E47969558}"/>
              </a:ext>
            </a:extLst>
          </p:cNvPr>
          <p:cNvSpPr/>
          <p:nvPr/>
        </p:nvSpPr>
        <p:spPr>
          <a:xfrm>
            <a:off x="4609321" y="3056709"/>
            <a:ext cx="2472613" cy="1147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7CD980-0AF7-409B-AF00-AA35890BB00F}"/>
              </a:ext>
            </a:extLst>
          </p:cNvPr>
          <p:cNvSpPr/>
          <p:nvPr/>
        </p:nvSpPr>
        <p:spPr>
          <a:xfrm>
            <a:off x="4609321" y="4729687"/>
            <a:ext cx="2472613" cy="1147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92C8AB0-FAAF-4167-A712-365B5F9EDBD3}"/>
              </a:ext>
            </a:extLst>
          </p:cNvPr>
          <p:cNvSpPr>
            <a:spLocks noGrp="1"/>
          </p:cNvSpPr>
          <p:nvPr>
            <p:ph type="ftr" sz="quarter" idx="11"/>
          </p:nvPr>
        </p:nvSpPr>
        <p:spPr/>
        <p:txBody>
          <a:bodyPr/>
          <a:lstStyle/>
          <a:p>
            <a:r>
              <a:rPr lang="pt-BR"/>
              <a:t>International Economics, UIUC, Fall 2019 - Mauro Rodrigues</a:t>
            </a:r>
            <a:endParaRPr lang="en-US"/>
          </a:p>
        </p:txBody>
      </p:sp>
      <p:sp>
        <p:nvSpPr>
          <p:cNvPr id="7" name="Slide Number Placeholder 6">
            <a:extLst>
              <a:ext uri="{FF2B5EF4-FFF2-40B4-BE49-F238E27FC236}">
                <a16:creationId xmlns:a16="http://schemas.microsoft.com/office/drawing/2014/main" id="{6D4771DC-E102-42F6-A879-FAD630301914}"/>
              </a:ext>
            </a:extLst>
          </p:cNvPr>
          <p:cNvSpPr>
            <a:spLocks noGrp="1"/>
          </p:cNvSpPr>
          <p:nvPr>
            <p:ph type="sldNum" sz="quarter" idx="12"/>
          </p:nvPr>
        </p:nvSpPr>
        <p:spPr/>
        <p:txBody>
          <a:bodyPr/>
          <a:lstStyle/>
          <a:p>
            <a:fld id="{ABB1E195-B4C4-4D8D-9171-F90BABCE93C7}" type="slidenum">
              <a:rPr lang="en-US" smtClean="0"/>
              <a:t>20</a:t>
            </a:fld>
            <a:endParaRPr lang="en-US"/>
          </a:p>
        </p:txBody>
      </p:sp>
    </p:spTree>
    <p:extLst>
      <p:ext uri="{BB962C8B-B14F-4D97-AF65-F5344CB8AC3E}">
        <p14:creationId xmlns:p14="http://schemas.microsoft.com/office/powerpoint/2010/main" val="90186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Comparative Advantage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a:bodyPr>
              <a:lstStyle/>
              <a:p>
                <a:pPr lvl="1"/>
                <a:r>
                  <a:rPr lang="en-US" sz="2400" dirty="0"/>
                  <a:t>Key assumption (technological differences):</a:t>
                </a:r>
              </a:p>
              <a:p>
                <a:pPr lvl="2"/>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m:t>
                        </m:r>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m:t>
                        </m:r>
                        <m:r>
                          <a:rPr lang="en-US" sz="2000" b="0" i="1" smtClean="0">
                            <a:latin typeface="Cambria Math" panose="02040503050406030204" pitchFamily="18" charset="0"/>
                          </a:rPr>
                          <m:t>2</m:t>
                        </m:r>
                      </m:sub>
                    </m:sSub>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m:t>
                        </m:r>
                      </m:sup>
                    </m:sSubSup>
                    <m:r>
                      <a:rPr lang="en-US" sz="2000" b="0" i="1" smtClean="0">
                        <a:latin typeface="Cambria Math" panose="02040503050406030204" pitchFamily="18" charset="0"/>
                        <a:ea typeface="Cambria Math" panose="02040503050406030204" pitchFamily="18" charset="0"/>
                      </a:rPr>
                      <m:t>/</m:t>
                    </m:r>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𝐿</m:t>
                        </m:r>
                        <m:r>
                          <a:rPr lang="en-US" sz="2000" b="0" i="1" smtClean="0">
                            <a:latin typeface="Cambria Math" panose="02040503050406030204" pitchFamily="18" charset="0"/>
                            <a:ea typeface="Cambria Math" panose="02040503050406030204" pitchFamily="18" charset="0"/>
                          </a:rPr>
                          <m:t>2</m:t>
                        </m:r>
                      </m:sub>
                      <m:sup>
                        <m:r>
                          <a:rPr lang="en-US" sz="2000" i="1">
                            <a:latin typeface="Cambria Math" panose="02040503050406030204" pitchFamily="18" charset="0"/>
                            <a:ea typeface="Cambria Math" panose="02040503050406030204" pitchFamily="18" charset="0"/>
                          </a:rPr>
                          <m:t>∗</m:t>
                        </m:r>
                      </m:sup>
                    </m:sSubSup>
                  </m:oMath>
                </a14:m>
                <a:endParaRPr lang="en-US" sz="2000" dirty="0"/>
              </a:p>
              <a:p>
                <a:pPr lvl="2"/>
                <a:r>
                  <a:rPr lang="en-US" sz="2000" dirty="0"/>
                  <a:t>This gives rise to price differences in autarchy (which motivates trade)</a:t>
                </a:r>
              </a:p>
              <a:p>
                <a:pPr lvl="1"/>
                <a:endParaRPr lang="en-US" sz="2400" dirty="0"/>
              </a:p>
              <a:p>
                <a:pPr lvl="1"/>
                <a:r>
                  <a:rPr lang="en-US" sz="2400" dirty="0"/>
                  <a:t>Specifically, the Home country has </a:t>
                </a:r>
                <a:r>
                  <a:rPr lang="en-US" sz="2400" b="1" dirty="0"/>
                  <a:t>comparative advantage </a:t>
                </a:r>
                <a:r>
                  <a:rPr lang="en-US" sz="2400" dirty="0"/>
                  <a:t>in the production of good 1</a:t>
                </a:r>
              </a:p>
              <a:p>
                <a:pPr lvl="2">
                  <a:spcAft>
                    <a:spcPts val="1200"/>
                  </a:spcAft>
                </a:pPr>
                <a:r>
                  <a:rPr lang="en-US" sz="2000" dirty="0"/>
                  <a:t>Or the Foreign country has comparative advantage in the production of good 2  </a:t>
                </a:r>
              </a:p>
              <a:p>
                <a:pPr marL="128016" lvl="1"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Sub>
                        </m:den>
                      </m:f>
                      <m:r>
                        <a:rPr lang="en-US" sz="2400" b="0" i="1" smtClean="0">
                          <a:latin typeface="Cambria Math" panose="02040503050406030204" pitchFamily="18" charset="0"/>
                        </a:rPr>
                        <m:t>&lt;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1</m:t>
                              </m:r>
                            </m:sub>
                            <m:sup>
                              <m:r>
                                <a:rPr lang="pt-BR"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2</m:t>
                              </m:r>
                            </m:sub>
                            <m:sup>
                              <m:r>
                                <a:rPr lang="pt-BR" sz="2400" i="1">
                                  <a:latin typeface="Cambria Math" panose="02040503050406030204" pitchFamily="18" charset="0"/>
                                </a:rPr>
                                <m:t>∗</m:t>
                              </m:r>
                            </m:sup>
                          </m:sSubSup>
                        </m:den>
                      </m:f>
                    </m:oMath>
                  </m:oMathPara>
                </a14:m>
                <a:endParaRPr lang="en-US" sz="2400" b="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r="-1757"/>
                </a:stretch>
              </a:blipFill>
            </p:spPr>
            <p:txBody>
              <a:bodyPr/>
              <a:lstStyle/>
              <a:p>
                <a:r>
                  <a:rPr lang="en-US">
                    <a:noFill/>
                  </a:rPr>
                  <a:t> </a:t>
                </a:r>
              </a:p>
            </p:txBody>
          </p:sp>
        </mc:Fallback>
      </mc:AlternateContent>
      <p:sp>
        <p:nvSpPr>
          <p:cNvPr id="6" name="Rectangle 5">
            <a:extLst>
              <a:ext uri="{FF2B5EF4-FFF2-40B4-BE49-F238E27FC236}">
                <a16:creationId xmlns:a16="http://schemas.microsoft.com/office/drawing/2014/main" id="{D298F679-BC71-44C4-B271-07535EDF9C79}"/>
              </a:ext>
            </a:extLst>
          </p:cNvPr>
          <p:cNvSpPr/>
          <p:nvPr/>
        </p:nvSpPr>
        <p:spPr>
          <a:xfrm>
            <a:off x="4907902" y="5150498"/>
            <a:ext cx="1763486" cy="942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66C7C21-187A-4F75-B67E-20AE35F3F024}"/>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43037703-997C-47D9-8648-61F76D1315E2}"/>
              </a:ext>
            </a:extLst>
          </p:cNvPr>
          <p:cNvSpPr>
            <a:spLocks noGrp="1"/>
          </p:cNvSpPr>
          <p:nvPr>
            <p:ph type="sldNum" sz="quarter" idx="12"/>
          </p:nvPr>
        </p:nvSpPr>
        <p:spPr/>
        <p:txBody>
          <a:bodyPr/>
          <a:lstStyle/>
          <a:p>
            <a:fld id="{ABB1E195-B4C4-4D8D-9171-F90BABCE93C7}" type="slidenum">
              <a:rPr lang="en-US" smtClean="0"/>
              <a:t>21</a:t>
            </a:fld>
            <a:endParaRPr lang="en-US"/>
          </a:p>
        </p:txBody>
      </p:sp>
    </p:spTree>
    <p:extLst>
      <p:ext uri="{BB962C8B-B14F-4D97-AF65-F5344CB8AC3E}">
        <p14:creationId xmlns:p14="http://schemas.microsoft.com/office/powerpoint/2010/main" val="1486731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Comparative Advantage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a:bodyPr>
              <a:lstStyle/>
              <a:p>
                <a:pPr lvl="1">
                  <a:spcAft>
                    <a:spcPts val="1200"/>
                  </a:spcAft>
                </a:pPr>
                <a:r>
                  <a:rPr lang="en-US" sz="2400" dirty="0"/>
                  <a:t>Therefore, good 1 will be relatively cheaper in the Home country:</a:t>
                </a:r>
              </a:p>
              <a:p>
                <a:pPr marL="128016" lvl="1" indent="0">
                  <a:spcAft>
                    <a:spcPts val="12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e>
                          </m:d>
                        </m:e>
                        <m:sub>
                          <m:r>
                            <a:rPr lang="pt-BR" sz="2400" i="1">
                              <a:latin typeface="Cambria Math" panose="02040503050406030204" pitchFamily="18" charset="0"/>
                            </a:rPr>
                            <m:t>𝑎𝑢𝑡</m:t>
                          </m:r>
                        </m:sub>
                      </m:sSub>
                      <m:r>
                        <a:rPr lang="en-US" sz="2400" b="0" i="1" smtClean="0">
                          <a:latin typeface="Cambria Math" panose="02040503050406030204" pitchFamily="18" charset="0"/>
                        </a:rPr>
                        <m:t>&lt;</m:t>
                      </m:r>
                      <m:sSub>
                        <m:sSubPr>
                          <m:ctrlPr>
                            <a:rPr lang="en-US" sz="2400" i="1">
                              <a:latin typeface="Cambria Math" panose="02040503050406030204" pitchFamily="18" charset="0"/>
                            </a:rPr>
                          </m:ctrlPr>
                        </m:sSub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pt-BR" sz="2400" i="1">
                                          <a:latin typeface="Cambria Math" panose="02040503050406030204" pitchFamily="18" charset="0"/>
                                        </a:rPr>
                                        <m:t>𝑃</m:t>
                                      </m:r>
                                    </m:e>
                                    <m:sub>
                                      <m:r>
                                        <a:rPr lang="pt-BR" sz="2400" i="1">
                                          <a:latin typeface="Cambria Math" panose="02040503050406030204" pitchFamily="18" charset="0"/>
                                        </a:rPr>
                                        <m:t>1</m:t>
                                      </m:r>
                                    </m:sub>
                                    <m:sup>
                                      <m:r>
                                        <a:rPr lang="pt-BR"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i="1">
                                          <a:latin typeface="Cambria Math" panose="02040503050406030204" pitchFamily="18" charset="0"/>
                                        </a:rPr>
                                        <m:t>𝑃</m:t>
                                      </m:r>
                                    </m:e>
                                    <m:sub>
                                      <m:r>
                                        <a:rPr lang="pt-BR" sz="2400" i="1">
                                          <a:latin typeface="Cambria Math" panose="02040503050406030204" pitchFamily="18" charset="0"/>
                                        </a:rPr>
                                        <m:t>2</m:t>
                                      </m:r>
                                    </m:sub>
                                    <m:sup>
                                      <m:r>
                                        <a:rPr lang="pt-BR" sz="2400" i="1">
                                          <a:latin typeface="Cambria Math" panose="02040503050406030204" pitchFamily="18" charset="0"/>
                                        </a:rPr>
                                        <m:t>∗</m:t>
                                      </m:r>
                                    </m:sup>
                                  </m:sSubSup>
                                </m:den>
                              </m:f>
                            </m:e>
                          </m:d>
                        </m:e>
                        <m:sub>
                          <m:r>
                            <a:rPr lang="pt-BR" sz="2400" i="1">
                              <a:latin typeface="Cambria Math" panose="02040503050406030204" pitchFamily="18" charset="0"/>
                            </a:rPr>
                            <m:t>𝑎𝑢𝑡</m:t>
                          </m:r>
                        </m:sub>
                      </m:sSub>
                    </m:oMath>
                  </m:oMathPara>
                </a14:m>
                <a:endParaRPr lang="en-US" sz="2400" b="0" dirty="0"/>
              </a:p>
              <a:p>
                <a:pPr lvl="1"/>
                <a:endParaRPr lang="en-US" sz="2400" dirty="0"/>
              </a:p>
              <a:p>
                <a:pPr lvl="1"/>
                <a:r>
                  <a:rPr lang="en-US" sz="2400" dirty="0"/>
                  <a:t>When they open up to trade, Home will export good 1 and Foreign will export good 2</a:t>
                </a:r>
              </a:p>
              <a:p>
                <a:pPr lvl="2"/>
                <a:r>
                  <a:rPr lang="en-US" sz="2000" b="0" dirty="0"/>
                  <a:t>Each country </a:t>
                </a:r>
                <a:r>
                  <a:rPr lang="en-US" sz="2000" dirty="0"/>
                  <a:t>will export the good in which it has comparative advantage</a:t>
                </a:r>
              </a:p>
              <a:p>
                <a:pPr lvl="2"/>
                <a:endParaRPr lang="en-US" sz="2000" b="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454FA36B-09D8-45FF-AA00-FA24B2E8C188}"/>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43DB6BA4-AEAD-473E-8B94-76E062C9DDE5}"/>
              </a:ext>
            </a:extLst>
          </p:cNvPr>
          <p:cNvSpPr>
            <a:spLocks noGrp="1"/>
          </p:cNvSpPr>
          <p:nvPr>
            <p:ph type="sldNum" sz="quarter" idx="12"/>
          </p:nvPr>
        </p:nvSpPr>
        <p:spPr/>
        <p:txBody>
          <a:bodyPr/>
          <a:lstStyle/>
          <a:p>
            <a:fld id="{ABB1E195-B4C4-4D8D-9171-F90BABCE93C7}" type="slidenum">
              <a:rPr lang="en-US" smtClean="0"/>
              <a:t>22</a:t>
            </a:fld>
            <a:endParaRPr lang="en-US"/>
          </a:p>
        </p:txBody>
      </p:sp>
    </p:spTree>
    <p:extLst>
      <p:ext uri="{BB962C8B-B14F-4D97-AF65-F5344CB8AC3E}">
        <p14:creationId xmlns:p14="http://schemas.microsoft.com/office/powerpoint/2010/main" val="4002517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Comparative Advantage vs Absolute Advantage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lnSpcReduction="10000"/>
              </a:bodyPr>
              <a:lstStyle/>
              <a:p>
                <a:pPr lvl="1">
                  <a:spcAft>
                    <a:spcPts val="1200"/>
                  </a:spcAft>
                </a:pPr>
                <a:r>
                  <a:rPr lang="en-US" sz="2400" dirty="0"/>
                  <a:t>We say that the Home country has </a:t>
                </a:r>
                <a:r>
                  <a:rPr lang="en-US" sz="2400" b="1" dirty="0"/>
                  <a:t>absolute advantage</a:t>
                </a:r>
                <a:r>
                  <a:rPr lang="en-US" sz="2400" dirty="0"/>
                  <a:t> in the production of a good if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𝐿𝑖</m:t>
                        </m:r>
                      </m:sub>
                    </m:sSub>
                    <m:r>
                      <a:rPr lang="en-US" sz="2400" b="0" i="1" smtClean="0">
                        <a:latin typeface="Cambria Math" panose="02040503050406030204" pitchFamily="18" charset="0"/>
                      </a:rPr>
                      <m:t>&lt;</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𝑎</m:t>
                        </m:r>
                      </m:e>
                      <m:sub>
                        <m:r>
                          <a:rPr lang="en-US" sz="2400" b="0" i="1" smtClean="0">
                            <a:latin typeface="Cambria Math" panose="02040503050406030204" pitchFamily="18" charset="0"/>
                          </a:rPr>
                          <m:t>𝐿𝑖</m:t>
                        </m:r>
                      </m:sub>
                      <m:sup>
                        <m:r>
                          <a:rPr lang="en-US" sz="2400" b="0" i="1" smtClean="0">
                            <a:latin typeface="Cambria Math" panose="02040503050406030204" pitchFamily="18" charset="0"/>
                          </a:rPr>
                          <m:t>∗</m:t>
                        </m:r>
                      </m:sup>
                    </m:sSubSup>
                  </m:oMath>
                </a14:m>
                <a:endParaRPr lang="en-US" sz="2400" dirty="0"/>
              </a:p>
              <a:p>
                <a:pPr lvl="1">
                  <a:spcAft>
                    <a:spcPts val="1200"/>
                  </a:spcAft>
                </a:pPr>
                <a:r>
                  <a:rPr lang="en-US" sz="2400" dirty="0"/>
                  <a:t>If Foreign has absolute advantage, then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𝑎</m:t>
                        </m:r>
                      </m:e>
                      <m:sub>
                        <m:r>
                          <a:rPr lang="en-US" sz="2400" i="1">
                            <a:latin typeface="Cambria Math" panose="02040503050406030204" pitchFamily="18" charset="0"/>
                          </a:rPr>
                          <m:t>𝐿𝑖</m:t>
                        </m:r>
                      </m:sub>
                      <m:sup>
                        <m:r>
                          <a:rPr lang="en-US" sz="2400" i="1">
                            <a:latin typeface="Cambria Math" panose="02040503050406030204" pitchFamily="18" charset="0"/>
                          </a:rPr>
                          <m:t>∗</m:t>
                        </m:r>
                      </m:sup>
                    </m:sSubSup>
                    <m:r>
                      <a:rPr lang="en-US" sz="2400" b="0" i="1" smtClean="0">
                        <a:latin typeface="Cambria Math" panose="02040503050406030204" pitchFamily="18" charset="0"/>
                      </a:rPr>
                      <m:t>&lt;</m:t>
                    </m:r>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𝐿𝑖</m:t>
                        </m:r>
                      </m:sub>
                    </m:sSub>
                  </m:oMath>
                </a14:m>
                <a:endParaRPr lang="en-US" sz="2400" dirty="0"/>
              </a:p>
              <a:p>
                <a:pPr lvl="1"/>
                <a:r>
                  <a:rPr lang="en-US" sz="2400" dirty="0"/>
                  <a:t>In the Ricardian model, absolute advantage is irrelevant to determine the direction of trade flows (only comparative advantage matters).</a:t>
                </a:r>
              </a:p>
              <a:p>
                <a:pPr lvl="1"/>
                <a:r>
                  <a:rPr lang="en-US" sz="2400" dirty="0"/>
                  <a:t>In other words, a country may be less efficient in the production of every good, and still export something</a:t>
                </a:r>
                <a:endParaRPr lang="en-US" sz="1600" dirty="0"/>
              </a:p>
              <a:p>
                <a:pPr lvl="2"/>
                <a:r>
                  <a:rPr lang="en-US" sz="2000" dirty="0"/>
                  <a:t>For instance if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pt-BR" sz="2000" b="0" i="1" smtClean="0">
                            <a:latin typeface="Cambria Math" panose="02040503050406030204" pitchFamily="18" charset="0"/>
                          </a:rPr>
                          <m:t>1</m:t>
                        </m:r>
                      </m:sub>
                    </m:sSub>
                    <m:r>
                      <a:rPr lang="en-US" sz="2000" i="1" smtClean="0">
                        <a:latin typeface="Cambria Math" panose="02040503050406030204" pitchFamily="18" charset="0"/>
                      </a:rPr>
                      <m:t>&lt;</m:t>
                    </m:r>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𝐿</m:t>
                        </m:r>
                        <m:r>
                          <a:rPr lang="pt-BR" sz="2000" b="0" i="1" smtClean="0">
                            <a:latin typeface="Cambria Math" panose="02040503050406030204" pitchFamily="18" charset="0"/>
                          </a:rPr>
                          <m:t>1</m:t>
                        </m:r>
                      </m:sub>
                      <m:sup>
                        <m:r>
                          <a:rPr lang="en-US" sz="2000" i="1">
                            <a:latin typeface="Cambria Math" panose="02040503050406030204" pitchFamily="18" charset="0"/>
                          </a:rPr>
                          <m:t>∗</m:t>
                        </m:r>
                      </m:sup>
                    </m:sSubSup>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pt-BR" sz="2000" b="0" i="1" smtClean="0">
                            <a:latin typeface="Cambria Math" panose="02040503050406030204" pitchFamily="18" charset="0"/>
                          </a:rPr>
                          <m:t>2</m:t>
                        </m:r>
                      </m:sub>
                    </m:sSub>
                    <m:r>
                      <a:rPr lang="en-US" sz="2000" i="1">
                        <a:latin typeface="Cambria Math" panose="02040503050406030204" pitchFamily="18" charset="0"/>
                      </a:rPr>
                      <m:t>&lt;</m:t>
                    </m:r>
                    <m:sSubSup>
                      <m:sSubSupPr>
                        <m:ctrlPr>
                          <a:rPr lang="en-US" sz="2000" i="1">
                            <a:latin typeface="Cambria Math" panose="02040503050406030204" pitchFamily="18" charset="0"/>
                          </a:rPr>
                        </m:ctrlPr>
                      </m:sSubSupPr>
                      <m:e>
                        <m:r>
                          <a:rPr lang="en-US" sz="2000" i="1">
                            <a:latin typeface="Cambria Math" panose="02040503050406030204" pitchFamily="18" charset="0"/>
                          </a:rPr>
                          <m:t>𝑎</m:t>
                        </m:r>
                      </m:e>
                      <m:sub>
                        <m:r>
                          <a:rPr lang="en-US" sz="2000" i="1">
                            <a:latin typeface="Cambria Math" panose="02040503050406030204" pitchFamily="18" charset="0"/>
                          </a:rPr>
                          <m:t>𝐿</m:t>
                        </m:r>
                        <m:r>
                          <a:rPr lang="pt-BR" sz="2000" b="0" i="1" smtClean="0">
                            <a:latin typeface="Cambria Math" panose="02040503050406030204" pitchFamily="18" charset="0"/>
                          </a:rPr>
                          <m:t>2</m:t>
                        </m:r>
                      </m:sub>
                      <m:sup>
                        <m:r>
                          <a:rPr lang="en-US" sz="2000" i="1">
                            <a:latin typeface="Cambria Math" panose="02040503050406030204" pitchFamily="18" charset="0"/>
                          </a:rPr>
                          <m:t>∗</m:t>
                        </m:r>
                      </m:sup>
                    </m:sSubSup>
                  </m:oMath>
                </a14:m>
                <a:r>
                  <a:rPr lang="en-US" sz="2000" dirty="0"/>
                  <a:t>, but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2</m:t>
                            </m:r>
                          </m:sub>
                        </m:sSub>
                      </m:den>
                    </m:f>
                    <m:r>
                      <a:rPr lang="pt-BR" sz="2000" b="0" i="1" smtClean="0">
                        <a:latin typeface="Cambria Math" panose="02040503050406030204" pitchFamily="18" charset="0"/>
                      </a:rPr>
                      <m:t>&lt;</m:t>
                    </m:r>
                    <m:f>
                      <m:fPr>
                        <m:ctrlPr>
                          <a:rPr lang="en-US" sz="2000" i="1">
                            <a:latin typeface="Cambria Math" panose="02040503050406030204" pitchFamily="18" charset="0"/>
                            <a:ea typeface="Cambria Math" panose="02040503050406030204" pitchFamily="18" charset="0"/>
                          </a:rPr>
                        </m:ctrlPr>
                      </m:fPr>
                      <m:num>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𝐿</m:t>
                            </m:r>
                            <m:r>
                              <a:rPr lang="en-US" sz="2000" i="1">
                                <a:latin typeface="Cambria Math" panose="02040503050406030204" pitchFamily="18" charset="0"/>
                                <a:ea typeface="Cambria Math" panose="02040503050406030204" pitchFamily="18" charset="0"/>
                              </a:rPr>
                              <m:t>1</m:t>
                            </m:r>
                          </m:sub>
                          <m:sup>
                            <m:r>
                              <a:rPr lang="en-US" sz="2000" i="1">
                                <a:latin typeface="Cambria Math" panose="02040503050406030204" pitchFamily="18" charset="0"/>
                                <a:ea typeface="Cambria Math" panose="02040503050406030204" pitchFamily="18" charset="0"/>
                              </a:rPr>
                              <m:t>∗</m:t>
                            </m:r>
                          </m:sup>
                        </m:sSubSup>
                      </m:num>
                      <m:den>
                        <m:sSubSup>
                          <m:sSubSupPr>
                            <m:ctrlPr>
                              <a:rPr lang="en-US" sz="2000" i="1">
                                <a:latin typeface="Cambria Math" panose="02040503050406030204" pitchFamily="18" charset="0"/>
                                <a:ea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𝑎</m:t>
                            </m:r>
                          </m:e>
                          <m:sub>
                            <m:r>
                              <a:rPr lang="en-US" sz="2000" i="1">
                                <a:latin typeface="Cambria Math" panose="02040503050406030204" pitchFamily="18" charset="0"/>
                                <a:ea typeface="Cambria Math" panose="02040503050406030204" pitchFamily="18" charset="0"/>
                              </a:rPr>
                              <m:t>𝐿</m:t>
                            </m:r>
                            <m:r>
                              <a:rPr lang="en-US" sz="2000" i="1">
                                <a:latin typeface="Cambria Math" panose="02040503050406030204" pitchFamily="18" charset="0"/>
                                <a:ea typeface="Cambria Math" panose="02040503050406030204" pitchFamily="18" charset="0"/>
                              </a:rPr>
                              <m:t>2</m:t>
                            </m:r>
                          </m:sub>
                          <m:sup>
                            <m:r>
                              <a:rPr lang="en-US" sz="2000" i="1">
                                <a:latin typeface="Cambria Math" panose="02040503050406030204" pitchFamily="18" charset="0"/>
                                <a:ea typeface="Cambria Math" panose="02040503050406030204" pitchFamily="18" charset="0"/>
                              </a:rPr>
                              <m:t>∗</m:t>
                            </m:r>
                          </m:sup>
                        </m:sSubSup>
                      </m:den>
                    </m:f>
                  </m:oMath>
                </a14:m>
                <a:endParaRPr lang="en-US" sz="2000" dirty="0"/>
              </a:p>
              <a:p>
                <a:pPr lvl="2"/>
                <a:r>
                  <a:rPr lang="en-US" sz="2000" dirty="0"/>
                  <a:t>Foreign has absolute advantage in neither good, but has comparative advantage in </a:t>
                </a:r>
                <a:br>
                  <a:rPr lang="en-US" sz="2000" dirty="0"/>
                </a:br>
                <a:r>
                  <a:rPr lang="en-US" sz="2000" dirty="0"/>
                  <a:t>good 2</a:t>
                </a:r>
              </a:p>
              <a:p>
                <a:pPr lvl="2"/>
                <a:r>
                  <a:rPr lang="en-US" sz="2000" dirty="0"/>
                  <a:t>When countries are allowed to trade, Foreign will export good 2  </a:t>
                </a:r>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1970" r="-690" b="-197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D9666C0-77C6-4283-8EA3-CB3E5E9735D0}"/>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92C454BA-6216-4985-A741-50BAA69591A7}"/>
              </a:ext>
            </a:extLst>
          </p:cNvPr>
          <p:cNvSpPr>
            <a:spLocks noGrp="1"/>
          </p:cNvSpPr>
          <p:nvPr>
            <p:ph type="sldNum" sz="quarter" idx="12"/>
          </p:nvPr>
        </p:nvSpPr>
        <p:spPr/>
        <p:txBody>
          <a:bodyPr/>
          <a:lstStyle/>
          <a:p>
            <a:fld id="{ABB1E195-B4C4-4D8D-9171-F90BABCE93C7}" type="slidenum">
              <a:rPr lang="en-US" smtClean="0"/>
              <a:t>23</a:t>
            </a:fld>
            <a:endParaRPr lang="en-US"/>
          </a:p>
        </p:txBody>
      </p:sp>
    </p:spTree>
    <p:extLst>
      <p:ext uri="{BB962C8B-B14F-4D97-AF65-F5344CB8AC3E}">
        <p14:creationId xmlns:p14="http://schemas.microsoft.com/office/powerpoint/2010/main" val="355209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Open-economy equilibrium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chor="ctr">
                <a:normAutofit fontScale="92500" lnSpcReduction="20000"/>
              </a:bodyPr>
              <a:lstStyle/>
              <a:p>
                <a:pPr lvl="1">
                  <a:spcAft>
                    <a:spcPts val="1200"/>
                  </a:spcAft>
                </a:pPr>
                <a:r>
                  <a:rPr lang="en-US" sz="2400" dirty="0"/>
                  <a:t>Suppose now that countries are allowed to freely trade with each other</a:t>
                </a:r>
              </a:p>
              <a:p>
                <a:pPr lvl="2">
                  <a:spcAft>
                    <a:spcPts val="1200"/>
                  </a:spcAft>
                </a:pPr>
                <a:r>
                  <a:rPr lang="en-US" sz="2000" dirty="0"/>
                  <a:t>For simplicity, there are no barriers to trade</a:t>
                </a:r>
              </a:p>
              <a:p>
                <a:pPr lvl="2">
                  <a:spcAft>
                    <a:spcPts val="1200"/>
                  </a:spcAft>
                </a:pPr>
                <a:r>
                  <a:rPr lang="en-US" sz="2000" dirty="0"/>
                  <a:t>Prices converge</a:t>
                </a:r>
              </a:p>
              <a:p>
                <a:pPr lvl="1">
                  <a:spcAft>
                    <a:spcPts val="1200"/>
                  </a:spcAft>
                </a:pPr>
                <a:r>
                  <a:rPr lang="en-US" sz="2400" dirty="0"/>
                  <a:t>Now countries can specialize</a:t>
                </a:r>
              </a:p>
              <a:p>
                <a:pPr lvl="2">
                  <a:spcAft>
                    <a:spcPts val="1200"/>
                  </a:spcAft>
                </a:pPr>
                <a:r>
                  <a:rPr lang="en-US" sz="2000" dirty="0"/>
                  <a:t>We need to have consumption = production in the world, not in each country</a:t>
                </a:r>
              </a:p>
              <a:p>
                <a:pPr marL="310896" lvl="2" indent="0">
                  <a:spcAft>
                    <a:spcPts val="1200"/>
                  </a:spcAft>
                  <a:buNone/>
                </a:pPr>
                <a14:m>
                  <m:oMathPara xmlns:m="http://schemas.openxmlformats.org/officeDocument/2006/math">
                    <m:oMathParaPr>
                      <m:jc m:val="centerGroup"/>
                    </m:oMathParaPr>
                    <m:oMath xmlns:m="http://schemas.openxmlformats.org/officeDocument/2006/math">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𝐶</m:t>
                          </m:r>
                        </m:e>
                        <m:sub>
                          <m:r>
                            <a:rPr lang="pt-BR" sz="2000" b="0" i="1" smtClean="0">
                              <a:latin typeface="Cambria Math" panose="02040503050406030204" pitchFamily="18" charset="0"/>
                            </a:rPr>
                            <m:t>1</m:t>
                          </m:r>
                        </m:sub>
                      </m:sSub>
                      <m:r>
                        <a:rPr lang="pt-BR" sz="2000" b="0" i="1" smtClean="0">
                          <a:latin typeface="Cambria Math" panose="02040503050406030204" pitchFamily="18" charset="0"/>
                        </a:rPr>
                        <m:t>+</m:t>
                      </m:r>
                      <m:sSubSup>
                        <m:sSubSupPr>
                          <m:ctrlPr>
                            <a:rPr lang="en-US" sz="2000" i="1" smtClean="0">
                              <a:latin typeface="Cambria Math" panose="02040503050406030204" pitchFamily="18" charset="0"/>
                            </a:rPr>
                          </m:ctrlPr>
                        </m:sSubSupPr>
                        <m:e>
                          <m:r>
                            <a:rPr lang="pt-BR" sz="2000" b="0" i="1" smtClean="0">
                              <a:latin typeface="Cambria Math" panose="02040503050406030204" pitchFamily="18" charset="0"/>
                            </a:rPr>
                            <m:t>𝐶</m:t>
                          </m:r>
                        </m:e>
                        <m:sub>
                          <m:r>
                            <a:rPr lang="pt-BR" sz="2000" b="0" i="1" smtClean="0">
                              <a:latin typeface="Cambria Math" panose="02040503050406030204" pitchFamily="18" charset="0"/>
                            </a:rPr>
                            <m:t>1</m:t>
                          </m:r>
                        </m:sub>
                        <m:sup>
                          <m:r>
                            <a:rPr lang="pt-BR" sz="2000" b="0" i="1" smtClean="0">
                              <a:latin typeface="Cambria Math" panose="02040503050406030204" pitchFamily="18" charset="0"/>
                            </a:rPr>
                            <m:t>∗</m:t>
                          </m:r>
                        </m:sup>
                      </m:sSubSup>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b="0" i="1" smtClean="0">
                              <a:latin typeface="Cambria Math" panose="02040503050406030204" pitchFamily="18" charset="0"/>
                            </a:rPr>
                            <m:t>𝑄</m:t>
                          </m:r>
                        </m:e>
                        <m:sub>
                          <m:r>
                            <a:rPr lang="pt-BR" sz="2000" i="1">
                              <a:latin typeface="Cambria Math" panose="02040503050406030204" pitchFamily="18" charset="0"/>
                            </a:rPr>
                            <m:t>1</m:t>
                          </m:r>
                        </m:sub>
                      </m:sSub>
                      <m:r>
                        <a:rPr lang="pt-BR" sz="2000" i="1">
                          <a:latin typeface="Cambria Math" panose="02040503050406030204" pitchFamily="18" charset="0"/>
                        </a:rPr>
                        <m:t>+</m:t>
                      </m:r>
                      <m:sSubSup>
                        <m:sSubSupPr>
                          <m:ctrlPr>
                            <a:rPr lang="en-US" sz="2000" i="1">
                              <a:latin typeface="Cambria Math" panose="02040503050406030204" pitchFamily="18" charset="0"/>
                            </a:rPr>
                          </m:ctrlPr>
                        </m:sSubSupPr>
                        <m:e>
                          <m:r>
                            <a:rPr lang="pt-BR" sz="2000" b="0" i="1" smtClean="0">
                              <a:latin typeface="Cambria Math" panose="02040503050406030204" pitchFamily="18" charset="0"/>
                            </a:rPr>
                            <m:t>𝑄</m:t>
                          </m:r>
                        </m:e>
                        <m:sub>
                          <m:r>
                            <a:rPr lang="pt-BR" sz="2000" i="1">
                              <a:latin typeface="Cambria Math" panose="02040503050406030204" pitchFamily="18" charset="0"/>
                            </a:rPr>
                            <m:t>1</m:t>
                          </m:r>
                        </m:sub>
                        <m:sup>
                          <m:r>
                            <a:rPr lang="pt-BR" sz="2000" i="1">
                              <a:latin typeface="Cambria Math" panose="02040503050406030204" pitchFamily="18" charset="0"/>
                            </a:rPr>
                            <m:t>∗</m:t>
                          </m:r>
                        </m:sup>
                      </m:sSubSup>
                    </m:oMath>
                  </m:oMathPara>
                </a14:m>
                <a:endParaRPr lang="en-US" sz="2000" dirty="0"/>
              </a:p>
              <a:p>
                <a:pPr marL="310896" lvl="2" indent="0">
                  <a:spcAft>
                    <a:spcPts val="1200"/>
                  </a:spcAft>
                  <a:buNone/>
                </a:pPr>
                <a14:m>
                  <m:oMathPara xmlns:m="http://schemas.openxmlformats.org/officeDocument/2006/math">
                    <m:oMathParaPr>
                      <m:jc m:val="centerGroup"/>
                    </m:oMathParaPr>
                    <m:oMath xmlns:m="http://schemas.openxmlformats.org/officeDocument/2006/math">
                      <m:sSub>
                        <m:sSubPr>
                          <m:ctrlPr>
                            <a:rPr lang="pt-BR" sz="2000" i="1">
                              <a:latin typeface="Cambria Math" panose="02040503050406030204" pitchFamily="18" charset="0"/>
                            </a:rPr>
                          </m:ctrlPr>
                        </m:sSubPr>
                        <m:e>
                          <m:r>
                            <a:rPr lang="pt-BR" sz="2000" i="1">
                              <a:latin typeface="Cambria Math" panose="02040503050406030204" pitchFamily="18" charset="0"/>
                            </a:rPr>
                            <m:t>𝐶</m:t>
                          </m:r>
                        </m:e>
                        <m:sub>
                          <m:r>
                            <a:rPr lang="pt-BR" sz="2000" b="0" i="1" smtClean="0">
                              <a:latin typeface="Cambria Math" panose="02040503050406030204" pitchFamily="18" charset="0"/>
                            </a:rPr>
                            <m:t>2</m:t>
                          </m:r>
                        </m:sub>
                      </m:sSub>
                      <m:r>
                        <a:rPr lang="pt-BR" sz="2000" i="1">
                          <a:latin typeface="Cambria Math" panose="02040503050406030204" pitchFamily="18" charset="0"/>
                        </a:rPr>
                        <m:t>+</m:t>
                      </m:r>
                      <m:sSubSup>
                        <m:sSubSupPr>
                          <m:ctrlPr>
                            <a:rPr lang="en-US" sz="2000" i="1">
                              <a:latin typeface="Cambria Math" panose="02040503050406030204" pitchFamily="18" charset="0"/>
                            </a:rPr>
                          </m:ctrlPr>
                        </m:sSubSupPr>
                        <m:e>
                          <m:r>
                            <a:rPr lang="pt-BR" sz="2000" i="1">
                              <a:latin typeface="Cambria Math" panose="02040503050406030204" pitchFamily="18" charset="0"/>
                            </a:rPr>
                            <m:t>𝐶</m:t>
                          </m:r>
                        </m:e>
                        <m:sub>
                          <m:r>
                            <a:rPr lang="pt-BR" sz="2000" b="0" i="1" smtClean="0">
                              <a:latin typeface="Cambria Math" panose="02040503050406030204" pitchFamily="18" charset="0"/>
                            </a:rPr>
                            <m:t>2</m:t>
                          </m:r>
                        </m:sub>
                        <m:sup>
                          <m:r>
                            <a:rPr lang="pt-BR" sz="2000" i="1">
                              <a:latin typeface="Cambria Math" panose="02040503050406030204" pitchFamily="18" charset="0"/>
                            </a:rPr>
                            <m:t>∗</m:t>
                          </m:r>
                        </m:sup>
                      </m:sSubSup>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𝑄</m:t>
                          </m:r>
                        </m:e>
                        <m:sub>
                          <m:r>
                            <a:rPr lang="pt-BR" sz="2000" b="0" i="1" smtClean="0">
                              <a:latin typeface="Cambria Math" panose="02040503050406030204" pitchFamily="18" charset="0"/>
                            </a:rPr>
                            <m:t>2</m:t>
                          </m:r>
                        </m:sub>
                      </m:sSub>
                      <m:r>
                        <a:rPr lang="pt-BR" sz="2000" i="1">
                          <a:latin typeface="Cambria Math" panose="02040503050406030204" pitchFamily="18" charset="0"/>
                        </a:rPr>
                        <m:t>+</m:t>
                      </m:r>
                      <m:sSubSup>
                        <m:sSubSupPr>
                          <m:ctrlPr>
                            <a:rPr lang="en-US" sz="2000" i="1">
                              <a:latin typeface="Cambria Math" panose="02040503050406030204" pitchFamily="18" charset="0"/>
                            </a:rPr>
                          </m:ctrlPr>
                        </m:sSubSupPr>
                        <m:e>
                          <m:r>
                            <a:rPr lang="pt-BR" sz="2000" i="1">
                              <a:latin typeface="Cambria Math" panose="02040503050406030204" pitchFamily="18" charset="0"/>
                            </a:rPr>
                            <m:t>𝑄</m:t>
                          </m:r>
                        </m:e>
                        <m:sub>
                          <m:r>
                            <a:rPr lang="pt-BR" sz="2000" b="0" i="1" smtClean="0">
                              <a:latin typeface="Cambria Math" panose="02040503050406030204" pitchFamily="18" charset="0"/>
                            </a:rPr>
                            <m:t>2</m:t>
                          </m:r>
                        </m:sub>
                        <m:sup>
                          <m:r>
                            <a:rPr lang="pt-BR" sz="2000" i="1">
                              <a:latin typeface="Cambria Math" panose="02040503050406030204" pitchFamily="18" charset="0"/>
                            </a:rPr>
                            <m:t>∗</m:t>
                          </m:r>
                        </m:sup>
                      </m:sSubSup>
                    </m:oMath>
                  </m:oMathPara>
                </a14:m>
                <a:endParaRPr lang="en-US" sz="2000" dirty="0"/>
              </a:p>
              <a:p>
                <a:pPr lvl="1">
                  <a:spcAft>
                    <a:spcPts val="1200"/>
                  </a:spcAft>
                </a:pPr>
                <a:r>
                  <a:rPr lang="en-US" sz="2400" dirty="0"/>
                  <a:t>Assume that countries differ only in technological parameters and size</a:t>
                </a:r>
              </a:p>
              <a:p>
                <a:pPr lvl="2">
                  <a:spcAft>
                    <a:spcPts val="1200"/>
                  </a:spcAft>
                </a:pPr>
                <a:r>
                  <a:rPr lang="en-US" sz="2000" dirty="0"/>
                  <a:t>In particular, tastes are homogeneous across countries</a:t>
                </a:r>
              </a:p>
              <a:p>
                <a:pPr lvl="2">
                  <a:spcAft>
                    <a:spcPts val="1200"/>
                  </a:spcAft>
                </a:pPr>
                <a:r>
                  <a:rPr lang="en-US" sz="2000" dirty="0"/>
                  <a:t>Focus on technological differences driving trade</a:t>
                </a:r>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1515" b="-90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3452995-C954-4525-A61D-FC5FA6273778}"/>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422D43E9-FF95-4197-BC5B-22A7D5954DB6}"/>
              </a:ext>
            </a:extLst>
          </p:cNvPr>
          <p:cNvSpPr>
            <a:spLocks noGrp="1"/>
          </p:cNvSpPr>
          <p:nvPr>
            <p:ph type="sldNum" sz="quarter" idx="12"/>
          </p:nvPr>
        </p:nvSpPr>
        <p:spPr/>
        <p:txBody>
          <a:bodyPr/>
          <a:lstStyle/>
          <a:p>
            <a:fld id="{ABB1E195-B4C4-4D8D-9171-F90BABCE93C7}" type="slidenum">
              <a:rPr lang="en-US" smtClean="0"/>
              <a:t>24</a:t>
            </a:fld>
            <a:endParaRPr lang="en-US"/>
          </a:p>
        </p:txBody>
      </p:sp>
    </p:spTree>
    <p:extLst>
      <p:ext uri="{BB962C8B-B14F-4D97-AF65-F5344CB8AC3E}">
        <p14:creationId xmlns:p14="http://schemas.microsoft.com/office/powerpoint/2010/main" val="1433072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Relative supply curve (RS)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fontScale="85000" lnSpcReduction="10000"/>
              </a:bodyPr>
              <a:lstStyle/>
              <a:p>
                <a:pPr lvl="1">
                  <a:spcAft>
                    <a:spcPts val="1200"/>
                  </a:spcAft>
                </a:pPr>
                <a:r>
                  <a:rPr lang="en-US" sz="2400" dirty="0"/>
                  <a:t>In an open economy, relative prices are determined by the interaction of world relative supply and relative demand</a:t>
                </a:r>
              </a:p>
              <a:p>
                <a:pPr lvl="1">
                  <a:spcAft>
                    <a:spcPts val="1200"/>
                  </a:spcAft>
                </a:pPr>
                <a:r>
                  <a:rPr lang="en-US" sz="2400" dirty="0"/>
                  <a:t>Relative supply:</a:t>
                </a:r>
              </a:p>
              <a:p>
                <a:pPr lvl="2">
                  <a:spcAft>
                    <a:spcPts val="1200"/>
                  </a:spcAft>
                </a:pPr>
                <a:r>
                  <a:rPr lang="en-US" sz="2000" dirty="0"/>
                  <a:t>For different relative prices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2</m:t>
                        </m:r>
                      </m:sub>
                    </m:sSub>
                  </m:oMath>
                </a14:m>
                <a:r>
                  <a:rPr lang="en-US" sz="2000" dirty="0"/>
                  <a:t>, how much does the world produces of good 1 relative to good 2?</a:t>
                </a:r>
              </a:p>
              <a:p>
                <a:pPr lvl="1">
                  <a:spcAft>
                    <a:spcPts val="1200"/>
                  </a:spcAft>
                </a:pPr>
                <a:r>
                  <a:rPr lang="en-US" sz="2400" dirty="0"/>
                  <a:t>Remember the rule:</a:t>
                </a:r>
              </a:p>
              <a:p>
                <a:pPr marL="310896" lvl="2" indent="0">
                  <a:spcAft>
                    <a:spcPts val="1200"/>
                  </a:spcAft>
                  <a:buNone/>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2</m:t>
                              </m:r>
                            </m:sub>
                          </m:sSub>
                        </m:den>
                      </m:f>
                      <m:r>
                        <a:rPr lang="en-US" sz="2000" i="1">
                          <a:latin typeface="Cambria Math" panose="02040503050406030204" pitchFamily="18" charset="0"/>
                        </a:rPr>
                        <m:t>&gt;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2</m:t>
                              </m:r>
                            </m:sub>
                          </m:sSub>
                        </m:den>
                      </m:f>
                      <m:groupChr>
                        <m:groupChrPr>
                          <m:chr m:val="⇒"/>
                          <m:vertJc m:val="bot"/>
                          <m:ctrlPr>
                            <a:rPr lang="en-US" sz="2000" i="1">
                              <a:latin typeface="Cambria Math" panose="02040503050406030204" pitchFamily="18" charset="0"/>
                            </a:rPr>
                          </m:ctrlPr>
                        </m:groupChrPr>
                        <m:e/>
                      </m:groupCh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r>
                        <a:rPr lang="en-US" sz="2000" i="1">
                          <a:latin typeface="Cambria Math" panose="02040503050406030204" pitchFamily="18" charset="0"/>
                        </a:rPr>
                        <m:t>=</m:t>
                      </m:r>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𝐿</m:t>
                              </m:r>
                            </m:e>
                          </m:acc>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1</m:t>
                              </m:r>
                            </m:sub>
                          </m:sSub>
                        </m:den>
                      </m:f>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r>
                        <a:rPr lang="en-US" sz="2000" i="1">
                          <a:latin typeface="Cambria Math" panose="02040503050406030204" pitchFamily="18" charset="0"/>
                        </a:rPr>
                        <m:t>=0</m:t>
                      </m:r>
                    </m:oMath>
                  </m:oMathPara>
                </a14:m>
                <a:endParaRPr lang="en-US" sz="2000" dirty="0"/>
              </a:p>
              <a:p>
                <a:pPr marL="310896" lvl="2" indent="0">
                  <a:spcAft>
                    <a:spcPts val="1200"/>
                  </a:spcAft>
                  <a:buNone/>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𝑖𝑖</m:t>
                          </m:r>
                        </m:e>
                      </m:d>
                      <m:r>
                        <a:rPr lang="en-US" sz="2000" b="0" i="1" smtClean="0">
                          <a:latin typeface="Cambria Math" panose="020405030504060302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2</m:t>
                              </m:r>
                            </m:sub>
                          </m:sSub>
                        </m:den>
                      </m:f>
                      <m:r>
                        <a:rPr lang="en-US" sz="2000" i="1">
                          <a:latin typeface="Cambria Math" panose="02040503050406030204" pitchFamily="18" charset="0"/>
                        </a:rPr>
                        <m:t>&lt;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2</m:t>
                              </m:r>
                            </m:sub>
                          </m:sSub>
                        </m:den>
                      </m:f>
                      <m:groupChr>
                        <m:groupChrPr>
                          <m:chr m:val="⇒"/>
                          <m:vertJc m:val="bot"/>
                          <m:ctrlPr>
                            <a:rPr lang="en-US" sz="2000" i="1">
                              <a:latin typeface="Cambria Math" panose="02040503050406030204" pitchFamily="18" charset="0"/>
                            </a:rPr>
                          </m:ctrlPr>
                        </m:groupChrPr>
                        <m:e/>
                      </m:groupCh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r>
                        <a:rPr lang="en-US" sz="2000" i="1">
                          <a:latin typeface="Cambria Math" panose="02040503050406030204" pitchFamily="18" charset="0"/>
                        </a:rPr>
                        <m:t>=0 , </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r>
                        <a:rPr lang="en-US" sz="2000" i="1">
                          <a:latin typeface="Cambria Math" panose="02040503050406030204" pitchFamily="18" charset="0"/>
                        </a:rPr>
                        <m:t>=</m:t>
                      </m:r>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en-US" sz="2000" i="1">
                                  <a:latin typeface="Cambria Math" panose="02040503050406030204" pitchFamily="18" charset="0"/>
                                </a:rPr>
                                <m:t>𝐿</m:t>
                              </m:r>
                            </m:e>
                          </m:acc>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2</m:t>
                              </m:r>
                            </m:sub>
                          </m:sSub>
                        </m:den>
                      </m:f>
                    </m:oMath>
                  </m:oMathPara>
                </a14:m>
                <a:endParaRPr lang="en-US" sz="2000" dirty="0"/>
              </a:p>
              <a:p>
                <a:pPr marL="310896" lvl="2" indent="0">
                  <a:spcAft>
                    <a:spcPts val="1200"/>
                  </a:spcAft>
                  <a:buNone/>
                </a:pPr>
                <a14:m>
                  <m:oMathPara xmlns:m="http://schemas.openxmlformats.org/officeDocument/2006/math">
                    <m:oMathParaPr>
                      <m:jc m:val="centerGroup"/>
                    </m:oMathParaPr>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𝑖𝑖𝑖</m:t>
                          </m:r>
                        </m:e>
                      </m:d>
                      <m:r>
                        <a:rPr lang="en-US" sz="2000" b="0" i="1" smtClean="0">
                          <a:latin typeface="Cambria Math" panose="020405030504060302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2</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𝑎</m:t>
                              </m:r>
                            </m:e>
                            <m:sub>
                              <m:r>
                                <a:rPr lang="en-US" sz="2000" i="1">
                                  <a:latin typeface="Cambria Math" panose="02040503050406030204" pitchFamily="18" charset="0"/>
                                </a:rPr>
                                <m:t>𝐿</m:t>
                              </m:r>
                              <m:r>
                                <a:rPr lang="en-US" sz="2000" i="1">
                                  <a:latin typeface="Cambria Math" panose="02040503050406030204" pitchFamily="18" charset="0"/>
                                </a:rPr>
                                <m:t>2</m:t>
                              </m:r>
                            </m:sub>
                          </m:sSub>
                        </m:den>
                      </m:f>
                      <m:groupChr>
                        <m:groupChrPr>
                          <m:chr m:val="⇒"/>
                          <m:vertJc m:val="bot"/>
                          <m:ctrlPr>
                            <a:rPr lang="en-US" sz="2000" i="1">
                              <a:latin typeface="Cambria Math" panose="02040503050406030204" pitchFamily="18" charset="0"/>
                            </a:rPr>
                          </m:ctrlPr>
                        </m:groupChrPr>
                        <m:e/>
                      </m:groupCh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≥0</m:t>
                      </m:r>
                      <m:r>
                        <a:rPr lang="en-US" sz="2000" i="1">
                          <a:latin typeface="Cambria Math" panose="02040503050406030204" pitchFamily="18" charset="0"/>
                        </a:rPr>
                        <m:t> , </m:t>
                      </m:r>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2</m:t>
                          </m:r>
                        </m:sub>
                      </m:sSub>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0</m:t>
                      </m:r>
                    </m:oMath>
                  </m:oMathPara>
                </a14:m>
                <a:endParaRPr lang="en-US"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084832"/>
                <a:ext cx="9720071" cy="4224528"/>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1525165-EEB5-4E9C-A00C-5369A051B285}"/>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E6134637-7C4C-426E-B90B-55143B953ED5}"/>
              </a:ext>
            </a:extLst>
          </p:cNvPr>
          <p:cNvSpPr>
            <a:spLocks noGrp="1"/>
          </p:cNvSpPr>
          <p:nvPr>
            <p:ph type="sldNum" sz="quarter" idx="12"/>
          </p:nvPr>
        </p:nvSpPr>
        <p:spPr/>
        <p:txBody>
          <a:bodyPr/>
          <a:lstStyle/>
          <a:p>
            <a:fld id="{ABB1E195-B4C4-4D8D-9171-F90BABCE93C7}" type="slidenum">
              <a:rPr lang="en-US" smtClean="0"/>
              <a:t>25</a:t>
            </a:fld>
            <a:endParaRPr lang="en-US"/>
          </a:p>
        </p:txBody>
      </p:sp>
    </p:spTree>
    <p:extLst>
      <p:ext uri="{BB962C8B-B14F-4D97-AF65-F5344CB8AC3E}">
        <p14:creationId xmlns:p14="http://schemas.microsoft.com/office/powerpoint/2010/main" val="1817503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7A572F0-3B2E-4E20-B4C1-EAE57F9FB1AC}"/>
              </a:ext>
            </a:extLst>
          </p:cNvPr>
          <p:cNvCxnSpPr>
            <a:stCxn id="12" idx="7"/>
            <a:endCxn id="2" idx="1"/>
          </p:cNvCxnSpPr>
          <p:nvPr/>
        </p:nvCxnSpPr>
        <p:spPr>
          <a:xfrm>
            <a:off x="2256025" y="2773174"/>
            <a:ext cx="2981454" cy="2839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BEA8993-E6C4-471E-B9D2-9211C9C6A7D4}"/>
              </a:ext>
            </a:extLst>
          </p:cNvPr>
          <p:cNvSpPr txBox="1"/>
          <p:nvPr/>
        </p:nvSpPr>
        <p:spPr>
          <a:xfrm>
            <a:off x="1826746" y="1729929"/>
            <a:ext cx="566154" cy="369332"/>
          </a:xfrm>
          <a:prstGeom prst="rect">
            <a:avLst/>
          </a:prstGeom>
          <a:noFill/>
        </p:spPr>
        <p:txBody>
          <a:bodyPr wrap="square" rtlCol="0">
            <a:spAutoFit/>
          </a:bodyPr>
          <a:lstStyle/>
          <a:p>
            <a:r>
              <a:rPr lang="en-US" i="1" dirty="0"/>
              <a:t>Q</a:t>
            </a:r>
            <a:r>
              <a:rPr lang="en-US" baseline="-25000" dirty="0"/>
              <a:t>2</a:t>
            </a:r>
          </a:p>
        </p:txBody>
      </p:sp>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369332"/>
          </a:xfrm>
          <a:prstGeom prst="rect">
            <a:avLst/>
          </a:prstGeom>
          <a:noFill/>
        </p:spPr>
        <p:txBody>
          <a:bodyPr wrap="square" rtlCol="0">
            <a:spAutoFit/>
          </a:bodyPr>
          <a:lstStyle/>
          <a:p>
            <a:r>
              <a:rPr lang="en-US" i="1" dirty="0"/>
              <a:t>Q</a:t>
            </a:r>
            <a:r>
              <a:rPr lang="en-US" baseline="-25000" dirty="0"/>
              <a:t>1</a:t>
            </a:r>
          </a:p>
        </p:txBody>
      </p:sp>
      <p:sp>
        <p:nvSpPr>
          <p:cNvPr id="2" name="Oval 1">
            <a:extLst>
              <a:ext uri="{FF2B5EF4-FFF2-40B4-BE49-F238E27FC236}">
                <a16:creationId xmlns:a16="http://schemas.microsoft.com/office/drawing/2014/main" id="{8AEDB123-CEE6-4ECF-B0E6-FEDBD1F37F9C}"/>
              </a:ext>
            </a:extLst>
          </p:cNvPr>
          <p:cNvSpPr/>
          <p:nvPr/>
        </p:nvSpPr>
        <p:spPr>
          <a:xfrm>
            <a:off x="5230784" y="5606153"/>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68BB0C-DCB5-4C82-B965-F5E4395591A8}"/>
                  </a:ext>
                </a:extLst>
              </p:cNvPr>
              <p:cNvSpPr txBox="1"/>
              <p:nvPr/>
            </p:nvSpPr>
            <p:spPr>
              <a:xfrm>
                <a:off x="4730227" y="5650451"/>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oMath>
                  </m:oMathPara>
                </a14:m>
                <a:endParaRPr lang="en-US" i="1" dirty="0"/>
              </a:p>
            </p:txBody>
          </p:sp>
        </mc:Choice>
        <mc:Fallback xmlns="">
          <p:sp>
            <p:nvSpPr>
              <p:cNvPr id="3" name="TextBox 2">
                <a:extLst>
                  <a:ext uri="{FF2B5EF4-FFF2-40B4-BE49-F238E27FC236}">
                    <a16:creationId xmlns:a16="http://schemas.microsoft.com/office/drawing/2014/main" id="{0B68BB0C-DCB5-4C82-B965-F5E4395591A8}"/>
                  </a:ext>
                </a:extLst>
              </p:cNvPr>
              <p:cNvSpPr txBox="1">
                <a:spLocks noRot="1" noChangeAspect="1" noMove="1" noResize="1" noEditPoints="1" noAdjustHandles="1" noChangeArrowheads="1" noChangeShapeType="1" noTextEdit="1"/>
              </p:cNvSpPr>
              <p:nvPr/>
            </p:nvSpPr>
            <p:spPr>
              <a:xfrm>
                <a:off x="4730227" y="5650451"/>
                <a:ext cx="1175657" cy="369332"/>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3C83AD-1E58-414B-A0D6-43838D8BF837}"/>
                  </a:ext>
                </a:extLst>
              </p:cNvPr>
              <p:cNvSpPr txBox="1"/>
              <p:nvPr/>
            </p:nvSpPr>
            <p:spPr>
              <a:xfrm>
                <a:off x="1318333" y="2604673"/>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m:oMathPara>
                </a14:m>
                <a:endParaRPr lang="en-US" i="1" dirty="0"/>
              </a:p>
            </p:txBody>
          </p:sp>
        </mc:Choice>
        <mc:Fallback xmlns="">
          <p:sp>
            <p:nvSpPr>
              <p:cNvPr id="10" name="TextBox 9">
                <a:extLst>
                  <a:ext uri="{FF2B5EF4-FFF2-40B4-BE49-F238E27FC236}">
                    <a16:creationId xmlns:a16="http://schemas.microsoft.com/office/drawing/2014/main" id="{2F3C83AD-1E58-414B-A0D6-43838D8BF837}"/>
                  </a:ext>
                </a:extLst>
              </p:cNvPr>
              <p:cNvSpPr txBox="1">
                <a:spLocks noRot="1" noChangeAspect="1" noMove="1" noResize="1" noEditPoints="1" noAdjustHandles="1" noChangeArrowheads="1" noChangeShapeType="1" noTextEdit="1"/>
              </p:cNvSpPr>
              <p:nvPr/>
            </p:nvSpPr>
            <p:spPr>
              <a:xfrm>
                <a:off x="1318333" y="2604673"/>
                <a:ext cx="1175657" cy="369332"/>
              </a:xfrm>
              <a:prstGeom prst="rect">
                <a:avLst/>
              </a:prstGeom>
              <a:blipFill>
                <a:blip r:embed="rId3"/>
                <a:stretch>
                  <a:fillRect b="-14754"/>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7FBEE6C3-4AFA-4611-80AB-18C6685B38AB}"/>
              </a:ext>
            </a:extLst>
          </p:cNvPr>
          <p:cNvSpPr/>
          <p:nvPr/>
        </p:nvSpPr>
        <p:spPr>
          <a:xfrm>
            <a:off x="2217001" y="276647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FC27E29-FEC5-4C35-89DE-D241032A0C86}"/>
              </a:ext>
            </a:extLst>
          </p:cNvPr>
          <p:cNvCxnSpPr>
            <a:cxnSpLocks/>
          </p:cNvCxnSpPr>
          <p:nvPr/>
        </p:nvCxnSpPr>
        <p:spPr>
          <a:xfrm flipV="1">
            <a:off x="2109823" y="3538376"/>
            <a:ext cx="809537" cy="345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0DA611-D72B-4342-8A9F-D6FEBF385E3C}"/>
                  </a:ext>
                </a:extLst>
              </p:cNvPr>
              <p:cNvSpPr txBox="1"/>
              <p:nvPr/>
            </p:nvSpPr>
            <p:spPr>
              <a:xfrm>
                <a:off x="451052" y="3661842"/>
                <a:ext cx="1734561" cy="369332"/>
              </a:xfrm>
              <a:prstGeom prst="rect">
                <a:avLst/>
              </a:prstGeom>
              <a:noFill/>
            </p:spPr>
            <p:txBody>
              <a:bodyPr wrap="square" rtlCol="0">
                <a:spAutoFit/>
              </a:bodyPr>
              <a:lstStyle/>
              <a:p>
                <a:r>
                  <a:rPr lang="en-US" dirty="0"/>
                  <a:t>slope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a14:m>
                <a:endParaRPr lang="en-US" dirty="0"/>
              </a:p>
            </p:txBody>
          </p:sp>
        </mc:Choice>
        <mc:Fallback xmlns="">
          <p:sp>
            <p:nvSpPr>
              <p:cNvPr id="13" name="TextBox 12">
                <a:extLst>
                  <a:ext uri="{FF2B5EF4-FFF2-40B4-BE49-F238E27FC236}">
                    <a16:creationId xmlns:a16="http://schemas.microsoft.com/office/drawing/2014/main" id="{770DA611-D72B-4342-8A9F-D6FEBF385E3C}"/>
                  </a:ext>
                </a:extLst>
              </p:cNvPr>
              <p:cNvSpPr txBox="1">
                <a:spLocks noRot="1" noChangeAspect="1" noMove="1" noResize="1" noEditPoints="1" noAdjustHandles="1" noChangeArrowheads="1" noChangeShapeType="1" noTextEdit="1"/>
              </p:cNvSpPr>
              <p:nvPr/>
            </p:nvSpPr>
            <p:spPr>
              <a:xfrm>
                <a:off x="451052" y="3661842"/>
                <a:ext cx="1734561" cy="369332"/>
              </a:xfrm>
              <a:prstGeom prst="rect">
                <a:avLst/>
              </a:prstGeom>
              <a:blipFill>
                <a:blip r:embed="rId4"/>
                <a:stretch>
                  <a:fillRect l="-3158" t="-10000" b="-26667"/>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2</a:t>
            </a:r>
          </a:p>
          <a:p>
            <a:pPr algn="ctr"/>
            <a:r>
              <a:rPr lang="en-US" dirty="0"/>
              <a:t>Prices and production (Home)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0B0205-07CF-4349-8196-D19CFCB9469A}"/>
                  </a:ext>
                </a:extLst>
              </p:cNvPr>
              <p:cNvSpPr txBox="1"/>
              <p:nvPr/>
            </p:nvSpPr>
            <p:spPr>
              <a:xfrm>
                <a:off x="7164199" y="1729929"/>
                <a:ext cx="2432807" cy="369332"/>
              </a:xfrm>
              <a:prstGeom prst="rect">
                <a:avLst/>
              </a:prstGeom>
              <a:noFill/>
              <a:ln>
                <a:solidFill>
                  <a:schemeClr val="tx1"/>
                </a:solidFill>
              </a:ln>
            </p:spPr>
            <p:txBody>
              <a:bodyPr wrap="square" rtlCol="0">
                <a:spAutoFit/>
              </a:bodyPr>
              <a:lstStyle/>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𝐿</m:t>
                        </m:r>
                      </m:e>
                    </m:acc>
                  </m:oMath>
                </a14:m>
                <a:endParaRPr lang="en-US" dirty="0"/>
              </a:p>
            </p:txBody>
          </p:sp>
        </mc:Choice>
        <mc:Fallback xmlns="">
          <p:sp>
            <p:nvSpPr>
              <p:cNvPr id="14" name="TextBox 13">
                <a:extLst>
                  <a:ext uri="{FF2B5EF4-FFF2-40B4-BE49-F238E27FC236}">
                    <a16:creationId xmlns:a16="http://schemas.microsoft.com/office/drawing/2014/main" id="{980B0205-07CF-4349-8196-D19CFCB9469A}"/>
                  </a:ext>
                </a:extLst>
              </p:cNvPr>
              <p:cNvSpPr txBox="1">
                <a:spLocks noRot="1" noChangeAspect="1" noMove="1" noResize="1" noEditPoints="1" noAdjustHandles="1" noChangeArrowheads="1" noChangeShapeType="1" noTextEdit="1"/>
              </p:cNvSpPr>
              <p:nvPr/>
            </p:nvSpPr>
            <p:spPr>
              <a:xfrm>
                <a:off x="7164199" y="1729929"/>
                <a:ext cx="2432807" cy="369332"/>
              </a:xfrm>
              <a:prstGeom prst="rect">
                <a:avLst/>
              </a:prstGeom>
              <a:blipFill>
                <a:blip r:embed="rId5"/>
                <a:stretch>
                  <a:fillRect r="-1496" b="-9677"/>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8FB35AF-F45E-455B-BE1A-7F79BF585406}"/>
                  </a:ext>
                </a:extLst>
              </p:cNvPr>
              <p:cNvSpPr txBox="1"/>
              <p:nvPr/>
            </p:nvSpPr>
            <p:spPr>
              <a:xfrm>
                <a:off x="6296918" y="4651855"/>
                <a:ext cx="1734561" cy="518475"/>
              </a:xfrm>
              <a:prstGeom prst="rect">
                <a:avLst/>
              </a:prstGeom>
              <a:noFill/>
            </p:spPr>
            <p:txBody>
              <a:bodyPr wrap="square" rtlCol="0">
                <a:spAutoFit/>
              </a:bodyPr>
              <a:lstStyle/>
              <a:p>
                <a:r>
                  <a:rPr lang="en-US" dirty="0"/>
                  <a:t> if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r>
                      <a:rPr lang="en-US" b="0" i="1" smtClean="0">
                        <a:latin typeface="Cambria Math" panose="02040503050406030204" pitchFamily="18" charset="0"/>
                      </a:rPr>
                      <m:t>&gt;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den>
                    </m:f>
                  </m:oMath>
                </a14:m>
                <a:endParaRPr lang="en-US" dirty="0"/>
              </a:p>
            </p:txBody>
          </p:sp>
        </mc:Choice>
        <mc:Fallback xmlns="">
          <p:sp>
            <p:nvSpPr>
              <p:cNvPr id="18" name="TextBox 17">
                <a:extLst>
                  <a:ext uri="{FF2B5EF4-FFF2-40B4-BE49-F238E27FC236}">
                    <a16:creationId xmlns:a16="http://schemas.microsoft.com/office/drawing/2014/main" id="{98FB35AF-F45E-455B-BE1A-7F79BF585406}"/>
                  </a:ext>
                </a:extLst>
              </p:cNvPr>
              <p:cNvSpPr txBox="1">
                <a:spLocks noRot="1" noChangeAspect="1" noMove="1" noResize="1" noEditPoints="1" noAdjustHandles="1" noChangeArrowheads="1" noChangeShapeType="1" noTextEdit="1"/>
              </p:cNvSpPr>
              <p:nvPr/>
            </p:nvSpPr>
            <p:spPr>
              <a:xfrm>
                <a:off x="6296918" y="4651855"/>
                <a:ext cx="1734561" cy="518475"/>
              </a:xfrm>
              <a:prstGeom prst="rect">
                <a:avLst/>
              </a:prstGeom>
              <a:blipFill>
                <a:blip r:embed="rId6"/>
                <a:stretch>
                  <a:fillRect b="-1176"/>
                </a:stretch>
              </a:blipFill>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395CF958-36B5-4D07-A0FB-B0C1C6129C0F}"/>
              </a:ext>
            </a:extLst>
          </p:cNvPr>
          <p:cNvCxnSpPr>
            <a:cxnSpLocks/>
          </p:cNvCxnSpPr>
          <p:nvPr/>
        </p:nvCxnSpPr>
        <p:spPr>
          <a:xfrm flipH="1">
            <a:off x="5340633" y="4914215"/>
            <a:ext cx="978513" cy="6679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ED4E149-2EEF-4456-9452-7E6468E9686D}"/>
                  </a:ext>
                </a:extLst>
              </p:cNvPr>
              <p:cNvSpPr txBox="1"/>
              <p:nvPr/>
            </p:nvSpPr>
            <p:spPr>
              <a:xfrm>
                <a:off x="3161390" y="1580786"/>
                <a:ext cx="1734561" cy="518475"/>
              </a:xfrm>
              <a:prstGeom prst="rect">
                <a:avLst/>
              </a:prstGeom>
              <a:noFill/>
            </p:spPr>
            <p:txBody>
              <a:bodyPr wrap="square" rtlCol="0">
                <a:spAutoFit/>
              </a:bodyPr>
              <a:lstStyle/>
              <a:p>
                <a:r>
                  <a:rPr lang="en-US" dirty="0"/>
                  <a:t> if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r>
                      <a:rPr lang="en-US" b="0" i="1" smtClean="0">
                        <a:latin typeface="Cambria Math" panose="02040503050406030204" pitchFamily="18" charset="0"/>
                      </a:rPr>
                      <m:t>&lt;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den>
                    </m:f>
                  </m:oMath>
                </a14:m>
                <a:endParaRPr lang="en-US" dirty="0"/>
              </a:p>
            </p:txBody>
          </p:sp>
        </mc:Choice>
        <mc:Fallback xmlns="">
          <p:sp>
            <p:nvSpPr>
              <p:cNvPr id="23" name="TextBox 22">
                <a:extLst>
                  <a:ext uri="{FF2B5EF4-FFF2-40B4-BE49-F238E27FC236}">
                    <a16:creationId xmlns:a16="http://schemas.microsoft.com/office/drawing/2014/main" id="{1ED4E149-2EEF-4456-9452-7E6468E9686D}"/>
                  </a:ext>
                </a:extLst>
              </p:cNvPr>
              <p:cNvSpPr txBox="1">
                <a:spLocks noRot="1" noChangeAspect="1" noMove="1" noResize="1" noEditPoints="1" noAdjustHandles="1" noChangeArrowheads="1" noChangeShapeType="1" noTextEdit="1"/>
              </p:cNvSpPr>
              <p:nvPr/>
            </p:nvSpPr>
            <p:spPr>
              <a:xfrm>
                <a:off x="3161390" y="1580786"/>
                <a:ext cx="1734561" cy="518475"/>
              </a:xfrm>
              <a:prstGeom prst="rect">
                <a:avLst/>
              </a:prstGeom>
              <a:blipFill>
                <a:blip r:embed="rId7"/>
                <a:stretch>
                  <a:fillRect b="-1176"/>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CA66234C-FF9D-4CCB-A60B-289B6FEBF3F4}"/>
              </a:ext>
            </a:extLst>
          </p:cNvPr>
          <p:cNvCxnSpPr>
            <a:cxnSpLocks/>
          </p:cNvCxnSpPr>
          <p:nvPr/>
        </p:nvCxnSpPr>
        <p:spPr>
          <a:xfrm flipH="1">
            <a:off x="2341254" y="2027167"/>
            <a:ext cx="978513" cy="66795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2EF8BCB-7976-44B8-A2B6-3BFF09577E4B}"/>
              </a:ext>
            </a:extLst>
          </p:cNvPr>
          <p:cNvSpPr/>
          <p:nvPr/>
        </p:nvSpPr>
        <p:spPr>
          <a:xfrm>
            <a:off x="5217533" y="5582167"/>
            <a:ext cx="75995" cy="90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A92FC10-6D8F-4E38-9765-F9377693ADB4}"/>
              </a:ext>
            </a:extLst>
          </p:cNvPr>
          <p:cNvSpPr/>
          <p:nvPr/>
        </p:nvSpPr>
        <p:spPr>
          <a:xfrm>
            <a:off x="2201862" y="2744115"/>
            <a:ext cx="75995" cy="904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302C6C8B-E0EE-4C86-B41F-6FC85651AC8E}"/>
              </a:ext>
            </a:extLst>
          </p:cNvPr>
          <p:cNvSpPr/>
          <p:nvPr/>
        </p:nvSpPr>
        <p:spPr>
          <a:xfrm rot="8040183">
            <a:off x="3754610" y="2051469"/>
            <a:ext cx="368300" cy="3980474"/>
          </a:xfrm>
          <a:prstGeom prst="lef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10A63118-1CE5-4605-92D3-0CA66C3B2B8A}"/>
                  </a:ext>
                </a:extLst>
              </p:cNvPr>
              <p:cNvSpPr txBox="1"/>
              <p:nvPr/>
            </p:nvSpPr>
            <p:spPr>
              <a:xfrm>
                <a:off x="3968972" y="3585040"/>
                <a:ext cx="1734561" cy="518475"/>
              </a:xfrm>
              <a:prstGeom prst="rect">
                <a:avLst/>
              </a:prstGeom>
              <a:noFill/>
            </p:spPr>
            <p:txBody>
              <a:bodyPr wrap="square" rtlCol="0">
                <a:spAutoFit/>
              </a:bodyPr>
              <a:lstStyle/>
              <a:p>
                <a:r>
                  <a:rPr lang="en-US" dirty="0"/>
                  <a:t> if </a:t>
                </a:r>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den>
                    </m:f>
                  </m:oMath>
                </a14:m>
                <a:endParaRPr lang="en-US" dirty="0"/>
              </a:p>
            </p:txBody>
          </p:sp>
        </mc:Choice>
        <mc:Fallback xmlns="">
          <p:sp>
            <p:nvSpPr>
              <p:cNvPr id="29" name="TextBox 28">
                <a:extLst>
                  <a:ext uri="{FF2B5EF4-FFF2-40B4-BE49-F238E27FC236}">
                    <a16:creationId xmlns:a16="http://schemas.microsoft.com/office/drawing/2014/main" id="{10A63118-1CE5-4605-92D3-0CA66C3B2B8A}"/>
                  </a:ext>
                </a:extLst>
              </p:cNvPr>
              <p:cNvSpPr txBox="1">
                <a:spLocks noRot="1" noChangeAspect="1" noMove="1" noResize="1" noEditPoints="1" noAdjustHandles="1" noChangeArrowheads="1" noChangeShapeType="1" noTextEdit="1"/>
              </p:cNvSpPr>
              <p:nvPr/>
            </p:nvSpPr>
            <p:spPr>
              <a:xfrm>
                <a:off x="3968972" y="3585040"/>
                <a:ext cx="1734561" cy="518475"/>
              </a:xfrm>
              <a:prstGeom prst="rect">
                <a:avLst/>
              </a:prstGeom>
              <a:blipFill>
                <a:blip r:embed="rId8"/>
                <a:stretch>
                  <a:fillRect b="-1176"/>
                </a:stretch>
              </a:blipFill>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B89A5D20-A87D-4230-BE07-9555DC0C58AC}"/>
              </a:ext>
            </a:extLst>
          </p:cNvPr>
          <p:cNvSpPr>
            <a:spLocks noGrp="1"/>
          </p:cNvSpPr>
          <p:nvPr>
            <p:ph type="ftr" sz="quarter" idx="11"/>
          </p:nvPr>
        </p:nvSpPr>
        <p:spPr/>
        <p:txBody>
          <a:bodyPr/>
          <a:lstStyle/>
          <a:p>
            <a:r>
              <a:rPr lang="pt-BR"/>
              <a:t>International Economics, UIUC, Fall 2019 - Mauro Rodrigues</a:t>
            </a:r>
            <a:endParaRPr lang="en-US"/>
          </a:p>
        </p:txBody>
      </p:sp>
      <p:sp>
        <p:nvSpPr>
          <p:cNvPr id="16" name="Slide Number Placeholder 15">
            <a:extLst>
              <a:ext uri="{FF2B5EF4-FFF2-40B4-BE49-F238E27FC236}">
                <a16:creationId xmlns:a16="http://schemas.microsoft.com/office/drawing/2014/main" id="{BD525E5E-C424-4945-B673-CB905289CB87}"/>
              </a:ext>
            </a:extLst>
          </p:cNvPr>
          <p:cNvSpPr>
            <a:spLocks noGrp="1"/>
          </p:cNvSpPr>
          <p:nvPr>
            <p:ph type="sldNum" sz="quarter" idx="12"/>
          </p:nvPr>
        </p:nvSpPr>
        <p:spPr/>
        <p:txBody>
          <a:bodyPr/>
          <a:lstStyle/>
          <a:p>
            <a:fld id="{ABB1E195-B4C4-4D8D-9171-F90BABCE93C7}" type="slidenum">
              <a:rPr lang="en-US" smtClean="0"/>
              <a:t>26</a:t>
            </a:fld>
            <a:endParaRPr lang="en-US"/>
          </a:p>
        </p:txBody>
      </p:sp>
    </p:spTree>
    <p:extLst>
      <p:ext uri="{BB962C8B-B14F-4D97-AF65-F5344CB8AC3E}">
        <p14:creationId xmlns:p14="http://schemas.microsoft.com/office/powerpoint/2010/main" val="113504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5" grpId="0" animBg="1"/>
      <p:bldP spid="26" grpId="0" animBg="1"/>
      <p:bldP spid="28" grpId="0" animBg="1"/>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4</a:t>
            </a:r>
          </a:p>
          <a:p>
            <a:pPr algn="ctr"/>
            <a:r>
              <a:rPr lang="en-US" dirty="0"/>
              <a:t>Production Possibilities Frontiers – Home and Foreign</a:t>
            </a:r>
          </a:p>
        </p:txBody>
      </p:sp>
      <p:grpSp>
        <p:nvGrpSpPr>
          <p:cNvPr id="17" name="Group 16">
            <a:extLst>
              <a:ext uri="{FF2B5EF4-FFF2-40B4-BE49-F238E27FC236}">
                <a16:creationId xmlns:a16="http://schemas.microsoft.com/office/drawing/2014/main" id="{4CAA3E3E-EF44-4C4B-9C96-87F3EFA76A63}"/>
              </a:ext>
            </a:extLst>
          </p:cNvPr>
          <p:cNvGrpSpPr/>
          <p:nvPr/>
        </p:nvGrpSpPr>
        <p:grpSpPr>
          <a:xfrm>
            <a:off x="-90594" y="2140477"/>
            <a:ext cx="5989501" cy="4289854"/>
            <a:chOff x="-90594" y="2140477"/>
            <a:chExt cx="5989501" cy="4289854"/>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F3C83AD-1E58-414B-A0D6-43838D8BF837}"/>
                    </a:ext>
                  </a:extLst>
                </p:cNvPr>
                <p:cNvSpPr txBox="1"/>
                <p:nvPr/>
              </p:nvSpPr>
              <p:spPr>
                <a:xfrm>
                  <a:off x="-90594" y="3015221"/>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m:oMathPara>
                  </a14:m>
                  <a:endParaRPr lang="en-US" i="1" dirty="0"/>
                </a:p>
              </p:txBody>
            </p:sp>
          </mc:Choice>
          <mc:Fallback xmlns="">
            <p:sp>
              <p:nvSpPr>
                <p:cNvPr id="10" name="TextBox 9">
                  <a:extLst>
                    <a:ext uri="{FF2B5EF4-FFF2-40B4-BE49-F238E27FC236}">
                      <a16:creationId xmlns:a16="http://schemas.microsoft.com/office/drawing/2014/main" id="{2F3C83AD-1E58-414B-A0D6-43838D8BF837}"/>
                    </a:ext>
                  </a:extLst>
                </p:cNvPr>
                <p:cNvSpPr txBox="1">
                  <a:spLocks noRot="1" noChangeAspect="1" noMove="1" noResize="1" noEditPoints="1" noAdjustHandles="1" noChangeArrowheads="1" noChangeShapeType="1" noTextEdit="1"/>
                </p:cNvSpPr>
                <p:nvPr/>
              </p:nvSpPr>
              <p:spPr>
                <a:xfrm>
                  <a:off x="-90594" y="3015221"/>
                  <a:ext cx="1175657" cy="369332"/>
                </a:xfrm>
                <a:prstGeom prst="rect">
                  <a:avLst/>
                </a:prstGeom>
                <a:blipFill>
                  <a:blip r:embed="rId2"/>
                  <a:stretch>
                    <a:fillRect b="-15000"/>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E4F783F4-B329-4D8B-9E6D-59AB6209869D}"/>
                </a:ext>
              </a:extLst>
            </p:cNvPr>
            <p:cNvGrpSpPr/>
            <p:nvPr/>
          </p:nvGrpSpPr>
          <p:grpSpPr>
            <a:xfrm>
              <a:off x="320634" y="2140477"/>
              <a:ext cx="5578273" cy="4289854"/>
              <a:chOff x="320634" y="2140477"/>
              <a:chExt cx="5578273" cy="4289854"/>
            </a:xfrm>
          </p:grpSpPr>
          <p:cxnSp>
            <p:nvCxnSpPr>
              <p:cNvPr id="6" name="Straight Connector 5">
                <a:extLst>
                  <a:ext uri="{FF2B5EF4-FFF2-40B4-BE49-F238E27FC236}">
                    <a16:creationId xmlns:a16="http://schemas.microsoft.com/office/drawing/2014/main" id="{D7A572F0-3B2E-4E20-B4C1-EAE57F9FB1AC}"/>
                  </a:ext>
                </a:extLst>
              </p:cNvPr>
              <p:cNvCxnSpPr>
                <a:cxnSpLocks/>
                <a:stCxn id="12" idx="7"/>
                <a:endCxn id="2" idx="1"/>
              </p:cNvCxnSpPr>
              <p:nvPr/>
            </p:nvCxnSpPr>
            <p:spPr>
              <a:xfrm>
                <a:off x="847098" y="3183722"/>
                <a:ext cx="2981454" cy="2839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830934" y="2205792"/>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a:cxnSpLocks/>
              </p:cNvCxnSpPr>
              <p:nvPr/>
            </p:nvCxnSpPr>
            <p:spPr>
              <a:xfrm flipV="1">
                <a:off x="570875" y="6023396"/>
                <a:ext cx="4784896" cy="16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EA8993-E6C4-471E-B9D2-9211C9C6A7D4}"/>
                      </a:ext>
                    </a:extLst>
                  </p:cNvPr>
                  <p:cNvSpPr txBox="1"/>
                  <p:nvPr/>
                </p:nvSpPr>
                <p:spPr>
                  <a:xfrm>
                    <a:off x="320634" y="2140477"/>
                    <a:ext cx="663339"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2</m:t>
                              </m:r>
                            </m:sub>
                          </m:sSub>
                        </m:oMath>
                      </m:oMathPara>
                    </a14:m>
                    <a:endParaRPr lang="en-US" baseline="-25000" dirty="0"/>
                  </a:p>
                </p:txBody>
              </p:sp>
            </mc:Choice>
            <mc:Fallback xmlns="">
              <p:sp>
                <p:nvSpPr>
                  <p:cNvPr id="8" name="TextBox 7">
                    <a:extLst>
                      <a:ext uri="{FF2B5EF4-FFF2-40B4-BE49-F238E27FC236}">
                        <a16:creationId xmlns:a16="http://schemas.microsoft.com/office/drawing/2014/main" id="{2BEA8993-E6C4-471E-B9D2-9211C9C6A7D4}"/>
                      </a:ext>
                    </a:extLst>
                  </p:cNvPr>
                  <p:cNvSpPr txBox="1">
                    <a:spLocks noRot="1" noChangeAspect="1" noMove="1" noResize="1" noEditPoints="1" noAdjustHandles="1" noChangeArrowheads="1" noChangeShapeType="1" noTextEdit="1"/>
                  </p:cNvSpPr>
                  <p:nvPr/>
                </p:nvSpPr>
                <p:spPr>
                  <a:xfrm>
                    <a:off x="320634" y="2140477"/>
                    <a:ext cx="663339" cy="362984"/>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4CC2C-FBE3-4E80-B23D-4270986CEB6C}"/>
                      </a:ext>
                    </a:extLst>
                  </p:cNvPr>
                  <p:cNvSpPr txBox="1"/>
                  <p:nvPr/>
                </p:nvSpPr>
                <p:spPr>
                  <a:xfrm>
                    <a:off x="5332753" y="5821231"/>
                    <a:ext cx="566154"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1</m:t>
                              </m:r>
                            </m:sub>
                          </m:sSub>
                        </m:oMath>
                      </m:oMathPara>
                    </a14:m>
                    <a:endParaRPr lang="en-US" baseline="-25000" dirty="0"/>
                  </a:p>
                </p:txBody>
              </p:sp>
            </mc:Choice>
            <mc:Fallback xmlns="">
              <p:sp>
                <p:nvSpPr>
                  <p:cNvPr id="9" name="TextBox 8">
                    <a:extLst>
                      <a:ext uri="{FF2B5EF4-FFF2-40B4-BE49-F238E27FC236}">
                        <a16:creationId xmlns:a16="http://schemas.microsoft.com/office/drawing/2014/main" id="{5434CC2C-FBE3-4E80-B23D-4270986CEB6C}"/>
                      </a:ext>
                    </a:extLst>
                  </p:cNvPr>
                  <p:cNvSpPr txBox="1">
                    <a:spLocks noRot="1" noChangeAspect="1" noMove="1" noResize="1" noEditPoints="1" noAdjustHandles="1" noChangeArrowheads="1" noChangeShapeType="1" noTextEdit="1"/>
                  </p:cNvSpPr>
                  <p:nvPr/>
                </p:nvSpPr>
                <p:spPr>
                  <a:xfrm>
                    <a:off x="5332753" y="5821231"/>
                    <a:ext cx="566154" cy="362984"/>
                  </a:xfrm>
                  <a:prstGeom prst="rect">
                    <a:avLst/>
                  </a:prstGeom>
                  <a:blipFill>
                    <a:blip r:embed="rId4"/>
                    <a:stretch>
                      <a:fillRect b="-13559"/>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8AEDB123-CEE6-4ECF-B0E6-FEDBD1F37F9C}"/>
                  </a:ext>
                </a:extLst>
              </p:cNvPr>
              <p:cNvSpPr/>
              <p:nvPr/>
            </p:nvSpPr>
            <p:spPr>
              <a:xfrm>
                <a:off x="3821857" y="601670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B68BB0C-DCB5-4C82-B965-F5E4395591A8}"/>
                      </a:ext>
                    </a:extLst>
                  </p:cNvPr>
                  <p:cNvSpPr txBox="1"/>
                  <p:nvPr/>
                </p:nvSpPr>
                <p:spPr>
                  <a:xfrm>
                    <a:off x="3321300" y="6060999"/>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oMath>
                      </m:oMathPara>
                    </a14:m>
                    <a:endParaRPr lang="en-US" i="1" dirty="0"/>
                  </a:p>
                </p:txBody>
              </p:sp>
            </mc:Choice>
            <mc:Fallback xmlns="">
              <p:sp>
                <p:nvSpPr>
                  <p:cNvPr id="3" name="TextBox 2">
                    <a:extLst>
                      <a:ext uri="{FF2B5EF4-FFF2-40B4-BE49-F238E27FC236}">
                        <a16:creationId xmlns:a16="http://schemas.microsoft.com/office/drawing/2014/main" id="{0B68BB0C-DCB5-4C82-B965-F5E4395591A8}"/>
                      </a:ext>
                    </a:extLst>
                  </p:cNvPr>
                  <p:cNvSpPr txBox="1">
                    <a:spLocks noRot="1" noChangeAspect="1" noMove="1" noResize="1" noEditPoints="1" noAdjustHandles="1" noChangeArrowheads="1" noChangeShapeType="1" noTextEdit="1"/>
                  </p:cNvSpPr>
                  <p:nvPr/>
                </p:nvSpPr>
                <p:spPr>
                  <a:xfrm>
                    <a:off x="3321300" y="6060999"/>
                    <a:ext cx="1175657" cy="369332"/>
                  </a:xfrm>
                  <a:prstGeom prst="rect">
                    <a:avLst/>
                  </a:prstGeom>
                  <a:blipFill>
                    <a:blip r:embed="rId5"/>
                    <a:stretch>
                      <a:fillRect b="-14754"/>
                    </a:stretch>
                  </a:blipFill>
                </p:spPr>
                <p:txBody>
                  <a:bodyPr/>
                  <a:lstStyle/>
                  <a:p>
                    <a:r>
                      <a:rPr lang="en-US">
                        <a:noFill/>
                      </a:rPr>
                      <a:t> </a:t>
                    </a:r>
                  </a:p>
                </p:txBody>
              </p:sp>
            </mc:Fallback>
          </mc:AlternateContent>
          <p:sp>
            <p:nvSpPr>
              <p:cNvPr id="12" name="Oval 11">
                <a:extLst>
                  <a:ext uri="{FF2B5EF4-FFF2-40B4-BE49-F238E27FC236}">
                    <a16:creationId xmlns:a16="http://schemas.microsoft.com/office/drawing/2014/main" id="{7FBEE6C3-4AFA-4611-80AB-18C6685B38AB}"/>
                  </a:ext>
                </a:extLst>
              </p:cNvPr>
              <p:cNvSpPr/>
              <p:nvPr/>
            </p:nvSpPr>
            <p:spPr>
              <a:xfrm>
                <a:off x="808074" y="317702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CFC27E29-FEC5-4C35-89DE-D241032A0C86}"/>
                  </a:ext>
                </a:extLst>
              </p:cNvPr>
              <p:cNvCxnSpPr/>
              <p:nvPr/>
            </p:nvCxnSpPr>
            <p:spPr>
              <a:xfrm flipH="1">
                <a:off x="2785226" y="4195181"/>
                <a:ext cx="536074" cy="42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0DA611-D72B-4342-8A9F-D6FEBF385E3C}"/>
                      </a:ext>
                    </a:extLst>
                  </p:cNvPr>
                  <p:cNvSpPr txBox="1"/>
                  <p:nvPr/>
                </p:nvSpPr>
                <p:spPr>
                  <a:xfrm>
                    <a:off x="3383317" y="3821957"/>
                    <a:ext cx="1734561" cy="369332"/>
                  </a:xfrm>
                  <a:prstGeom prst="rect">
                    <a:avLst/>
                  </a:prstGeom>
                  <a:noFill/>
                </p:spPr>
                <p:txBody>
                  <a:bodyPr wrap="square" rtlCol="0">
                    <a:spAutoFit/>
                  </a:bodyPr>
                  <a:lstStyle/>
                  <a:p>
                    <a:r>
                      <a:rPr lang="en-US" dirty="0"/>
                      <a:t>slope =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2</m:t>
                            </m:r>
                          </m:sub>
                        </m:sSub>
                      </m:oMath>
                    </a14:m>
                    <a:endParaRPr lang="en-US" dirty="0"/>
                  </a:p>
                </p:txBody>
              </p:sp>
            </mc:Choice>
            <mc:Fallback xmlns="">
              <p:sp>
                <p:nvSpPr>
                  <p:cNvPr id="13" name="TextBox 12">
                    <a:extLst>
                      <a:ext uri="{FF2B5EF4-FFF2-40B4-BE49-F238E27FC236}">
                        <a16:creationId xmlns:a16="http://schemas.microsoft.com/office/drawing/2014/main" id="{770DA611-D72B-4342-8A9F-D6FEBF385E3C}"/>
                      </a:ext>
                    </a:extLst>
                  </p:cNvPr>
                  <p:cNvSpPr txBox="1">
                    <a:spLocks noRot="1" noChangeAspect="1" noMove="1" noResize="1" noEditPoints="1" noAdjustHandles="1" noChangeArrowheads="1" noChangeShapeType="1" noTextEdit="1"/>
                  </p:cNvSpPr>
                  <p:nvPr/>
                </p:nvSpPr>
                <p:spPr>
                  <a:xfrm>
                    <a:off x="3383317" y="3821957"/>
                    <a:ext cx="1734561" cy="369332"/>
                  </a:xfrm>
                  <a:prstGeom prst="rect">
                    <a:avLst/>
                  </a:prstGeom>
                  <a:blipFill>
                    <a:blip r:embed="rId6"/>
                    <a:stretch>
                      <a:fillRect l="-2807" t="-983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80B0205-07CF-4349-8196-D19CFCB9469A}"/>
                      </a:ext>
                    </a:extLst>
                  </p:cNvPr>
                  <p:cNvSpPr txBox="1"/>
                  <p:nvPr/>
                </p:nvSpPr>
                <p:spPr>
                  <a:xfrm>
                    <a:off x="1746919" y="2221346"/>
                    <a:ext cx="2432807" cy="369332"/>
                  </a:xfrm>
                  <a:prstGeom prst="rect">
                    <a:avLst/>
                  </a:prstGeom>
                  <a:noFill/>
                  <a:ln>
                    <a:solidFill>
                      <a:schemeClr val="tx1"/>
                    </a:solidFill>
                  </a:ln>
                </p:spPr>
                <p:txBody>
                  <a:bodyPr wrap="square" rtlCol="0">
                    <a:spAutoFit/>
                  </a:bodyPr>
                  <a:lstStyle/>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b="0" i="1" smtClean="0">
                                <a:latin typeface="Cambria Math" panose="02040503050406030204" pitchFamily="18" charset="0"/>
                              </a:rPr>
                              <m:t>2</m:t>
                            </m:r>
                          </m:sub>
                        </m:sSub>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𝐿</m:t>
                            </m:r>
                          </m:e>
                        </m:acc>
                      </m:oMath>
                    </a14:m>
                    <a:endParaRPr lang="en-US" dirty="0"/>
                  </a:p>
                </p:txBody>
              </p:sp>
            </mc:Choice>
            <mc:Fallback xmlns="">
              <p:sp>
                <p:nvSpPr>
                  <p:cNvPr id="14" name="TextBox 13">
                    <a:extLst>
                      <a:ext uri="{FF2B5EF4-FFF2-40B4-BE49-F238E27FC236}">
                        <a16:creationId xmlns:a16="http://schemas.microsoft.com/office/drawing/2014/main" id="{980B0205-07CF-4349-8196-D19CFCB9469A}"/>
                      </a:ext>
                    </a:extLst>
                  </p:cNvPr>
                  <p:cNvSpPr txBox="1">
                    <a:spLocks noRot="1" noChangeAspect="1" noMove="1" noResize="1" noEditPoints="1" noAdjustHandles="1" noChangeArrowheads="1" noChangeShapeType="1" noTextEdit="1"/>
                  </p:cNvSpPr>
                  <p:nvPr/>
                </p:nvSpPr>
                <p:spPr>
                  <a:xfrm>
                    <a:off x="1746919" y="2221346"/>
                    <a:ext cx="2432807" cy="369332"/>
                  </a:xfrm>
                  <a:prstGeom prst="rect">
                    <a:avLst/>
                  </a:prstGeom>
                  <a:blipFill>
                    <a:blip r:embed="rId7"/>
                    <a:stretch>
                      <a:fillRect r="-1247" b="-9524"/>
                    </a:stretch>
                  </a:blipFill>
                  <a:ln>
                    <a:solidFill>
                      <a:schemeClr val="tx1"/>
                    </a:solidFill>
                  </a:ln>
                </p:spPr>
                <p:txBody>
                  <a:bodyPr/>
                  <a:lstStyle/>
                  <a:p>
                    <a:r>
                      <a:rPr lang="en-US">
                        <a:noFill/>
                      </a:rPr>
                      <a:t> </a:t>
                    </a:r>
                  </a:p>
                </p:txBody>
              </p:sp>
            </mc:Fallback>
          </mc:AlternateContent>
        </p:grpSp>
      </p:grpSp>
      <p:sp>
        <p:nvSpPr>
          <p:cNvPr id="18" name="TextBox 17">
            <a:extLst>
              <a:ext uri="{FF2B5EF4-FFF2-40B4-BE49-F238E27FC236}">
                <a16:creationId xmlns:a16="http://schemas.microsoft.com/office/drawing/2014/main" id="{E618A736-3DA7-4C99-9ACA-7CDAAB1BF563}"/>
              </a:ext>
            </a:extLst>
          </p:cNvPr>
          <p:cNvSpPr txBox="1"/>
          <p:nvPr/>
        </p:nvSpPr>
        <p:spPr>
          <a:xfrm>
            <a:off x="1258784" y="1460665"/>
            <a:ext cx="2062516" cy="430887"/>
          </a:xfrm>
          <a:prstGeom prst="rect">
            <a:avLst/>
          </a:prstGeom>
          <a:noFill/>
        </p:spPr>
        <p:txBody>
          <a:bodyPr wrap="square" rtlCol="0">
            <a:spAutoFit/>
          </a:bodyPr>
          <a:lstStyle/>
          <a:p>
            <a:pPr algn="ctr"/>
            <a:r>
              <a:rPr lang="en-US" sz="2200" b="1" u="sng" dirty="0"/>
              <a:t>HOME</a:t>
            </a:r>
          </a:p>
        </p:txBody>
      </p:sp>
      <p:sp>
        <p:nvSpPr>
          <p:cNvPr id="19" name="TextBox 18">
            <a:extLst>
              <a:ext uri="{FF2B5EF4-FFF2-40B4-BE49-F238E27FC236}">
                <a16:creationId xmlns:a16="http://schemas.microsoft.com/office/drawing/2014/main" id="{7E6DC3FA-072B-4F12-ADD7-8C109E5CABE1}"/>
              </a:ext>
            </a:extLst>
          </p:cNvPr>
          <p:cNvSpPr txBox="1"/>
          <p:nvPr/>
        </p:nvSpPr>
        <p:spPr>
          <a:xfrm>
            <a:off x="8358249" y="1460664"/>
            <a:ext cx="2062516" cy="430887"/>
          </a:xfrm>
          <a:prstGeom prst="rect">
            <a:avLst/>
          </a:prstGeom>
          <a:noFill/>
        </p:spPr>
        <p:txBody>
          <a:bodyPr wrap="square" rtlCol="0">
            <a:spAutoFit/>
          </a:bodyPr>
          <a:lstStyle/>
          <a:p>
            <a:pPr algn="ctr"/>
            <a:r>
              <a:rPr lang="en-US" sz="2200" b="1" u="sng" dirty="0"/>
              <a:t>FOREIGN</a:t>
            </a:r>
          </a:p>
        </p:txBody>
      </p:sp>
      <p:grpSp>
        <p:nvGrpSpPr>
          <p:cNvPr id="34" name="Group 33">
            <a:extLst>
              <a:ext uri="{FF2B5EF4-FFF2-40B4-BE49-F238E27FC236}">
                <a16:creationId xmlns:a16="http://schemas.microsoft.com/office/drawing/2014/main" id="{46497CF0-AAE1-4B0D-9495-3E97C0FE96D6}"/>
              </a:ext>
            </a:extLst>
          </p:cNvPr>
          <p:cNvGrpSpPr/>
          <p:nvPr/>
        </p:nvGrpSpPr>
        <p:grpSpPr>
          <a:xfrm>
            <a:off x="5753676" y="2140477"/>
            <a:ext cx="6028985" cy="4304641"/>
            <a:chOff x="-130078" y="2140477"/>
            <a:chExt cx="6028985" cy="4304641"/>
          </a:xfrm>
        </p:grpSpPr>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5BF0CB4-728C-4AED-B444-9D0D7C109D14}"/>
                    </a:ext>
                  </a:extLst>
                </p:cNvPr>
                <p:cNvSpPr txBox="1"/>
                <p:nvPr/>
              </p:nvSpPr>
              <p:spPr>
                <a:xfrm>
                  <a:off x="-130078" y="2503461"/>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up>
                            <m:r>
                              <a:rPr lang="en-US" i="1">
                                <a:latin typeface="Cambria Math" panose="02040503050406030204" pitchFamily="18" charset="0"/>
                              </a:rPr>
                              <m:t>∗</m:t>
                            </m:r>
                          </m:sup>
                        </m:sSubSup>
                      </m:oMath>
                    </m:oMathPara>
                  </a14:m>
                  <a:endParaRPr lang="en-US" i="1" dirty="0"/>
                </a:p>
              </p:txBody>
            </p:sp>
          </mc:Choice>
          <mc:Fallback xmlns="">
            <p:sp>
              <p:nvSpPr>
                <p:cNvPr id="35" name="TextBox 34">
                  <a:extLst>
                    <a:ext uri="{FF2B5EF4-FFF2-40B4-BE49-F238E27FC236}">
                      <a16:creationId xmlns:a16="http://schemas.microsoft.com/office/drawing/2014/main" id="{85BF0CB4-728C-4AED-B444-9D0D7C109D14}"/>
                    </a:ext>
                  </a:extLst>
                </p:cNvPr>
                <p:cNvSpPr txBox="1">
                  <a:spLocks noRot="1" noChangeAspect="1" noMove="1" noResize="1" noEditPoints="1" noAdjustHandles="1" noChangeArrowheads="1" noChangeShapeType="1" noTextEdit="1"/>
                </p:cNvSpPr>
                <p:nvPr/>
              </p:nvSpPr>
              <p:spPr>
                <a:xfrm>
                  <a:off x="-130078" y="2503461"/>
                  <a:ext cx="1175657" cy="369332"/>
                </a:xfrm>
                <a:prstGeom prst="rect">
                  <a:avLst/>
                </a:prstGeom>
                <a:blipFill>
                  <a:blip r:embed="rId8"/>
                  <a:stretch>
                    <a:fillRect b="-15000"/>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1B155305-F851-4D3B-9CC3-A733AF1A29D0}"/>
                </a:ext>
              </a:extLst>
            </p:cNvPr>
            <p:cNvGrpSpPr/>
            <p:nvPr/>
          </p:nvGrpSpPr>
          <p:grpSpPr>
            <a:xfrm>
              <a:off x="320634" y="2140477"/>
              <a:ext cx="5578273" cy="4304641"/>
              <a:chOff x="320634" y="2140477"/>
              <a:chExt cx="5578273" cy="4304641"/>
            </a:xfrm>
          </p:grpSpPr>
          <p:cxnSp>
            <p:nvCxnSpPr>
              <p:cNvPr id="37" name="Straight Connector 36">
                <a:extLst>
                  <a:ext uri="{FF2B5EF4-FFF2-40B4-BE49-F238E27FC236}">
                    <a16:creationId xmlns:a16="http://schemas.microsoft.com/office/drawing/2014/main" id="{71A17A19-50F5-43AC-B096-DB55D10D3DAB}"/>
                  </a:ext>
                </a:extLst>
              </p:cNvPr>
              <p:cNvCxnSpPr>
                <a:cxnSpLocks/>
              </p:cNvCxnSpPr>
              <p:nvPr/>
            </p:nvCxnSpPr>
            <p:spPr>
              <a:xfrm>
                <a:off x="808074" y="2694411"/>
                <a:ext cx="1677566" cy="334514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A324ACE-E976-453B-8E0B-F8BBFC941F84}"/>
                  </a:ext>
                </a:extLst>
              </p:cNvPr>
              <p:cNvCxnSpPr/>
              <p:nvPr/>
            </p:nvCxnSpPr>
            <p:spPr>
              <a:xfrm flipV="1">
                <a:off x="830934" y="2205792"/>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65A29ED-C4E2-4AE9-B094-1CFB208DA8F4}"/>
                  </a:ext>
                </a:extLst>
              </p:cNvPr>
              <p:cNvCxnSpPr>
                <a:cxnSpLocks/>
              </p:cNvCxnSpPr>
              <p:nvPr/>
            </p:nvCxnSpPr>
            <p:spPr>
              <a:xfrm flipV="1">
                <a:off x="570875" y="6023396"/>
                <a:ext cx="4784896" cy="16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88971421-EA0E-418A-96FC-75EF4B9B347A}"/>
                      </a:ext>
                    </a:extLst>
                  </p:cNvPr>
                  <p:cNvSpPr txBox="1"/>
                  <p:nvPr/>
                </p:nvSpPr>
                <p:spPr>
                  <a:xfrm>
                    <a:off x="320634" y="2140477"/>
                    <a:ext cx="663339"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oMath>
                      </m:oMathPara>
                    </a14:m>
                    <a:endParaRPr lang="en-US" baseline="-25000" dirty="0"/>
                  </a:p>
                </p:txBody>
              </p:sp>
            </mc:Choice>
            <mc:Fallback xmlns="">
              <p:sp>
                <p:nvSpPr>
                  <p:cNvPr id="40" name="TextBox 39">
                    <a:extLst>
                      <a:ext uri="{FF2B5EF4-FFF2-40B4-BE49-F238E27FC236}">
                        <a16:creationId xmlns:a16="http://schemas.microsoft.com/office/drawing/2014/main" id="{88971421-EA0E-418A-96FC-75EF4B9B347A}"/>
                      </a:ext>
                    </a:extLst>
                  </p:cNvPr>
                  <p:cNvSpPr txBox="1">
                    <a:spLocks noRot="1" noChangeAspect="1" noMove="1" noResize="1" noEditPoints="1" noAdjustHandles="1" noChangeArrowheads="1" noChangeShapeType="1" noTextEdit="1"/>
                  </p:cNvSpPr>
                  <p:nvPr/>
                </p:nvSpPr>
                <p:spPr>
                  <a:xfrm>
                    <a:off x="320634" y="2140477"/>
                    <a:ext cx="663339" cy="362984"/>
                  </a:xfrm>
                  <a:prstGeom prst="rect">
                    <a:avLst/>
                  </a:prstGeom>
                  <a:blipFill>
                    <a:blip r:embed="rId9"/>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D1A6397-15EF-4E38-B6A1-6DF10014D90B}"/>
                      </a:ext>
                    </a:extLst>
                  </p:cNvPr>
                  <p:cNvSpPr txBox="1"/>
                  <p:nvPr/>
                </p:nvSpPr>
                <p:spPr>
                  <a:xfrm>
                    <a:off x="5332753" y="5821231"/>
                    <a:ext cx="566154" cy="3629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oMath>
                      </m:oMathPara>
                    </a14:m>
                    <a:endParaRPr lang="en-US" baseline="-25000" dirty="0"/>
                  </a:p>
                </p:txBody>
              </p:sp>
            </mc:Choice>
            <mc:Fallback xmlns="">
              <p:sp>
                <p:nvSpPr>
                  <p:cNvPr id="41" name="TextBox 40">
                    <a:extLst>
                      <a:ext uri="{FF2B5EF4-FFF2-40B4-BE49-F238E27FC236}">
                        <a16:creationId xmlns:a16="http://schemas.microsoft.com/office/drawing/2014/main" id="{8D1A6397-15EF-4E38-B6A1-6DF10014D90B}"/>
                      </a:ext>
                    </a:extLst>
                  </p:cNvPr>
                  <p:cNvSpPr txBox="1">
                    <a:spLocks noRot="1" noChangeAspect="1" noMove="1" noResize="1" noEditPoints="1" noAdjustHandles="1" noChangeArrowheads="1" noChangeShapeType="1" noTextEdit="1"/>
                  </p:cNvSpPr>
                  <p:nvPr/>
                </p:nvSpPr>
                <p:spPr>
                  <a:xfrm>
                    <a:off x="5332753" y="5821231"/>
                    <a:ext cx="566154" cy="362984"/>
                  </a:xfrm>
                  <a:prstGeom prst="rect">
                    <a:avLst/>
                  </a:prstGeom>
                  <a:blipFill>
                    <a:blip r:embed="rId10"/>
                    <a:stretch>
                      <a:fillRect b="-13559"/>
                    </a:stretch>
                  </a:blipFill>
                </p:spPr>
                <p:txBody>
                  <a:bodyPr/>
                  <a:lstStyle/>
                  <a:p>
                    <a:r>
                      <a:rPr lang="en-US">
                        <a:noFill/>
                      </a:rPr>
                      <a:t> </a:t>
                    </a:r>
                  </a:p>
                </p:txBody>
              </p:sp>
            </mc:Fallback>
          </mc:AlternateContent>
          <p:sp>
            <p:nvSpPr>
              <p:cNvPr id="42" name="Oval 41">
                <a:extLst>
                  <a:ext uri="{FF2B5EF4-FFF2-40B4-BE49-F238E27FC236}">
                    <a16:creationId xmlns:a16="http://schemas.microsoft.com/office/drawing/2014/main" id="{679166EC-7EDB-4C1C-A669-1D4ADA5526EB}"/>
                  </a:ext>
                </a:extLst>
              </p:cNvPr>
              <p:cNvSpPr/>
              <p:nvPr/>
            </p:nvSpPr>
            <p:spPr>
              <a:xfrm>
                <a:off x="2454374" y="5993841"/>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C3383D7-436C-4168-876D-232F01F14C8D}"/>
                      </a:ext>
                    </a:extLst>
                  </p:cNvPr>
                  <p:cNvSpPr txBox="1"/>
                  <p:nvPr/>
                </p:nvSpPr>
                <p:spPr>
                  <a:xfrm>
                    <a:off x="1935489" y="6075786"/>
                    <a:ext cx="117565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e>
                            <m:sup>
                              <m:r>
                                <a:rPr lang="en-US" b="0" i="1" smtClean="0">
                                  <a:latin typeface="Cambria Math" panose="02040503050406030204" pitchFamily="18" charset="0"/>
                                </a:rPr>
                                <m:t>∗</m:t>
                              </m:r>
                            </m:sup>
                          </m:s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up>
                              <m:r>
                                <a:rPr lang="en-US" b="0" i="1" smtClean="0">
                                  <a:latin typeface="Cambria Math" panose="02040503050406030204" pitchFamily="18" charset="0"/>
                                </a:rPr>
                                <m:t>∗</m:t>
                              </m:r>
                            </m:sup>
                          </m:sSubSup>
                        </m:oMath>
                      </m:oMathPara>
                    </a14:m>
                    <a:endParaRPr lang="en-US" i="1" dirty="0"/>
                  </a:p>
                </p:txBody>
              </p:sp>
            </mc:Choice>
            <mc:Fallback xmlns="">
              <p:sp>
                <p:nvSpPr>
                  <p:cNvPr id="43" name="TextBox 42">
                    <a:extLst>
                      <a:ext uri="{FF2B5EF4-FFF2-40B4-BE49-F238E27FC236}">
                        <a16:creationId xmlns:a16="http://schemas.microsoft.com/office/drawing/2014/main" id="{FC3383D7-436C-4168-876D-232F01F14C8D}"/>
                      </a:ext>
                    </a:extLst>
                  </p:cNvPr>
                  <p:cNvSpPr txBox="1">
                    <a:spLocks noRot="1" noChangeAspect="1" noMove="1" noResize="1" noEditPoints="1" noAdjustHandles="1" noChangeArrowheads="1" noChangeShapeType="1" noTextEdit="1"/>
                  </p:cNvSpPr>
                  <p:nvPr/>
                </p:nvSpPr>
                <p:spPr>
                  <a:xfrm>
                    <a:off x="1935489" y="6075786"/>
                    <a:ext cx="1175657" cy="369332"/>
                  </a:xfrm>
                  <a:prstGeom prst="rect">
                    <a:avLst/>
                  </a:prstGeom>
                  <a:blipFill>
                    <a:blip r:embed="rId11"/>
                    <a:stretch>
                      <a:fillRect b="-15000"/>
                    </a:stretch>
                  </a:blipFill>
                </p:spPr>
                <p:txBody>
                  <a:bodyPr/>
                  <a:lstStyle/>
                  <a:p>
                    <a:r>
                      <a:rPr lang="en-US">
                        <a:noFill/>
                      </a:rPr>
                      <a:t> </a:t>
                    </a:r>
                  </a:p>
                </p:txBody>
              </p:sp>
            </mc:Fallback>
          </mc:AlternateContent>
          <p:sp>
            <p:nvSpPr>
              <p:cNvPr id="44" name="Oval 43">
                <a:extLst>
                  <a:ext uri="{FF2B5EF4-FFF2-40B4-BE49-F238E27FC236}">
                    <a16:creationId xmlns:a16="http://schemas.microsoft.com/office/drawing/2014/main" id="{135B8F6E-0451-4114-98FE-7A9FB845C3EA}"/>
                  </a:ext>
                </a:extLst>
              </p:cNvPr>
              <p:cNvSpPr/>
              <p:nvPr/>
            </p:nvSpPr>
            <p:spPr>
              <a:xfrm>
                <a:off x="808074" y="2677506"/>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17479FD4-54B4-44B6-802A-1F567EF49784}"/>
                  </a:ext>
                </a:extLst>
              </p:cNvPr>
              <p:cNvCxnSpPr/>
              <p:nvPr/>
            </p:nvCxnSpPr>
            <p:spPr>
              <a:xfrm flipH="1">
                <a:off x="2130367" y="4558063"/>
                <a:ext cx="536074" cy="4245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4C319DC3-E20D-4D98-87FF-15EB7028E2B1}"/>
                      </a:ext>
                    </a:extLst>
                  </p:cNvPr>
                  <p:cNvSpPr txBox="1"/>
                  <p:nvPr/>
                </p:nvSpPr>
                <p:spPr>
                  <a:xfrm>
                    <a:off x="2655739" y="4272315"/>
                    <a:ext cx="1734561" cy="369332"/>
                  </a:xfrm>
                  <a:prstGeom prst="rect">
                    <a:avLst/>
                  </a:prstGeom>
                  <a:noFill/>
                </p:spPr>
                <p:txBody>
                  <a:bodyPr wrap="square" rtlCol="0">
                    <a:spAutoFit/>
                  </a:bodyPr>
                  <a:lstStyle/>
                  <a:p>
                    <a:r>
                      <a:rPr lang="en-US" dirty="0"/>
                      <a:t>slope =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up>
                            <m:r>
                              <a:rPr lang="en-US" i="1">
                                <a:latin typeface="Cambria Math" panose="02040503050406030204" pitchFamily="18" charset="0"/>
                              </a:rPr>
                              <m:t>∗</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up>
                            <m:r>
                              <a:rPr lang="en-US" i="1">
                                <a:latin typeface="Cambria Math" panose="02040503050406030204" pitchFamily="18" charset="0"/>
                              </a:rPr>
                              <m:t>∗</m:t>
                            </m:r>
                          </m:sup>
                        </m:sSubSup>
                      </m:oMath>
                    </a14:m>
                    <a:endParaRPr lang="en-US" dirty="0"/>
                  </a:p>
                </p:txBody>
              </p:sp>
            </mc:Choice>
            <mc:Fallback xmlns="">
              <p:sp>
                <p:nvSpPr>
                  <p:cNvPr id="46" name="TextBox 45">
                    <a:extLst>
                      <a:ext uri="{FF2B5EF4-FFF2-40B4-BE49-F238E27FC236}">
                        <a16:creationId xmlns:a16="http://schemas.microsoft.com/office/drawing/2014/main" id="{4C319DC3-E20D-4D98-87FF-15EB7028E2B1}"/>
                      </a:ext>
                    </a:extLst>
                  </p:cNvPr>
                  <p:cNvSpPr txBox="1">
                    <a:spLocks noRot="1" noChangeAspect="1" noMove="1" noResize="1" noEditPoints="1" noAdjustHandles="1" noChangeArrowheads="1" noChangeShapeType="1" noTextEdit="1"/>
                  </p:cNvSpPr>
                  <p:nvPr/>
                </p:nvSpPr>
                <p:spPr>
                  <a:xfrm>
                    <a:off x="2655739" y="4272315"/>
                    <a:ext cx="1734561" cy="369332"/>
                  </a:xfrm>
                  <a:prstGeom prst="rect">
                    <a:avLst/>
                  </a:prstGeom>
                  <a:blipFill>
                    <a:blip r:embed="rId12"/>
                    <a:stretch>
                      <a:fillRect l="-3169"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C56A3B23-C1DC-4BB3-AE17-83757909684E}"/>
                      </a:ext>
                    </a:extLst>
                  </p:cNvPr>
                  <p:cNvSpPr txBox="1"/>
                  <p:nvPr/>
                </p:nvSpPr>
                <p:spPr>
                  <a:xfrm>
                    <a:off x="1746919" y="2221346"/>
                    <a:ext cx="2432807" cy="369332"/>
                  </a:xfrm>
                  <a:prstGeom prst="rect">
                    <a:avLst/>
                  </a:prstGeom>
                  <a:noFill/>
                  <a:ln>
                    <a:solidFill>
                      <a:schemeClr val="tx1"/>
                    </a:solidFill>
                  </a:ln>
                </p:spPr>
                <p:txBody>
                  <a:bodyPr wrap="square" rtlCol="0">
                    <a:spAutoFit/>
                  </a:bodyPr>
                  <a:lstStyle/>
                  <a:p>
                    <a:pPr algn="ct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𝑎</m:t>
                            </m:r>
                          </m:e>
                          <m:sub>
                            <m:r>
                              <a:rPr lang="en-US" b="0" i="1" smtClean="0">
                                <a:latin typeface="Cambria Math" panose="02040503050406030204" pitchFamily="18" charset="0"/>
                              </a:rPr>
                              <m:t>𝐿</m:t>
                            </m:r>
                            <m:r>
                              <a:rPr lang="en-US" b="0" i="1" smtClean="0">
                                <a:latin typeface="Cambria Math" panose="02040503050406030204" pitchFamily="18" charset="0"/>
                              </a:rPr>
                              <m:t>1</m:t>
                            </m:r>
                          </m:sub>
                          <m:sup>
                            <m:r>
                              <a:rPr lang="en-US" b="0" i="1" smtClean="0">
                                <a:latin typeface="Cambria Math" panose="02040503050406030204" pitchFamily="18" charset="0"/>
                              </a:rPr>
                              <m:t>∗</m:t>
                            </m:r>
                          </m:sup>
                        </m:sSubSup>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𝑄</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b="0" i="1" smtClean="0">
                                <a:latin typeface="Cambria Math" panose="02040503050406030204" pitchFamily="18" charset="0"/>
                              </a:rPr>
                              <m:t>2</m:t>
                            </m:r>
                          </m:sub>
                          <m:sup>
                            <m:r>
                              <a:rPr lang="en-US" i="1">
                                <a:latin typeface="Cambria Math" panose="02040503050406030204" pitchFamily="18" charset="0"/>
                              </a:rPr>
                              <m:t>∗</m:t>
                            </m:r>
                          </m:sup>
                        </m:sSubSup>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b="0" i="1" smtClean="0">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 =</m:t>
                        </m:r>
                        <m:sSup>
                          <m:sSupPr>
                            <m:ctrlPr>
                              <a:rPr lang="en-US" i="1" smtClean="0">
                                <a:latin typeface="Cambria Math" panose="02040503050406030204" pitchFamily="18" charset="0"/>
                              </a:rPr>
                            </m:ctrlPr>
                          </m:s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𝐿</m:t>
                                </m:r>
                              </m:e>
                            </m:acc>
                          </m:e>
                          <m:sup>
                            <m:r>
                              <a:rPr lang="en-US" b="0" i="1" smtClean="0">
                                <a:latin typeface="Cambria Math" panose="02040503050406030204" pitchFamily="18" charset="0"/>
                              </a:rPr>
                              <m:t>∗</m:t>
                            </m:r>
                          </m:sup>
                        </m:sSup>
                      </m:oMath>
                    </a14:m>
                    <a:endParaRPr lang="en-US" dirty="0"/>
                  </a:p>
                </p:txBody>
              </p:sp>
            </mc:Choice>
            <mc:Fallback xmlns="">
              <p:sp>
                <p:nvSpPr>
                  <p:cNvPr id="47" name="TextBox 46">
                    <a:extLst>
                      <a:ext uri="{FF2B5EF4-FFF2-40B4-BE49-F238E27FC236}">
                        <a16:creationId xmlns:a16="http://schemas.microsoft.com/office/drawing/2014/main" id="{C56A3B23-C1DC-4BB3-AE17-83757909684E}"/>
                      </a:ext>
                    </a:extLst>
                  </p:cNvPr>
                  <p:cNvSpPr txBox="1">
                    <a:spLocks noRot="1" noChangeAspect="1" noMove="1" noResize="1" noEditPoints="1" noAdjustHandles="1" noChangeArrowheads="1" noChangeShapeType="1" noTextEdit="1"/>
                  </p:cNvSpPr>
                  <p:nvPr/>
                </p:nvSpPr>
                <p:spPr>
                  <a:xfrm>
                    <a:off x="1746919" y="2221346"/>
                    <a:ext cx="2432807" cy="369332"/>
                  </a:xfrm>
                  <a:prstGeom prst="rect">
                    <a:avLst/>
                  </a:prstGeom>
                  <a:blipFill>
                    <a:blip r:embed="rId13"/>
                    <a:stretch>
                      <a:fillRect r="-998" b="-9524"/>
                    </a:stretch>
                  </a:blipFill>
                  <a:ln>
                    <a:solidFill>
                      <a:schemeClr val="tx1"/>
                    </a:solidFill>
                  </a:ln>
                </p:spPr>
                <p:txBody>
                  <a:bodyPr/>
                  <a:lstStyle/>
                  <a:p>
                    <a:r>
                      <a:rPr lang="en-US">
                        <a:noFill/>
                      </a:rPr>
                      <a:t> </a:t>
                    </a:r>
                  </a:p>
                </p:txBody>
              </p:sp>
            </mc:Fallback>
          </mc:AlternateContent>
        </p:grpSp>
      </p:grpSp>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2E2D0642-B906-40B3-A382-5561FC158E87}"/>
                  </a:ext>
                </a:extLst>
              </p:cNvPr>
              <p:cNvSpPr/>
              <p:nvPr/>
            </p:nvSpPr>
            <p:spPr>
              <a:xfrm>
                <a:off x="10080895" y="408107"/>
                <a:ext cx="1418689" cy="722762"/>
              </a:xfrm>
              <a:prstGeom prst="rect">
                <a:avLst/>
              </a:prstGeom>
              <a:ln>
                <a:solidFill>
                  <a:srgbClr val="0070C0"/>
                </a:solidFill>
              </a:ln>
            </p:spPr>
            <p:txBody>
              <a:bodyPr wrap="square">
                <a:spAutoFit/>
              </a:bodyPr>
              <a:lstStyle/>
              <a:p>
                <a14:m>
                  <m:oMath xmlns:m="http://schemas.openxmlformats.org/officeDocument/2006/math">
                    <m:f>
                      <m:fPr>
                        <m:ctrlPr>
                          <a:rPr lang="en-US" sz="2400" i="1" smtClean="0">
                            <a:solidFill>
                              <a:srgbClr val="002060"/>
                            </a:solidFill>
                            <a:latin typeface="Cambria Math" panose="02040503050406030204" pitchFamily="18" charset="0"/>
                          </a:rPr>
                        </m:ctrlPr>
                      </m:fPr>
                      <m:num>
                        <m:sSub>
                          <m:sSubPr>
                            <m:ctrlPr>
                              <a:rPr lang="en-US" sz="2400" i="1">
                                <a:solidFill>
                                  <a:srgbClr val="002060"/>
                                </a:solidFill>
                                <a:latin typeface="Cambria Math" panose="02040503050406030204" pitchFamily="18" charset="0"/>
                              </a:rPr>
                            </m:ctrlPr>
                          </m:sSubPr>
                          <m:e>
                            <m:r>
                              <a:rPr lang="en-US" sz="2400" i="1">
                                <a:solidFill>
                                  <a:srgbClr val="002060"/>
                                </a:solidFill>
                                <a:latin typeface="Cambria Math" panose="02040503050406030204" pitchFamily="18" charset="0"/>
                              </a:rPr>
                              <m:t>𝑎</m:t>
                            </m:r>
                          </m:e>
                          <m:sub>
                            <m:r>
                              <a:rPr lang="en-US" sz="2400" i="1">
                                <a:solidFill>
                                  <a:srgbClr val="002060"/>
                                </a:solidFill>
                                <a:latin typeface="Cambria Math" panose="02040503050406030204" pitchFamily="18" charset="0"/>
                              </a:rPr>
                              <m:t>𝐿</m:t>
                            </m:r>
                            <m:r>
                              <a:rPr lang="en-US" sz="2400" i="1">
                                <a:solidFill>
                                  <a:srgbClr val="002060"/>
                                </a:solidFill>
                                <a:latin typeface="Cambria Math" panose="02040503050406030204" pitchFamily="18" charset="0"/>
                              </a:rPr>
                              <m:t>1</m:t>
                            </m:r>
                          </m:sub>
                        </m:sSub>
                      </m:num>
                      <m:den>
                        <m:sSub>
                          <m:sSubPr>
                            <m:ctrlPr>
                              <a:rPr lang="en-US" sz="2400" i="1">
                                <a:solidFill>
                                  <a:srgbClr val="002060"/>
                                </a:solidFill>
                                <a:latin typeface="Cambria Math" panose="02040503050406030204" pitchFamily="18" charset="0"/>
                              </a:rPr>
                            </m:ctrlPr>
                          </m:sSubPr>
                          <m:e>
                            <m:r>
                              <a:rPr lang="en-US" sz="2400" i="1">
                                <a:solidFill>
                                  <a:srgbClr val="002060"/>
                                </a:solidFill>
                                <a:latin typeface="Cambria Math" panose="02040503050406030204" pitchFamily="18" charset="0"/>
                              </a:rPr>
                              <m:t>𝑎</m:t>
                            </m:r>
                          </m:e>
                          <m:sub>
                            <m:r>
                              <a:rPr lang="en-US" sz="2400" i="1">
                                <a:solidFill>
                                  <a:srgbClr val="002060"/>
                                </a:solidFill>
                                <a:latin typeface="Cambria Math" panose="02040503050406030204" pitchFamily="18" charset="0"/>
                              </a:rPr>
                              <m:t>𝐿</m:t>
                            </m:r>
                            <m:r>
                              <a:rPr lang="en-US" sz="2400" i="1">
                                <a:solidFill>
                                  <a:srgbClr val="002060"/>
                                </a:solidFill>
                                <a:latin typeface="Cambria Math" panose="02040503050406030204" pitchFamily="18" charset="0"/>
                              </a:rPr>
                              <m:t>2</m:t>
                            </m:r>
                          </m:sub>
                        </m:sSub>
                      </m:den>
                    </m:f>
                    <m:r>
                      <a:rPr lang="en-US" sz="2400" b="0" i="1" smtClean="0">
                        <a:solidFill>
                          <a:srgbClr val="002060"/>
                        </a:solidFill>
                        <a:latin typeface="Cambria Math" panose="02040503050406030204" pitchFamily="18" charset="0"/>
                      </a:rPr>
                      <m:t>&lt;</m:t>
                    </m:r>
                  </m:oMath>
                </a14:m>
                <a:r>
                  <a:rPr lang="en-US" sz="2400" dirty="0">
                    <a:solidFill>
                      <a:srgbClr val="002060"/>
                    </a:solidFill>
                  </a:rPr>
                  <a:t> </a:t>
                </a:r>
                <a14:m>
                  <m:oMath xmlns:m="http://schemas.openxmlformats.org/officeDocument/2006/math">
                    <m:f>
                      <m:fPr>
                        <m:ctrlPr>
                          <a:rPr lang="en-US" sz="2400" i="1">
                            <a:solidFill>
                              <a:srgbClr val="002060"/>
                            </a:solidFill>
                            <a:latin typeface="Cambria Math" panose="02040503050406030204" pitchFamily="18" charset="0"/>
                          </a:rPr>
                        </m:ctrlPr>
                      </m:fPr>
                      <m:num>
                        <m:sSubSup>
                          <m:sSubSupPr>
                            <m:ctrlPr>
                              <a:rPr lang="en-US" sz="2400" i="1">
                                <a:solidFill>
                                  <a:srgbClr val="002060"/>
                                </a:solidFill>
                                <a:latin typeface="Cambria Math" panose="02040503050406030204" pitchFamily="18" charset="0"/>
                              </a:rPr>
                            </m:ctrlPr>
                          </m:sSubSupPr>
                          <m:e>
                            <m:r>
                              <a:rPr lang="en-US" sz="2400" i="1">
                                <a:solidFill>
                                  <a:srgbClr val="002060"/>
                                </a:solidFill>
                                <a:latin typeface="Cambria Math" panose="02040503050406030204" pitchFamily="18" charset="0"/>
                              </a:rPr>
                              <m:t>𝑎</m:t>
                            </m:r>
                          </m:e>
                          <m:sub>
                            <m:r>
                              <a:rPr lang="en-US" sz="2400" i="1">
                                <a:solidFill>
                                  <a:srgbClr val="002060"/>
                                </a:solidFill>
                                <a:latin typeface="Cambria Math" panose="02040503050406030204" pitchFamily="18" charset="0"/>
                              </a:rPr>
                              <m:t>𝐿</m:t>
                            </m:r>
                            <m:r>
                              <a:rPr lang="en-US" sz="2400" i="1">
                                <a:solidFill>
                                  <a:srgbClr val="002060"/>
                                </a:solidFill>
                                <a:latin typeface="Cambria Math" panose="02040503050406030204" pitchFamily="18" charset="0"/>
                              </a:rPr>
                              <m:t>1</m:t>
                            </m:r>
                          </m:sub>
                          <m:sup>
                            <m:r>
                              <a:rPr lang="en-US" sz="2400" i="1">
                                <a:solidFill>
                                  <a:srgbClr val="002060"/>
                                </a:solidFill>
                                <a:latin typeface="Cambria Math" panose="02040503050406030204" pitchFamily="18" charset="0"/>
                              </a:rPr>
                              <m:t>∗</m:t>
                            </m:r>
                          </m:sup>
                        </m:sSubSup>
                      </m:num>
                      <m:den>
                        <m:sSubSup>
                          <m:sSubSupPr>
                            <m:ctrlPr>
                              <a:rPr lang="en-US" sz="2400" i="1">
                                <a:solidFill>
                                  <a:srgbClr val="002060"/>
                                </a:solidFill>
                                <a:latin typeface="Cambria Math" panose="02040503050406030204" pitchFamily="18" charset="0"/>
                              </a:rPr>
                            </m:ctrlPr>
                          </m:sSubSupPr>
                          <m:e>
                            <m:r>
                              <a:rPr lang="en-US" sz="2400" i="1">
                                <a:solidFill>
                                  <a:srgbClr val="002060"/>
                                </a:solidFill>
                                <a:latin typeface="Cambria Math" panose="02040503050406030204" pitchFamily="18" charset="0"/>
                              </a:rPr>
                              <m:t>𝑎</m:t>
                            </m:r>
                          </m:e>
                          <m:sub>
                            <m:r>
                              <a:rPr lang="en-US" sz="2400" i="1">
                                <a:solidFill>
                                  <a:srgbClr val="002060"/>
                                </a:solidFill>
                                <a:latin typeface="Cambria Math" panose="02040503050406030204" pitchFamily="18" charset="0"/>
                              </a:rPr>
                              <m:t>𝐿</m:t>
                            </m:r>
                            <m:r>
                              <a:rPr lang="en-US" sz="2400" i="1">
                                <a:solidFill>
                                  <a:srgbClr val="002060"/>
                                </a:solidFill>
                                <a:latin typeface="Cambria Math" panose="02040503050406030204" pitchFamily="18" charset="0"/>
                              </a:rPr>
                              <m:t>2</m:t>
                            </m:r>
                          </m:sub>
                          <m:sup>
                            <m:r>
                              <a:rPr lang="en-US" sz="2400" i="1">
                                <a:solidFill>
                                  <a:srgbClr val="002060"/>
                                </a:solidFill>
                                <a:latin typeface="Cambria Math" panose="02040503050406030204" pitchFamily="18" charset="0"/>
                              </a:rPr>
                              <m:t>∗</m:t>
                            </m:r>
                          </m:sup>
                        </m:sSubSup>
                      </m:den>
                    </m:f>
                  </m:oMath>
                </a14:m>
                <a:r>
                  <a:rPr lang="en-US" sz="2400" dirty="0"/>
                  <a:t> </a:t>
                </a:r>
              </a:p>
            </p:txBody>
          </p:sp>
        </mc:Choice>
        <mc:Fallback xmlns="">
          <p:sp>
            <p:nvSpPr>
              <p:cNvPr id="54" name="Rectangle 53">
                <a:extLst>
                  <a:ext uri="{FF2B5EF4-FFF2-40B4-BE49-F238E27FC236}">
                    <a16:creationId xmlns:a16="http://schemas.microsoft.com/office/drawing/2014/main" id="{2E2D0642-B906-40B3-A382-5561FC158E87}"/>
                  </a:ext>
                </a:extLst>
              </p:cNvPr>
              <p:cNvSpPr>
                <a:spLocks noRot="1" noChangeAspect="1" noMove="1" noResize="1" noEditPoints="1" noAdjustHandles="1" noChangeArrowheads="1" noChangeShapeType="1" noTextEdit="1"/>
              </p:cNvSpPr>
              <p:nvPr/>
            </p:nvSpPr>
            <p:spPr>
              <a:xfrm>
                <a:off x="10080895" y="408107"/>
                <a:ext cx="1418689" cy="722762"/>
              </a:xfrm>
              <a:prstGeom prst="rect">
                <a:avLst/>
              </a:prstGeom>
              <a:blipFill>
                <a:blip r:embed="rId14"/>
                <a:stretch>
                  <a:fillRect/>
                </a:stretch>
              </a:blipFill>
              <a:ln>
                <a:solidFill>
                  <a:srgbClr val="0070C0"/>
                </a:solidFill>
              </a:ln>
            </p:spPr>
            <p:txBody>
              <a:bodyPr/>
              <a:lstStyle/>
              <a:p>
                <a:r>
                  <a:rPr lang="en-US">
                    <a:noFill/>
                  </a:rPr>
                  <a:t> </a:t>
                </a:r>
              </a:p>
            </p:txBody>
          </p:sp>
        </mc:Fallback>
      </mc:AlternateContent>
      <p:sp>
        <p:nvSpPr>
          <p:cNvPr id="15" name="Footer Placeholder 14">
            <a:extLst>
              <a:ext uri="{FF2B5EF4-FFF2-40B4-BE49-F238E27FC236}">
                <a16:creationId xmlns:a16="http://schemas.microsoft.com/office/drawing/2014/main" id="{BAC0821E-77EF-41AF-A3B6-FE97BBF3D1D8}"/>
              </a:ext>
            </a:extLst>
          </p:cNvPr>
          <p:cNvSpPr>
            <a:spLocks noGrp="1"/>
          </p:cNvSpPr>
          <p:nvPr>
            <p:ph type="ftr" sz="quarter" idx="11"/>
          </p:nvPr>
        </p:nvSpPr>
        <p:spPr/>
        <p:txBody>
          <a:bodyPr/>
          <a:lstStyle/>
          <a:p>
            <a:r>
              <a:rPr lang="pt-BR"/>
              <a:t>International Economics, UIUC, Fall 2019 - Mauro Rodrigues</a:t>
            </a:r>
            <a:endParaRPr lang="en-US"/>
          </a:p>
        </p:txBody>
      </p:sp>
      <p:sp>
        <p:nvSpPr>
          <p:cNvPr id="20" name="Slide Number Placeholder 19">
            <a:extLst>
              <a:ext uri="{FF2B5EF4-FFF2-40B4-BE49-F238E27FC236}">
                <a16:creationId xmlns:a16="http://schemas.microsoft.com/office/drawing/2014/main" id="{27CA24CA-0E53-4194-B4F7-4046A6690F86}"/>
              </a:ext>
            </a:extLst>
          </p:cNvPr>
          <p:cNvSpPr>
            <a:spLocks noGrp="1"/>
          </p:cNvSpPr>
          <p:nvPr>
            <p:ph type="sldNum" sz="quarter" idx="12"/>
          </p:nvPr>
        </p:nvSpPr>
        <p:spPr/>
        <p:txBody>
          <a:bodyPr/>
          <a:lstStyle/>
          <a:p>
            <a:fld id="{ABB1E195-B4C4-4D8D-9171-F90BABCE93C7}" type="slidenum">
              <a:rPr lang="en-US" smtClean="0"/>
              <a:t>27</a:t>
            </a:fld>
            <a:endParaRPr lang="en-US"/>
          </a:p>
        </p:txBody>
      </p:sp>
    </p:spTree>
    <p:extLst>
      <p:ext uri="{BB962C8B-B14F-4D97-AF65-F5344CB8AC3E}">
        <p14:creationId xmlns:p14="http://schemas.microsoft.com/office/powerpoint/2010/main" val="147985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barn(inVertical)">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Relative supply curve (RS)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lvl="1">
                  <a:spcAft>
                    <a:spcPts val="1200"/>
                  </a:spcAft>
                </a:pPr>
                <a:r>
                  <a:rPr lang="en-US" sz="2400" dirty="0"/>
                  <a:t>If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b="0" i="1" smtClean="0">
                        <a:latin typeface="Cambria Math" panose="02040503050406030204" pitchFamily="18" charset="0"/>
                      </a:rPr>
                      <m:t>&lt;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r>
                      <a:rPr lang="en-US" sz="2400" b="0" i="1" smtClean="0">
                        <a:latin typeface="Cambria Math" panose="02040503050406030204" pitchFamily="18" charset="0"/>
                      </a:rPr>
                      <m:t>&lt;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1</m:t>
                            </m:r>
                          </m:sub>
                          <m:sup>
                            <m:r>
                              <a:rPr lang="pt-BR"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2</m:t>
                            </m:r>
                          </m:sub>
                          <m:sup>
                            <m:r>
                              <a:rPr lang="pt-BR" sz="2400" i="1">
                                <a:latin typeface="Cambria Math" panose="02040503050406030204" pitchFamily="18" charset="0"/>
                              </a:rPr>
                              <m:t>∗</m:t>
                            </m:r>
                          </m:sup>
                        </m:sSubSup>
                      </m:den>
                    </m:f>
                  </m:oMath>
                </a14:m>
                <a:r>
                  <a:rPr lang="en-US" sz="2000" dirty="0"/>
                  <a:t>, then (ii) holds for both countries</a:t>
                </a:r>
              </a:p>
              <a:p>
                <a:pPr lvl="2">
                  <a:spcAft>
                    <a:spcPts val="1200"/>
                  </a:spcAft>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1</m:t>
                        </m:r>
                      </m:sub>
                    </m:sSub>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𝑄</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m:t>
                        </m:r>
                      </m:sup>
                    </m:sSubSup>
                    <m:r>
                      <a:rPr lang="en-US" sz="1600" i="1">
                        <a:latin typeface="Cambria Math" panose="02040503050406030204" pitchFamily="18" charset="0"/>
                      </a:rPr>
                      <m:t>=0 , </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2</m:t>
                        </m:r>
                      </m:sub>
                    </m:sSub>
                    <m:r>
                      <a:rPr lang="en-US" sz="1600" i="1">
                        <a:latin typeface="Cambria Math" panose="02040503050406030204" pitchFamily="18" charset="0"/>
                      </a:rPr>
                      <m:t>=</m:t>
                    </m:r>
                    <m:f>
                      <m:fPr>
                        <m:ctrlPr>
                          <a:rPr lang="en-US" sz="1600" i="1">
                            <a:latin typeface="Cambria Math" panose="02040503050406030204" pitchFamily="18" charset="0"/>
                          </a:rPr>
                        </m:ctrlPr>
                      </m:fPr>
                      <m:num>
                        <m:acc>
                          <m:accPr>
                            <m:chr m:val="̅"/>
                            <m:ctrlPr>
                              <a:rPr lang="en-US" sz="1600" i="1">
                                <a:latin typeface="Cambria Math" panose="02040503050406030204" pitchFamily="18" charset="0"/>
                              </a:rPr>
                            </m:ctrlPr>
                          </m:accPr>
                          <m:e>
                            <m:r>
                              <a:rPr lang="en-US" sz="1600" i="1">
                                <a:latin typeface="Cambria Math" panose="02040503050406030204" pitchFamily="18" charset="0"/>
                              </a:rPr>
                              <m:t>𝐿</m:t>
                            </m:r>
                          </m:e>
                        </m:acc>
                      </m:num>
                      <m:den>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𝐿</m:t>
                            </m:r>
                            <m:r>
                              <a:rPr lang="en-US" sz="1600" i="1">
                                <a:latin typeface="Cambria Math" panose="02040503050406030204" pitchFamily="18" charset="0"/>
                              </a:rPr>
                              <m:t>2</m:t>
                            </m:r>
                          </m:sub>
                        </m:sSub>
                      </m:den>
                    </m:f>
                  </m:oMath>
                </a14:m>
                <a:r>
                  <a:rPr lang="en-US" sz="1600" dirty="0"/>
                  <a:t>, </a:t>
                </a:r>
                <a14:m>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𝑄</m:t>
                        </m:r>
                      </m:e>
                      <m:sub>
                        <m:r>
                          <a:rPr lang="en-US" sz="1600" b="0" i="1" smtClean="0">
                            <a:latin typeface="Cambria Math" panose="02040503050406030204" pitchFamily="18" charset="0"/>
                          </a:rPr>
                          <m:t>2</m:t>
                        </m:r>
                      </m:sub>
                      <m:sup>
                        <m:r>
                          <a:rPr lang="en-US" sz="1600" b="0" i="1" smtClean="0">
                            <a:latin typeface="Cambria Math" panose="02040503050406030204" pitchFamily="18" charset="0"/>
                          </a:rPr>
                          <m:t>∗</m:t>
                        </m:r>
                      </m:sup>
                    </m:sSubSup>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smtClean="0">
                                <a:latin typeface="Cambria Math" panose="02040503050406030204" pitchFamily="18" charset="0"/>
                              </a:rPr>
                            </m:ctrlPr>
                          </m:sSup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𝐿</m:t>
                                </m:r>
                              </m:e>
                            </m:acc>
                          </m:e>
                          <m:sup>
                            <m:r>
                              <a:rPr lang="en-US" sz="1600" b="0" i="1" smtClean="0">
                                <a:latin typeface="Cambria Math" panose="02040503050406030204" pitchFamily="18" charset="0"/>
                              </a:rPr>
                              <m:t>∗</m:t>
                            </m:r>
                          </m:sup>
                        </m:sSup>
                      </m:num>
                      <m:den>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𝑎</m:t>
                            </m:r>
                          </m:e>
                          <m:sub>
                            <m:r>
                              <a:rPr lang="en-US" sz="1600" b="0" i="1" smtClean="0">
                                <a:latin typeface="Cambria Math" panose="02040503050406030204" pitchFamily="18" charset="0"/>
                              </a:rPr>
                              <m:t>𝐿</m:t>
                            </m:r>
                            <m:r>
                              <a:rPr lang="en-US" sz="1600" b="0" i="1" smtClean="0">
                                <a:latin typeface="Cambria Math" panose="02040503050406030204" pitchFamily="18" charset="0"/>
                              </a:rPr>
                              <m:t>2</m:t>
                            </m:r>
                          </m:sub>
                          <m:sup>
                            <m:r>
                              <a:rPr lang="en-US" sz="1600" b="0" i="1" smtClean="0">
                                <a:latin typeface="Cambria Math" panose="02040503050406030204" pitchFamily="18" charset="0"/>
                              </a:rPr>
                              <m:t>∗</m:t>
                            </m:r>
                          </m:sup>
                        </m:sSubSup>
                      </m:den>
                    </m:f>
                  </m:oMath>
                </a14:m>
                <a:endParaRPr lang="en-US" sz="1600" dirty="0"/>
              </a:p>
              <a:p>
                <a:pPr lvl="2">
                  <a:spcAft>
                    <a:spcPts val="1200"/>
                  </a:spcAft>
                </a:pPr>
                <a:r>
                  <a:rPr lang="en-US" sz="1600" dirty="0"/>
                  <a:t>Relative supply: </a:t>
                </a:r>
                <a14:m>
                  <m:oMath xmlns:m="http://schemas.openxmlformats.org/officeDocument/2006/math">
                    <m:f>
                      <m:fPr>
                        <m:ctrlPr>
                          <a:rPr lang="en-US" sz="1600" i="1" smtClean="0">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1</m:t>
                            </m:r>
                          </m:sub>
                        </m:sSub>
                        <m:r>
                          <a:rPr lang="en-US" sz="1600" b="0" i="1" smtClean="0">
                            <a:latin typeface="Cambria Math" panose="02040503050406030204" pitchFamily="18" charset="0"/>
                          </a:rPr>
                          <m:t>+</m:t>
                        </m:r>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𝑄</m:t>
                            </m:r>
                          </m:e>
                          <m:sub>
                            <m:r>
                              <a:rPr lang="en-US" sz="1600" i="1">
                                <a:latin typeface="Cambria Math" panose="02040503050406030204" pitchFamily="18" charset="0"/>
                              </a:rPr>
                              <m:t>1</m:t>
                            </m:r>
                          </m:sub>
                          <m:sup>
                            <m:r>
                              <a:rPr lang="en-US" sz="1600" i="1">
                                <a:latin typeface="Cambria Math" panose="02040503050406030204" pitchFamily="18" charset="0"/>
                              </a:rPr>
                              <m:t>∗</m:t>
                            </m:r>
                          </m:sup>
                        </m:sSubSup>
                      </m:num>
                      <m:den>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b="0" i="1" smtClean="0">
                                <a:latin typeface="Cambria Math" panose="02040503050406030204" pitchFamily="18" charset="0"/>
                              </a:rPr>
                              <m:t>2</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𝑄</m:t>
                            </m:r>
                          </m:e>
                          <m:sub>
                            <m:r>
                              <a:rPr lang="en-US" sz="1600" b="0" i="1" smtClean="0">
                                <a:latin typeface="Cambria Math" panose="02040503050406030204" pitchFamily="18" charset="0"/>
                              </a:rPr>
                              <m:t>2</m:t>
                            </m:r>
                          </m:sub>
                          <m:sup>
                            <m:r>
                              <a:rPr lang="en-US" sz="1600" i="1">
                                <a:latin typeface="Cambria Math" panose="02040503050406030204" pitchFamily="18" charset="0"/>
                              </a:rPr>
                              <m:t>∗</m:t>
                            </m:r>
                          </m:sup>
                        </m:sSubSup>
                      </m:den>
                    </m:f>
                    <m:r>
                      <a:rPr lang="en-US" sz="1600" b="0" i="1" smtClean="0">
                        <a:latin typeface="Cambria Math" panose="02040503050406030204" pitchFamily="18" charset="0"/>
                      </a:rPr>
                      <m:t>=0</m:t>
                    </m:r>
                  </m:oMath>
                </a14:m>
                <a:endParaRPr lang="en-US" sz="1600" dirty="0"/>
              </a:p>
              <a:p>
                <a:pPr lvl="1">
                  <a:spcAft>
                    <a:spcPts val="1200"/>
                  </a:spcAft>
                </a:pPr>
                <a:r>
                  <a:rPr lang="en-US" sz="2400" dirty="0"/>
                  <a:t>If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r>
                      <a:rPr lang="en-US" sz="2400" b="0" i="1" smtClean="0">
                        <a:latin typeface="Cambria Math" panose="02040503050406030204" pitchFamily="18" charset="0"/>
                      </a:rPr>
                      <m:t>&lt;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i="1">
                        <a:latin typeface="Cambria Math" panose="02040503050406030204" pitchFamily="18" charset="0"/>
                      </a:rPr>
                      <m:t>&lt;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1</m:t>
                            </m:r>
                          </m:sub>
                          <m:sup>
                            <m:r>
                              <a:rPr lang="pt-BR"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2</m:t>
                            </m:r>
                          </m:sub>
                          <m:sup>
                            <m:r>
                              <a:rPr lang="pt-BR" sz="2400" i="1">
                                <a:latin typeface="Cambria Math" panose="02040503050406030204" pitchFamily="18" charset="0"/>
                              </a:rPr>
                              <m:t>∗</m:t>
                            </m:r>
                          </m:sup>
                        </m:sSubSup>
                      </m:den>
                    </m:f>
                  </m:oMath>
                </a14:m>
                <a:r>
                  <a:rPr lang="en-US" sz="2000" dirty="0"/>
                  <a:t>, then (</a:t>
                </a:r>
                <a:r>
                  <a:rPr lang="en-US" sz="2000" dirty="0" err="1"/>
                  <a:t>i</a:t>
                </a:r>
                <a:r>
                  <a:rPr lang="en-US" sz="2000" dirty="0"/>
                  <a:t>) holds for Home and (ii) holds for Foreign</a:t>
                </a:r>
              </a:p>
              <a:p>
                <a:pPr lvl="2">
                  <a:spcAft>
                    <a:spcPts val="1200"/>
                  </a:spcAft>
                </a:pP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1</m:t>
                        </m:r>
                      </m:sub>
                    </m:sSub>
                    <m:r>
                      <a:rPr lang="en-US" sz="1600" i="1">
                        <a:latin typeface="Cambria Math" panose="02040503050406030204" pitchFamily="18" charset="0"/>
                      </a:rPr>
                      <m:t>=</m:t>
                    </m:r>
                    <m:f>
                      <m:fPr>
                        <m:ctrlPr>
                          <a:rPr lang="en-US" sz="1600" i="1">
                            <a:latin typeface="Cambria Math" panose="02040503050406030204" pitchFamily="18" charset="0"/>
                          </a:rPr>
                        </m:ctrlPr>
                      </m:fPr>
                      <m:num>
                        <m:acc>
                          <m:accPr>
                            <m:chr m:val="̅"/>
                            <m:ctrlPr>
                              <a:rPr lang="en-US" sz="1600" i="1">
                                <a:latin typeface="Cambria Math" panose="02040503050406030204" pitchFamily="18" charset="0"/>
                              </a:rPr>
                            </m:ctrlPr>
                          </m:accPr>
                          <m:e>
                            <m:r>
                              <a:rPr lang="en-US" sz="1600" i="1">
                                <a:latin typeface="Cambria Math" panose="02040503050406030204" pitchFamily="18" charset="0"/>
                              </a:rPr>
                              <m:t>𝐿</m:t>
                            </m:r>
                          </m:e>
                        </m:acc>
                      </m:num>
                      <m:den>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𝐿</m:t>
                            </m:r>
                            <m:r>
                              <a:rPr lang="en-US" sz="1600" b="0" i="1" smtClean="0">
                                <a:latin typeface="Cambria Math" panose="02040503050406030204" pitchFamily="18" charset="0"/>
                              </a:rPr>
                              <m:t>1</m:t>
                            </m:r>
                          </m:sub>
                        </m:sSub>
                      </m:den>
                    </m:f>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2</m:t>
                        </m:r>
                      </m:sub>
                    </m:sSub>
                    <m:r>
                      <a:rPr lang="en-US" sz="1600" b="0" i="1" smtClean="0">
                        <a:latin typeface="Cambria Math" panose="02040503050406030204" pitchFamily="18" charset="0"/>
                      </a:rPr>
                      <m:t>=0,</m:t>
                    </m:r>
                    <m:sSubSup>
                      <m:sSubSupPr>
                        <m:ctrlPr>
                          <a:rPr lang="en-US" sz="1600" i="1">
                            <a:latin typeface="Cambria Math" panose="02040503050406030204" pitchFamily="18" charset="0"/>
                          </a:rPr>
                        </m:ctrlPr>
                      </m:sSubSupPr>
                      <m:e>
                        <m:r>
                          <a:rPr lang="en-US" sz="1600" i="1">
                            <a:latin typeface="Cambria Math" panose="02040503050406030204" pitchFamily="18" charset="0"/>
                          </a:rPr>
                          <m:t>𝑄</m:t>
                        </m:r>
                      </m:e>
                      <m:sub>
                        <m:r>
                          <a:rPr lang="en-US" sz="1600" i="1">
                            <a:latin typeface="Cambria Math" panose="02040503050406030204" pitchFamily="18" charset="0"/>
                          </a:rPr>
                          <m:t>1</m:t>
                        </m:r>
                      </m:sub>
                      <m:sup>
                        <m:r>
                          <a:rPr lang="en-US" sz="1600" i="1">
                            <a:latin typeface="Cambria Math" panose="02040503050406030204" pitchFamily="18" charset="0"/>
                          </a:rPr>
                          <m:t>∗</m:t>
                        </m:r>
                      </m:sup>
                    </m:sSubSup>
                    <m:r>
                      <a:rPr lang="en-US" sz="1600" i="1">
                        <a:latin typeface="Cambria Math" panose="02040503050406030204" pitchFamily="18" charset="0"/>
                      </a:rPr>
                      <m:t>=0,</m:t>
                    </m:r>
                  </m:oMath>
                </a14:m>
                <a:r>
                  <a:rPr lang="en-US" sz="1600" dirty="0"/>
                  <a:t>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𝑄</m:t>
                        </m:r>
                      </m:e>
                      <m:sub>
                        <m:r>
                          <a:rPr lang="en-US" sz="1600" i="1">
                            <a:latin typeface="Cambria Math" panose="02040503050406030204" pitchFamily="18" charset="0"/>
                          </a:rPr>
                          <m:t>2</m:t>
                        </m:r>
                      </m:sub>
                      <m:sup>
                        <m:r>
                          <a:rPr lang="en-US" sz="1600" i="1">
                            <a:latin typeface="Cambria Math" panose="02040503050406030204" pitchFamily="18" charset="0"/>
                          </a:rPr>
                          <m:t>∗</m:t>
                        </m:r>
                      </m:sup>
                    </m:sSubSup>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acc>
                              <m:accPr>
                                <m:chr m:val="̅"/>
                                <m:ctrlPr>
                                  <a:rPr lang="en-US" sz="1600" i="1">
                                    <a:latin typeface="Cambria Math" panose="02040503050406030204" pitchFamily="18" charset="0"/>
                                  </a:rPr>
                                </m:ctrlPr>
                              </m:accPr>
                              <m:e>
                                <m:r>
                                  <a:rPr lang="en-US" sz="1600" i="1">
                                    <a:latin typeface="Cambria Math" panose="02040503050406030204" pitchFamily="18" charset="0"/>
                                  </a:rPr>
                                  <m:t>𝐿</m:t>
                                </m:r>
                              </m:e>
                            </m:acc>
                          </m:e>
                          <m:sup>
                            <m:r>
                              <a:rPr lang="en-US" sz="1600" i="1">
                                <a:latin typeface="Cambria Math" panose="02040503050406030204" pitchFamily="18" charset="0"/>
                              </a:rPr>
                              <m:t>∗</m:t>
                            </m:r>
                          </m:sup>
                        </m:sSup>
                      </m:num>
                      <m:den>
                        <m:sSubSup>
                          <m:sSubSupPr>
                            <m:ctrlPr>
                              <a:rPr lang="en-US" sz="1600" i="1">
                                <a:latin typeface="Cambria Math" panose="02040503050406030204" pitchFamily="18" charset="0"/>
                              </a:rPr>
                            </m:ctrlPr>
                          </m:sSubSupPr>
                          <m:e>
                            <m:r>
                              <a:rPr lang="en-US" sz="1600" i="1">
                                <a:latin typeface="Cambria Math" panose="02040503050406030204" pitchFamily="18" charset="0"/>
                              </a:rPr>
                              <m:t>𝑎</m:t>
                            </m:r>
                          </m:e>
                          <m:sub>
                            <m:r>
                              <a:rPr lang="en-US" sz="1600" i="1">
                                <a:latin typeface="Cambria Math" panose="02040503050406030204" pitchFamily="18" charset="0"/>
                              </a:rPr>
                              <m:t>𝐿</m:t>
                            </m:r>
                            <m:r>
                              <a:rPr lang="en-US" sz="1600" i="1">
                                <a:latin typeface="Cambria Math" panose="02040503050406030204" pitchFamily="18" charset="0"/>
                              </a:rPr>
                              <m:t>2</m:t>
                            </m:r>
                          </m:sub>
                          <m:sup>
                            <m:r>
                              <a:rPr lang="en-US" sz="1600" i="1">
                                <a:latin typeface="Cambria Math" panose="02040503050406030204" pitchFamily="18" charset="0"/>
                              </a:rPr>
                              <m:t>∗</m:t>
                            </m:r>
                          </m:sup>
                        </m:sSubSup>
                      </m:den>
                    </m:f>
                  </m:oMath>
                </a14:m>
                <a:endParaRPr lang="en-US" sz="1600" dirty="0"/>
              </a:p>
              <a:p>
                <a:pPr lvl="2">
                  <a:spcAft>
                    <a:spcPts val="1200"/>
                  </a:spcAft>
                </a:pPr>
                <a:r>
                  <a:rPr lang="en-US" sz="1600" dirty="0"/>
                  <a:t>Relative supply: </a:t>
                </a:r>
                <a14:m>
                  <m:oMath xmlns:m="http://schemas.openxmlformats.org/officeDocument/2006/math">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1</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𝑄</m:t>
                            </m:r>
                          </m:e>
                          <m:sub>
                            <m:r>
                              <a:rPr lang="en-US" sz="1600" i="1">
                                <a:latin typeface="Cambria Math" panose="02040503050406030204" pitchFamily="18" charset="0"/>
                              </a:rPr>
                              <m:t>1</m:t>
                            </m:r>
                          </m:sub>
                          <m:sup>
                            <m:r>
                              <a:rPr lang="en-US" sz="1600" i="1">
                                <a:latin typeface="Cambria Math" panose="02040503050406030204" pitchFamily="18" charset="0"/>
                              </a:rPr>
                              <m:t>∗</m:t>
                            </m:r>
                          </m:sup>
                        </m:sSubSup>
                      </m:num>
                      <m:den>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2</m:t>
                            </m:r>
                          </m:sub>
                        </m:sSub>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𝑄</m:t>
                            </m:r>
                          </m:e>
                          <m:sub>
                            <m:r>
                              <a:rPr lang="en-US" sz="1600" i="1">
                                <a:latin typeface="Cambria Math" panose="02040503050406030204" pitchFamily="18" charset="0"/>
                              </a:rPr>
                              <m:t>2</m:t>
                            </m:r>
                          </m:sub>
                          <m:sup>
                            <m:r>
                              <a:rPr lang="en-US" sz="1600" i="1">
                                <a:latin typeface="Cambria Math" panose="02040503050406030204" pitchFamily="18" charset="0"/>
                              </a:rPr>
                              <m:t>∗</m:t>
                            </m:r>
                          </m:sup>
                        </m:sSubSup>
                      </m:den>
                    </m:f>
                    <m:r>
                      <a:rPr lang="en-US" sz="1600" i="1">
                        <a:latin typeface="Cambria Math" panose="02040503050406030204" pitchFamily="18" charset="0"/>
                      </a:rPr>
                      <m:t>=</m:t>
                    </m:r>
                    <m:f>
                      <m:fPr>
                        <m:ctrlPr>
                          <a:rPr lang="en-US" sz="1600" i="1" smtClean="0">
                            <a:latin typeface="Cambria Math" panose="02040503050406030204" pitchFamily="18" charset="0"/>
                          </a:rPr>
                        </m:ctrlPr>
                      </m:fPr>
                      <m:num>
                        <m:acc>
                          <m:accPr>
                            <m:chr m:val="̅"/>
                            <m:ctrlPr>
                              <a:rPr lang="en-US" sz="1600" i="1">
                                <a:latin typeface="Cambria Math" panose="02040503050406030204" pitchFamily="18" charset="0"/>
                              </a:rPr>
                            </m:ctrlPr>
                          </m:accPr>
                          <m:e>
                            <m:r>
                              <a:rPr lang="en-US" sz="1600" i="1">
                                <a:latin typeface="Cambria Math" panose="02040503050406030204" pitchFamily="18" charset="0"/>
                              </a:rPr>
                              <m:t>𝐿</m:t>
                            </m:r>
                          </m:e>
                        </m:acc>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𝐿</m:t>
                            </m:r>
                            <m:r>
                              <a:rPr lang="en-US" sz="1600" i="1">
                                <a:latin typeface="Cambria Math" panose="02040503050406030204" pitchFamily="18" charset="0"/>
                              </a:rPr>
                              <m:t>1</m:t>
                            </m:r>
                          </m:sub>
                        </m:sSub>
                      </m:num>
                      <m:den>
                        <m:sSup>
                          <m:sSupPr>
                            <m:ctrlPr>
                              <a:rPr lang="en-US" sz="1600" i="1">
                                <a:latin typeface="Cambria Math" panose="02040503050406030204" pitchFamily="18" charset="0"/>
                              </a:rPr>
                            </m:ctrlPr>
                          </m:sSupPr>
                          <m:e>
                            <m:acc>
                              <m:accPr>
                                <m:chr m:val="̅"/>
                                <m:ctrlPr>
                                  <a:rPr lang="en-US" sz="1600" i="1">
                                    <a:latin typeface="Cambria Math" panose="02040503050406030204" pitchFamily="18" charset="0"/>
                                  </a:rPr>
                                </m:ctrlPr>
                              </m:accPr>
                              <m:e>
                                <m:r>
                                  <a:rPr lang="en-US" sz="1600" i="1">
                                    <a:latin typeface="Cambria Math" panose="02040503050406030204" pitchFamily="18" charset="0"/>
                                  </a:rPr>
                                  <m:t>𝐿</m:t>
                                </m:r>
                              </m:e>
                            </m:acc>
                          </m:e>
                          <m:sup>
                            <m:r>
                              <a:rPr lang="en-US" sz="1600" i="1">
                                <a:latin typeface="Cambria Math" panose="02040503050406030204" pitchFamily="18" charset="0"/>
                              </a:rPr>
                              <m:t>∗</m:t>
                            </m:r>
                          </m:sup>
                        </m:s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𝑎</m:t>
                            </m:r>
                          </m:e>
                          <m:sub>
                            <m:r>
                              <a:rPr lang="en-US" sz="1600" i="1">
                                <a:latin typeface="Cambria Math" panose="02040503050406030204" pitchFamily="18" charset="0"/>
                              </a:rPr>
                              <m:t>𝐿</m:t>
                            </m:r>
                            <m:r>
                              <a:rPr lang="en-US" sz="1600" i="1">
                                <a:latin typeface="Cambria Math" panose="02040503050406030204" pitchFamily="18" charset="0"/>
                              </a:rPr>
                              <m:t>2</m:t>
                            </m:r>
                          </m:sub>
                          <m:sup>
                            <m:r>
                              <a:rPr lang="en-US" sz="1600" i="1">
                                <a:latin typeface="Cambria Math" panose="02040503050406030204" pitchFamily="18" charset="0"/>
                              </a:rPr>
                              <m:t>∗</m:t>
                            </m:r>
                          </m:sup>
                        </m:sSubSup>
                      </m:den>
                    </m:f>
                  </m:oMath>
                </a14:m>
                <a:endParaRPr lang="en-US" sz="1600" dirty="0"/>
              </a:p>
              <a:p>
                <a:pPr lvl="2">
                  <a:spcAft>
                    <a:spcPts val="1200"/>
                  </a:spcAft>
                </a:pPr>
                <a:endParaRPr lang="en-US"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084832"/>
                <a:ext cx="9720071" cy="4224528"/>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8230BBF4-8575-4AD5-BC7E-F0E3352389BB}"/>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1E4CEEF2-777A-45C9-8240-DDE6D86B7240}"/>
              </a:ext>
            </a:extLst>
          </p:cNvPr>
          <p:cNvSpPr>
            <a:spLocks noGrp="1"/>
          </p:cNvSpPr>
          <p:nvPr>
            <p:ph type="sldNum" sz="quarter" idx="12"/>
          </p:nvPr>
        </p:nvSpPr>
        <p:spPr/>
        <p:txBody>
          <a:bodyPr/>
          <a:lstStyle/>
          <a:p>
            <a:fld id="{ABB1E195-B4C4-4D8D-9171-F90BABCE93C7}" type="slidenum">
              <a:rPr lang="en-US" smtClean="0"/>
              <a:t>28</a:t>
            </a:fld>
            <a:endParaRPr lang="en-US"/>
          </a:p>
        </p:txBody>
      </p:sp>
    </p:spTree>
    <p:extLst>
      <p:ext uri="{BB962C8B-B14F-4D97-AF65-F5344CB8AC3E}">
        <p14:creationId xmlns:p14="http://schemas.microsoft.com/office/powerpoint/2010/main" val="2381631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EA8993-E6C4-471E-B9D2-9211C9C6A7D4}"/>
                  </a:ext>
                </a:extLst>
              </p:cNvPr>
              <p:cNvSpPr txBox="1"/>
              <p:nvPr/>
            </p:nvSpPr>
            <p:spPr>
              <a:xfrm>
                <a:off x="1696725" y="1670553"/>
                <a:ext cx="566154"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oMath>
                  </m:oMathPara>
                </a14:m>
                <a:endParaRPr lang="en-US" baseline="-25000" dirty="0"/>
              </a:p>
            </p:txBody>
          </p:sp>
        </mc:Choice>
        <mc:Fallback xmlns="">
          <p:sp>
            <p:nvSpPr>
              <p:cNvPr id="8" name="TextBox 7">
                <a:extLst>
                  <a:ext uri="{FF2B5EF4-FFF2-40B4-BE49-F238E27FC236}">
                    <a16:creationId xmlns:a16="http://schemas.microsoft.com/office/drawing/2014/main" id="{2BEA8993-E6C4-471E-B9D2-9211C9C6A7D4}"/>
                  </a:ext>
                </a:extLst>
              </p:cNvPr>
              <p:cNvSpPr txBox="1">
                <a:spLocks noRot="1" noChangeAspect="1" noMove="1" noResize="1" noEditPoints="1" noAdjustHandles="1" noChangeArrowheads="1" noChangeShapeType="1" noTextEdit="1"/>
              </p:cNvSpPr>
              <p:nvPr/>
            </p:nvSpPr>
            <p:spPr>
              <a:xfrm>
                <a:off x="1696725" y="1670553"/>
                <a:ext cx="566154"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682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baseline="-25000" dirty="0"/>
              </a:p>
            </p:txBody>
          </p:sp>
        </mc:Choice>
        <mc:Fallback xmlns="">
          <p:sp>
            <p:nvSpPr>
              <p:cNvPr id="9" name="TextBox 8">
                <a:extLst>
                  <a:ext uri="{FF2B5EF4-FFF2-40B4-BE49-F238E27FC236}">
                    <a16:creationId xmlns:a16="http://schemas.microsoft.com/office/drawing/2014/main" id="{5434CC2C-FBE3-4E80-B23D-4270986CEB6C}"/>
                  </a:ext>
                </a:extLst>
              </p:cNvPr>
              <p:cNvSpPr txBox="1">
                <a:spLocks noRot="1" noChangeAspect="1" noMove="1" noResize="1" noEditPoints="1" noAdjustHandles="1" noChangeArrowheads="1" noChangeShapeType="1" noTextEdit="1"/>
              </p:cNvSpPr>
              <p:nvPr/>
            </p:nvSpPr>
            <p:spPr>
              <a:xfrm>
                <a:off x="7710921" y="5444347"/>
                <a:ext cx="566154" cy="682174"/>
              </a:xfrm>
              <a:prstGeom prst="rect">
                <a:avLst/>
              </a:prstGeom>
              <a:blipFill>
                <a:blip r:embed="rId3"/>
                <a:stretch>
                  <a:fillRect r="-537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5</a:t>
            </a:r>
          </a:p>
          <a:p>
            <a:pPr algn="ctr"/>
            <a:r>
              <a:rPr lang="en-US" dirty="0"/>
              <a:t>Relative Supply Curve</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97B10F0-3E0E-4054-9203-FF4B2A16E691}"/>
                  </a:ext>
                </a:extLst>
              </p:cNvPr>
              <p:cNvSpPr/>
              <p:nvPr/>
            </p:nvSpPr>
            <p:spPr>
              <a:xfrm>
                <a:off x="1641109" y="4225229"/>
                <a:ext cx="575735" cy="612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Sub>
                        </m:den>
                      </m:f>
                    </m:oMath>
                  </m:oMathPara>
                </a14:m>
                <a:endParaRPr lang="en-US" dirty="0"/>
              </a:p>
            </p:txBody>
          </p:sp>
        </mc:Choice>
        <mc:Fallback xmlns="">
          <p:sp>
            <p:nvSpPr>
              <p:cNvPr id="15" name="Rectangle 14">
                <a:extLst>
                  <a:ext uri="{FF2B5EF4-FFF2-40B4-BE49-F238E27FC236}">
                    <a16:creationId xmlns:a16="http://schemas.microsoft.com/office/drawing/2014/main" id="{F97B10F0-3E0E-4054-9203-FF4B2A16E691}"/>
                  </a:ext>
                </a:extLst>
              </p:cNvPr>
              <p:cNvSpPr>
                <a:spLocks noRot="1" noChangeAspect="1" noMove="1" noResize="1" noEditPoints="1" noAdjustHandles="1" noChangeArrowheads="1" noChangeShapeType="1" noTextEdit="1"/>
              </p:cNvSpPr>
              <p:nvPr/>
            </p:nvSpPr>
            <p:spPr>
              <a:xfrm>
                <a:off x="1641109" y="4225229"/>
                <a:ext cx="575735" cy="612027"/>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B1E87F9D-768F-4F27-B0C1-845D55C068D9}"/>
              </a:ext>
            </a:extLst>
          </p:cNvPr>
          <p:cNvCxnSpPr>
            <a:cxnSpLocks/>
          </p:cNvCxnSpPr>
          <p:nvPr/>
        </p:nvCxnSpPr>
        <p:spPr>
          <a:xfrm flipV="1">
            <a:off x="2157469" y="4531242"/>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25AD79C-D912-4901-A416-C0906934A2BE}"/>
                  </a:ext>
                </a:extLst>
              </p:cNvPr>
              <p:cNvSpPr/>
              <p:nvPr/>
            </p:nvSpPr>
            <p:spPr>
              <a:xfrm>
                <a:off x="1652619" y="2750849"/>
                <a:ext cx="575734" cy="6826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1</m:t>
                              </m:r>
                            </m:sub>
                            <m:sup>
                              <m:r>
                                <a:rPr lang="pt-BR" i="1">
                                  <a:latin typeface="Cambria Math" panose="02040503050406030204" pitchFamily="18" charset="0"/>
                                </a:rPr>
                                <m:t>∗</m:t>
                              </m:r>
                            </m:sup>
                          </m:sSubSup>
                        </m:num>
                        <m:den>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2</m:t>
                              </m:r>
                            </m:sub>
                            <m:sup>
                              <m:r>
                                <a:rPr lang="pt-BR" i="1">
                                  <a:latin typeface="Cambria Math" panose="02040503050406030204" pitchFamily="18" charset="0"/>
                                </a:rPr>
                                <m:t>∗</m:t>
                              </m:r>
                            </m:sup>
                          </m:sSubSup>
                        </m:den>
                      </m:f>
                    </m:oMath>
                  </m:oMathPara>
                </a14:m>
                <a:endParaRPr lang="en-US" dirty="0"/>
              </a:p>
            </p:txBody>
          </p:sp>
        </mc:Choice>
        <mc:Fallback xmlns="">
          <p:sp>
            <p:nvSpPr>
              <p:cNvPr id="18" name="Rectangle 17">
                <a:extLst>
                  <a:ext uri="{FF2B5EF4-FFF2-40B4-BE49-F238E27FC236}">
                    <a16:creationId xmlns:a16="http://schemas.microsoft.com/office/drawing/2014/main" id="{F25AD79C-D912-4901-A416-C0906934A2BE}"/>
                  </a:ext>
                </a:extLst>
              </p:cNvPr>
              <p:cNvSpPr>
                <a:spLocks noRot="1" noChangeAspect="1" noMove="1" noResize="1" noEditPoints="1" noAdjustHandles="1" noChangeArrowheads="1" noChangeShapeType="1" noTextEdit="1"/>
              </p:cNvSpPr>
              <p:nvPr/>
            </p:nvSpPr>
            <p:spPr>
              <a:xfrm>
                <a:off x="1652619" y="2750849"/>
                <a:ext cx="575734" cy="682623"/>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0BAD4F58-CD04-4C32-A757-0B1416387BFA}"/>
              </a:ext>
            </a:extLst>
          </p:cNvPr>
          <p:cNvCxnSpPr>
            <a:cxnSpLocks/>
          </p:cNvCxnSpPr>
          <p:nvPr/>
        </p:nvCxnSpPr>
        <p:spPr>
          <a:xfrm flipV="1">
            <a:off x="2131429" y="3108273"/>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9537BE-8198-4153-BBD8-9A9C49A0ADFC}"/>
              </a:ext>
            </a:extLst>
          </p:cNvPr>
          <p:cNvCxnSpPr/>
          <p:nvPr/>
        </p:nvCxnSpPr>
        <p:spPr>
          <a:xfrm>
            <a:off x="2252469" y="4531242"/>
            <a:ext cx="0" cy="10977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868202C-C6FB-465E-B3D9-64A56E8B6658}"/>
              </a:ext>
            </a:extLst>
          </p:cNvPr>
          <p:cNvCxnSpPr>
            <a:cxnSpLocks/>
            <a:stCxn id="29" idx="1"/>
          </p:cNvCxnSpPr>
          <p:nvPr/>
        </p:nvCxnSpPr>
        <p:spPr>
          <a:xfrm flipH="1">
            <a:off x="2351317" y="4983698"/>
            <a:ext cx="855042" cy="146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33857BC3-58F9-4586-A2C1-43A8E391690D}"/>
                  </a:ext>
                </a:extLst>
              </p:cNvPr>
              <p:cNvSpPr/>
              <p:nvPr/>
            </p:nvSpPr>
            <p:spPr>
              <a:xfrm>
                <a:off x="3206359" y="4642386"/>
                <a:ext cx="1730602" cy="6826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r>
                        <a:rPr lang="en-US" i="1">
                          <a:latin typeface="Cambria Math" panose="02040503050406030204" pitchFamily="18" charset="0"/>
                        </a:rPr>
                        <m:t>&lt;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Sub>
                        </m:den>
                      </m:f>
                      <m:r>
                        <a:rPr lang="en-US" i="1">
                          <a:latin typeface="Cambria Math" panose="02040503050406030204" pitchFamily="18" charset="0"/>
                        </a:rPr>
                        <m:t>&lt;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1</m:t>
                              </m:r>
                            </m:sub>
                            <m:sup>
                              <m:r>
                                <a:rPr lang="pt-BR" i="1">
                                  <a:latin typeface="Cambria Math" panose="02040503050406030204" pitchFamily="18" charset="0"/>
                                </a:rPr>
                                <m:t>∗</m:t>
                              </m:r>
                            </m:sup>
                          </m:sSubSup>
                        </m:num>
                        <m:den>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2</m:t>
                              </m:r>
                            </m:sub>
                            <m:sup>
                              <m:r>
                                <a:rPr lang="pt-BR" i="1">
                                  <a:latin typeface="Cambria Math" panose="02040503050406030204" pitchFamily="18" charset="0"/>
                                </a:rPr>
                                <m:t>∗</m:t>
                              </m:r>
                            </m:sup>
                          </m:sSubSup>
                        </m:den>
                      </m:f>
                    </m:oMath>
                  </m:oMathPara>
                </a14:m>
                <a:endParaRPr lang="en-US" dirty="0"/>
              </a:p>
            </p:txBody>
          </p:sp>
        </mc:Choice>
        <mc:Fallback xmlns="">
          <p:sp>
            <p:nvSpPr>
              <p:cNvPr id="29" name="Rectangle 28">
                <a:extLst>
                  <a:ext uri="{FF2B5EF4-FFF2-40B4-BE49-F238E27FC236}">
                    <a16:creationId xmlns:a16="http://schemas.microsoft.com/office/drawing/2014/main" id="{33857BC3-58F9-4586-A2C1-43A8E391690D}"/>
                  </a:ext>
                </a:extLst>
              </p:cNvPr>
              <p:cNvSpPr>
                <a:spLocks noRot="1" noChangeAspect="1" noMove="1" noResize="1" noEditPoints="1" noAdjustHandles="1" noChangeArrowheads="1" noChangeShapeType="1" noTextEdit="1"/>
              </p:cNvSpPr>
              <p:nvPr/>
            </p:nvSpPr>
            <p:spPr>
              <a:xfrm>
                <a:off x="3206359" y="4642386"/>
                <a:ext cx="1730602" cy="682623"/>
              </a:xfrm>
              <a:prstGeom prst="rect">
                <a:avLst/>
              </a:prstGeom>
              <a:blipFill>
                <a:blip r:embed="rId6"/>
                <a:stretch>
                  <a:fillRect/>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AD91BF04-4CAC-4311-9ED8-91FF73D27D2A}"/>
              </a:ext>
            </a:extLst>
          </p:cNvPr>
          <p:cNvCxnSpPr>
            <a:cxnSpLocks/>
          </p:cNvCxnSpPr>
          <p:nvPr/>
        </p:nvCxnSpPr>
        <p:spPr>
          <a:xfrm>
            <a:off x="4603052" y="3108273"/>
            <a:ext cx="0" cy="1422969"/>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D66FA6-4A70-4C22-9C70-6F41AFEB7C56}"/>
              </a:ext>
            </a:extLst>
          </p:cNvPr>
          <p:cNvCxnSpPr>
            <a:stCxn id="15" idx="3"/>
          </p:cNvCxnSpPr>
          <p:nvPr/>
        </p:nvCxnSpPr>
        <p:spPr>
          <a:xfrm flipV="1">
            <a:off x="2216844" y="4531242"/>
            <a:ext cx="23862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F720E0-294C-410C-93AB-922C434B498B}"/>
              </a:ext>
            </a:extLst>
          </p:cNvPr>
          <p:cNvCxnSpPr/>
          <p:nvPr/>
        </p:nvCxnSpPr>
        <p:spPr>
          <a:xfrm flipV="1">
            <a:off x="2239861" y="3108274"/>
            <a:ext cx="23862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D2A0B2A-F663-4EBC-9B72-A754EEA9A592}"/>
              </a:ext>
            </a:extLst>
          </p:cNvPr>
          <p:cNvCxnSpPr>
            <a:cxnSpLocks/>
          </p:cNvCxnSpPr>
          <p:nvPr/>
        </p:nvCxnSpPr>
        <p:spPr>
          <a:xfrm flipH="1">
            <a:off x="4803014" y="3876595"/>
            <a:ext cx="855042" cy="146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F0BB4907-A3A9-4549-B8AF-3C7DCFAD3B72}"/>
                  </a:ext>
                </a:extLst>
              </p:cNvPr>
              <p:cNvSpPr/>
              <p:nvPr/>
            </p:nvSpPr>
            <p:spPr>
              <a:xfrm>
                <a:off x="5658056" y="3499378"/>
                <a:ext cx="1730602" cy="6826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Sub>
                        </m:den>
                      </m:f>
                      <m:r>
                        <a:rPr lang="en-US" i="1">
                          <a:latin typeface="Cambria Math" panose="02040503050406030204" pitchFamily="18" charset="0"/>
                        </a:rPr>
                        <m:t>&lt;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r>
                        <a:rPr lang="en-US" i="1">
                          <a:latin typeface="Cambria Math" panose="02040503050406030204" pitchFamily="18" charset="0"/>
                        </a:rPr>
                        <m:t>&lt;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1</m:t>
                              </m:r>
                            </m:sub>
                            <m:sup>
                              <m:r>
                                <a:rPr lang="pt-BR" i="1">
                                  <a:latin typeface="Cambria Math" panose="02040503050406030204" pitchFamily="18" charset="0"/>
                                </a:rPr>
                                <m:t>∗</m:t>
                              </m:r>
                            </m:sup>
                          </m:sSubSup>
                        </m:num>
                        <m:den>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2</m:t>
                              </m:r>
                            </m:sub>
                            <m:sup>
                              <m:r>
                                <a:rPr lang="pt-BR" i="1">
                                  <a:latin typeface="Cambria Math" panose="02040503050406030204" pitchFamily="18" charset="0"/>
                                </a:rPr>
                                <m:t>∗</m:t>
                              </m:r>
                            </m:sup>
                          </m:sSubSup>
                        </m:den>
                      </m:f>
                    </m:oMath>
                  </m:oMathPara>
                </a14:m>
                <a:endParaRPr lang="en-US" dirty="0"/>
              </a:p>
            </p:txBody>
          </p:sp>
        </mc:Choice>
        <mc:Fallback xmlns="">
          <p:sp>
            <p:nvSpPr>
              <p:cNvPr id="37" name="Rectangle 36">
                <a:extLst>
                  <a:ext uri="{FF2B5EF4-FFF2-40B4-BE49-F238E27FC236}">
                    <a16:creationId xmlns:a16="http://schemas.microsoft.com/office/drawing/2014/main" id="{F0BB4907-A3A9-4549-B8AF-3C7DCFAD3B72}"/>
                  </a:ext>
                </a:extLst>
              </p:cNvPr>
              <p:cNvSpPr>
                <a:spLocks noRot="1" noChangeAspect="1" noMove="1" noResize="1" noEditPoints="1" noAdjustHandles="1" noChangeArrowheads="1" noChangeShapeType="1" noTextEdit="1"/>
              </p:cNvSpPr>
              <p:nvPr/>
            </p:nvSpPr>
            <p:spPr>
              <a:xfrm>
                <a:off x="5658056" y="3499378"/>
                <a:ext cx="1730602" cy="682623"/>
              </a:xfrm>
              <a:prstGeom prst="rect">
                <a:avLst/>
              </a:prstGeom>
              <a:blipFill>
                <a:blip r:embed="rId7"/>
                <a:stretch>
                  <a:fillRect/>
                </a:stretch>
              </a:blipFill>
            </p:spPr>
            <p:txBody>
              <a:bodyPr/>
              <a:lstStyle/>
              <a:p>
                <a:r>
                  <a:rPr lang="en-US">
                    <a:noFill/>
                  </a:rPr>
                  <a:t> </a:t>
                </a:r>
              </a:p>
            </p:txBody>
          </p:sp>
        </mc:Fallback>
      </mc:AlternateContent>
      <p:cxnSp>
        <p:nvCxnSpPr>
          <p:cNvPr id="38" name="Straight Connector 37">
            <a:extLst>
              <a:ext uri="{FF2B5EF4-FFF2-40B4-BE49-F238E27FC236}">
                <a16:creationId xmlns:a16="http://schemas.microsoft.com/office/drawing/2014/main" id="{A89A857B-A421-44E9-B8C4-2BF9AED1D466}"/>
              </a:ext>
            </a:extLst>
          </p:cNvPr>
          <p:cNvCxnSpPr/>
          <p:nvPr/>
        </p:nvCxnSpPr>
        <p:spPr>
          <a:xfrm>
            <a:off x="4603052" y="4508033"/>
            <a:ext cx="0" cy="1097771"/>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050E91F-DD30-4DC3-ACB6-19F9D8435D93}"/>
                  </a:ext>
                </a:extLst>
              </p:cNvPr>
              <p:cNvSpPr/>
              <p:nvPr/>
            </p:nvSpPr>
            <p:spPr>
              <a:xfrm>
                <a:off x="4157545" y="5658350"/>
                <a:ext cx="891013" cy="712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𝐿</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dirty="0"/>
              </a:p>
            </p:txBody>
          </p:sp>
        </mc:Choice>
        <mc:Fallback xmlns="">
          <p:sp>
            <p:nvSpPr>
              <p:cNvPr id="39" name="Rectangle 38">
                <a:extLst>
                  <a:ext uri="{FF2B5EF4-FFF2-40B4-BE49-F238E27FC236}">
                    <a16:creationId xmlns:a16="http://schemas.microsoft.com/office/drawing/2014/main" id="{1050E91F-DD30-4DC3-ACB6-19F9D8435D93}"/>
                  </a:ext>
                </a:extLst>
              </p:cNvPr>
              <p:cNvSpPr>
                <a:spLocks noRot="1" noChangeAspect="1" noMove="1" noResize="1" noEditPoints="1" noAdjustHandles="1" noChangeArrowheads="1" noChangeShapeType="1" noTextEdit="1"/>
              </p:cNvSpPr>
              <p:nvPr/>
            </p:nvSpPr>
            <p:spPr>
              <a:xfrm>
                <a:off x="4157545" y="5658350"/>
                <a:ext cx="891013" cy="712183"/>
              </a:xfrm>
              <a:prstGeom prst="rect">
                <a:avLst/>
              </a:prstGeom>
              <a:blipFill>
                <a:blip r:embed="rId8"/>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E2A520AB-F914-4C41-A0EC-4112BBDCA5F4}"/>
              </a:ext>
            </a:extLst>
          </p:cNvPr>
          <p:cNvSpPr>
            <a:spLocks noGrp="1"/>
          </p:cNvSpPr>
          <p:nvPr>
            <p:ph type="ftr" sz="quarter" idx="11"/>
          </p:nvPr>
        </p:nvSpPr>
        <p:spPr/>
        <p:txBody>
          <a:bodyPr/>
          <a:lstStyle/>
          <a:p>
            <a:r>
              <a:rPr lang="pt-BR"/>
              <a:t>International Economics, UIUC, Fall 2019 - Mauro Rodrigues</a:t>
            </a:r>
            <a:endParaRPr lang="en-US"/>
          </a:p>
        </p:txBody>
      </p:sp>
      <p:sp>
        <p:nvSpPr>
          <p:cNvPr id="3" name="Slide Number Placeholder 2">
            <a:extLst>
              <a:ext uri="{FF2B5EF4-FFF2-40B4-BE49-F238E27FC236}">
                <a16:creationId xmlns:a16="http://schemas.microsoft.com/office/drawing/2014/main" id="{5AB95862-BE31-40A6-B0E1-C2411E52684D}"/>
              </a:ext>
            </a:extLst>
          </p:cNvPr>
          <p:cNvSpPr>
            <a:spLocks noGrp="1"/>
          </p:cNvSpPr>
          <p:nvPr>
            <p:ph type="sldNum" sz="quarter" idx="12"/>
          </p:nvPr>
        </p:nvSpPr>
        <p:spPr/>
        <p:txBody>
          <a:bodyPr/>
          <a:lstStyle/>
          <a:p>
            <a:fld id="{ABB1E195-B4C4-4D8D-9171-F90BABCE93C7}" type="slidenum">
              <a:rPr lang="en-US" smtClean="0"/>
              <a:t>29</a:t>
            </a:fld>
            <a:endParaRPr lang="en-US"/>
          </a:p>
        </p:txBody>
      </p:sp>
    </p:spTree>
    <p:extLst>
      <p:ext uri="{BB962C8B-B14F-4D97-AF65-F5344CB8AC3E}">
        <p14:creationId xmlns:p14="http://schemas.microsoft.com/office/powerpoint/2010/main" val="94672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p:cTn id="51" dur="indefinite"/>
                                        <p:tgtEl>
                                          <p:spTgt spid="27"/>
                                        </p:tgtEl>
                                        <p:attrNameLst>
                                          <p:attrName>style.opacity</p:attrName>
                                        </p:attrNameLst>
                                      </p:cBhvr>
                                      <p:to>
                                        <p:strVal val="0.5"/>
                                      </p:to>
                                    </p:set>
                                    <p:animEffect filter="image" prLst="opacity: 0.5">
                                      <p:cBhvr rctx="IE">
                                        <p:cTn id="52" dur="indefinite"/>
                                        <p:tgtEl>
                                          <p:spTgt spid="27"/>
                                        </p:tgtEl>
                                      </p:cBhvr>
                                    </p:animEffect>
                                  </p:childTnLst>
                                </p:cTn>
                              </p:par>
                              <p:par>
                                <p:cTn id="53" presetID="9" presetClass="emph" presetSubtype="0" grpId="1" nodeType="withEffect">
                                  <p:stCondLst>
                                    <p:cond delay="0"/>
                                  </p:stCondLst>
                                  <p:childTnLst>
                                    <p:set>
                                      <p:cBhvr>
                                        <p:cTn id="54" dur="indefinite"/>
                                        <p:tgtEl>
                                          <p:spTgt spid="29"/>
                                        </p:tgtEl>
                                        <p:attrNameLst>
                                          <p:attrName>style.opacity</p:attrName>
                                        </p:attrNameLst>
                                      </p:cBhvr>
                                      <p:to>
                                        <p:strVal val="0.25"/>
                                      </p:to>
                                    </p:set>
                                    <p:animEffect filter="image" prLst="opacity: 0.25">
                                      <p:cBhvr rctx="IE">
                                        <p:cTn id="55" dur="indefinite"/>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fade">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8" grpId="0"/>
      <p:bldP spid="29" grpId="0"/>
      <p:bldP spid="29" grpId="1"/>
      <p:bldP spid="37"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david ricardo">
            <a:extLst>
              <a:ext uri="{FF2B5EF4-FFF2-40B4-BE49-F238E27FC236}">
                <a16:creationId xmlns:a16="http://schemas.microsoft.com/office/drawing/2014/main" id="{DEBAB261-DC11-4C3A-9FEE-D7B8A74AF5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440" y="0"/>
            <a:ext cx="5314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6840C9C-F6CD-421E-AC67-096A1405D2DC}"/>
              </a:ext>
            </a:extLst>
          </p:cNvPr>
          <p:cNvSpPr txBox="1"/>
          <p:nvPr/>
        </p:nvSpPr>
        <p:spPr>
          <a:xfrm>
            <a:off x="6251510" y="438539"/>
            <a:ext cx="3219061" cy="1107996"/>
          </a:xfrm>
          <a:prstGeom prst="rect">
            <a:avLst/>
          </a:prstGeom>
          <a:noFill/>
        </p:spPr>
        <p:txBody>
          <a:bodyPr wrap="square" rtlCol="0">
            <a:spAutoFit/>
          </a:bodyPr>
          <a:lstStyle/>
          <a:p>
            <a:r>
              <a:rPr lang="en-US" sz="2400" dirty="0"/>
              <a:t>David Ricardo</a:t>
            </a:r>
          </a:p>
          <a:p>
            <a:r>
              <a:rPr lang="en-US" sz="2400" dirty="0"/>
              <a:t>1772-1823</a:t>
            </a:r>
          </a:p>
          <a:p>
            <a:endParaRPr lang="en-US" dirty="0"/>
          </a:p>
        </p:txBody>
      </p:sp>
      <p:sp>
        <p:nvSpPr>
          <p:cNvPr id="2" name="Footer Placeholder 1">
            <a:extLst>
              <a:ext uri="{FF2B5EF4-FFF2-40B4-BE49-F238E27FC236}">
                <a16:creationId xmlns:a16="http://schemas.microsoft.com/office/drawing/2014/main" id="{D4372A98-BA41-46FD-8F32-D74D45CD3AFA}"/>
              </a:ext>
            </a:extLst>
          </p:cNvPr>
          <p:cNvSpPr>
            <a:spLocks noGrp="1"/>
          </p:cNvSpPr>
          <p:nvPr>
            <p:ph type="ftr" sz="quarter" idx="11"/>
          </p:nvPr>
        </p:nvSpPr>
        <p:spPr/>
        <p:txBody>
          <a:bodyPr/>
          <a:lstStyle/>
          <a:p>
            <a:r>
              <a:rPr lang="pt-BR"/>
              <a:t>International Economics, UIUC, Fall 2019 - Mauro Rodrigues</a:t>
            </a:r>
            <a:endParaRPr lang="en-US"/>
          </a:p>
        </p:txBody>
      </p:sp>
      <p:sp>
        <p:nvSpPr>
          <p:cNvPr id="3" name="Slide Number Placeholder 2">
            <a:extLst>
              <a:ext uri="{FF2B5EF4-FFF2-40B4-BE49-F238E27FC236}">
                <a16:creationId xmlns:a16="http://schemas.microsoft.com/office/drawing/2014/main" id="{490115C0-5AA9-4637-9C5B-DE211DDBFC53}"/>
              </a:ext>
            </a:extLst>
          </p:cNvPr>
          <p:cNvSpPr>
            <a:spLocks noGrp="1"/>
          </p:cNvSpPr>
          <p:nvPr>
            <p:ph type="sldNum" sz="quarter" idx="12"/>
          </p:nvPr>
        </p:nvSpPr>
        <p:spPr/>
        <p:txBody>
          <a:bodyPr/>
          <a:lstStyle/>
          <a:p>
            <a:fld id="{ABB1E195-B4C4-4D8D-9171-F90BABCE93C7}" type="slidenum">
              <a:rPr lang="en-US" smtClean="0"/>
              <a:t>3</a:t>
            </a:fld>
            <a:endParaRPr lang="en-US"/>
          </a:p>
        </p:txBody>
      </p:sp>
    </p:spTree>
    <p:extLst>
      <p:ext uri="{BB962C8B-B14F-4D97-AF65-F5344CB8AC3E}">
        <p14:creationId xmlns:p14="http://schemas.microsoft.com/office/powerpoint/2010/main" val="2436029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Relative supply curve (RS)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lvl="1">
                  <a:spcAft>
                    <a:spcPts val="1200"/>
                  </a:spcAft>
                </a:pPr>
                <a:r>
                  <a:rPr lang="en-US" sz="2400" dirty="0"/>
                  <a:t>If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r>
                      <a:rPr lang="en-US" sz="2400" b="0" i="1" smtClean="0">
                        <a:latin typeface="Cambria Math" panose="02040503050406030204" pitchFamily="18" charset="0"/>
                      </a:rPr>
                      <m:t>&lt;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1</m:t>
                            </m:r>
                          </m:sub>
                          <m:sup>
                            <m:r>
                              <a:rPr lang="pt-BR"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2</m:t>
                            </m:r>
                          </m:sub>
                          <m:sup>
                            <m:r>
                              <a:rPr lang="pt-BR" sz="2400" i="1">
                                <a:latin typeface="Cambria Math" panose="02040503050406030204" pitchFamily="18" charset="0"/>
                              </a:rPr>
                              <m:t>∗</m:t>
                            </m:r>
                          </m:sup>
                        </m:sSubSup>
                      </m:den>
                    </m:f>
                  </m:oMath>
                </a14:m>
                <a:r>
                  <a:rPr lang="en-US" sz="2000" dirty="0"/>
                  <a:t>, then (iii) holds for Home (ii) holds for Foreign</a:t>
                </a:r>
              </a:p>
              <a:p>
                <a:pPr lvl="2">
                  <a:spcAft>
                    <a:spcPts val="1200"/>
                  </a:spcAft>
                </a:pP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𝑄</m:t>
                        </m:r>
                      </m:e>
                      <m:sub>
                        <m:r>
                          <a:rPr lang="en-US" sz="1600" b="0" i="1" smtClean="0">
                            <a:latin typeface="Cambria Math" panose="02040503050406030204" pitchFamily="18" charset="0"/>
                          </a:rPr>
                          <m:t>1</m:t>
                        </m:r>
                      </m:sub>
                      <m:sup>
                        <m:r>
                          <a:rPr lang="en-US" sz="1600" b="0" i="1" smtClean="0">
                            <a:latin typeface="Cambria Math" panose="02040503050406030204" pitchFamily="18" charset="0"/>
                          </a:rPr>
                          <m:t>∗</m:t>
                        </m:r>
                      </m:sup>
                    </m:sSubSup>
                    <m:r>
                      <a:rPr lang="en-US" sz="1600" i="1">
                        <a:latin typeface="Cambria Math" panose="02040503050406030204" pitchFamily="18" charset="0"/>
                      </a:rPr>
                      <m:t>=0 </m:t>
                    </m:r>
                  </m:oMath>
                </a14:m>
                <a:r>
                  <a:rPr lang="en-US" sz="1600" dirty="0"/>
                  <a:t>, </a:t>
                </a:r>
                <a14:m>
                  <m:oMath xmlns:m="http://schemas.openxmlformats.org/officeDocument/2006/math">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𝑄</m:t>
                        </m:r>
                      </m:e>
                      <m:sub>
                        <m:r>
                          <a:rPr lang="en-US" sz="1600" b="0" i="1" smtClean="0">
                            <a:latin typeface="Cambria Math" panose="02040503050406030204" pitchFamily="18" charset="0"/>
                          </a:rPr>
                          <m:t>2</m:t>
                        </m:r>
                      </m:sub>
                      <m:sup>
                        <m:r>
                          <a:rPr lang="en-US" sz="1600" b="0" i="1" smtClean="0">
                            <a:latin typeface="Cambria Math" panose="02040503050406030204" pitchFamily="18" charset="0"/>
                          </a:rPr>
                          <m:t>∗</m:t>
                        </m:r>
                      </m:sup>
                    </m:sSubSup>
                    <m:r>
                      <a:rPr lang="en-US" sz="1600" i="1">
                        <a:latin typeface="Cambria Math" panose="02040503050406030204" pitchFamily="18" charset="0"/>
                      </a:rPr>
                      <m:t>=</m:t>
                    </m:r>
                    <m:f>
                      <m:fPr>
                        <m:ctrlPr>
                          <a:rPr lang="en-US" sz="1600" i="1">
                            <a:latin typeface="Cambria Math" panose="02040503050406030204" pitchFamily="18" charset="0"/>
                          </a:rPr>
                        </m:ctrlPr>
                      </m:fPr>
                      <m:num>
                        <m:sSup>
                          <m:sSupPr>
                            <m:ctrlPr>
                              <a:rPr lang="en-US" sz="1600" i="1" smtClean="0">
                                <a:latin typeface="Cambria Math" panose="02040503050406030204" pitchFamily="18" charset="0"/>
                              </a:rPr>
                            </m:ctrlPr>
                          </m:sSupPr>
                          <m:e>
                            <m:acc>
                              <m:accPr>
                                <m:chr m:val="̅"/>
                                <m:ctrlPr>
                                  <a:rPr lang="en-US" sz="1600" i="1" smtClean="0">
                                    <a:latin typeface="Cambria Math" panose="02040503050406030204" pitchFamily="18" charset="0"/>
                                  </a:rPr>
                                </m:ctrlPr>
                              </m:accPr>
                              <m:e>
                                <m:r>
                                  <a:rPr lang="en-US" sz="1600" b="0" i="1" smtClean="0">
                                    <a:latin typeface="Cambria Math" panose="02040503050406030204" pitchFamily="18" charset="0"/>
                                  </a:rPr>
                                  <m:t>𝐿</m:t>
                                </m:r>
                              </m:e>
                            </m:acc>
                          </m:e>
                          <m:sup>
                            <m:r>
                              <a:rPr lang="en-US" sz="1600" b="0" i="1" smtClean="0">
                                <a:latin typeface="Cambria Math" panose="02040503050406030204" pitchFamily="18" charset="0"/>
                              </a:rPr>
                              <m:t>∗</m:t>
                            </m:r>
                          </m:sup>
                        </m:sSup>
                      </m:num>
                      <m:den>
                        <m:sSubSup>
                          <m:sSubSupPr>
                            <m:ctrlPr>
                              <a:rPr lang="en-US" sz="1600" i="1" smtClean="0">
                                <a:latin typeface="Cambria Math" panose="02040503050406030204" pitchFamily="18" charset="0"/>
                              </a:rPr>
                            </m:ctrlPr>
                          </m:sSubSupPr>
                          <m:e>
                            <m:r>
                              <a:rPr lang="en-US" sz="1600" b="0" i="1" smtClean="0">
                                <a:latin typeface="Cambria Math" panose="02040503050406030204" pitchFamily="18" charset="0"/>
                              </a:rPr>
                              <m:t>𝑎</m:t>
                            </m:r>
                          </m:e>
                          <m:sub>
                            <m:r>
                              <a:rPr lang="en-US" sz="1600" b="0" i="1" smtClean="0">
                                <a:latin typeface="Cambria Math" panose="02040503050406030204" pitchFamily="18" charset="0"/>
                              </a:rPr>
                              <m:t>𝐿</m:t>
                            </m:r>
                            <m:r>
                              <a:rPr lang="en-US" sz="1600" b="0" i="1" smtClean="0">
                                <a:latin typeface="Cambria Math" panose="02040503050406030204" pitchFamily="18" charset="0"/>
                              </a:rPr>
                              <m:t>2</m:t>
                            </m:r>
                          </m:sub>
                          <m:sup>
                            <m:r>
                              <a:rPr lang="en-US" sz="1600" b="0" i="1" smtClean="0">
                                <a:latin typeface="Cambria Math" panose="02040503050406030204" pitchFamily="18" charset="0"/>
                              </a:rPr>
                              <m:t>∗</m:t>
                            </m:r>
                          </m:sup>
                        </m:sSubSup>
                      </m:den>
                    </m:f>
                  </m:oMath>
                </a14:m>
                <a:r>
                  <a:rPr lang="en-US" sz="1600" dirty="0"/>
                  <a:t>; Home’s production at some point along its PPF</a:t>
                </a:r>
              </a:p>
              <a:p>
                <a:pPr lvl="2">
                  <a:spcAft>
                    <a:spcPts val="1200"/>
                  </a:spcAft>
                </a:pPr>
                <a:r>
                  <a:rPr lang="en-US" sz="1600" dirty="0"/>
                  <a:t>Flat segment represents different points along Home’s PPF</a:t>
                </a:r>
              </a:p>
              <a:p>
                <a:pPr lvl="1">
                  <a:spcAft>
                    <a:spcPts val="1200"/>
                  </a:spcAft>
                </a:pPr>
                <a:r>
                  <a:rPr lang="en-US" sz="2400" dirty="0"/>
                  <a:t>If </a:t>
                </a:r>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r>
                      <a:rPr lang="en-US" sz="2400" b="0" i="1" smtClean="0">
                        <a:latin typeface="Cambria Math" panose="02040503050406030204" pitchFamily="18" charset="0"/>
                      </a:rPr>
                      <m:t>&lt;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1</m:t>
                            </m:r>
                          </m:sub>
                          <m:sup>
                            <m:r>
                              <a:rPr lang="pt-BR" sz="2400" i="1">
                                <a:latin typeface="Cambria Math" panose="02040503050406030204" pitchFamily="18" charset="0"/>
                              </a:rPr>
                              <m:t>∗</m:t>
                            </m:r>
                          </m:sup>
                        </m:sSubSup>
                      </m:num>
                      <m:den>
                        <m:sSubSup>
                          <m:sSubSupPr>
                            <m:ctrlPr>
                              <a:rPr lang="en-US" sz="2400" i="1">
                                <a:latin typeface="Cambria Math" panose="02040503050406030204" pitchFamily="18" charset="0"/>
                              </a:rPr>
                            </m:ctrlPr>
                          </m:sSubSupPr>
                          <m:e>
                            <m:r>
                              <a:rPr lang="pt-BR" sz="2400" i="1">
                                <a:latin typeface="Cambria Math" panose="02040503050406030204" pitchFamily="18" charset="0"/>
                              </a:rPr>
                              <m:t>𝑎</m:t>
                            </m:r>
                          </m:e>
                          <m:sub>
                            <m:r>
                              <a:rPr lang="pt-BR" sz="2400" i="1">
                                <a:latin typeface="Cambria Math" panose="02040503050406030204" pitchFamily="18" charset="0"/>
                              </a:rPr>
                              <m:t>𝐿</m:t>
                            </m:r>
                            <m:r>
                              <a:rPr lang="pt-BR" sz="2400" i="1">
                                <a:latin typeface="Cambria Math" panose="02040503050406030204" pitchFamily="18" charset="0"/>
                              </a:rPr>
                              <m:t>2</m:t>
                            </m:r>
                          </m:sub>
                          <m:sup>
                            <m:r>
                              <a:rPr lang="pt-BR" sz="2400" i="1">
                                <a:latin typeface="Cambria Math" panose="02040503050406030204" pitchFamily="18" charset="0"/>
                              </a:rPr>
                              <m:t>∗</m:t>
                            </m:r>
                          </m:sup>
                        </m:sSubSup>
                      </m:den>
                    </m:f>
                  </m:oMath>
                </a14:m>
                <a:r>
                  <a:rPr lang="en-US" sz="2000" dirty="0"/>
                  <a:t>, then (</a:t>
                </a:r>
                <a:r>
                  <a:rPr lang="en-US" sz="2000" dirty="0" err="1"/>
                  <a:t>i</a:t>
                </a:r>
                <a:r>
                  <a:rPr lang="en-US" sz="2000" dirty="0"/>
                  <a:t>) holds for Home and (iii) holds for Foreign</a:t>
                </a:r>
              </a:p>
              <a:p>
                <a:pPr lvl="2">
                  <a:spcAft>
                    <a:spcPts val="1200"/>
                  </a:spcAft>
                </a:pPr>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1</m:t>
                        </m:r>
                      </m:sub>
                    </m:sSub>
                    <m:r>
                      <a:rPr lang="en-US" sz="1600" i="1">
                        <a:latin typeface="Cambria Math" panose="02040503050406030204" pitchFamily="18" charset="0"/>
                      </a:rPr>
                      <m:t>=</m:t>
                    </m:r>
                    <m:f>
                      <m:fPr>
                        <m:ctrlPr>
                          <a:rPr lang="en-US" sz="1600" i="1">
                            <a:latin typeface="Cambria Math" panose="02040503050406030204" pitchFamily="18" charset="0"/>
                          </a:rPr>
                        </m:ctrlPr>
                      </m:fPr>
                      <m:num>
                        <m:acc>
                          <m:accPr>
                            <m:chr m:val="̅"/>
                            <m:ctrlPr>
                              <a:rPr lang="en-US" sz="1600" i="1">
                                <a:latin typeface="Cambria Math" panose="02040503050406030204" pitchFamily="18" charset="0"/>
                              </a:rPr>
                            </m:ctrlPr>
                          </m:accPr>
                          <m:e>
                            <m:r>
                              <a:rPr lang="en-US" sz="1600" i="1">
                                <a:latin typeface="Cambria Math" panose="02040503050406030204" pitchFamily="18" charset="0"/>
                              </a:rPr>
                              <m:t>𝐿</m:t>
                            </m:r>
                          </m:e>
                        </m:acc>
                      </m:num>
                      <m:den>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𝐿</m:t>
                            </m:r>
                            <m:r>
                              <a:rPr lang="en-US" sz="1600" b="0" i="1" smtClean="0">
                                <a:latin typeface="Cambria Math" panose="02040503050406030204" pitchFamily="18" charset="0"/>
                              </a:rPr>
                              <m:t>1</m:t>
                            </m:r>
                          </m:sub>
                        </m:sSub>
                      </m:den>
                    </m:f>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𝑄</m:t>
                        </m:r>
                      </m:e>
                      <m:sub>
                        <m:r>
                          <a:rPr lang="en-US" sz="1600" i="1">
                            <a:latin typeface="Cambria Math" panose="02040503050406030204" pitchFamily="18" charset="0"/>
                          </a:rPr>
                          <m:t>2</m:t>
                        </m:r>
                      </m:sub>
                    </m:sSub>
                    <m:r>
                      <a:rPr lang="en-US" sz="1600" b="0" i="1" smtClean="0">
                        <a:latin typeface="Cambria Math" panose="02040503050406030204" pitchFamily="18" charset="0"/>
                      </a:rPr>
                      <m:t>=0</m:t>
                    </m:r>
                    <m:r>
                      <m:rPr>
                        <m:nor/>
                      </m:rPr>
                      <a:rPr lang="en-US" sz="1600" b="0" i="0" smtClean="0">
                        <a:latin typeface="Cambria Math" panose="02040503050406030204" pitchFamily="18" charset="0"/>
                      </a:rPr>
                      <m:t>; </m:t>
                    </m:r>
                    <m:r>
                      <m:rPr>
                        <m:nor/>
                      </m:rPr>
                      <a:rPr lang="en-US" sz="1600" b="0" i="0" dirty="0" smtClean="0"/>
                      <m:t>Foreign</m:t>
                    </m:r>
                    <m:r>
                      <m:rPr>
                        <m:nor/>
                      </m:rPr>
                      <a:rPr lang="en-US" sz="1600" b="0" i="0" dirty="0" smtClean="0"/>
                      <m:t>′</m:t>
                    </m:r>
                    <m:r>
                      <m:rPr>
                        <m:nor/>
                      </m:rPr>
                      <a:rPr lang="en-US" sz="1600" dirty="0"/>
                      <m:t>s</m:t>
                    </m:r>
                    <m:r>
                      <m:rPr>
                        <m:nor/>
                      </m:rPr>
                      <a:rPr lang="en-US" sz="1600" dirty="0"/>
                      <m:t> </m:t>
                    </m:r>
                    <m:r>
                      <m:rPr>
                        <m:nor/>
                      </m:rPr>
                      <a:rPr lang="en-US" sz="1600" dirty="0"/>
                      <m:t>production</m:t>
                    </m:r>
                    <m:r>
                      <m:rPr>
                        <m:nor/>
                      </m:rPr>
                      <a:rPr lang="en-US" sz="1600" dirty="0"/>
                      <m:t> </m:t>
                    </m:r>
                    <m:r>
                      <m:rPr>
                        <m:nor/>
                      </m:rPr>
                      <a:rPr lang="en-US" sz="1600" dirty="0"/>
                      <m:t>at</m:t>
                    </m:r>
                    <m:r>
                      <m:rPr>
                        <m:nor/>
                      </m:rPr>
                      <a:rPr lang="en-US" sz="1600" dirty="0"/>
                      <m:t> </m:t>
                    </m:r>
                    <m:r>
                      <m:rPr>
                        <m:nor/>
                      </m:rPr>
                      <a:rPr lang="en-US" sz="1600" dirty="0"/>
                      <m:t>some</m:t>
                    </m:r>
                    <m:r>
                      <m:rPr>
                        <m:nor/>
                      </m:rPr>
                      <a:rPr lang="en-US" sz="1600" dirty="0"/>
                      <m:t> </m:t>
                    </m:r>
                    <m:r>
                      <m:rPr>
                        <m:nor/>
                      </m:rPr>
                      <a:rPr lang="en-US" sz="1600" dirty="0"/>
                      <m:t>point</m:t>
                    </m:r>
                    <m:r>
                      <m:rPr>
                        <m:nor/>
                      </m:rPr>
                      <a:rPr lang="en-US" sz="1600" dirty="0"/>
                      <m:t> </m:t>
                    </m:r>
                    <m:r>
                      <m:rPr>
                        <m:nor/>
                      </m:rPr>
                      <a:rPr lang="en-US" sz="1600" dirty="0"/>
                      <m:t>along</m:t>
                    </m:r>
                    <m:r>
                      <m:rPr>
                        <m:nor/>
                      </m:rPr>
                      <a:rPr lang="en-US" sz="1600" dirty="0"/>
                      <m:t> </m:t>
                    </m:r>
                    <m:r>
                      <m:rPr>
                        <m:nor/>
                      </m:rPr>
                      <a:rPr lang="en-US" sz="1600" dirty="0"/>
                      <m:t>its</m:t>
                    </m:r>
                    <m:r>
                      <m:rPr>
                        <m:nor/>
                      </m:rPr>
                      <a:rPr lang="en-US" sz="1600" dirty="0"/>
                      <m:t> </m:t>
                    </m:r>
                    <m:r>
                      <m:rPr>
                        <m:nor/>
                      </m:rPr>
                      <a:rPr lang="en-US" sz="1600" dirty="0"/>
                      <m:t>PPF</m:t>
                    </m:r>
                  </m:oMath>
                </a14:m>
                <a:endParaRPr lang="en-US" sz="1600" dirty="0"/>
              </a:p>
              <a:p>
                <a:pPr lvl="2">
                  <a:spcAft>
                    <a:spcPts val="1200"/>
                  </a:spcAft>
                </a:pPr>
                <a14:m>
                  <m:oMath xmlns:m="http://schemas.openxmlformats.org/officeDocument/2006/math">
                    <m:r>
                      <m:rPr>
                        <m:nor/>
                      </m:rPr>
                      <a:rPr lang="en-US" sz="1600" dirty="0"/>
                      <m:t>Flat</m:t>
                    </m:r>
                    <m:r>
                      <m:rPr>
                        <m:nor/>
                      </m:rPr>
                      <a:rPr lang="en-US" sz="1600" dirty="0"/>
                      <m:t> </m:t>
                    </m:r>
                    <m:r>
                      <m:rPr>
                        <m:nor/>
                      </m:rPr>
                      <a:rPr lang="en-US" sz="1600" dirty="0"/>
                      <m:t>segment</m:t>
                    </m:r>
                    <m:r>
                      <m:rPr>
                        <m:nor/>
                      </m:rPr>
                      <a:rPr lang="en-US" sz="1600" dirty="0"/>
                      <m:t> </m:t>
                    </m:r>
                    <m:r>
                      <m:rPr>
                        <m:nor/>
                      </m:rPr>
                      <a:rPr lang="en-US" sz="1600" dirty="0"/>
                      <m:t>represents</m:t>
                    </m:r>
                    <m:r>
                      <m:rPr>
                        <m:nor/>
                      </m:rPr>
                      <a:rPr lang="en-US" sz="1600" dirty="0"/>
                      <m:t> </m:t>
                    </m:r>
                    <m:r>
                      <m:rPr>
                        <m:nor/>
                      </m:rPr>
                      <a:rPr lang="en-US" sz="1600" dirty="0"/>
                      <m:t>different</m:t>
                    </m:r>
                    <m:r>
                      <m:rPr>
                        <m:nor/>
                      </m:rPr>
                      <a:rPr lang="en-US" sz="1600" dirty="0"/>
                      <m:t> </m:t>
                    </m:r>
                    <m:r>
                      <m:rPr>
                        <m:nor/>
                      </m:rPr>
                      <a:rPr lang="en-US" sz="1600" dirty="0"/>
                      <m:t>points</m:t>
                    </m:r>
                    <m:r>
                      <m:rPr>
                        <m:nor/>
                      </m:rPr>
                      <a:rPr lang="en-US" sz="1600" dirty="0"/>
                      <m:t> </m:t>
                    </m:r>
                    <m:r>
                      <m:rPr>
                        <m:nor/>
                      </m:rPr>
                      <a:rPr lang="en-US" sz="1600" dirty="0"/>
                      <m:t>along</m:t>
                    </m:r>
                    <m:r>
                      <m:rPr>
                        <m:nor/>
                      </m:rPr>
                      <a:rPr lang="en-US" sz="1600" dirty="0"/>
                      <m:t> </m:t>
                    </m:r>
                    <m:r>
                      <m:rPr>
                        <m:nor/>
                      </m:rPr>
                      <a:rPr lang="en-US" sz="1600" b="0" i="0" dirty="0" smtClean="0"/>
                      <m:t>Foreign</m:t>
                    </m:r>
                    <m:r>
                      <m:rPr>
                        <m:nor/>
                      </m:rPr>
                      <a:rPr lang="en-US" sz="1600" dirty="0"/>
                      <m:t>’</m:t>
                    </m:r>
                    <m:r>
                      <m:rPr>
                        <m:nor/>
                      </m:rPr>
                      <a:rPr lang="en-US" sz="1600" dirty="0"/>
                      <m:t>s</m:t>
                    </m:r>
                    <m:r>
                      <m:rPr>
                        <m:nor/>
                      </m:rPr>
                      <a:rPr lang="en-US" sz="1600" dirty="0"/>
                      <m:t> </m:t>
                    </m:r>
                    <m:r>
                      <m:rPr>
                        <m:nor/>
                      </m:rPr>
                      <a:rPr lang="en-US" sz="1600" dirty="0"/>
                      <m:t>PPF</m:t>
                    </m:r>
                  </m:oMath>
                </a14:m>
                <a:endParaRPr lang="en-US" sz="1600" dirty="0"/>
              </a:p>
              <a:p>
                <a:pPr lvl="2">
                  <a:spcAft>
                    <a:spcPts val="1200"/>
                  </a:spcAft>
                </a:pPr>
                <a:endParaRPr lang="en-US"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084832"/>
                <a:ext cx="9720071" cy="4224528"/>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B0E0E30C-4354-40A5-96DC-FC2C394F3E6D}"/>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2FD515F9-A280-4D15-972D-9CA9FB5D9496}"/>
              </a:ext>
            </a:extLst>
          </p:cNvPr>
          <p:cNvSpPr>
            <a:spLocks noGrp="1"/>
          </p:cNvSpPr>
          <p:nvPr>
            <p:ph type="sldNum" sz="quarter" idx="12"/>
          </p:nvPr>
        </p:nvSpPr>
        <p:spPr/>
        <p:txBody>
          <a:bodyPr/>
          <a:lstStyle/>
          <a:p>
            <a:fld id="{ABB1E195-B4C4-4D8D-9171-F90BABCE93C7}" type="slidenum">
              <a:rPr lang="en-US" smtClean="0"/>
              <a:t>30</a:t>
            </a:fld>
            <a:endParaRPr lang="en-US"/>
          </a:p>
        </p:txBody>
      </p:sp>
    </p:spTree>
    <p:extLst>
      <p:ext uri="{BB962C8B-B14F-4D97-AF65-F5344CB8AC3E}">
        <p14:creationId xmlns:p14="http://schemas.microsoft.com/office/powerpoint/2010/main" val="3228359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EA8993-E6C4-471E-B9D2-9211C9C6A7D4}"/>
                  </a:ext>
                </a:extLst>
              </p:cNvPr>
              <p:cNvSpPr txBox="1"/>
              <p:nvPr/>
            </p:nvSpPr>
            <p:spPr>
              <a:xfrm>
                <a:off x="1696725" y="1670553"/>
                <a:ext cx="566154"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oMath>
                  </m:oMathPara>
                </a14:m>
                <a:endParaRPr lang="en-US" baseline="-25000" dirty="0"/>
              </a:p>
            </p:txBody>
          </p:sp>
        </mc:Choice>
        <mc:Fallback xmlns="">
          <p:sp>
            <p:nvSpPr>
              <p:cNvPr id="8" name="TextBox 7">
                <a:extLst>
                  <a:ext uri="{FF2B5EF4-FFF2-40B4-BE49-F238E27FC236}">
                    <a16:creationId xmlns:a16="http://schemas.microsoft.com/office/drawing/2014/main" id="{2BEA8993-E6C4-471E-B9D2-9211C9C6A7D4}"/>
                  </a:ext>
                </a:extLst>
              </p:cNvPr>
              <p:cNvSpPr txBox="1">
                <a:spLocks noRot="1" noChangeAspect="1" noMove="1" noResize="1" noEditPoints="1" noAdjustHandles="1" noChangeArrowheads="1" noChangeShapeType="1" noTextEdit="1"/>
              </p:cNvSpPr>
              <p:nvPr/>
            </p:nvSpPr>
            <p:spPr>
              <a:xfrm>
                <a:off x="1696725" y="1670553"/>
                <a:ext cx="566154"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682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baseline="-25000" dirty="0"/>
              </a:p>
            </p:txBody>
          </p:sp>
        </mc:Choice>
        <mc:Fallback xmlns="">
          <p:sp>
            <p:nvSpPr>
              <p:cNvPr id="9" name="TextBox 8">
                <a:extLst>
                  <a:ext uri="{FF2B5EF4-FFF2-40B4-BE49-F238E27FC236}">
                    <a16:creationId xmlns:a16="http://schemas.microsoft.com/office/drawing/2014/main" id="{5434CC2C-FBE3-4E80-B23D-4270986CEB6C}"/>
                  </a:ext>
                </a:extLst>
              </p:cNvPr>
              <p:cNvSpPr txBox="1">
                <a:spLocks noRot="1" noChangeAspect="1" noMove="1" noResize="1" noEditPoints="1" noAdjustHandles="1" noChangeArrowheads="1" noChangeShapeType="1" noTextEdit="1"/>
              </p:cNvSpPr>
              <p:nvPr/>
            </p:nvSpPr>
            <p:spPr>
              <a:xfrm>
                <a:off x="7710921" y="5444347"/>
                <a:ext cx="566154" cy="682174"/>
              </a:xfrm>
              <a:prstGeom prst="rect">
                <a:avLst/>
              </a:prstGeom>
              <a:blipFill>
                <a:blip r:embed="rId3"/>
                <a:stretch>
                  <a:fillRect r="-537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5</a:t>
            </a:r>
          </a:p>
          <a:p>
            <a:pPr algn="ctr"/>
            <a:r>
              <a:rPr lang="en-US" dirty="0"/>
              <a:t>Relative Supply Curve</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97B10F0-3E0E-4054-9203-FF4B2A16E691}"/>
                  </a:ext>
                </a:extLst>
              </p:cNvPr>
              <p:cNvSpPr/>
              <p:nvPr/>
            </p:nvSpPr>
            <p:spPr>
              <a:xfrm>
                <a:off x="1641109" y="4225229"/>
                <a:ext cx="575735" cy="612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Sub>
                        </m:den>
                      </m:f>
                    </m:oMath>
                  </m:oMathPara>
                </a14:m>
                <a:endParaRPr lang="en-US" dirty="0"/>
              </a:p>
            </p:txBody>
          </p:sp>
        </mc:Choice>
        <mc:Fallback xmlns="">
          <p:sp>
            <p:nvSpPr>
              <p:cNvPr id="15" name="Rectangle 14">
                <a:extLst>
                  <a:ext uri="{FF2B5EF4-FFF2-40B4-BE49-F238E27FC236}">
                    <a16:creationId xmlns:a16="http://schemas.microsoft.com/office/drawing/2014/main" id="{F97B10F0-3E0E-4054-9203-FF4B2A16E691}"/>
                  </a:ext>
                </a:extLst>
              </p:cNvPr>
              <p:cNvSpPr>
                <a:spLocks noRot="1" noChangeAspect="1" noMove="1" noResize="1" noEditPoints="1" noAdjustHandles="1" noChangeArrowheads="1" noChangeShapeType="1" noTextEdit="1"/>
              </p:cNvSpPr>
              <p:nvPr/>
            </p:nvSpPr>
            <p:spPr>
              <a:xfrm>
                <a:off x="1641109" y="4225229"/>
                <a:ext cx="575735" cy="612027"/>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B1E87F9D-768F-4F27-B0C1-845D55C068D9}"/>
              </a:ext>
            </a:extLst>
          </p:cNvPr>
          <p:cNvCxnSpPr>
            <a:cxnSpLocks/>
          </p:cNvCxnSpPr>
          <p:nvPr/>
        </p:nvCxnSpPr>
        <p:spPr>
          <a:xfrm flipV="1">
            <a:off x="2157469" y="4531242"/>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25AD79C-D912-4901-A416-C0906934A2BE}"/>
                  </a:ext>
                </a:extLst>
              </p:cNvPr>
              <p:cNvSpPr/>
              <p:nvPr/>
            </p:nvSpPr>
            <p:spPr>
              <a:xfrm>
                <a:off x="1652618" y="2772912"/>
                <a:ext cx="575734" cy="6826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1</m:t>
                              </m:r>
                            </m:sub>
                            <m:sup>
                              <m:r>
                                <a:rPr lang="pt-BR" i="1">
                                  <a:latin typeface="Cambria Math" panose="02040503050406030204" pitchFamily="18" charset="0"/>
                                </a:rPr>
                                <m:t>∗</m:t>
                              </m:r>
                            </m:sup>
                          </m:sSubSup>
                        </m:num>
                        <m:den>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2</m:t>
                              </m:r>
                            </m:sub>
                            <m:sup>
                              <m:r>
                                <a:rPr lang="pt-BR" i="1">
                                  <a:latin typeface="Cambria Math" panose="02040503050406030204" pitchFamily="18" charset="0"/>
                                </a:rPr>
                                <m:t>∗</m:t>
                              </m:r>
                            </m:sup>
                          </m:sSubSup>
                        </m:den>
                      </m:f>
                    </m:oMath>
                  </m:oMathPara>
                </a14:m>
                <a:endParaRPr lang="en-US" dirty="0"/>
              </a:p>
            </p:txBody>
          </p:sp>
        </mc:Choice>
        <mc:Fallback xmlns="">
          <p:sp>
            <p:nvSpPr>
              <p:cNvPr id="18" name="Rectangle 17">
                <a:extLst>
                  <a:ext uri="{FF2B5EF4-FFF2-40B4-BE49-F238E27FC236}">
                    <a16:creationId xmlns:a16="http://schemas.microsoft.com/office/drawing/2014/main" id="{F25AD79C-D912-4901-A416-C0906934A2BE}"/>
                  </a:ext>
                </a:extLst>
              </p:cNvPr>
              <p:cNvSpPr>
                <a:spLocks noRot="1" noChangeAspect="1" noMove="1" noResize="1" noEditPoints="1" noAdjustHandles="1" noChangeArrowheads="1" noChangeShapeType="1" noTextEdit="1"/>
              </p:cNvSpPr>
              <p:nvPr/>
            </p:nvSpPr>
            <p:spPr>
              <a:xfrm>
                <a:off x="1652618" y="2772912"/>
                <a:ext cx="575734" cy="682623"/>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0BAD4F58-CD04-4C32-A757-0B1416387BFA}"/>
              </a:ext>
            </a:extLst>
          </p:cNvPr>
          <p:cNvCxnSpPr>
            <a:cxnSpLocks/>
          </p:cNvCxnSpPr>
          <p:nvPr/>
        </p:nvCxnSpPr>
        <p:spPr>
          <a:xfrm flipV="1">
            <a:off x="2157469" y="3117725"/>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9537BE-8198-4153-BBD8-9A9C49A0ADFC}"/>
              </a:ext>
            </a:extLst>
          </p:cNvPr>
          <p:cNvCxnSpPr/>
          <p:nvPr/>
        </p:nvCxnSpPr>
        <p:spPr>
          <a:xfrm>
            <a:off x="2252469" y="4531242"/>
            <a:ext cx="0" cy="10977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91BF04-4CAC-4311-9ED8-91FF73D27D2A}"/>
              </a:ext>
            </a:extLst>
          </p:cNvPr>
          <p:cNvCxnSpPr>
            <a:cxnSpLocks/>
          </p:cNvCxnSpPr>
          <p:nvPr/>
        </p:nvCxnSpPr>
        <p:spPr>
          <a:xfrm>
            <a:off x="4603052" y="3117725"/>
            <a:ext cx="0" cy="14135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D66FA6-4A70-4C22-9C70-6F41AFEB7C56}"/>
              </a:ext>
            </a:extLst>
          </p:cNvPr>
          <p:cNvCxnSpPr>
            <a:stCxn id="15" idx="3"/>
          </p:cNvCxnSpPr>
          <p:nvPr/>
        </p:nvCxnSpPr>
        <p:spPr>
          <a:xfrm flipV="1">
            <a:off x="2216844" y="4531242"/>
            <a:ext cx="23862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F720E0-294C-410C-93AB-922C434B498B}"/>
              </a:ext>
            </a:extLst>
          </p:cNvPr>
          <p:cNvCxnSpPr/>
          <p:nvPr/>
        </p:nvCxnSpPr>
        <p:spPr>
          <a:xfrm flipV="1">
            <a:off x="2239860" y="3112999"/>
            <a:ext cx="23862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9A857B-A421-44E9-B8C4-2BF9AED1D466}"/>
              </a:ext>
            </a:extLst>
          </p:cNvPr>
          <p:cNvCxnSpPr/>
          <p:nvPr/>
        </p:nvCxnSpPr>
        <p:spPr>
          <a:xfrm>
            <a:off x="4603052" y="4508033"/>
            <a:ext cx="0" cy="1097771"/>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050E91F-DD30-4DC3-ACB6-19F9D8435D93}"/>
                  </a:ext>
                </a:extLst>
              </p:cNvPr>
              <p:cNvSpPr/>
              <p:nvPr/>
            </p:nvSpPr>
            <p:spPr>
              <a:xfrm>
                <a:off x="4157545" y="5658350"/>
                <a:ext cx="891013" cy="712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𝐿</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dirty="0"/>
              </a:p>
            </p:txBody>
          </p:sp>
        </mc:Choice>
        <mc:Fallback xmlns="">
          <p:sp>
            <p:nvSpPr>
              <p:cNvPr id="39" name="Rectangle 38">
                <a:extLst>
                  <a:ext uri="{FF2B5EF4-FFF2-40B4-BE49-F238E27FC236}">
                    <a16:creationId xmlns:a16="http://schemas.microsoft.com/office/drawing/2014/main" id="{1050E91F-DD30-4DC3-ACB6-19F9D8435D93}"/>
                  </a:ext>
                </a:extLst>
              </p:cNvPr>
              <p:cNvSpPr>
                <a:spLocks noRot="1" noChangeAspect="1" noMove="1" noResize="1" noEditPoints="1" noAdjustHandles="1" noChangeArrowheads="1" noChangeShapeType="1" noTextEdit="1"/>
              </p:cNvSpPr>
              <p:nvPr/>
            </p:nvSpPr>
            <p:spPr>
              <a:xfrm>
                <a:off x="4157545" y="5658350"/>
                <a:ext cx="891013" cy="712183"/>
              </a:xfrm>
              <a:prstGeom prst="rect">
                <a:avLst/>
              </a:prstGeom>
              <a:blipFill>
                <a:blip r:embed="rId6"/>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4DED705-34F6-40D3-9F18-ADB569960A97}"/>
              </a:ext>
            </a:extLst>
          </p:cNvPr>
          <p:cNvCxnSpPr>
            <a:cxnSpLocks/>
          </p:cNvCxnSpPr>
          <p:nvPr/>
        </p:nvCxnSpPr>
        <p:spPr>
          <a:xfrm>
            <a:off x="2216843" y="4531242"/>
            <a:ext cx="238620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5615770-A9D3-4F04-A9A2-EE42AEFD0505}"/>
                  </a:ext>
                </a:extLst>
              </p:cNvPr>
              <p:cNvSpPr/>
              <p:nvPr/>
            </p:nvSpPr>
            <p:spPr>
              <a:xfrm>
                <a:off x="5592567" y="4166721"/>
                <a:ext cx="1730602" cy="6826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Sub>
                        </m:den>
                      </m:f>
                      <m:r>
                        <a:rPr lang="en-US" i="1">
                          <a:latin typeface="Cambria Math" panose="02040503050406030204" pitchFamily="18" charset="0"/>
                        </a:rPr>
                        <m:t>&lt;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1</m:t>
                              </m:r>
                            </m:sub>
                            <m:sup>
                              <m:r>
                                <a:rPr lang="pt-BR" i="1">
                                  <a:latin typeface="Cambria Math" panose="02040503050406030204" pitchFamily="18" charset="0"/>
                                </a:rPr>
                                <m:t>∗</m:t>
                              </m:r>
                            </m:sup>
                          </m:sSubSup>
                        </m:num>
                        <m:den>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2</m:t>
                              </m:r>
                            </m:sub>
                            <m:sup>
                              <m:r>
                                <a:rPr lang="pt-BR" i="1">
                                  <a:latin typeface="Cambria Math" panose="02040503050406030204" pitchFamily="18" charset="0"/>
                                </a:rPr>
                                <m:t>∗</m:t>
                              </m:r>
                            </m:sup>
                          </m:sSubSup>
                        </m:den>
                      </m:f>
                    </m:oMath>
                  </m:oMathPara>
                </a14:m>
                <a:endParaRPr lang="en-US" dirty="0"/>
              </a:p>
            </p:txBody>
          </p:sp>
        </mc:Choice>
        <mc:Fallback xmlns="">
          <p:sp>
            <p:nvSpPr>
              <p:cNvPr id="24" name="Rectangle 23">
                <a:extLst>
                  <a:ext uri="{FF2B5EF4-FFF2-40B4-BE49-F238E27FC236}">
                    <a16:creationId xmlns:a16="http://schemas.microsoft.com/office/drawing/2014/main" id="{55615770-A9D3-4F04-A9A2-EE42AEFD0505}"/>
                  </a:ext>
                </a:extLst>
              </p:cNvPr>
              <p:cNvSpPr>
                <a:spLocks noRot="1" noChangeAspect="1" noMove="1" noResize="1" noEditPoints="1" noAdjustHandles="1" noChangeArrowheads="1" noChangeShapeType="1" noTextEdit="1"/>
              </p:cNvSpPr>
              <p:nvPr/>
            </p:nvSpPr>
            <p:spPr>
              <a:xfrm>
                <a:off x="5592567" y="4166721"/>
                <a:ext cx="1730602" cy="682623"/>
              </a:xfrm>
              <a:prstGeom prst="rect">
                <a:avLst/>
              </a:prstGeom>
              <a:blipFill>
                <a:blip r:embed="rId7"/>
                <a:stretch>
                  <a:fillRect/>
                </a:stretch>
              </a:blipFill>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582DB18A-70EB-4C41-ABE2-C6D8DA47BB98}"/>
              </a:ext>
            </a:extLst>
          </p:cNvPr>
          <p:cNvCxnSpPr>
            <a:cxnSpLocks/>
            <a:stCxn id="24" idx="1"/>
          </p:cNvCxnSpPr>
          <p:nvPr/>
        </p:nvCxnSpPr>
        <p:spPr>
          <a:xfrm flipH="1">
            <a:off x="4738255" y="4508033"/>
            <a:ext cx="854312" cy="23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3837209C-A55F-4EC6-80A8-E05FFA01A1A3}"/>
                  </a:ext>
                </a:extLst>
              </p:cNvPr>
              <p:cNvSpPr/>
              <p:nvPr/>
            </p:nvSpPr>
            <p:spPr>
              <a:xfrm>
                <a:off x="5592567" y="1985446"/>
                <a:ext cx="1730602" cy="6826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Sub>
                        </m:den>
                      </m:f>
                      <m:r>
                        <a:rPr lang="en-US" i="1">
                          <a:latin typeface="Cambria Math" panose="02040503050406030204" pitchFamily="18" charset="0"/>
                        </a:rPr>
                        <m:t>&lt;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1</m:t>
                              </m:r>
                            </m:sub>
                            <m:sup>
                              <m:r>
                                <a:rPr lang="pt-BR" i="1">
                                  <a:latin typeface="Cambria Math" panose="02040503050406030204" pitchFamily="18" charset="0"/>
                                </a:rPr>
                                <m:t>∗</m:t>
                              </m:r>
                            </m:sup>
                          </m:sSubSup>
                        </m:num>
                        <m:den>
                          <m:sSubSup>
                            <m:sSubSupPr>
                              <m:ctrlPr>
                                <a:rPr lang="en-US" i="1">
                                  <a:latin typeface="Cambria Math" panose="02040503050406030204" pitchFamily="18" charset="0"/>
                                </a:rPr>
                              </m:ctrlPr>
                            </m:sSubSupPr>
                            <m:e>
                              <m:r>
                                <a:rPr lang="pt-BR" i="1">
                                  <a:latin typeface="Cambria Math" panose="02040503050406030204" pitchFamily="18" charset="0"/>
                                </a:rPr>
                                <m:t>𝑎</m:t>
                              </m:r>
                            </m:e>
                            <m:sub>
                              <m:r>
                                <a:rPr lang="pt-BR" i="1">
                                  <a:latin typeface="Cambria Math" panose="02040503050406030204" pitchFamily="18" charset="0"/>
                                </a:rPr>
                                <m:t>𝐿</m:t>
                              </m:r>
                              <m:r>
                                <a:rPr lang="pt-BR" i="1">
                                  <a:latin typeface="Cambria Math" panose="02040503050406030204" pitchFamily="18" charset="0"/>
                                </a:rPr>
                                <m:t>2</m:t>
                              </m:r>
                            </m:sub>
                            <m:sup>
                              <m:r>
                                <a:rPr lang="pt-BR" i="1">
                                  <a:latin typeface="Cambria Math" panose="02040503050406030204" pitchFamily="18" charset="0"/>
                                </a:rPr>
                                <m:t>∗</m:t>
                              </m:r>
                            </m:sup>
                          </m:sSubSup>
                        </m:den>
                      </m:f>
                    </m:oMath>
                  </m:oMathPara>
                </a14:m>
                <a:endParaRPr lang="en-US" dirty="0"/>
              </a:p>
            </p:txBody>
          </p:sp>
        </mc:Choice>
        <mc:Fallback xmlns="">
          <p:sp>
            <p:nvSpPr>
              <p:cNvPr id="28" name="Rectangle 27">
                <a:extLst>
                  <a:ext uri="{FF2B5EF4-FFF2-40B4-BE49-F238E27FC236}">
                    <a16:creationId xmlns:a16="http://schemas.microsoft.com/office/drawing/2014/main" id="{3837209C-A55F-4EC6-80A8-E05FFA01A1A3}"/>
                  </a:ext>
                </a:extLst>
              </p:cNvPr>
              <p:cNvSpPr>
                <a:spLocks noRot="1" noChangeAspect="1" noMove="1" noResize="1" noEditPoints="1" noAdjustHandles="1" noChangeArrowheads="1" noChangeShapeType="1" noTextEdit="1"/>
              </p:cNvSpPr>
              <p:nvPr/>
            </p:nvSpPr>
            <p:spPr>
              <a:xfrm>
                <a:off x="5592567" y="1985446"/>
                <a:ext cx="1730602" cy="682623"/>
              </a:xfrm>
              <a:prstGeom prst="rect">
                <a:avLst/>
              </a:prstGeom>
              <a:blipFill>
                <a:blip r:embed="rId8"/>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7D056DC5-FE10-4881-A821-99697B456B76}"/>
              </a:ext>
            </a:extLst>
          </p:cNvPr>
          <p:cNvCxnSpPr>
            <a:cxnSpLocks/>
          </p:cNvCxnSpPr>
          <p:nvPr/>
        </p:nvCxnSpPr>
        <p:spPr>
          <a:xfrm flipH="1">
            <a:off x="4649086" y="2512750"/>
            <a:ext cx="908954" cy="495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171A41-E04A-4D80-BB21-DA31F0EA30D5}"/>
              </a:ext>
            </a:extLst>
          </p:cNvPr>
          <p:cNvCxnSpPr>
            <a:cxnSpLocks/>
          </p:cNvCxnSpPr>
          <p:nvPr/>
        </p:nvCxnSpPr>
        <p:spPr>
          <a:xfrm>
            <a:off x="4603051" y="3118076"/>
            <a:ext cx="308965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C3EBD12-C3F6-4DFD-B003-44E98721EC12}"/>
              </a:ext>
            </a:extLst>
          </p:cNvPr>
          <p:cNvSpPr txBox="1"/>
          <p:nvPr/>
        </p:nvSpPr>
        <p:spPr>
          <a:xfrm>
            <a:off x="4937529" y="2553480"/>
            <a:ext cx="2872739" cy="553998"/>
          </a:xfrm>
          <a:prstGeom prst="rect">
            <a:avLst/>
          </a:prstGeom>
          <a:noFill/>
        </p:spPr>
        <p:txBody>
          <a:bodyPr wrap="square" rtlCol="0">
            <a:spAutoFit/>
          </a:bodyPr>
          <a:lstStyle/>
          <a:p>
            <a:r>
              <a:rPr lang="en-US" sz="1500" dirty="0"/>
              <a:t>Home specialized in good 1</a:t>
            </a:r>
          </a:p>
          <a:p>
            <a:r>
              <a:rPr lang="en-US" sz="1500" dirty="0"/>
              <a:t>Foreign produces both</a:t>
            </a:r>
          </a:p>
        </p:txBody>
      </p:sp>
      <p:sp>
        <p:nvSpPr>
          <p:cNvPr id="41" name="TextBox 40">
            <a:extLst>
              <a:ext uri="{FF2B5EF4-FFF2-40B4-BE49-F238E27FC236}">
                <a16:creationId xmlns:a16="http://schemas.microsoft.com/office/drawing/2014/main" id="{27AF7F60-4958-43B6-A014-0A1188E4B796}"/>
              </a:ext>
            </a:extLst>
          </p:cNvPr>
          <p:cNvSpPr txBox="1"/>
          <p:nvPr/>
        </p:nvSpPr>
        <p:spPr>
          <a:xfrm>
            <a:off x="4603051" y="3491054"/>
            <a:ext cx="3107869" cy="553998"/>
          </a:xfrm>
          <a:prstGeom prst="rect">
            <a:avLst/>
          </a:prstGeom>
          <a:noFill/>
        </p:spPr>
        <p:txBody>
          <a:bodyPr wrap="square" rtlCol="0">
            <a:spAutoFit/>
          </a:bodyPr>
          <a:lstStyle/>
          <a:p>
            <a:r>
              <a:rPr lang="en-US" sz="1500" dirty="0"/>
              <a:t>Home specialized in good 1</a:t>
            </a:r>
          </a:p>
          <a:p>
            <a:r>
              <a:rPr lang="en-US" sz="1500" dirty="0"/>
              <a:t>Foreign specialized in good 2</a:t>
            </a:r>
          </a:p>
        </p:txBody>
      </p:sp>
      <p:sp>
        <p:nvSpPr>
          <p:cNvPr id="42" name="TextBox 41">
            <a:extLst>
              <a:ext uri="{FF2B5EF4-FFF2-40B4-BE49-F238E27FC236}">
                <a16:creationId xmlns:a16="http://schemas.microsoft.com/office/drawing/2014/main" id="{413171B8-FAC9-4A67-8EAA-518694A9F088}"/>
              </a:ext>
            </a:extLst>
          </p:cNvPr>
          <p:cNvSpPr txBox="1"/>
          <p:nvPr/>
        </p:nvSpPr>
        <p:spPr>
          <a:xfrm>
            <a:off x="2450171" y="4549388"/>
            <a:ext cx="3107869" cy="553998"/>
          </a:xfrm>
          <a:prstGeom prst="rect">
            <a:avLst/>
          </a:prstGeom>
          <a:noFill/>
        </p:spPr>
        <p:txBody>
          <a:bodyPr wrap="square" rtlCol="0">
            <a:spAutoFit/>
          </a:bodyPr>
          <a:lstStyle/>
          <a:p>
            <a:r>
              <a:rPr lang="en-US" sz="1500" dirty="0"/>
              <a:t>Home produces both</a:t>
            </a:r>
          </a:p>
          <a:p>
            <a:r>
              <a:rPr lang="en-US" sz="1500" dirty="0"/>
              <a:t>Foreign specialized in good 2</a:t>
            </a:r>
          </a:p>
        </p:txBody>
      </p:sp>
      <p:sp>
        <p:nvSpPr>
          <p:cNvPr id="43" name="TextBox 42">
            <a:extLst>
              <a:ext uri="{FF2B5EF4-FFF2-40B4-BE49-F238E27FC236}">
                <a16:creationId xmlns:a16="http://schemas.microsoft.com/office/drawing/2014/main" id="{741B315F-47FB-49AA-B7F8-22D963746522}"/>
              </a:ext>
            </a:extLst>
          </p:cNvPr>
          <p:cNvSpPr txBox="1"/>
          <p:nvPr/>
        </p:nvSpPr>
        <p:spPr>
          <a:xfrm>
            <a:off x="7692704" y="2928333"/>
            <a:ext cx="1722120" cy="369332"/>
          </a:xfrm>
          <a:prstGeom prst="rect">
            <a:avLst/>
          </a:prstGeom>
          <a:noFill/>
        </p:spPr>
        <p:txBody>
          <a:bodyPr wrap="square" rtlCol="0">
            <a:spAutoFit/>
          </a:bodyPr>
          <a:lstStyle/>
          <a:p>
            <a:r>
              <a:rPr lang="en-US" dirty="0"/>
              <a:t>Relative Supply</a:t>
            </a:r>
          </a:p>
        </p:txBody>
      </p:sp>
      <p:sp>
        <p:nvSpPr>
          <p:cNvPr id="2" name="Footer Placeholder 1">
            <a:extLst>
              <a:ext uri="{FF2B5EF4-FFF2-40B4-BE49-F238E27FC236}">
                <a16:creationId xmlns:a16="http://schemas.microsoft.com/office/drawing/2014/main" id="{282515E1-2A49-496D-ADDC-09899416D8A4}"/>
              </a:ext>
            </a:extLst>
          </p:cNvPr>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a:extLst>
              <a:ext uri="{FF2B5EF4-FFF2-40B4-BE49-F238E27FC236}">
                <a16:creationId xmlns:a16="http://schemas.microsoft.com/office/drawing/2014/main" id="{3F50D7E2-F071-4592-BF17-68C9C3A7799F}"/>
              </a:ext>
            </a:extLst>
          </p:cNvPr>
          <p:cNvSpPr>
            <a:spLocks noGrp="1"/>
          </p:cNvSpPr>
          <p:nvPr>
            <p:ph type="sldNum" sz="quarter" idx="12"/>
          </p:nvPr>
        </p:nvSpPr>
        <p:spPr/>
        <p:txBody>
          <a:bodyPr/>
          <a:lstStyle/>
          <a:p>
            <a:fld id="{ABB1E195-B4C4-4D8D-9171-F90BABCE93C7}" type="slidenum">
              <a:rPr lang="en-US" smtClean="0"/>
              <a:t>31</a:t>
            </a:fld>
            <a:endParaRPr lang="en-US"/>
          </a:p>
        </p:txBody>
      </p:sp>
    </p:spTree>
    <p:extLst>
      <p:ext uri="{BB962C8B-B14F-4D97-AF65-F5344CB8AC3E}">
        <p14:creationId xmlns:p14="http://schemas.microsoft.com/office/powerpoint/2010/main" val="302413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0"/>
                                        </p:tgtEl>
                                      </p:cBhvr>
                                    </p:animEffect>
                                    <p:set>
                                      <p:cBhvr>
                                        <p:cTn id="44" dur="1" fill="hold">
                                          <p:stCondLst>
                                            <p:cond delay="499"/>
                                          </p:stCondLst>
                                        </p:cTn>
                                        <p:tgtEl>
                                          <p:spTgt spid="3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500"/>
                                        <p:tgtEl>
                                          <p:spTgt spid="4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8" grpId="0"/>
      <p:bldP spid="28" grpId="1"/>
      <p:bldP spid="32" grpId="0"/>
      <p:bldP spid="41" grpId="0"/>
      <p:bldP spid="42" grpId="0"/>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Relative demand curve (RD)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fontScale="85000" lnSpcReduction="20000"/>
              </a:bodyPr>
              <a:lstStyle/>
              <a:p>
                <a:pPr lvl="1">
                  <a:spcAft>
                    <a:spcPts val="1200"/>
                  </a:spcAft>
                </a:pPr>
                <a:endParaRPr lang="en-US" sz="2400" dirty="0"/>
              </a:p>
              <a:p>
                <a:pPr lvl="1">
                  <a:spcAft>
                    <a:spcPts val="1200"/>
                  </a:spcAft>
                </a:pPr>
                <a:r>
                  <a:rPr lang="en-US" sz="2400" dirty="0"/>
                  <a:t>Consumers have homogeneous tastes</a:t>
                </a:r>
                <a:endParaRPr lang="en-US" sz="1200" dirty="0"/>
              </a:p>
              <a:p>
                <a:pPr lvl="2">
                  <a:spcAft>
                    <a:spcPts val="1200"/>
                  </a:spcAft>
                </a:pPr>
                <a:r>
                  <a:rPr lang="en-US" sz="1900" dirty="0"/>
                  <a:t>They value consumption of both goods</a:t>
                </a:r>
              </a:p>
              <a:p>
                <a:pPr lvl="2">
                  <a:spcAft>
                    <a:spcPts val="1200"/>
                  </a:spcAft>
                </a:pPr>
                <a:r>
                  <a:rPr lang="en-US" sz="1900" dirty="0"/>
                  <a:t>Marginal utility of a good goes to infinity as its consumption goes to zero</a:t>
                </a:r>
              </a:p>
              <a:p>
                <a:pPr lvl="2">
                  <a:spcAft>
                    <a:spcPts val="1200"/>
                  </a:spcAft>
                </a:pPr>
                <a:r>
                  <a:rPr lang="en-US" sz="1900" dirty="0"/>
                  <a:t>If </a:t>
                </a:r>
                <a14:m>
                  <m:oMath xmlns:m="http://schemas.openxmlformats.org/officeDocument/2006/math">
                    <m:sSub>
                      <m:sSubPr>
                        <m:ctrlPr>
                          <a:rPr lang="en-US" sz="1900" i="1" smtClean="0">
                            <a:latin typeface="Cambria Math" panose="02040503050406030204" pitchFamily="18" charset="0"/>
                          </a:rPr>
                        </m:ctrlPr>
                      </m:sSubPr>
                      <m:e>
                        <m:r>
                          <a:rPr lang="en-US" sz="1900" b="0" i="1" smtClean="0">
                            <a:latin typeface="Cambria Math" panose="02040503050406030204" pitchFamily="18" charset="0"/>
                          </a:rPr>
                          <m:t>𝑃</m:t>
                        </m:r>
                      </m:e>
                      <m:sub>
                        <m:r>
                          <a:rPr lang="en-US" sz="1900" b="0" i="1" smtClean="0">
                            <a:latin typeface="Cambria Math" panose="02040503050406030204" pitchFamily="18" charset="0"/>
                          </a:rPr>
                          <m:t>1</m:t>
                        </m:r>
                      </m:sub>
                    </m:sSub>
                    <m:r>
                      <a:rPr lang="en-US" sz="1900" b="0" i="1" smtClean="0">
                        <a:latin typeface="Cambria Math" panose="02040503050406030204" pitchFamily="18" charset="0"/>
                      </a:rPr>
                      <m:t>/</m:t>
                    </m:r>
                    <m:sSub>
                      <m:sSubPr>
                        <m:ctrlPr>
                          <a:rPr lang="en-US" sz="1900" b="0" i="1" smtClean="0">
                            <a:latin typeface="Cambria Math" panose="02040503050406030204" pitchFamily="18" charset="0"/>
                          </a:rPr>
                        </m:ctrlPr>
                      </m:sSubPr>
                      <m:e>
                        <m:r>
                          <a:rPr lang="en-US" sz="1900" b="0" i="1" smtClean="0">
                            <a:latin typeface="Cambria Math" panose="02040503050406030204" pitchFamily="18" charset="0"/>
                          </a:rPr>
                          <m:t>𝑃</m:t>
                        </m:r>
                      </m:e>
                      <m:sub>
                        <m:r>
                          <a:rPr lang="en-US" sz="1900" b="0" i="1" smtClean="0">
                            <a:latin typeface="Cambria Math" panose="02040503050406030204" pitchFamily="18" charset="0"/>
                          </a:rPr>
                          <m:t>2</m:t>
                        </m:r>
                      </m:sub>
                    </m:sSub>
                  </m:oMath>
                </a14:m>
                <a:r>
                  <a:rPr lang="en-US" sz="1900" dirty="0"/>
                  <a:t> increases, consumers want less of good 1 relative to good 2</a:t>
                </a:r>
              </a:p>
              <a:p>
                <a:pPr lvl="2">
                  <a:spcAft>
                    <a:spcPts val="1200"/>
                  </a:spcAft>
                </a:pPr>
                <a:r>
                  <a:rPr lang="en-US" sz="1900" dirty="0"/>
                  <a:t>Focus on trade coming from technological differences </a:t>
                </a:r>
              </a:p>
              <a:p>
                <a:pPr lvl="1">
                  <a:spcAft>
                    <a:spcPts val="1200"/>
                  </a:spcAft>
                </a:pPr>
                <a:r>
                  <a:rPr lang="en-US" sz="2400" dirty="0"/>
                  <a:t>Thus, the relative demand curve:</a:t>
                </a:r>
              </a:p>
              <a:p>
                <a:pPr lvl="2">
                  <a:spcAft>
                    <a:spcPts val="1200"/>
                  </a:spcAft>
                </a:pPr>
                <a:r>
                  <a:rPr lang="en-US" sz="1900" dirty="0"/>
                  <a:t>Downward sloping</a:t>
                </a:r>
              </a:p>
              <a:p>
                <a:pPr lvl="2">
                  <a:spcAft>
                    <a:spcPts val="1200"/>
                  </a:spcAft>
                </a:pPr>
                <a:r>
                  <a:rPr lang="en-US" sz="1900" dirty="0"/>
                  <a:t>Does not touch axes</a:t>
                </a:r>
              </a:p>
              <a:p>
                <a:pPr lvl="2">
                  <a:spcAft>
                    <a:spcPts val="1200"/>
                  </a:spcAft>
                </a:pPr>
                <a:r>
                  <a:rPr lang="en-US" sz="1900" dirty="0"/>
                  <a:t>Same for Home and Foreign (and for the World)</a:t>
                </a:r>
              </a:p>
              <a:p>
                <a:pPr lvl="1">
                  <a:spcAft>
                    <a:spcPts val="1200"/>
                  </a:spcAft>
                </a:pPr>
                <a:r>
                  <a:rPr lang="en-US" sz="2300" dirty="0"/>
                  <a:t>Homogeneous and homothetic tastes (more on this later)</a:t>
                </a:r>
              </a:p>
              <a:p>
                <a:pPr marL="310896" lvl="2" indent="0">
                  <a:spcAft>
                    <a:spcPts val="1200"/>
                  </a:spcAft>
                  <a:buNone/>
                </a:pPr>
                <a:endParaRPr lang="en-US" sz="1200" dirty="0"/>
              </a:p>
              <a:p>
                <a:pPr lvl="2">
                  <a:spcAft>
                    <a:spcPts val="1200"/>
                  </a:spcAft>
                </a:pPr>
                <a:endParaRPr lang="en-US"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084832"/>
                <a:ext cx="9720071" cy="4224528"/>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FCF6973D-C23C-4669-B162-C60C07F763FF}"/>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C009A31A-6E40-4561-98C1-490BC178556B}"/>
              </a:ext>
            </a:extLst>
          </p:cNvPr>
          <p:cNvSpPr>
            <a:spLocks noGrp="1"/>
          </p:cNvSpPr>
          <p:nvPr>
            <p:ph type="sldNum" sz="quarter" idx="12"/>
          </p:nvPr>
        </p:nvSpPr>
        <p:spPr/>
        <p:txBody>
          <a:bodyPr/>
          <a:lstStyle/>
          <a:p>
            <a:fld id="{ABB1E195-B4C4-4D8D-9171-F90BABCE93C7}" type="slidenum">
              <a:rPr lang="en-US" smtClean="0"/>
              <a:t>32</a:t>
            </a:fld>
            <a:endParaRPr lang="en-US"/>
          </a:p>
        </p:txBody>
      </p:sp>
    </p:spTree>
    <p:extLst>
      <p:ext uri="{BB962C8B-B14F-4D97-AF65-F5344CB8AC3E}">
        <p14:creationId xmlns:p14="http://schemas.microsoft.com/office/powerpoint/2010/main" val="864403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EA8993-E6C4-471E-B9D2-9211C9C6A7D4}"/>
                  </a:ext>
                </a:extLst>
              </p:cNvPr>
              <p:cNvSpPr txBox="1"/>
              <p:nvPr/>
            </p:nvSpPr>
            <p:spPr>
              <a:xfrm>
                <a:off x="1696725" y="1670553"/>
                <a:ext cx="566154"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oMath>
                  </m:oMathPara>
                </a14:m>
                <a:endParaRPr lang="en-US" baseline="-25000" dirty="0"/>
              </a:p>
            </p:txBody>
          </p:sp>
        </mc:Choice>
        <mc:Fallback xmlns="">
          <p:sp>
            <p:nvSpPr>
              <p:cNvPr id="8" name="TextBox 7">
                <a:extLst>
                  <a:ext uri="{FF2B5EF4-FFF2-40B4-BE49-F238E27FC236}">
                    <a16:creationId xmlns:a16="http://schemas.microsoft.com/office/drawing/2014/main" id="{2BEA8993-E6C4-471E-B9D2-9211C9C6A7D4}"/>
                  </a:ext>
                </a:extLst>
              </p:cNvPr>
              <p:cNvSpPr txBox="1">
                <a:spLocks noRot="1" noChangeAspect="1" noMove="1" noResize="1" noEditPoints="1" noAdjustHandles="1" noChangeArrowheads="1" noChangeShapeType="1" noTextEdit="1"/>
              </p:cNvSpPr>
              <p:nvPr/>
            </p:nvSpPr>
            <p:spPr>
              <a:xfrm>
                <a:off x="1696725" y="1670553"/>
                <a:ext cx="566154"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6580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𝐶</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2</m:t>
                              </m:r>
                            </m:sub>
                          </m:sSub>
                        </m:den>
                      </m:f>
                    </m:oMath>
                  </m:oMathPara>
                </a14:m>
                <a:endParaRPr lang="en-US" baseline="-25000" dirty="0"/>
              </a:p>
            </p:txBody>
          </p:sp>
        </mc:Choice>
        <mc:Fallback xmlns="">
          <p:sp>
            <p:nvSpPr>
              <p:cNvPr id="9" name="TextBox 8">
                <a:extLst>
                  <a:ext uri="{FF2B5EF4-FFF2-40B4-BE49-F238E27FC236}">
                    <a16:creationId xmlns:a16="http://schemas.microsoft.com/office/drawing/2014/main" id="{5434CC2C-FBE3-4E80-B23D-4270986CEB6C}"/>
                  </a:ext>
                </a:extLst>
              </p:cNvPr>
              <p:cNvSpPr txBox="1">
                <a:spLocks noRot="1" noChangeAspect="1" noMove="1" noResize="1" noEditPoints="1" noAdjustHandles="1" noChangeArrowheads="1" noChangeShapeType="1" noTextEdit="1"/>
              </p:cNvSpPr>
              <p:nvPr/>
            </p:nvSpPr>
            <p:spPr>
              <a:xfrm>
                <a:off x="7710921" y="5444347"/>
                <a:ext cx="566154" cy="658065"/>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6</a:t>
            </a:r>
          </a:p>
          <a:p>
            <a:pPr algn="ctr"/>
            <a:r>
              <a:rPr lang="en-US" dirty="0"/>
              <a:t>Relative Demand Curve</a:t>
            </a:r>
          </a:p>
        </p:txBody>
      </p:sp>
      <p:sp>
        <p:nvSpPr>
          <p:cNvPr id="22" name="Arc 21">
            <a:extLst>
              <a:ext uri="{FF2B5EF4-FFF2-40B4-BE49-F238E27FC236}">
                <a16:creationId xmlns:a16="http://schemas.microsoft.com/office/drawing/2014/main" id="{DF8F5346-F66B-4929-A30C-3C6483AD38A0}"/>
              </a:ext>
            </a:extLst>
          </p:cNvPr>
          <p:cNvSpPr/>
          <p:nvPr/>
        </p:nvSpPr>
        <p:spPr>
          <a:xfrm rot="11117280">
            <a:off x="2305142" y="-997467"/>
            <a:ext cx="9966832" cy="6524846"/>
          </a:xfrm>
          <a:prstGeom prst="arc">
            <a:avLst>
              <a:gd name="adj1" fmla="val 15882253"/>
              <a:gd name="adj2" fmla="val 21526448"/>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27689ABD-F587-4670-8FCF-6705E0BD11C2}"/>
              </a:ext>
            </a:extLst>
          </p:cNvPr>
          <p:cNvSpPr txBox="1"/>
          <p:nvPr/>
        </p:nvSpPr>
        <p:spPr>
          <a:xfrm>
            <a:off x="6727970" y="5075015"/>
            <a:ext cx="2114026" cy="369332"/>
          </a:xfrm>
          <a:prstGeom prst="rect">
            <a:avLst/>
          </a:prstGeom>
          <a:noFill/>
        </p:spPr>
        <p:txBody>
          <a:bodyPr wrap="square" rtlCol="0">
            <a:spAutoFit/>
          </a:bodyPr>
          <a:lstStyle/>
          <a:p>
            <a:r>
              <a:rPr lang="en-US" dirty="0"/>
              <a:t>Relative Demand</a:t>
            </a:r>
          </a:p>
        </p:txBody>
      </p:sp>
      <p:sp>
        <p:nvSpPr>
          <p:cNvPr id="2" name="Footer Placeholder 1">
            <a:extLst>
              <a:ext uri="{FF2B5EF4-FFF2-40B4-BE49-F238E27FC236}">
                <a16:creationId xmlns:a16="http://schemas.microsoft.com/office/drawing/2014/main" id="{16742FC9-0C4A-4736-A1AF-5C7A5CEDC043}"/>
              </a:ext>
            </a:extLst>
          </p:cNvPr>
          <p:cNvSpPr>
            <a:spLocks noGrp="1"/>
          </p:cNvSpPr>
          <p:nvPr>
            <p:ph type="ftr" sz="quarter" idx="11"/>
          </p:nvPr>
        </p:nvSpPr>
        <p:spPr/>
        <p:txBody>
          <a:bodyPr/>
          <a:lstStyle/>
          <a:p>
            <a:r>
              <a:rPr lang="pt-BR"/>
              <a:t>International Economics, UIUC, Fall 2019 - Mauro Rodrigues</a:t>
            </a:r>
            <a:endParaRPr lang="en-US"/>
          </a:p>
        </p:txBody>
      </p:sp>
      <p:sp>
        <p:nvSpPr>
          <p:cNvPr id="3" name="Slide Number Placeholder 2">
            <a:extLst>
              <a:ext uri="{FF2B5EF4-FFF2-40B4-BE49-F238E27FC236}">
                <a16:creationId xmlns:a16="http://schemas.microsoft.com/office/drawing/2014/main" id="{E17A3DA6-B4EA-4552-9752-AFF0DBB6817D}"/>
              </a:ext>
            </a:extLst>
          </p:cNvPr>
          <p:cNvSpPr>
            <a:spLocks noGrp="1"/>
          </p:cNvSpPr>
          <p:nvPr>
            <p:ph type="sldNum" sz="quarter" idx="12"/>
          </p:nvPr>
        </p:nvSpPr>
        <p:spPr/>
        <p:txBody>
          <a:bodyPr/>
          <a:lstStyle/>
          <a:p>
            <a:fld id="{ABB1E195-B4C4-4D8D-9171-F90BABCE93C7}" type="slidenum">
              <a:rPr lang="en-US" smtClean="0"/>
              <a:t>33</a:t>
            </a:fld>
            <a:endParaRPr lang="en-US"/>
          </a:p>
        </p:txBody>
      </p:sp>
    </p:spTree>
    <p:extLst>
      <p:ext uri="{BB962C8B-B14F-4D97-AF65-F5344CB8AC3E}">
        <p14:creationId xmlns:p14="http://schemas.microsoft.com/office/powerpoint/2010/main" val="289145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heel(1)">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2" grpId="0" animBg="1"/>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Open-economy equilibrium</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lvl="1">
                  <a:spcAft>
                    <a:spcPts val="1200"/>
                  </a:spcAft>
                </a:pPr>
                <a:r>
                  <a:rPr lang="en-US" sz="2400" dirty="0"/>
                  <a:t>In an open-economy equilibrium:</a:t>
                </a:r>
              </a:p>
              <a:p>
                <a:pPr marL="128016" lvl="1" indent="0">
                  <a:spcAft>
                    <a:spcPts val="1200"/>
                  </a:spcAft>
                  <a:buNone/>
                </a:pPr>
                <a:endParaRPr lang="en-US" sz="2400" dirty="0"/>
              </a:p>
              <a:p>
                <a:pPr marL="128016" lvl="1" indent="0" algn="ctr">
                  <a:spcAft>
                    <a:spcPts val="1200"/>
                  </a:spcAft>
                  <a:buNone/>
                </a:pPr>
                <a:r>
                  <a:rPr lang="en-US" sz="2400" dirty="0"/>
                  <a:t> Relative Supply = Relative Demand</a:t>
                </a:r>
                <a:endParaRPr lang="en-US" sz="1200" dirty="0"/>
              </a:p>
              <a:p>
                <a:pPr marL="310896" lvl="2" indent="0">
                  <a:spcAft>
                    <a:spcPts val="1200"/>
                  </a:spcAft>
                  <a:buNone/>
                </a:pPr>
                <a:endParaRPr lang="en-US" sz="1200" dirty="0"/>
              </a:p>
              <a:p>
                <a:pPr lvl="1">
                  <a:spcAft>
                    <a:spcPts val="1200"/>
                  </a:spcAft>
                </a:pPr>
                <a:endParaRPr lang="en-US" sz="1600" dirty="0"/>
              </a:p>
              <a:p>
                <a:pPr lvl="1">
                  <a:spcAft>
                    <a:spcPts val="1200"/>
                  </a:spcAft>
                </a:pPr>
                <a:r>
                  <a:rPr lang="en-US" sz="2400" dirty="0"/>
                  <a:t>We next show an example in which both countries specialize</a:t>
                </a:r>
              </a:p>
              <a:p>
                <a:pPr lvl="1">
                  <a:spcAft>
                    <a:spcPts val="1200"/>
                  </a:spcAft>
                </a:pPr>
                <a14:m>
                  <m:oMath xmlns:m="http://schemas.openxmlformats.org/officeDocument/2006/math">
                    <m:sSub>
                      <m:sSubPr>
                        <m:ctrlPr>
                          <a:rPr lang="en-US" sz="2400" i="1">
                            <a:latin typeface="Cambria Math" panose="02040503050406030204" pitchFamily="18" charset="0"/>
                          </a:rPr>
                        </m:ctrlPr>
                      </m:sSub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𝑃</m:t>
                                    </m:r>
                                  </m:e>
                                  <m:sub>
                                    <m:r>
                                      <a:rPr lang="en-US" sz="2400" i="1">
                                        <a:latin typeface="Cambria Math" panose="02040503050406030204" pitchFamily="18" charset="0"/>
                                      </a:rPr>
                                      <m:t>2</m:t>
                                    </m:r>
                                  </m:sub>
                                </m:sSub>
                              </m:den>
                            </m:f>
                          </m:e>
                        </m:d>
                      </m:e>
                      <m:sub>
                        <m:r>
                          <a:rPr lang="en-US" sz="2400" i="1">
                            <a:latin typeface="Cambria Math" panose="02040503050406030204" pitchFamily="18" charset="0"/>
                          </a:rPr>
                          <m:t>𝑜𝑝𝑒𝑛</m:t>
                        </m:r>
                      </m:sub>
                    </m:sSub>
                  </m:oMath>
                </a14:m>
                <a:r>
                  <a:rPr lang="en-US" sz="2400" dirty="0"/>
                  <a:t>: equilibrium relative price</a:t>
                </a:r>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084832"/>
                <a:ext cx="9720071" cy="4224528"/>
              </a:xfrm>
              <a:blipFill>
                <a:blip r:embed="rId2"/>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C9DD7794-9817-45F2-8535-56DE010F135F}"/>
              </a:ext>
            </a:extLst>
          </p:cNvPr>
          <p:cNvSpPr/>
          <p:nvPr/>
        </p:nvSpPr>
        <p:spPr>
          <a:xfrm>
            <a:off x="3645725" y="3336967"/>
            <a:ext cx="4786609" cy="6808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105957C0-E448-4CE6-A3A1-EC4E4F13C67E}"/>
              </a:ext>
            </a:extLst>
          </p:cNvPr>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a:extLst>
              <a:ext uri="{FF2B5EF4-FFF2-40B4-BE49-F238E27FC236}">
                <a16:creationId xmlns:a16="http://schemas.microsoft.com/office/drawing/2014/main" id="{E3C3995B-3C24-4502-8629-723B50AF1B20}"/>
              </a:ext>
            </a:extLst>
          </p:cNvPr>
          <p:cNvSpPr>
            <a:spLocks noGrp="1"/>
          </p:cNvSpPr>
          <p:nvPr>
            <p:ph type="sldNum" sz="quarter" idx="12"/>
          </p:nvPr>
        </p:nvSpPr>
        <p:spPr/>
        <p:txBody>
          <a:bodyPr/>
          <a:lstStyle/>
          <a:p>
            <a:fld id="{ABB1E195-B4C4-4D8D-9171-F90BABCE93C7}" type="slidenum">
              <a:rPr lang="en-US" smtClean="0"/>
              <a:t>34</a:t>
            </a:fld>
            <a:endParaRPr lang="en-US"/>
          </a:p>
        </p:txBody>
      </p:sp>
    </p:spTree>
    <p:extLst>
      <p:ext uri="{BB962C8B-B14F-4D97-AF65-F5344CB8AC3E}">
        <p14:creationId xmlns:p14="http://schemas.microsoft.com/office/powerpoint/2010/main" val="3821866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EA8993-E6C4-471E-B9D2-9211C9C6A7D4}"/>
                  </a:ext>
                </a:extLst>
              </p:cNvPr>
              <p:cNvSpPr txBox="1"/>
              <p:nvPr/>
            </p:nvSpPr>
            <p:spPr>
              <a:xfrm>
                <a:off x="1696725" y="1670553"/>
                <a:ext cx="566154"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oMath>
                  </m:oMathPara>
                </a14:m>
                <a:endParaRPr lang="en-US" baseline="-25000" dirty="0"/>
              </a:p>
            </p:txBody>
          </p:sp>
        </mc:Choice>
        <mc:Fallback xmlns="">
          <p:sp>
            <p:nvSpPr>
              <p:cNvPr id="8" name="TextBox 7">
                <a:extLst>
                  <a:ext uri="{FF2B5EF4-FFF2-40B4-BE49-F238E27FC236}">
                    <a16:creationId xmlns:a16="http://schemas.microsoft.com/office/drawing/2014/main" id="{2BEA8993-E6C4-471E-B9D2-9211C9C6A7D4}"/>
                  </a:ext>
                </a:extLst>
              </p:cNvPr>
              <p:cNvSpPr txBox="1">
                <a:spLocks noRot="1" noChangeAspect="1" noMove="1" noResize="1" noEditPoints="1" noAdjustHandles="1" noChangeArrowheads="1" noChangeShapeType="1" noTextEdit="1"/>
              </p:cNvSpPr>
              <p:nvPr/>
            </p:nvSpPr>
            <p:spPr>
              <a:xfrm>
                <a:off x="1696725" y="1670553"/>
                <a:ext cx="566154"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682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baseline="-25000" dirty="0"/>
              </a:p>
            </p:txBody>
          </p:sp>
        </mc:Choice>
        <mc:Fallback xmlns="">
          <p:sp>
            <p:nvSpPr>
              <p:cNvPr id="9" name="TextBox 8">
                <a:extLst>
                  <a:ext uri="{FF2B5EF4-FFF2-40B4-BE49-F238E27FC236}">
                    <a16:creationId xmlns:a16="http://schemas.microsoft.com/office/drawing/2014/main" id="{5434CC2C-FBE3-4E80-B23D-4270986CEB6C}"/>
                  </a:ext>
                </a:extLst>
              </p:cNvPr>
              <p:cNvSpPr txBox="1">
                <a:spLocks noRot="1" noChangeAspect="1" noMove="1" noResize="1" noEditPoints="1" noAdjustHandles="1" noChangeArrowheads="1" noChangeShapeType="1" noTextEdit="1"/>
              </p:cNvSpPr>
              <p:nvPr/>
            </p:nvSpPr>
            <p:spPr>
              <a:xfrm>
                <a:off x="7710921" y="5444347"/>
                <a:ext cx="566154" cy="682174"/>
              </a:xfrm>
              <a:prstGeom prst="rect">
                <a:avLst/>
              </a:prstGeom>
              <a:blipFill>
                <a:blip r:embed="rId3"/>
                <a:stretch>
                  <a:fillRect r="-537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6</a:t>
            </a:r>
          </a:p>
          <a:p>
            <a:pPr algn="ctr"/>
            <a:r>
              <a:rPr lang="en-US" dirty="0"/>
              <a:t>Open-economy equilibrium</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97B10F0-3E0E-4054-9203-FF4B2A16E691}"/>
                  </a:ext>
                </a:extLst>
              </p:cNvPr>
              <p:cNvSpPr/>
              <p:nvPr/>
            </p:nvSpPr>
            <p:spPr>
              <a:xfrm>
                <a:off x="898893" y="4224760"/>
                <a:ext cx="1338508" cy="60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2</m:t>
                                      </m:r>
                                    </m:sub>
                                  </m:sSub>
                                </m:den>
                              </m:f>
                            </m:e>
                          </m:d>
                        </m:e>
                        <m:sub>
                          <m:r>
                            <a:rPr lang="pt-BR" sz="1400" i="1">
                              <a:latin typeface="Cambria Math" panose="02040503050406030204" pitchFamily="18" charset="0"/>
                            </a:rPr>
                            <m:t>𝑎𝑢𝑡</m:t>
                          </m:r>
                        </m:sub>
                      </m:sSub>
                      <m:r>
                        <a:rPr lang="en-US" sz="1400" b="0" i="1" smtClean="0">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𝐿</m:t>
                              </m:r>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𝐿</m:t>
                              </m:r>
                              <m:r>
                                <a:rPr lang="en-US" sz="1400" i="1">
                                  <a:latin typeface="Cambria Math" panose="02040503050406030204" pitchFamily="18" charset="0"/>
                                </a:rPr>
                                <m:t>2</m:t>
                              </m:r>
                            </m:sub>
                          </m:sSub>
                        </m:den>
                      </m:f>
                    </m:oMath>
                  </m:oMathPara>
                </a14:m>
                <a:endParaRPr lang="en-US" sz="1400" dirty="0"/>
              </a:p>
            </p:txBody>
          </p:sp>
        </mc:Choice>
        <mc:Fallback xmlns="">
          <p:sp>
            <p:nvSpPr>
              <p:cNvPr id="15" name="Rectangle 14">
                <a:extLst>
                  <a:ext uri="{FF2B5EF4-FFF2-40B4-BE49-F238E27FC236}">
                    <a16:creationId xmlns:a16="http://schemas.microsoft.com/office/drawing/2014/main" id="{F97B10F0-3E0E-4054-9203-FF4B2A16E691}"/>
                  </a:ext>
                </a:extLst>
              </p:cNvPr>
              <p:cNvSpPr>
                <a:spLocks noRot="1" noChangeAspect="1" noMove="1" noResize="1" noEditPoints="1" noAdjustHandles="1" noChangeArrowheads="1" noChangeShapeType="1" noTextEdit="1"/>
              </p:cNvSpPr>
              <p:nvPr/>
            </p:nvSpPr>
            <p:spPr>
              <a:xfrm>
                <a:off x="898893" y="4224760"/>
                <a:ext cx="1338508" cy="605615"/>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B1E87F9D-768F-4F27-B0C1-845D55C068D9}"/>
              </a:ext>
            </a:extLst>
          </p:cNvPr>
          <p:cNvCxnSpPr>
            <a:cxnSpLocks/>
          </p:cNvCxnSpPr>
          <p:nvPr/>
        </p:nvCxnSpPr>
        <p:spPr>
          <a:xfrm flipV="1">
            <a:off x="2157469" y="4531242"/>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25AD79C-D912-4901-A416-C0906934A2BE}"/>
                  </a:ext>
                </a:extLst>
              </p:cNvPr>
              <p:cNvSpPr/>
              <p:nvPr/>
            </p:nvSpPr>
            <p:spPr>
              <a:xfrm>
                <a:off x="857328" y="2807975"/>
                <a:ext cx="1349344" cy="60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Sup>
                                    <m:sSubSupPr>
                                      <m:ctrlPr>
                                        <a:rPr lang="en-US" sz="1400" i="1">
                                          <a:latin typeface="Cambria Math" panose="02040503050406030204" pitchFamily="18" charset="0"/>
                                        </a:rPr>
                                      </m:ctrlPr>
                                    </m:sSubSupPr>
                                    <m:e>
                                      <m:r>
                                        <a:rPr lang="pt-BR" sz="1400" i="1">
                                          <a:latin typeface="Cambria Math" panose="02040503050406030204" pitchFamily="18" charset="0"/>
                                        </a:rPr>
                                        <m:t>𝑃</m:t>
                                      </m:r>
                                    </m:e>
                                    <m:sub>
                                      <m:r>
                                        <a:rPr lang="pt-BR" sz="1400" i="1">
                                          <a:latin typeface="Cambria Math" panose="02040503050406030204" pitchFamily="18" charset="0"/>
                                        </a:rPr>
                                        <m:t>1</m:t>
                                      </m:r>
                                    </m:sub>
                                    <m:sup>
                                      <m:r>
                                        <a:rPr lang="pt-BR" sz="1400" i="1">
                                          <a:latin typeface="Cambria Math" panose="02040503050406030204" pitchFamily="18" charset="0"/>
                                        </a:rPr>
                                        <m:t>∗</m:t>
                                      </m:r>
                                    </m:sup>
                                  </m:sSubSup>
                                </m:num>
                                <m:den>
                                  <m:sSubSup>
                                    <m:sSubSupPr>
                                      <m:ctrlPr>
                                        <a:rPr lang="en-US" sz="1400" i="1">
                                          <a:latin typeface="Cambria Math" panose="02040503050406030204" pitchFamily="18" charset="0"/>
                                        </a:rPr>
                                      </m:ctrlPr>
                                    </m:sSubSupPr>
                                    <m:e>
                                      <m:r>
                                        <a:rPr lang="pt-BR" sz="1400" i="1">
                                          <a:latin typeface="Cambria Math" panose="02040503050406030204" pitchFamily="18" charset="0"/>
                                        </a:rPr>
                                        <m:t>𝑃</m:t>
                                      </m:r>
                                    </m:e>
                                    <m:sub>
                                      <m:r>
                                        <a:rPr lang="pt-BR" sz="1400" i="1">
                                          <a:latin typeface="Cambria Math" panose="02040503050406030204" pitchFamily="18" charset="0"/>
                                        </a:rPr>
                                        <m:t>2</m:t>
                                      </m:r>
                                    </m:sub>
                                    <m:sup>
                                      <m:r>
                                        <a:rPr lang="pt-BR" sz="1400" i="1">
                                          <a:latin typeface="Cambria Math" panose="02040503050406030204" pitchFamily="18" charset="0"/>
                                        </a:rPr>
                                        <m:t>∗</m:t>
                                      </m:r>
                                    </m:sup>
                                  </m:sSubSup>
                                </m:den>
                              </m:f>
                            </m:e>
                          </m:d>
                        </m:e>
                        <m:sub>
                          <m:r>
                            <a:rPr lang="pt-BR" sz="1400" i="1">
                              <a:latin typeface="Cambria Math" panose="02040503050406030204" pitchFamily="18" charset="0"/>
                            </a:rPr>
                            <m:t>𝑎𝑢𝑡</m:t>
                          </m:r>
                        </m:sub>
                      </m:sSub>
                      <m:r>
                        <a:rPr lang="en-US" sz="1400" b="0" i="1" smtClean="0">
                          <a:latin typeface="Cambria Math" panose="02040503050406030204" pitchFamily="18" charset="0"/>
                        </a:rPr>
                        <m:t>=</m:t>
                      </m:r>
                      <m:f>
                        <m:fPr>
                          <m:ctrlPr>
                            <a:rPr lang="en-US" sz="1400" i="1">
                              <a:latin typeface="Cambria Math" panose="02040503050406030204" pitchFamily="18" charset="0"/>
                            </a:rPr>
                          </m:ctrlPr>
                        </m:fPr>
                        <m:num>
                          <m:sSubSup>
                            <m:sSubSupPr>
                              <m:ctrlPr>
                                <a:rPr lang="en-US" sz="1400" i="1">
                                  <a:latin typeface="Cambria Math" panose="02040503050406030204" pitchFamily="18" charset="0"/>
                                </a:rPr>
                              </m:ctrlPr>
                            </m:sSubSupPr>
                            <m:e>
                              <m:r>
                                <a:rPr lang="pt-BR" sz="1400" i="1">
                                  <a:latin typeface="Cambria Math" panose="02040503050406030204" pitchFamily="18" charset="0"/>
                                </a:rPr>
                                <m:t>𝑎</m:t>
                              </m:r>
                            </m:e>
                            <m:sub>
                              <m:r>
                                <a:rPr lang="pt-BR" sz="1400" i="1">
                                  <a:latin typeface="Cambria Math" panose="02040503050406030204" pitchFamily="18" charset="0"/>
                                </a:rPr>
                                <m:t>𝐿</m:t>
                              </m:r>
                              <m:r>
                                <a:rPr lang="pt-BR" sz="1400" i="1">
                                  <a:latin typeface="Cambria Math" panose="02040503050406030204" pitchFamily="18" charset="0"/>
                                </a:rPr>
                                <m:t>1</m:t>
                              </m:r>
                            </m:sub>
                            <m:sup>
                              <m:r>
                                <a:rPr lang="pt-BR" sz="1400" i="1">
                                  <a:latin typeface="Cambria Math" panose="02040503050406030204" pitchFamily="18" charset="0"/>
                                </a:rPr>
                                <m:t>∗</m:t>
                              </m:r>
                            </m:sup>
                          </m:sSubSup>
                        </m:num>
                        <m:den>
                          <m:sSubSup>
                            <m:sSubSupPr>
                              <m:ctrlPr>
                                <a:rPr lang="en-US" sz="1400" i="1">
                                  <a:latin typeface="Cambria Math" panose="02040503050406030204" pitchFamily="18" charset="0"/>
                                </a:rPr>
                              </m:ctrlPr>
                            </m:sSubSupPr>
                            <m:e>
                              <m:r>
                                <a:rPr lang="pt-BR" sz="1400" i="1">
                                  <a:latin typeface="Cambria Math" panose="02040503050406030204" pitchFamily="18" charset="0"/>
                                </a:rPr>
                                <m:t>𝑎</m:t>
                              </m:r>
                            </m:e>
                            <m:sub>
                              <m:r>
                                <a:rPr lang="pt-BR" sz="1400" i="1">
                                  <a:latin typeface="Cambria Math" panose="02040503050406030204" pitchFamily="18" charset="0"/>
                                </a:rPr>
                                <m:t>𝐿</m:t>
                              </m:r>
                              <m:r>
                                <a:rPr lang="pt-BR" sz="1400" i="1">
                                  <a:latin typeface="Cambria Math" panose="02040503050406030204" pitchFamily="18" charset="0"/>
                                </a:rPr>
                                <m:t>2</m:t>
                              </m:r>
                            </m:sub>
                            <m:sup>
                              <m:r>
                                <a:rPr lang="pt-BR" sz="1400" i="1">
                                  <a:latin typeface="Cambria Math" panose="02040503050406030204" pitchFamily="18" charset="0"/>
                                </a:rPr>
                                <m:t>∗</m:t>
                              </m:r>
                            </m:sup>
                          </m:sSubSup>
                        </m:den>
                      </m:f>
                    </m:oMath>
                  </m:oMathPara>
                </a14:m>
                <a:endParaRPr lang="en-US" sz="1400" dirty="0"/>
              </a:p>
            </p:txBody>
          </p:sp>
        </mc:Choice>
        <mc:Fallback xmlns="">
          <p:sp>
            <p:nvSpPr>
              <p:cNvPr id="18" name="Rectangle 17">
                <a:extLst>
                  <a:ext uri="{FF2B5EF4-FFF2-40B4-BE49-F238E27FC236}">
                    <a16:creationId xmlns:a16="http://schemas.microsoft.com/office/drawing/2014/main" id="{F25AD79C-D912-4901-A416-C0906934A2BE}"/>
                  </a:ext>
                </a:extLst>
              </p:cNvPr>
              <p:cNvSpPr>
                <a:spLocks noRot="1" noChangeAspect="1" noMove="1" noResize="1" noEditPoints="1" noAdjustHandles="1" noChangeArrowheads="1" noChangeShapeType="1" noTextEdit="1"/>
              </p:cNvSpPr>
              <p:nvPr/>
            </p:nvSpPr>
            <p:spPr>
              <a:xfrm>
                <a:off x="857328" y="2807975"/>
                <a:ext cx="1349344" cy="605615"/>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0BAD4F58-CD04-4C32-A757-0B1416387BFA}"/>
              </a:ext>
            </a:extLst>
          </p:cNvPr>
          <p:cNvCxnSpPr>
            <a:cxnSpLocks/>
          </p:cNvCxnSpPr>
          <p:nvPr/>
        </p:nvCxnSpPr>
        <p:spPr>
          <a:xfrm flipV="1">
            <a:off x="2157469" y="3117725"/>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9537BE-8198-4153-BBD8-9A9C49A0ADFC}"/>
              </a:ext>
            </a:extLst>
          </p:cNvPr>
          <p:cNvCxnSpPr/>
          <p:nvPr/>
        </p:nvCxnSpPr>
        <p:spPr>
          <a:xfrm>
            <a:off x="2252469" y="4531242"/>
            <a:ext cx="0" cy="10977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91BF04-4CAC-4311-9ED8-91FF73D27D2A}"/>
              </a:ext>
            </a:extLst>
          </p:cNvPr>
          <p:cNvCxnSpPr>
            <a:cxnSpLocks/>
          </p:cNvCxnSpPr>
          <p:nvPr/>
        </p:nvCxnSpPr>
        <p:spPr>
          <a:xfrm>
            <a:off x="4603052" y="3117725"/>
            <a:ext cx="0" cy="14135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D66FA6-4A70-4C22-9C70-6F41AFEB7C56}"/>
              </a:ext>
            </a:extLst>
          </p:cNvPr>
          <p:cNvCxnSpPr>
            <a:cxnSpLocks/>
            <a:stCxn id="15" idx="3"/>
          </p:cNvCxnSpPr>
          <p:nvPr/>
        </p:nvCxnSpPr>
        <p:spPr>
          <a:xfrm>
            <a:off x="2237401" y="4527568"/>
            <a:ext cx="1623435" cy="32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F720E0-294C-410C-93AB-922C434B498B}"/>
              </a:ext>
            </a:extLst>
          </p:cNvPr>
          <p:cNvCxnSpPr/>
          <p:nvPr/>
        </p:nvCxnSpPr>
        <p:spPr>
          <a:xfrm flipV="1">
            <a:off x="2239860" y="3112999"/>
            <a:ext cx="23862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9A857B-A421-44E9-B8C4-2BF9AED1D466}"/>
              </a:ext>
            </a:extLst>
          </p:cNvPr>
          <p:cNvCxnSpPr/>
          <p:nvPr/>
        </p:nvCxnSpPr>
        <p:spPr>
          <a:xfrm>
            <a:off x="4603052" y="4508033"/>
            <a:ext cx="0" cy="1097771"/>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050E91F-DD30-4DC3-ACB6-19F9D8435D93}"/>
                  </a:ext>
                </a:extLst>
              </p:cNvPr>
              <p:cNvSpPr/>
              <p:nvPr/>
            </p:nvSpPr>
            <p:spPr>
              <a:xfrm>
                <a:off x="4157545" y="5658350"/>
                <a:ext cx="891013" cy="712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𝐿</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dirty="0"/>
              </a:p>
            </p:txBody>
          </p:sp>
        </mc:Choice>
        <mc:Fallback xmlns="">
          <p:sp>
            <p:nvSpPr>
              <p:cNvPr id="39" name="Rectangle 38">
                <a:extLst>
                  <a:ext uri="{FF2B5EF4-FFF2-40B4-BE49-F238E27FC236}">
                    <a16:creationId xmlns:a16="http://schemas.microsoft.com/office/drawing/2014/main" id="{1050E91F-DD30-4DC3-ACB6-19F9D8435D93}"/>
                  </a:ext>
                </a:extLst>
              </p:cNvPr>
              <p:cNvSpPr>
                <a:spLocks noRot="1" noChangeAspect="1" noMove="1" noResize="1" noEditPoints="1" noAdjustHandles="1" noChangeArrowheads="1" noChangeShapeType="1" noTextEdit="1"/>
              </p:cNvSpPr>
              <p:nvPr/>
            </p:nvSpPr>
            <p:spPr>
              <a:xfrm>
                <a:off x="4157545" y="5658350"/>
                <a:ext cx="891013" cy="712183"/>
              </a:xfrm>
              <a:prstGeom prst="rect">
                <a:avLst/>
              </a:prstGeom>
              <a:blipFill>
                <a:blip r:embed="rId6"/>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4DED705-34F6-40D3-9F18-ADB569960A97}"/>
              </a:ext>
            </a:extLst>
          </p:cNvPr>
          <p:cNvCxnSpPr>
            <a:cxnSpLocks/>
          </p:cNvCxnSpPr>
          <p:nvPr/>
        </p:nvCxnSpPr>
        <p:spPr>
          <a:xfrm>
            <a:off x="2216843" y="4540767"/>
            <a:ext cx="238620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171A41-E04A-4D80-BB21-DA31F0EA30D5}"/>
              </a:ext>
            </a:extLst>
          </p:cNvPr>
          <p:cNvCxnSpPr>
            <a:cxnSpLocks/>
          </p:cNvCxnSpPr>
          <p:nvPr/>
        </p:nvCxnSpPr>
        <p:spPr>
          <a:xfrm>
            <a:off x="4603051" y="3118076"/>
            <a:ext cx="308965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41B315F-47FB-49AA-B7F8-22D963746522}"/>
              </a:ext>
            </a:extLst>
          </p:cNvPr>
          <p:cNvSpPr txBox="1"/>
          <p:nvPr/>
        </p:nvSpPr>
        <p:spPr>
          <a:xfrm>
            <a:off x="7692704" y="2928333"/>
            <a:ext cx="1722120" cy="369332"/>
          </a:xfrm>
          <a:prstGeom prst="rect">
            <a:avLst/>
          </a:prstGeom>
          <a:noFill/>
        </p:spPr>
        <p:txBody>
          <a:bodyPr wrap="square" rtlCol="0">
            <a:spAutoFit/>
          </a:bodyPr>
          <a:lstStyle/>
          <a:p>
            <a:r>
              <a:rPr lang="en-US" dirty="0"/>
              <a:t>Relative Supply</a:t>
            </a:r>
          </a:p>
        </p:txBody>
      </p:sp>
      <p:sp>
        <p:nvSpPr>
          <p:cNvPr id="27" name="Arc 26">
            <a:extLst>
              <a:ext uri="{FF2B5EF4-FFF2-40B4-BE49-F238E27FC236}">
                <a16:creationId xmlns:a16="http://schemas.microsoft.com/office/drawing/2014/main" id="{8A167F02-55DE-44BD-A42C-7089F970676F}"/>
              </a:ext>
            </a:extLst>
          </p:cNvPr>
          <p:cNvSpPr/>
          <p:nvPr/>
        </p:nvSpPr>
        <p:spPr>
          <a:xfrm rot="11117280">
            <a:off x="2785271" y="-2152248"/>
            <a:ext cx="10336372" cy="7169205"/>
          </a:xfrm>
          <a:prstGeom prst="arc">
            <a:avLst>
              <a:gd name="adj1" fmla="val 16056658"/>
              <a:gd name="adj2" fmla="val 21179814"/>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CBCE5151-A344-4C58-B02D-B36359036602}"/>
              </a:ext>
            </a:extLst>
          </p:cNvPr>
          <p:cNvSpPr txBox="1"/>
          <p:nvPr/>
        </p:nvSpPr>
        <p:spPr>
          <a:xfrm>
            <a:off x="7710921" y="4795838"/>
            <a:ext cx="2114026" cy="369332"/>
          </a:xfrm>
          <a:prstGeom prst="rect">
            <a:avLst/>
          </a:prstGeom>
          <a:noFill/>
        </p:spPr>
        <p:txBody>
          <a:bodyPr wrap="square" rtlCol="0">
            <a:spAutoFit/>
          </a:bodyPr>
          <a:lstStyle/>
          <a:p>
            <a:r>
              <a:rPr lang="en-US" dirty="0"/>
              <a:t>Relative Demand</a:t>
            </a:r>
          </a:p>
        </p:txBody>
      </p:sp>
      <p:cxnSp>
        <p:nvCxnSpPr>
          <p:cNvPr id="36" name="Straight Connector 35">
            <a:extLst>
              <a:ext uri="{FF2B5EF4-FFF2-40B4-BE49-F238E27FC236}">
                <a16:creationId xmlns:a16="http://schemas.microsoft.com/office/drawing/2014/main" id="{3ACF9F78-59DF-4247-9B56-BB0EC2A15B09}"/>
              </a:ext>
            </a:extLst>
          </p:cNvPr>
          <p:cNvCxnSpPr>
            <a:cxnSpLocks/>
          </p:cNvCxnSpPr>
          <p:nvPr/>
        </p:nvCxnSpPr>
        <p:spPr>
          <a:xfrm flipV="1">
            <a:off x="2228743" y="3996645"/>
            <a:ext cx="6677132"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8D05401E-E057-40AB-B1A1-FEACA406C779}"/>
                  </a:ext>
                </a:extLst>
              </p:cNvPr>
              <p:cNvSpPr/>
              <p:nvPr/>
            </p:nvSpPr>
            <p:spPr>
              <a:xfrm>
                <a:off x="1410140" y="3630994"/>
                <a:ext cx="938269" cy="629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2</m:t>
                                      </m:r>
                                    </m:sub>
                                  </m:sSub>
                                </m:den>
                              </m:f>
                            </m:e>
                          </m:d>
                        </m:e>
                        <m:sub>
                          <m:r>
                            <a:rPr lang="en-US" sz="1400" b="0" i="1" smtClean="0">
                              <a:latin typeface="Cambria Math" panose="02040503050406030204" pitchFamily="18" charset="0"/>
                            </a:rPr>
                            <m:t>𝑜𝑝𝑒𝑛</m:t>
                          </m:r>
                        </m:sub>
                      </m:sSub>
                    </m:oMath>
                  </m:oMathPara>
                </a14:m>
                <a:endParaRPr lang="en-US" sz="1400" dirty="0"/>
              </a:p>
            </p:txBody>
          </p:sp>
        </mc:Choice>
        <mc:Fallback xmlns="">
          <p:sp>
            <p:nvSpPr>
              <p:cNvPr id="37" name="Rectangle 36">
                <a:extLst>
                  <a:ext uri="{FF2B5EF4-FFF2-40B4-BE49-F238E27FC236}">
                    <a16:creationId xmlns:a16="http://schemas.microsoft.com/office/drawing/2014/main" id="{8D05401E-E057-40AB-B1A1-FEACA406C779}"/>
                  </a:ext>
                </a:extLst>
              </p:cNvPr>
              <p:cNvSpPr>
                <a:spLocks noRot="1" noChangeAspect="1" noMove="1" noResize="1" noEditPoints="1" noAdjustHandles="1" noChangeArrowheads="1" noChangeShapeType="1" noTextEdit="1"/>
              </p:cNvSpPr>
              <p:nvPr/>
            </p:nvSpPr>
            <p:spPr>
              <a:xfrm>
                <a:off x="1410140" y="3630994"/>
                <a:ext cx="938269" cy="629275"/>
              </a:xfrm>
              <a:prstGeom prst="rect">
                <a:avLst/>
              </a:prstGeom>
              <a:blipFill>
                <a:blip r:embed="rId7"/>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4B9C2EB6-2F80-44FF-8FD7-6F79ECD32465}"/>
              </a:ext>
            </a:extLst>
          </p:cNvPr>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a:extLst>
              <a:ext uri="{FF2B5EF4-FFF2-40B4-BE49-F238E27FC236}">
                <a16:creationId xmlns:a16="http://schemas.microsoft.com/office/drawing/2014/main" id="{14B2F292-D964-4361-BCF4-89C59E21899F}"/>
              </a:ext>
            </a:extLst>
          </p:cNvPr>
          <p:cNvSpPr>
            <a:spLocks noGrp="1"/>
          </p:cNvSpPr>
          <p:nvPr>
            <p:ph type="sldNum" sz="quarter" idx="12"/>
          </p:nvPr>
        </p:nvSpPr>
        <p:spPr/>
        <p:txBody>
          <a:bodyPr/>
          <a:lstStyle/>
          <a:p>
            <a:fld id="{ABB1E195-B4C4-4D8D-9171-F90BABCE93C7}" type="slidenum">
              <a:rPr lang="en-US" smtClean="0"/>
              <a:t>35</a:t>
            </a:fld>
            <a:endParaRPr lang="en-US"/>
          </a:p>
        </p:txBody>
      </p:sp>
    </p:spTree>
    <p:extLst>
      <p:ext uri="{BB962C8B-B14F-4D97-AF65-F5344CB8AC3E}">
        <p14:creationId xmlns:p14="http://schemas.microsoft.com/office/powerpoint/2010/main" val="1643995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par>
                                <p:cTn id="34" presetID="22" presetClass="entr" presetSubtype="4"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down)">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down)">
                                      <p:cBhvr>
                                        <p:cTn id="41" dur="500"/>
                                        <p:tgtEl>
                                          <p:spTgt spid="21"/>
                                        </p:tgtEl>
                                      </p:cBhvr>
                                    </p:animEffect>
                                  </p:childTnLst>
                                </p:cTn>
                              </p:par>
                              <p:par>
                                <p:cTn id="42" presetID="22" presetClass="entr" presetSubtype="4"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par>
                                <p:cTn id="45" presetID="2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down)">
                                      <p:cBhvr>
                                        <p:cTn id="50" dur="500"/>
                                        <p:tgtEl>
                                          <p:spTgt spid="33"/>
                                        </p:tgtEl>
                                      </p:cBhvr>
                                    </p:animEffect>
                                  </p:childTnLst>
                                </p:cTn>
                              </p:par>
                              <p:par>
                                <p:cTn id="51" presetID="22" presetClass="entr" presetSubtype="4"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down)">
                                      <p:cBhvr>
                                        <p:cTn id="53" dur="500"/>
                                        <p:tgtEl>
                                          <p:spTgt spid="38"/>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down)">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500"/>
                                        <p:tgtEl>
                                          <p:spTgt spid="43"/>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mph" presetSubtype="0" grpId="1" nodeType="clickEffect">
                                  <p:stCondLst>
                                    <p:cond delay="0"/>
                                  </p:stCondLst>
                                  <p:childTnLst>
                                    <p:set>
                                      <p:cBhvr>
                                        <p:cTn id="75" dur="indefinite"/>
                                        <p:tgtEl>
                                          <p:spTgt spid="15"/>
                                        </p:tgtEl>
                                        <p:attrNameLst>
                                          <p:attrName>style.opacity</p:attrName>
                                        </p:attrNameLst>
                                      </p:cBhvr>
                                      <p:to>
                                        <p:strVal val="0.5"/>
                                      </p:to>
                                    </p:set>
                                    <p:animEffect filter="image" prLst="opacity: 0.5">
                                      <p:cBhvr rctx="IE">
                                        <p:cTn id="76" dur="indefinite"/>
                                        <p:tgtEl>
                                          <p:spTgt spid="15"/>
                                        </p:tgtEl>
                                      </p:cBhvr>
                                    </p:animEffect>
                                  </p:childTnLst>
                                </p:cTn>
                              </p:par>
                              <p:par>
                                <p:cTn id="77" presetID="9" presetClass="emph" presetSubtype="0" grpId="1" nodeType="withEffect">
                                  <p:stCondLst>
                                    <p:cond delay="0"/>
                                  </p:stCondLst>
                                  <p:childTnLst>
                                    <p:set>
                                      <p:cBhvr>
                                        <p:cTn id="78" dur="indefinite"/>
                                        <p:tgtEl>
                                          <p:spTgt spid="18"/>
                                        </p:tgtEl>
                                        <p:attrNameLst>
                                          <p:attrName>style.opacity</p:attrName>
                                        </p:attrNameLst>
                                      </p:cBhvr>
                                      <p:to>
                                        <p:strVal val="0.5"/>
                                      </p:to>
                                    </p:set>
                                    <p:animEffect filter="image" prLst="opacity: 0.5">
                                      <p:cBhvr rctx="IE">
                                        <p:cTn id="79" dur="indefinite"/>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5" grpId="0"/>
      <p:bldP spid="15" grpId="1"/>
      <p:bldP spid="18" grpId="0"/>
      <p:bldP spid="18" grpId="1"/>
      <p:bldP spid="39" grpId="0"/>
      <p:bldP spid="43" grpId="0"/>
      <p:bldP spid="27" grpId="0" animBg="1"/>
      <p:bldP spid="29"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Open-economy equilibrium</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lvl="1">
              <a:spcAft>
                <a:spcPts val="1200"/>
              </a:spcAft>
            </a:pPr>
            <a:r>
              <a:rPr lang="en-US" sz="2400" dirty="0"/>
              <a:t>Both countries specialize:</a:t>
            </a:r>
          </a:p>
          <a:p>
            <a:pPr lvl="2">
              <a:spcAft>
                <a:spcPts val="1200"/>
              </a:spcAft>
            </a:pPr>
            <a:r>
              <a:rPr lang="en-US" sz="2000" dirty="0"/>
              <a:t>Home: good 1</a:t>
            </a:r>
          </a:p>
          <a:p>
            <a:pPr lvl="2">
              <a:spcAft>
                <a:spcPts val="1200"/>
              </a:spcAft>
            </a:pPr>
            <a:r>
              <a:rPr lang="en-US" sz="2000" dirty="0"/>
              <a:t>Foreign: good 2</a:t>
            </a:r>
          </a:p>
          <a:p>
            <a:pPr lvl="1">
              <a:spcAft>
                <a:spcPts val="1200"/>
              </a:spcAft>
            </a:pPr>
            <a:r>
              <a:rPr lang="en-US" sz="2400" dirty="0"/>
              <a:t>This is possible in an open economy since consumers can obtain the other good through trade</a:t>
            </a:r>
          </a:p>
          <a:p>
            <a:pPr lvl="1">
              <a:spcAft>
                <a:spcPts val="1200"/>
              </a:spcAft>
            </a:pPr>
            <a:r>
              <a:rPr lang="en-US" sz="2400" u="sng" dirty="0"/>
              <a:t>Home country</a:t>
            </a:r>
            <a:r>
              <a:rPr lang="en-US" sz="2400" dirty="0"/>
              <a:t>: exports good 1, imports good 2</a:t>
            </a:r>
          </a:p>
          <a:p>
            <a:pPr lvl="1">
              <a:spcAft>
                <a:spcPts val="1200"/>
              </a:spcAft>
            </a:pPr>
            <a:r>
              <a:rPr lang="en-US" sz="2400" u="sng" dirty="0"/>
              <a:t>Foreign country</a:t>
            </a:r>
            <a:r>
              <a:rPr lang="en-US" sz="2400" dirty="0"/>
              <a:t>: exports good 2, imports good 1</a:t>
            </a:r>
          </a:p>
        </p:txBody>
      </p:sp>
      <p:sp>
        <p:nvSpPr>
          <p:cNvPr id="4" name="Footer Placeholder 3">
            <a:extLst>
              <a:ext uri="{FF2B5EF4-FFF2-40B4-BE49-F238E27FC236}">
                <a16:creationId xmlns:a16="http://schemas.microsoft.com/office/drawing/2014/main" id="{18638BC0-B7C0-4C1E-A93E-F43E9D98ADC8}"/>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49279F4C-9FC9-4184-96FC-E819532EB6ED}"/>
              </a:ext>
            </a:extLst>
          </p:cNvPr>
          <p:cNvSpPr>
            <a:spLocks noGrp="1"/>
          </p:cNvSpPr>
          <p:nvPr>
            <p:ph type="sldNum" sz="quarter" idx="12"/>
          </p:nvPr>
        </p:nvSpPr>
        <p:spPr/>
        <p:txBody>
          <a:bodyPr/>
          <a:lstStyle/>
          <a:p>
            <a:fld id="{ABB1E195-B4C4-4D8D-9171-F90BABCE93C7}" type="slidenum">
              <a:rPr lang="en-US" smtClean="0"/>
              <a:t>36</a:t>
            </a:fld>
            <a:endParaRPr lang="en-US"/>
          </a:p>
        </p:txBody>
      </p:sp>
    </p:spTree>
    <p:extLst>
      <p:ext uri="{BB962C8B-B14F-4D97-AF65-F5344CB8AC3E}">
        <p14:creationId xmlns:p14="http://schemas.microsoft.com/office/powerpoint/2010/main" val="2686219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Open-economy equilibrium</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marL="128016" lvl="1" indent="0" algn="ctr">
              <a:spcAft>
                <a:spcPts val="1200"/>
              </a:spcAft>
              <a:buNone/>
            </a:pPr>
            <a:r>
              <a:rPr lang="en-US" sz="3000" dirty="0">
                <a:solidFill>
                  <a:srgbClr val="FF0000"/>
                </a:solidFill>
              </a:rPr>
              <a:t>KEY RESULT</a:t>
            </a:r>
          </a:p>
          <a:p>
            <a:pPr marL="128016" lvl="1" indent="0" algn="ctr">
              <a:spcAft>
                <a:spcPts val="1200"/>
              </a:spcAft>
              <a:buNone/>
            </a:pPr>
            <a:r>
              <a:rPr lang="en-US" sz="3000" dirty="0"/>
              <a:t>Each country exports the good in which it has </a:t>
            </a:r>
            <a:br>
              <a:rPr lang="en-US" sz="3000" dirty="0"/>
            </a:br>
            <a:r>
              <a:rPr lang="en-US" sz="3000" dirty="0"/>
              <a:t>comparative advantage</a:t>
            </a:r>
          </a:p>
        </p:txBody>
      </p:sp>
      <p:sp>
        <p:nvSpPr>
          <p:cNvPr id="4" name="Footer Placeholder 3">
            <a:extLst>
              <a:ext uri="{FF2B5EF4-FFF2-40B4-BE49-F238E27FC236}">
                <a16:creationId xmlns:a16="http://schemas.microsoft.com/office/drawing/2014/main" id="{0A970EC3-DFA2-4FA9-AE0C-D68BA61CBCC4}"/>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2264937A-E98C-44C2-84D2-00F440F0D6D4}"/>
              </a:ext>
            </a:extLst>
          </p:cNvPr>
          <p:cNvSpPr>
            <a:spLocks noGrp="1"/>
          </p:cNvSpPr>
          <p:nvPr>
            <p:ph type="sldNum" sz="quarter" idx="12"/>
          </p:nvPr>
        </p:nvSpPr>
        <p:spPr/>
        <p:txBody>
          <a:bodyPr/>
          <a:lstStyle/>
          <a:p>
            <a:fld id="{ABB1E195-B4C4-4D8D-9171-F90BABCE93C7}" type="slidenum">
              <a:rPr lang="en-US" smtClean="0"/>
              <a:t>37</a:t>
            </a:fld>
            <a:endParaRPr lang="en-US"/>
          </a:p>
        </p:txBody>
      </p:sp>
    </p:spTree>
    <p:extLst>
      <p:ext uri="{BB962C8B-B14F-4D97-AF65-F5344CB8AC3E}">
        <p14:creationId xmlns:p14="http://schemas.microsoft.com/office/powerpoint/2010/main" val="2864020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Changing the size of countries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lvl="1">
                  <a:spcAft>
                    <a:spcPts val="1200"/>
                  </a:spcAft>
                </a:pPr>
                <a:r>
                  <a:rPr lang="en-US" sz="2400" dirty="0"/>
                  <a:t>Consider a different configuration, with larger size of Home relative to Foreign</a:t>
                </a:r>
              </a:p>
              <a:p>
                <a:pPr lvl="2">
                  <a:spcAft>
                    <a:spcPts val="1200"/>
                  </a:spcAft>
                </a:pPr>
                <a:r>
                  <a:rPr lang="en-US" sz="2000" dirty="0"/>
                  <a:t>Increase ratio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𝐿</m:t>
                        </m:r>
                      </m:e>
                    </m:acc>
                    <m:r>
                      <a:rPr lang="en-US" sz="2000" b="0" i="1" smtClean="0">
                        <a:latin typeface="Cambria Math" panose="02040503050406030204" pitchFamily="18" charset="0"/>
                      </a:rPr>
                      <m:t>/</m:t>
                    </m:r>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en-US" sz="2000" i="1">
                                <a:latin typeface="Cambria Math" panose="02040503050406030204" pitchFamily="18" charset="0"/>
                              </a:rPr>
                              <m:t>𝐿</m:t>
                            </m:r>
                          </m:e>
                        </m:acc>
                      </m:e>
                      <m:sup>
                        <m:r>
                          <a:rPr lang="en-US" sz="2000" i="1">
                            <a:latin typeface="Cambria Math" panose="02040503050406030204" pitchFamily="18" charset="0"/>
                          </a:rPr>
                          <m:t>∗</m:t>
                        </m:r>
                      </m:sup>
                    </m:sSup>
                  </m:oMath>
                </a14:m>
                <a:endParaRPr lang="en-US" sz="2000" dirty="0"/>
              </a:p>
              <a:p>
                <a:pPr lvl="2">
                  <a:spcAft>
                    <a:spcPts val="1200"/>
                  </a:spcAft>
                </a:pPr>
                <a:r>
                  <a:rPr lang="en-US" sz="2000" dirty="0"/>
                  <a:t>Vertical segment of Relative Supply curves shifts to the right</a:t>
                </a:r>
              </a:p>
              <a:p>
                <a:pPr lvl="1">
                  <a:spcAft>
                    <a:spcPts val="1200"/>
                  </a:spcAft>
                </a:pPr>
                <a:r>
                  <a:rPr lang="en-US" sz="2400" dirty="0"/>
                  <a:t>Equilibrium relative price becomes closer to Home’s autarchy prices</a:t>
                </a:r>
              </a:p>
              <a:p>
                <a:pPr lvl="2">
                  <a:spcAft>
                    <a:spcPts val="1200"/>
                  </a:spcAft>
                </a:pPr>
                <a:endParaRPr lang="en-US"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084832"/>
                <a:ext cx="9720071" cy="4224528"/>
              </a:xfrm>
              <a:blipFill>
                <a:blip r:embed="rId2"/>
                <a:stretch>
                  <a:fillRect/>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77E90560-C1F4-4C53-A4CE-CB6DD1688B2C}"/>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D7C46374-4212-4F91-9716-3C10C4C000F3}"/>
              </a:ext>
            </a:extLst>
          </p:cNvPr>
          <p:cNvSpPr>
            <a:spLocks noGrp="1"/>
          </p:cNvSpPr>
          <p:nvPr>
            <p:ph type="sldNum" sz="quarter" idx="12"/>
          </p:nvPr>
        </p:nvSpPr>
        <p:spPr/>
        <p:txBody>
          <a:bodyPr/>
          <a:lstStyle/>
          <a:p>
            <a:fld id="{ABB1E195-B4C4-4D8D-9171-F90BABCE93C7}" type="slidenum">
              <a:rPr lang="en-US" smtClean="0"/>
              <a:t>38</a:t>
            </a:fld>
            <a:endParaRPr lang="en-US"/>
          </a:p>
        </p:txBody>
      </p:sp>
    </p:spTree>
    <p:extLst>
      <p:ext uri="{BB962C8B-B14F-4D97-AF65-F5344CB8AC3E}">
        <p14:creationId xmlns:p14="http://schemas.microsoft.com/office/powerpoint/2010/main" val="3686544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EA8993-E6C4-471E-B9D2-9211C9C6A7D4}"/>
                  </a:ext>
                </a:extLst>
              </p:cNvPr>
              <p:cNvSpPr txBox="1"/>
              <p:nvPr/>
            </p:nvSpPr>
            <p:spPr>
              <a:xfrm>
                <a:off x="1696725" y="1670553"/>
                <a:ext cx="566154"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oMath>
                  </m:oMathPara>
                </a14:m>
                <a:endParaRPr lang="en-US" baseline="-25000" dirty="0"/>
              </a:p>
            </p:txBody>
          </p:sp>
        </mc:Choice>
        <mc:Fallback xmlns="">
          <p:sp>
            <p:nvSpPr>
              <p:cNvPr id="8" name="TextBox 7">
                <a:extLst>
                  <a:ext uri="{FF2B5EF4-FFF2-40B4-BE49-F238E27FC236}">
                    <a16:creationId xmlns:a16="http://schemas.microsoft.com/office/drawing/2014/main" id="{2BEA8993-E6C4-471E-B9D2-9211C9C6A7D4}"/>
                  </a:ext>
                </a:extLst>
              </p:cNvPr>
              <p:cNvSpPr txBox="1">
                <a:spLocks noRot="1" noChangeAspect="1" noMove="1" noResize="1" noEditPoints="1" noAdjustHandles="1" noChangeArrowheads="1" noChangeShapeType="1" noTextEdit="1"/>
              </p:cNvSpPr>
              <p:nvPr/>
            </p:nvSpPr>
            <p:spPr>
              <a:xfrm>
                <a:off x="1696725" y="1670553"/>
                <a:ext cx="566154"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682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baseline="-25000" dirty="0"/>
              </a:p>
            </p:txBody>
          </p:sp>
        </mc:Choice>
        <mc:Fallback xmlns="">
          <p:sp>
            <p:nvSpPr>
              <p:cNvPr id="9" name="TextBox 8">
                <a:extLst>
                  <a:ext uri="{FF2B5EF4-FFF2-40B4-BE49-F238E27FC236}">
                    <a16:creationId xmlns:a16="http://schemas.microsoft.com/office/drawing/2014/main" id="{5434CC2C-FBE3-4E80-B23D-4270986CEB6C}"/>
                  </a:ext>
                </a:extLst>
              </p:cNvPr>
              <p:cNvSpPr txBox="1">
                <a:spLocks noRot="1" noChangeAspect="1" noMove="1" noResize="1" noEditPoints="1" noAdjustHandles="1" noChangeArrowheads="1" noChangeShapeType="1" noTextEdit="1"/>
              </p:cNvSpPr>
              <p:nvPr/>
            </p:nvSpPr>
            <p:spPr>
              <a:xfrm>
                <a:off x="7710921" y="5444347"/>
                <a:ext cx="566154" cy="682174"/>
              </a:xfrm>
              <a:prstGeom prst="rect">
                <a:avLst/>
              </a:prstGeom>
              <a:blipFill>
                <a:blip r:embed="rId3"/>
                <a:stretch>
                  <a:fillRect r="-537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6</a:t>
            </a:r>
          </a:p>
          <a:p>
            <a:pPr algn="ctr"/>
            <a:r>
              <a:rPr lang="en-US" dirty="0"/>
              <a:t>Changing the size of Home country</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97B10F0-3E0E-4054-9203-FF4B2A16E691}"/>
                  </a:ext>
                </a:extLst>
              </p:cNvPr>
              <p:cNvSpPr/>
              <p:nvPr/>
            </p:nvSpPr>
            <p:spPr>
              <a:xfrm>
                <a:off x="898893" y="4224760"/>
                <a:ext cx="1338508" cy="60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2</m:t>
                                      </m:r>
                                    </m:sub>
                                  </m:sSub>
                                </m:den>
                              </m:f>
                            </m:e>
                          </m:d>
                        </m:e>
                        <m:sub>
                          <m:r>
                            <a:rPr lang="pt-BR" sz="1400" i="1">
                              <a:latin typeface="Cambria Math" panose="02040503050406030204" pitchFamily="18" charset="0"/>
                            </a:rPr>
                            <m:t>𝑎𝑢𝑡</m:t>
                          </m:r>
                        </m:sub>
                      </m:sSub>
                      <m:r>
                        <a:rPr lang="en-US" sz="1400" b="0" i="1" smtClean="0">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𝐿</m:t>
                              </m:r>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𝐿</m:t>
                              </m:r>
                              <m:r>
                                <a:rPr lang="en-US" sz="1400" i="1">
                                  <a:latin typeface="Cambria Math" panose="02040503050406030204" pitchFamily="18" charset="0"/>
                                </a:rPr>
                                <m:t>2</m:t>
                              </m:r>
                            </m:sub>
                          </m:sSub>
                        </m:den>
                      </m:f>
                    </m:oMath>
                  </m:oMathPara>
                </a14:m>
                <a:endParaRPr lang="en-US" sz="1400" dirty="0"/>
              </a:p>
            </p:txBody>
          </p:sp>
        </mc:Choice>
        <mc:Fallback xmlns="">
          <p:sp>
            <p:nvSpPr>
              <p:cNvPr id="15" name="Rectangle 14">
                <a:extLst>
                  <a:ext uri="{FF2B5EF4-FFF2-40B4-BE49-F238E27FC236}">
                    <a16:creationId xmlns:a16="http://schemas.microsoft.com/office/drawing/2014/main" id="{F97B10F0-3E0E-4054-9203-FF4B2A16E691}"/>
                  </a:ext>
                </a:extLst>
              </p:cNvPr>
              <p:cNvSpPr>
                <a:spLocks noRot="1" noChangeAspect="1" noMove="1" noResize="1" noEditPoints="1" noAdjustHandles="1" noChangeArrowheads="1" noChangeShapeType="1" noTextEdit="1"/>
              </p:cNvSpPr>
              <p:nvPr/>
            </p:nvSpPr>
            <p:spPr>
              <a:xfrm>
                <a:off x="898893" y="4224760"/>
                <a:ext cx="1338508" cy="605615"/>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B1E87F9D-768F-4F27-B0C1-845D55C068D9}"/>
              </a:ext>
            </a:extLst>
          </p:cNvPr>
          <p:cNvCxnSpPr>
            <a:cxnSpLocks/>
          </p:cNvCxnSpPr>
          <p:nvPr/>
        </p:nvCxnSpPr>
        <p:spPr>
          <a:xfrm flipV="1">
            <a:off x="2157469" y="4531242"/>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25AD79C-D912-4901-A416-C0906934A2BE}"/>
                  </a:ext>
                </a:extLst>
              </p:cNvPr>
              <p:cNvSpPr/>
              <p:nvPr/>
            </p:nvSpPr>
            <p:spPr>
              <a:xfrm>
                <a:off x="857328" y="2807975"/>
                <a:ext cx="1349344" cy="60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Sup>
                                    <m:sSubSupPr>
                                      <m:ctrlPr>
                                        <a:rPr lang="en-US" sz="1400" i="1">
                                          <a:latin typeface="Cambria Math" panose="02040503050406030204" pitchFamily="18" charset="0"/>
                                        </a:rPr>
                                      </m:ctrlPr>
                                    </m:sSubSupPr>
                                    <m:e>
                                      <m:r>
                                        <a:rPr lang="pt-BR" sz="1400" i="1">
                                          <a:latin typeface="Cambria Math" panose="02040503050406030204" pitchFamily="18" charset="0"/>
                                        </a:rPr>
                                        <m:t>𝑃</m:t>
                                      </m:r>
                                    </m:e>
                                    <m:sub>
                                      <m:r>
                                        <a:rPr lang="pt-BR" sz="1400" i="1">
                                          <a:latin typeface="Cambria Math" panose="02040503050406030204" pitchFamily="18" charset="0"/>
                                        </a:rPr>
                                        <m:t>1</m:t>
                                      </m:r>
                                    </m:sub>
                                    <m:sup>
                                      <m:r>
                                        <a:rPr lang="pt-BR" sz="1400" i="1">
                                          <a:latin typeface="Cambria Math" panose="02040503050406030204" pitchFamily="18" charset="0"/>
                                        </a:rPr>
                                        <m:t>∗</m:t>
                                      </m:r>
                                    </m:sup>
                                  </m:sSubSup>
                                </m:num>
                                <m:den>
                                  <m:sSubSup>
                                    <m:sSubSupPr>
                                      <m:ctrlPr>
                                        <a:rPr lang="en-US" sz="1400" i="1">
                                          <a:latin typeface="Cambria Math" panose="02040503050406030204" pitchFamily="18" charset="0"/>
                                        </a:rPr>
                                      </m:ctrlPr>
                                    </m:sSubSupPr>
                                    <m:e>
                                      <m:r>
                                        <a:rPr lang="pt-BR" sz="1400" i="1">
                                          <a:latin typeface="Cambria Math" panose="02040503050406030204" pitchFamily="18" charset="0"/>
                                        </a:rPr>
                                        <m:t>𝑃</m:t>
                                      </m:r>
                                    </m:e>
                                    <m:sub>
                                      <m:r>
                                        <a:rPr lang="pt-BR" sz="1400" i="1">
                                          <a:latin typeface="Cambria Math" panose="02040503050406030204" pitchFamily="18" charset="0"/>
                                        </a:rPr>
                                        <m:t>2</m:t>
                                      </m:r>
                                    </m:sub>
                                    <m:sup>
                                      <m:r>
                                        <a:rPr lang="pt-BR" sz="1400" i="1">
                                          <a:latin typeface="Cambria Math" panose="02040503050406030204" pitchFamily="18" charset="0"/>
                                        </a:rPr>
                                        <m:t>∗</m:t>
                                      </m:r>
                                    </m:sup>
                                  </m:sSubSup>
                                </m:den>
                              </m:f>
                            </m:e>
                          </m:d>
                        </m:e>
                        <m:sub>
                          <m:r>
                            <a:rPr lang="pt-BR" sz="1400" i="1">
                              <a:latin typeface="Cambria Math" panose="02040503050406030204" pitchFamily="18" charset="0"/>
                            </a:rPr>
                            <m:t>𝑎𝑢𝑡</m:t>
                          </m:r>
                        </m:sub>
                      </m:sSub>
                      <m:r>
                        <a:rPr lang="en-US" sz="1400" b="0" i="1" smtClean="0">
                          <a:latin typeface="Cambria Math" panose="02040503050406030204" pitchFamily="18" charset="0"/>
                        </a:rPr>
                        <m:t>=</m:t>
                      </m:r>
                      <m:f>
                        <m:fPr>
                          <m:ctrlPr>
                            <a:rPr lang="en-US" sz="1400" i="1">
                              <a:latin typeface="Cambria Math" panose="02040503050406030204" pitchFamily="18" charset="0"/>
                            </a:rPr>
                          </m:ctrlPr>
                        </m:fPr>
                        <m:num>
                          <m:sSubSup>
                            <m:sSubSupPr>
                              <m:ctrlPr>
                                <a:rPr lang="en-US" sz="1400" i="1">
                                  <a:latin typeface="Cambria Math" panose="02040503050406030204" pitchFamily="18" charset="0"/>
                                </a:rPr>
                              </m:ctrlPr>
                            </m:sSubSupPr>
                            <m:e>
                              <m:r>
                                <a:rPr lang="pt-BR" sz="1400" i="1">
                                  <a:latin typeface="Cambria Math" panose="02040503050406030204" pitchFamily="18" charset="0"/>
                                </a:rPr>
                                <m:t>𝑎</m:t>
                              </m:r>
                            </m:e>
                            <m:sub>
                              <m:r>
                                <a:rPr lang="pt-BR" sz="1400" i="1">
                                  <a:latin typeface="Cambria Math" panose="02040503050406030204" pitchFamily="18" charset="0"/>
                                </a:rPr>
                                <m:t>𝐿</m:t>
                              </m:r>
                              <m:r>
                                <a:rPr lang="pt-BR" sz="1400" i="1">
                                  <a:latin typeface="Cambria Math" panose="02040503050406030204" pitchFamily="18" charset="0"/>
                                </a:rPr>
                                <m:t>1</m:t>
                              </m:r>
                            </m:sub>
                            <m:sup>
                              <m:r>
                                <a:rPr lang="pt-BR" sz="1400" i="1">
                                  <a:latin typeface="Cambria Math" panose="02040503050406030204" pitchFamily="18" charset="0"/>
                                </a:rPr>
                                <m:t>∗</m:t>
                              </m:r>
                            </m:sup>
                          </m:sSubSup>
                        </m:num>
                        <m:den>
                          <m:sSubSup>
                            <m:sSubSupPr>
                              <m:ctrlPr>
                                <a:rPr lang="en-US" sz="1400" i="1">
                                  <a:latin typeface="Cambria Math" panose="02040503050406030204" pitchFamily="18" charset="0"/>
                                </a:rPr>
                              </m:ctrlPr>
                            </m:sSubSupPr>
                            <m:e>
                              <m:r>
                                <a:rPr lang="pt-BR" sz="1400" i="1">
                                  <a:latin typeface="Cambria Math" panose="02040503050406030204" pitchFamily="18" charset="0"/>
                                </a:rPr>
                                <m:t>𝑎</m:t>
                              </m:r>
                            </m:e>
                            <m:sub>
                              <m:r>
                                <a:rPr lang="pt-BR" sz="1400" i="1">
                                  <a:latin typeface="Cambria Math" panose="02040503050406030204" pitchFamily="18" charset="0"/>
                                </a:rPr>
                                <m:t>𝐿</m:t>
                              </m:r>
                              <m:r>
                                <a:rPr lang="pt-BR" sz="1400" i="1">
                                  <a:latin typeface="Cambria Math" panose="02040503050406030204" pitchFamily="18" charset="0"/>
                                </a:rPr>
                                <m:t>2</m:t>
                              </m:r>
                            </m:sub>
                            <m:sup>
                              <m:r>
                                <a:rPr lang="pt-BR" sz="1400" i="1">
                                  <a:latin typeface="Cambria Math" panose="02040503050406030204" pitchFamily="18" charset="0"/>
                                </a:rPr>
                                <m:t>∗</m:t>
                              </m:r>
                            </m:sup>
                          </m:sSubSup>
                        </m:den>
                      </m:f>
                    </m:oMath>
                  </m:oMathPara>
                </a14:m>
                <a:endParaRPr lang="en-US" sz="1400" dirty="0"/>
              </a:p>
            </p:txBody>
          </p:sp>
        </mc:Choice>
        <mc:Fallback xmlns="">
          <p:sp>
            <p:nvSpPr>
              <p:cNvPr id="18" name="Rectangle 17">
                <a:extLst>
                  <a:ext uri="{FF2B5EF4-FFF2-40B4-BE49-F238E27FC236}">
                    <a16:creationId xmlns:a16="http://schemas.microsoft.com/office/drawing/2014/main" id="{F25AD79C-D912-4901-A416-C0906934A2BE}"/>
                  </a:ext>
                </a:extLst>
              </p:cNvPr>
              <p:cNvSpPr>
                <a:spLocks noRot="1" noChangeAspect="1" noMove="1" noResize="1" noEditPoints="1" noAdjustHandles="1" noChangeArrowheads="1" noChangeShapeType="1" noTextEdit="1"/>
              </p:cNvSpPr>
              <p:nvPr/>
            </p:nvSpPr>
            <p:spPr>
              <a:xfrm>
                <a:off x="857328" y="2807975"/>
                <a:ext cx="1349344" cy="605615"/>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0BAD4F58-CD04-4C32-A757-0B1416387BFA}"/>
              </a:ext>
            </a:extLst>
          </p:cNvPr>
          <p:cNvCxnSpPr>
            <a:cxnSpLocks/>
          </p:cNvCxnSpPr>
          <p:nvPr/>
        </p:nvCxnSpPr>
        <p:spPr>
          <a:xfrm flipV="1">
            <a:off x="2157469" y="3117725"/>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9537BE-8198-4153-BBD8-9A9C49A0ADFC}"/>
              </a:ext>
            </a:extLst>
          </p:cNvPr>
          <p:cNvCxnSpPr/>
          <p:nvPr/>
        </p:nvCxnSpPr>
        <p:spPr>
          <a:xfrm>
            <a:off x="2252469" y="4531242"/>
            <a:ext cx="0" cy="10977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91BF04-4CAC-4311-9ED8-91FF73D27D2A}"/>
              </a:ext>
            </a:extLst>
          </p:cNvPr>
          <p:cNvCxnSpPr>
            <a:cxnSpLocks/>
          </p:cNvCxnSpPr>
          <p:nvPr/>
        </p:nvCxnSpPr>
        <p:spPr>
          <a:xfrm>
            <a:off x="4603052" y="3117725"/>
            <a:ext cx="0" cy="14135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D66FA6-4A70-4C22-9C70-6F41AFEB7C56}"/>
              </a:ext>
            </a:extLst>
          </p:cNvPr>
          <p:cNvCxnSpPr>
            <a:cxnSpLocks/>
            <a:stCxn id="15" idx="3"/>
          </p:cNvCxnSpPr>
          <p:nvPr/>
        </p:nvCxnSpPr>
        <p:spPr>
          <a:xfrm>
            <a:off x="2237401" y="4527568"/>
            <a:ext cx="1623435" cy="32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F720E0-294C-410C-93AB-922C434B498B}"/>
              </a:ext>
            </a:extLst>
          </p:cNvPr>
          <p:cNvCxnSpPr/>
          <p:nvPr/>
        </p:nvCxnSpPr>
        <p:spPr>
          <a:xfrm flipV="1">
            <a:off x="2239860" y="3112999"/>
            <a:ext cx="23862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9A857B-A421-44E9-B8C4-2BF9AED1D466}"/>
              </a:ext>
            </a:extLst>
          </p:cNvPr>
          <p:cNvCxnSpPr/>
          <p:nvPr/>
        </p:nvCxnSpPr>
        <p:spPr>
          <a:xfrm>
            <a:off x="4603052" y="4508033"/>
            <a:ext cx="0" cy="1097771"/>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050E91F-DD30-4DC3-ACB6-19F9D8435D93}"/>
                  </a:ext>
                </a:extLst>
              </p:cNvPr>
              <p:cNvSpPr/>
              <p:nvPr/>
            </p:nvSpPr>
            <p:spPr>
              <a:xfrm>
                <a:off x="4157545" y="5658350"/>
                <a:ext cx="891013" cy="712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𝐿</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dirty="0"/>
              </a:p>
            </p:txBody>
          </p:sp>
        </mc:Choice>
        <mc:Fallback xmlns="">
          <p:sp>
            <p:nvSpPr>
              <p:cNvPr id="39" name="Rectangle 38">
                <a:extLst>
                  <a:ext uri="{FF2B5EF4-FFF2-40B4-BE49-F238E27FC236}">
                    <a16:creationId xmlns:a16="http://schemas.microsoft.com/office/drawing/2014/main" id="{1050E91F-DD30-4DC3-ACB6-19F9D8435D93}"/>
                  </a:ext>
                </a:extLst>
              </p:cNvPr>
              <p:cNvSpPr>
                <a:spLocks noRot="1" noChangeAspect="1" noMove="1" noResize="1" noEditPoints="1" noAdjustHandles="1" noChangeArrowheads="1" noChangeShapeType="1" noTextEdit="1"/>
              </p:cNvSpPr>
              <p:nvPr/>
            </p:nvSpPr>
            <p:spPr>
              <a:xfrm>
                <a:off x="4157545" y="5658350"/>
                <a:ext cx="891013" cy="712183"/>
              </a:xfrm>
              <a:prstGeom prst="rect">
                <a:avLst/>
              </a:prstGeom>
              <a:blipFill>
                <a:blip r:embed="rId6"/>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4DED705-34F6-40D3-9F18-ADB569960A97}"/>
              </a:ext>
            </a:extLst>
          </p:cNvPr>
          <p:cNvCxnSpPr>
            <a:cxnSpLocks/>
          </p:cNvCxnSpPr>
          <p:nvPr/>
        </p:nvCxnSpPr>
        <p:spPr>
          <a:xfrm>
            <a:off x="2216843" y="4540767"/>
            <a:ext cx="238620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171A41-E04A-4D80-BB21-DA31F0EA30D5}"/>
              </a:ext>
            </a:extLst>
          </p:cNvPr>
          <p:cNvCxnSpPr>
            <a:cxnSpLocks/>
          </p:cNvCxnSpPr>
          <p:nvPr/>
        </p:nvCxnSpPr>
        <p:spPr>
          <a:xfrm>
            <a:off x="4603051" y="3118076"/>
            <a:ext cx="308965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41B315F-47FB-49AA-B7F8-22D963746522}"/>
              </a:ext>
            </a:extLst>
          </p:cNvPr>
          <p:cNvSpPr txBox="1"/>
          <p:nvPr/>
        </p:nvSpPr>
        <p:spPr>
          <a:xfrm>
            <a:off x="7692704" y="2928333"/>
            <a:ext cx="1722120" cy="369332"/>
          </a:xfrm>
          <a:prstGeom prst="rect">
            <a:avLst/>
          </a:prstGeom>
          <a:noFill/>
        </p:spPr>
        <p:txBody>
          <a:bodyPr wrap="square" rtlCol="0">
            <a:spAutoFit/>
          </a:bodyPr>
          <a:lstStyle/>
          <a:p>
            <a:r>
              <a:rPr lang="en-US" dirty="0"/>
              <a:t>Relative Supply</a:t>
            </a:r>
          </a:p>
        </p:txBody>
      </p:sp>
      <p:sp>
        <p:nvSpPr>
          <p:cNvPr id="27" name="Arc 26">
            <a:extLst>
              <a:ext uri="{FF2B5EF4-FFF2-40B4-BE49-F238E27FC236}">
                <a16:creationId xmlns:a16="http://schemas.microsoft.com/office/drawing/2014/main" id="{8A167F02-55DE-44BD-A42C-7089F970676F}"/>
              </a:ext>
            </a:extLst>
          </p:cNvPr>
          <p:cNvSpPr/>
          <p:nvPr/>
        </p:nvSpPr>
        <p:spPr>
          <a:xfrm rot="11117280">
            <a:off x="2785271" y="-2152248"/>
            <a:ext cx="10336372" cy="7169205"/>
          </a:xfrm>
          <a:prstGeom prst="arc">
            <a:avLst>
              <a:gd name="adj1" fmla="val 16056658"/>
              <a:gd name="adj2" fmla="val 21179814"/>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CBCE5151-A344-4C58-B02D-B36359036602}"/>
              </a:ext>
            </a:extLst>
          </p:cNvPr>
          <p:cNvSpPr txBox="1"/>
          <p:nvPr/>
        </p:nvSpPr>
        <p:spPr>
          <a:xfrm>
            <a:off x="7710921" y="4795838"/>
            <a:ext cx="2114026" cy="369332"/>
          </a:xfrm>
          <a:prstGeom prst="rect">
            <a:avLst/>
          </a:prstGeom>
          <a:noFill/>
        </p:spPr>
        <p:txBody>
          <a:bodyPr wrap="square" rtlCol="0">
            <a:spAutoFit/>
          </a:bodyPr>
          <a:lstStyle/>
          <a:p>
            <a:r>
              <a:rPr lang="en-US" dirty="0"/>
              <a:t>Relative Demand</a:t>
            </a:r>
          </a:p>
        </p:txBody>
      </p:sp>
      <p:cxnSp>
        <p:nvCxnSpPr>
          <p:cNvPr id="36" name="Straight Connector 35">
            <a:extLst>
              <a:ext uri="{FF2B5EF4-FFF2-40B4-BE49-F238E27FC236}">
                <a16:creationId xmlns:a16="http://schemas.microsoft.com/office/drawing/2014/main" id="{3ACF9F78-59DF-4247-9B56-BB0EC2A15B09}"/>
              </a:ext>
            </a:extLst>
          </p:cNvPr>
          <p:cNvCxnSpPr>
            <a:cxnSpLocks/>
          </p:cNvCxnSpPr>
          <p:nvPr/>
        </p:nvCxnSpPr>
        <p:spPr>
          <a:xfrm flipV="1">
            <a:off x="2228743" y="3996645"/>
            <a:ext cx="6677132"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8D05401E-E057-40AB-B1A1-FEACA406C779}"/>
                  </a:ext>
                </a:extLst>
              </p:cNvPr>
              <p:cNvSpPr/>
              <p:nvPr/>
            </p:nvSpPr>
            <p:spPr>
              <a:xfrm>
                <a:off x="8916993" y="3682007"/>
                <a:ext cx="938269" cy="629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2</m:t>
                                      </m:r>
                                    </m:sub>
                                  </m:sSub>
                                </m:den>
                              </m:f>
                            </m:e>
                          </m:d>
                        </m:e>
                        <m:sub>
                          <m:r>
                            <a:rPr lang="en-US" sz="1400" b="0" i="1" smtClean="0">
                              <a:latin typeface="Cambria Math" panose="02040503050406030204" pitchFamily="18" charset="0"/>
                            </a:rPr>
                            <m:t>𝑜𝑝𝑒𝑛</m:t>
                          </m:r>
                        </m:sub>
                      </m:sSub>
                    </m:oMath>
                  </m:oMathPara>
                </a14:m>
                <a:endParaRPr lang="en-US" sz="1400" dirty="0"/>
              </a:p>
            </p:txBody>
          </p:sp>
        </mc:Choice>
        <mc:Fallback xmlns="">
          <p:sp>
            <p:nvSpPr>
              <p:cNvPr id="37" name="Rectangle 36">
                <a:extLst>
                  <a:ext uri="{FF2B5EF4-FFF2-40B4-BE49-F238E27FC236}">
                    <a16:creationId xmlns:a16="http://schemas.microsoft.com/office/drawing/2014/main" id="{8D05401E-E057-40AB-B1A1-FEACA406C779}"/>
                  </a:ext>
                </a:extLst>
              </p:cNvPr>
              <p:cNvSpPr>
                <a:spLocks noRot="1" noChangeAspect="1" noMove="1" noResize="1" noEditPoints="1" noAdjustHandles="1" noChangeArrowheads="1" noChangeShapeType="1" noTextEdit="1"/>
              </p:cNvSpPr>
              <p:nvPr/>
            </p:nvSpPr>
            <p:spPr>
              <a:xfrm>
                <a:off x="8916993" y="3682007"/>
                <a:ext cx="938269" cy="629275"/>
              </a:xfrm>
              <a:prstGeom prst="rect">
                <a:avLst/>
              </a:prstGeom>
              <a:blipFill>
                <a:blip r:embed="rId7"/>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00D7FEBF-14AE-40EE-BA91-8E24770B552B}"/>
              </a:ext>
            </a:extLst>
          </p:cNvPr>
          <p:cNvCxnSpPr>
            <a:cxnSpLocks/>
          </p:cNvCxnSpPr>
          <p:nvPr/>
        </p:nvCxnSpPr>
        <p:spPr>
          <a:xfrm>
            <a:off x="2252469" y="4540767"/>
            <a:ext cx="2770648"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9EE3EB-5667-4D32-B640-76717AC0003B}"/>
              </a:ext>
            </a:extLst>
          </p:cNvPr>
          <p:cNvCxnSpPr>
            <a:cxnSpLocks/>
          </p:cNvCxnSpPr>
          <p:nvPr/>
        </p:nvCxnSpPr>
        <p:spPr>
          <a:xfrm>
            <a:off x="5005707" y="3125747"/>
            <a:ext cx="0" cy="14135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1186CC-8659-4AC2-954C-F1AD863E1445}"/>
              </a:ext>
            </a:extLst>
          </p:cNvPr>
          <p:cNvCxnSpPr>
            <a:cxnSpLocks/>
          </p:cNvCxnSpPr>
          <p:nvPr/>
        </p:nvCxnSpPr>
        <p:spPr>
          <a:xfrm>
            <a:off x="5023117" y="3128505"/>
            <a:ext cx="2687804"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5AA4A2-9EF2-45DA-83AB-940E77385191}"/>
              </a:ext>
            </a:extLst>
          </p:cNvPr>
          <p:cNvCxnSpPr/>
          <p:nvPr/>
        </p:nvCxnSpPr>
        <p:spPr>
          <a:xfrm>
            <a:off x="4996086" y="4544932"/>
            <a:ext cx="0" cy="10977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E56EBDB-D520-4262-83D0-C5A1C94292D5}"/>
              </a:ext>
            </a:extLst>
          </p:cNvPr>
          <p:cNvCxnSpPr/>
          <p:nvPr/>
        </p:nvCxnSpPr>
        <p:spPr>
          <a:xfrm>
            <a:off x="4649818" y="5165170"/>
            <a:ext cx="29244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FDC8541-910F-4AC5-84DB-0350DD4AB46D}"/>
              </a:ext>
            </a:extLst>
          </p:cNvPr>
          <p:cNvCxnSpPr>
            <a:cxnSpLocks/>
          </p:cNvCxnSpPr>
          <p:nvPr/>
        </p:nvCxnSpPr>
        <p:spPr>
          <a:xfrm flipV="1">
            <a:off x="2246393" y="4245295"/>
            <a:ext cx="6677132"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CB0555-0E69-42F5-8A7E-48601AD32E2D}"/>
              </a:ext>
            </a:extLst>
          </p:cNvPr>
          <p:cNvCxnSpPr/>
          <p:nvPr/>
        </p:nvCxnSpPr>
        <p:spPr>
          <a:xfrm>
            <a:off x="8162488" y="3996645"/>
            <a:ext cx="0" cy="2281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FC369230-251D-46B0-9C77-BCBF990D3E0E}"/>
              </a:ext>
            </a:extLst>
          </p:cNvPr>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a:extLst>
              <a:ext uri="{FF2B5EF4-FFF2-40B4-BE49-F238E27FC236}">
                <a16:creationId xmlns:a16="http://schemas.microsoft.com/office/drawing/2014/main" id="{83A06B45-6E40-48C6-ABEC-85E6338C9FBC}"/>
              </a:ext>
            </a:extLst>
          </p:cNvPr>
          <p:cNvSpPr>
            <a:spLocks noGrp="1"/>
          </p:cNvSpPr>
          <p:nvPr>
            <p:ph type="sldNum" sz="quarter" idx="12"/>
          </p:nvPr>
        </p:nvSpPr>
        <p:spPr/>
        <p:txBody>
          <a:bodyPr/>
          <a:lstStyle/>
          <a:p>
            <a:fld id="{ABB1E195-B4C4-4D8D-9171-F90BABCE93C7}" type="slidenum">
              <a:rPr lang="en-US" smtClean="0"/>
              <a:t>39</a:t>
            </a:fld>
            <a:endParaRPr lang="en-US"/>
          </a:p>
        </p:txBody>
      </p:sp>
    </p:spTree>
    <p:extLst>
      <p:ext uri="{BB962C8B-B14F-4D97-AF65-F5344CB8AC3E}">
        <p14:creationId xmlns:p14="http://schemas.microsoft.com/office/powerpoint/2010/main" val="133464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p:cTn id="9" dur="indefinite"/>
                                        <p:tgtEl>
                                          <p:spTgt spid="31"/>
                                        </p:tgtEl>
                                        <p:attrNameLst>
                                          <p:attrName>style.opacity</p:attrName>
                                        </p:attrNameLst>
                                      </p:cBhvr>
                                      <p:to>
                                        <p:strVal val="0.25"/>
                                      </p:to>
                                    </p:set>
                                    <p:animEffect filter="image" prLst="opacity: 0.25">
                                      <p:cBhvr rctx="IE">
                                        <p:cTn id="10" dur="indefinite"/>
                                        <p:tgtEl>
                                          <p:spTgt spid="31"/>
                                        </p:tgtEl>
                                      </p:cBhvr>
                                    </p:animEffect>
                                  </p:childTnLst>
                                </p:cTn>
                              </p:par>
                              <p:par>
                                <p:cTn id="11" presetID="9" presetClass="emph" presetSubtype="0" nodeType="withEffect">
                                  <p:stCondLst>
                                    <p:cond delay="0"/>
                                  </p:stCondLst>
                                  <p:childTnLst>
                                    <p:set>
                                      <p:cBhvr>
                                        <p:cTn id="12" dur="indefinite"/>
                                        <p:tgtEl>
                                          <p:spTgt spid="33"/>
                                        </p:tgtEl>
                                        <p:attrNameLst>
                                          <p:attrName>style.opacity</p:attrName>
                                        </p:attrNameLst>
                                      </p:cBhvr>
                                      <p:to>
                                        <p:strVal val="0.25"/>
                                      </p:to>
                                    </p:set>
                                    <p:animEffect filter="image" prLst="opacity: 0.25">
                                      <p:cBhvr rctx="IE">
                                        <p:cTn id="13" dur="indefinite"/>
                                        <p:tgtEl>
                                          <p:spTgt spid="33"/>
                                        </p:tgtEl>
                                      </p:cBhvr>
                                    </p:animEffect>
                                  </p:childTnLst>
                                </p:cTn>
                              </p:par>
                              <p:par>
                                <p:cTn id="14" presetID="9" presetClass="emph" presetSubtype="0" nodeType="withEffect">
                                  <p:stCondLst>
                                    <p:cond delay="0"/>
                                  </p:stCondLst>
                                  <p:childTnLst>
                                    <p:set>
                                      <p:cBhvr>
                                        <p:cTn id="15" dur="indefinite"/>
                                        <p:tgtEl>
                                          <p:spTgt spid="36"/>
                                        </p:tgtEl>
                                        <p:attrNameLst>
                                          <p:attrName>style.opacity</p:attrName>
                                        </p:attrNameLst>
                                      </p:cBhvr>
                                      <p:to>
                                        <p:strVal val="0.25"/>
                                      </p:to>
                                    </p:set>
                                    <p:animEffect filter="image" prLst="opacity: 0.25">
                                      <p:cBhvr rctx="IE">
                                        <p:cTn id="16" dur="indefinite"/>
                                        <p:tgtEl>
                                          <p:spTgt spid="36"/>
                                        </p:tgtEl>
                                      </p:cBhvr>
                                    </p:animEffect>
                                  </p:childTnLst>
                                </p:cTn>
                              </p:par>
                              <p:par>
                                <p:cTn id="17" presetID="9" presetClass="emph" presetSubtype="0" nodeType="withEffect">
                                  <p:stCondLst>
                                    <p:cond delay="0"/>
                                  </p:stCondLst>
                                  <p:childTnLst>
                                    <p:set>
                                      <p:cBhvr>
                                        <p:cTn id="18" dur="indefinite"/>
                                        <p:tgtEl>
                                          <p:spTgt spid="38"/>
                                        </p:tgtEl>
                                        <p:attrNameLst>
                                          <p:attrName>style.opacity</p:attrName>
                                        </p:attrNameLst>
                                      </p:cBhvr>
                                      <p:to>
                                        <p:strVal val="0.25"/>
                                      </p:to>
                                    </p:set>
                                    <p:animEffect filter="image" prLst="opacity: 0.25">
                                      <p:cBhvr rctx="IE">
                                        <p:cTn id="19" dur="indefinite"/>
                                        <p:tgtEl>
                                          <p:spTgt spid="38"/>
                                        </p:tgtEl>
                                      </p:cBhvr>
                                    </p:animEffect>
                                  </p:childTnLst>
                                </p:cTn>
                              </p:par>
                              <p:par>
                                <p:cTn id="20" presetID="9" presetClass="emph" presetSubtype="0" nodeType="withEffect">
                                  <p:stCondLst>
                                    <p:cond delay="0"/>
                                  </p:stCondLst>
                                  <p:childTnLst>
                                    <p:set>
                                      <p:cBhvr>
                                        <p:cTn id="21" dur="indefinite"/>
                                        <p:tgtEl>
                                          <p:spTgt spid="21"/>
                                        </p:tgtEl>
                                        <p:attrNameLst>
                                          <p:attrName>style.opacity</p:attrName>
                                        </p:attrNameLst>
                                      </p:cBhvr>
                                      <p:to>
                                        <p:strVal val="0.25"/>
                                      </p:to>
                                    </p:set>
                                    <p:animEffect filter="image" prLst="opacity: 0.25">
                                      <p:cBhvr rctx="IE">
                                        <p:cTn id="22" dur="indefinite"/>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The ricardian model</a:t>
            </a:r>
            <a:br>
              <a:rPr lang="pt-BR" dirty="0"/>
            </a:br>
            <a:r>
              <a:rPr lang="pt-BR" sz="3000" cap="none" dirty="0"/>
              <a:t>Motivation</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a:bodyPr>
          <a:lstStyle/>
          <a:p>
            <a:pPr marL="128016" lvl="1" indent="0">
              <a:buSzPct val="55000"/>
              <a:buNone/>
            </a:pPr>
            <a:r>
              <a:rPr lang="en-US" dirty="0"/>
              <a:t>“The idea of comparative advantage -- with its implication that trade between two nations normally raises the real incomes of both -- is, like evolution via natural selection, a concept that seems simple and compelling to those who understand it. Yet anyone who becomes involved in discussions of international trade beyond the narrow circle of academic economists quickly realizes that it must be, in some sense, a very difficult concept indeed. I am not talking here about the problem of communicating the case for free trade to crudely anti-intellectual opponents, people who simply dislike the idea of ideas. The persistence of that sort of opposition, like the persistence of creationism, is a different sort of question, and requires a different sort of discussion. What I am concerned with here are the views of intellectuals, people who do value ideas, but somehow find this particular idea impossible to grasp.” (Paul Krugman)</a:t>
            </a:r>
          </a:p>
          <a:p>
            <a:pPr marL="128016" lvl="1" indent="0">
              <a:buSzPct val="55000"/>
              <a:buNone/>
            </a:pPr>
            <a:endParaRPr lang="en-US" sz="2400" dirty="0"/>
          </a:p>
          <a:p>
            <a:pPr marL="128016" lvl="1" indent="0">
              <a:buSzPct val="55000"/>
              <a:buNone/>
            </a:pPr>
            <a:r>
              <a:rPr lang="en-US" dirty="0">
                <a:hlinkClick r:id="rId2"/>
              </a:rPr>
              <a:t>https://web.mit.edu/krugman/www/ricardo.htm</a:t>
            </a:r>
            <a:endParaRPr lang="en-US" dirty="0"/>
          </a:p>
          <a:p>
            <a:pPr lvl="2">
              <a:buSzPct val="70000"/>
              <a:buFont typeface="Wingdings 3" panose="05040102010807070707" pitchFamily="18" charset="2"/>
              <a:buChar char=""/>
            </a:pPr>
            <a:endParaRPr lang="pt-BR" sz="2000" dirty="0"/>
          </a:p>
          <a:p>
            <a:pPr lvl="2"/>
            <a:endParaRPr lang="en-US" dirty="0"/>
          </a:p>
        </p:txBody>
      </p:sp>
      <p:sp>
        <p:nvSpPr>
          <p:cNvPr id="4" name="Footer Placeholder 3">
            <a:extLst>
              <a:ext uri="{FF2B5EF4-FFF2-40B4-BE49-F238E27FC236}">
                <a16:creationId xmlns:a16="http://schemas.microsoft.com/office/drawing/2014/main" id="{C8C06DBB-C02E-4B48-B7E1-FB3457827B3D}"/>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0A83597B-E71E-456E-8EC9-E1CA8E2F68EA}"/>
              </a:ext>
            </a:extLst>
          </p:cNvPr>
          <p:cNvSpPr>
            <a:spLocks noGrp="1"/>
          </p:cNvSpPr>
          <p:nvPr>
            <p:ph type="sldNum" sz="quarter" idx="12"/>
          </p:nvPr>
        </p:nvSpPr>
        <p:spPr/>
        <p:txBody>
          <a:bodyPr/>
          <a:lstStyle/>
          <a:p>
            <a:fld id="{ABB1E195-B4C4-4D8D-9171-F90BABCE93C7}" type="slidenum">
              <a:rPr lang="en-US" smtClean="0"/>
              <a:t>4</a:t>
            </a:fld>
            <a:endParaRPr lang="en-US"/>
          </a:p>
        </p:txBody>
      </p:sp>
    </p:spTree>
    <p:extLst>
      <p:ext uri="{BB962C8B-B14F-4D97-AF65-F5344CB8AC3E}">
        <p14:creationId xmlns:p14="http://schemas.microsoft.com/office/powerpoint/2010/main" val="3319679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Changing the size of countries</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lvl="1">
              <a:spcAft>
                <a:spcPts val="1200"/>
              </a:spcAft>
            </a:pPr>
            <a:r>
              <a:rPr lang="en-US" sz="2400" dirty="0"/>
              <a:t>If Home is sufficiently large, it will not be able to specialize:</a:t>
            </a:r>
          </a:p>
          <a:p>
            <a:pPr lvl="2">
              <a:spcAft>
                <a:spcPts val="1200"/>
              </a:spcAft>
            </a:pPr>
            <a:r>
              <a:rPr lang="en-US" sz="2000" dirty="0"/>
              <a:t>Production of good 2 from Foreign cannot satisfy Home’s demand</a:t>
            </a:r>
          </a:p>
          <a:p>
            <a:pPr lvl="2">
              <a:spcAft>
                <a:spcPts val="1200"/>
              </a:spcAft>
            </a:pPr>
            <a:r>
              <a:rPr lang="en-US" sz="2000" dirty="0"/>
              <a:t>Home has to produce both goods</a:t>
            </a:r>
          </a:p>
          <a:p>
            <a:pPr lvl="1">
              <a:spcAft>
                <a:spcPts val="1200"/>
              </a:spcAft>
            </a:pPr>
            <a:r>
              <a:rPr lang="en-US" sz="2400" dirty="0"/>
              <a:t>Relative Demand crosses Relative Supply at flat segment</a:t>
            </a:r>
          </a:p>
          <a:p>
            <a:pPr lvl="2">
              <a:spcAft>
                <a:spcPts val="1200"/>
              </a:spcAft>
            </a:pPr>
            <a:r>
              <a:rPr lang="en-US" sz="2000" dirty="0"/>
              <a:t>Open economy equilibrium price is equal to Home’s autarchy price</a:t>
            </a:r>
          </a:p>
          <a:p>
            <a:pPr lvl="1">
              <a:spcAft>
                <a:spcPts val="1200"/>
              </a:spcAft>
            </a:pPr>
            <a:r>
              <a:rPr lang="en-US" sz="2400" dirty="0"/>
              <a:t>You may check the case in which Home is small and Foreign is large</a:t>
            </a:r>
          </a:p>
          <a:p>
            <a:pPr lvl="2">
              <a:spcAft>
                <a:spcPts val="1200"/>
              </a:spcAft>
            </a:pPr>
            <a:endParaRPr lang="en-US" sz="2000" dirty="0"/>
          </a:p>
        </p:txBody>
      </p:sp>
      <p:sp>
        <p:nvSpPr>
          <p:cNvPr id="4" name="Footer Placeholder 3">
            <a:extLst>
              <a:ext uri="{FF2B5EF4-FFF2-40B4-BE49-F238E27FC236}">
                <a16:creationId xmlns:a16="http://schemas.microsoft.com/office/drawing/2014/main" id="{A67BC767-8AA1-4BC5-9C9D-B9147EBDD83E}"/>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3D2AA8EA-44D2-4D5A-86CE-07F772437F45}"/>
              </a:ext>
            </a:extLst>
          </p:cNvPr>
          <p:cNvSpPr>
            <a:spLocks noGrp="1"/>
          </p:cNvSpPr>
          <p:nvPr>
            <p:ph type="sldNum" sz="quarter" idx="12"/>
          </p:nvPr>
        </p:nvSpPr>
        <p:spPr/>
        <p:txBody>
          <a:bodyPr/>
          <a:lstStyle/>
          <a:p>
            <a:fld id="{ABB1E195-B4C4-4D8D-9171-F90BABCE93C7}" type="slidenum">
              <a:rPr lang="en-US" smtClean="0"/>
              <a:t>40</a:t>
            </a:fld>
            <a:endParaRPr lang="en-US"/>
          </a:p>
        </p:txBody>
      </p:sp>
    </p:spTree>
    <p:extLst>
      <p:ext uri="{BB962C8B-B14F-4D97-AF65-F5344CB8AC3E}">
        <p14:creationId xmlns:p14="http://schemas.microsoft.com/office/powerpoint/2010/main" val="3169260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CFDC8541-910F-4AC5-84DB-0350DD4AB46D}"/>
              </a:ext>
            </a:extLst>
          </p:cNvPr>
          <p:cNvCxnSpPr>
            <a:cxnSpLocks/>
          </p:cNvCxnSpPr>
          <p:nvPr/>
        </p:nvCxnSpPr>
        <p:spPr>
          <a:xfrm flipV="1">
            <a:off x="2246393" y="4538910"/>
            <a:ext cx="6677132"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54E68CC-1945-4F87-AFE7-9FD81A319E41}"/>
              </a:ext>
            </a:extLst>
          </p:cNvPr>
          <p:cNvCxnSpPr/>
          <p:nvPr/>
        </p:nvCxnSpPr>
        <p:spPr>
          <a:xfrm flipV="1">
            <a:off x="2239861" y="1795244"/>
            <a:ext cx="0" cy="39847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5989DFC-32C5-4840-A10B-EFA8A2A19717}"/>
              </a:ext>
            </a:extLst>
          </p:cNvPr>
          <p:cNvCxnSpPr/>
          <p:nvPr/>
        </p:nvCxnSpPr>
        <p:spPr>
          <a:xfrm>
            <a:off x="1979802" y="5629013"/>
            <a:ext cx="571290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EA8993-E6C4-471E-B9D2-9211C9C6A7D4}"/>
                  </a:ext>
                </a:extLst>
              </p:cNvPr>
              <p:cNvSpPr txBox="1"/>
              <p:nvPr/>
            </p:nvSpPr>
            <p:spPr>
              <a:xfrm>
                <a:off x="1696725" y="1670553"/>
                <a:ext cx="566154"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en>
                      </m:f>
                    </m:oMath>
                  </m:oMathPara>
                </a14:m>
                <a:endParaRPr lang="en-US" baseline="-25000" dirty="0"/>
              </a:p>
            </p:txBody>
          </p:sp>
        </mc:Choice>
        <mc:Fallback xmlns="">
          <p:sp>
            <p:nvSpPr>
              <p:cNvPr id="8" name="TextBox 7">
                <a:extLst>
                  <a:ext uri="{FF2B5EF4-FFF2-40B4-BE49-F238E27FC236}">
                    <a16:creationId xmlns:a16="http://schemas.microsoft.com/office/drawing/2014/main" id="{2BEA8993-E6C4-471E-B9D2-9211C9C6A7D4}"/>
                  </a:ext>
                </a:extLst>
              </p:cNvPr>
              <p:cNvSpPr txBox="1">
                <a:spLocks noRot="1" noChangeAspect="1" noMove="1" noResize="1" noEditPoints="1" noAdjustHandles="1" noChangeArrowheads="1" noChangeShapeType="1" noTextEdit="1"/>
              </p:cNvSpPr>
              <p:nvPr/>
            </p:nvSpPr>
            <p:spPr>
              <a:xfrm>
                <a:off x="1696725" y="1670553"/>
                <a:ext cx="566154" cy="65620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434CC2C-FBE3-4E80-B23D-4270986CEB6C}"/>
                  </a:ext>
                </a:extLst>
              </p:cNvPr>
              <p:cNvSpPr txBox="1"/>
              <p:nvPr/>
            </p:nvSpPr>
            <p:spPr>
              <a:xfrm>
                <a:off x="7710921" y="5444347"/>
                <a:ext cx="566154" cy="68217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1</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1</m:t>
                              </m:r>
                            </m:sub>
                            <m:sup>
                              <m:r>
                                <a:rPr lang="en-US" i="1">
                                  <a:latin typeface="Cambria Math" panose="02040503050406030204" pitchFamily="18" charset="0"/>
                                </a:rPr>
                                <m:t>∗</m:t>
                              </m:r>
                            </m:sup>
                          </m:sSubSup>
                        </m:num>
                        <m:den>
                          <m:sSub>
                            <m:sSubPr>
                              <m:ctrlPr>
                                <a:rPr lang="en-US" i="1">
                                  <a:latin typeface="Cambria Math" panose="02040503050406030204" pitchFamily="18" charset="0"/>
                                </a:rPr>
                              </m:ctrlPr>
                            </m:sSubPr>
                            <m:e>
                              <m:r>
                                <a:rPr lang="en-US" i="1">
                                  <a:latin typeface="Cambria Math" panose="02040503050406030204" pitchFamily="18" charset="0"/>
                                </a:rPr>
                                <m:t>𝑄</m:t>
                              </m:r>
                            </m:e>
                            <m:sub>
                              <m:r>
                                <a:rPr lang="en-US" i="1">
                                  <a:latin typeface="Cambria Math" panose="02040503050406030204" pitchFamily="18" charset="0"/>
                                </a:rPr>
                                <m:t>2</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baseline="-25000" dirty="0"/>
              </a:p>
            </p:txBody>
          </p:sp>
        </mc:Choice>
        <mc:Fallback xmlns="">
          <p:sp>
            <p:nvSpPr>
              <p:cNvPr id="9" name="TextBox 8">
                <a:extLst>
                  <a:ext uri="{FF2B5EF4-FFF2-40B4-BE49-F238E27FC236}">
                    <a16:creationId xmlns:a16="http://schemas.microsoft.com/office/drawing/2014/main" id="{5434CC2C-FBE3-4E80-B23D-4270986CEB6C}"/>
                  </a:ext>
                </a:extLst>
              </p:cNvPr>
              <p:cNvSpPr txBox="1">
                <a:spLocks noRot="1" noChangeAspect="1" noMove="1" noResize="1" noEditPoints="1" noAdjustHandles="1" noChangeArrowheads="1" noChangeShapeType="1" noTextEdit="1"/>
              </p:cNvSpPr>
              <p:nvPr/>
            </p:nvSpPr>
            <p:spPr>
              <a:xfrm>
                <a:off x="7710921" y="5444347"/>
                <a:ext cx="566154" cy="682174"/>
              </a:xfrm>
              <a:prstGeom prst="rect">
                <a:avLst/>
              </a:prstGeom>
              <a:blipFill>
                <a:blip r:embed="rId3"/>
                <a:stretch>
                  <a:fillRect r="-53763"/>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93AA9E-40FC-403E-8F0F-93BF41D3C046}"/>
              </a:ext>
            </a:extLst>
          </p:cNvPr>
          <p:cNvSpPr txBox="1"/>
          <p:nvPr/>
        </p:nvSpPr>
        <p:spPr>
          <a:xfrm>
            <a:off x="2298583" y="629731"/>
            <a:ext cx="5863905" cy="707886"/>
          </a:xfrm>
          <a:prstGeom prst="rect">
            <a:avLst/>
          </a:prstGeom>
          <a:noFill/>
        </p:spPr>
        <p:txBody>
          <a:bodyPr wrap="square" rtlCol="0">
            <a:spAutoFit/>
          </a:bodyPr>
          <a:lstStyle/>
          <a:p>
            <a:pPr algn="ctr"/>
            <a:r>
              <a:rPr lang="en-US" sz="2200" dirty="0"/>
              <a:t>Figure 6</a:t>
            </a:r>
          </a:p>
          <a:p>
            <a:pPr algn="ctr"/>
            <a:r>
              <a:rPr lang="en-US" dirty="0"/>
              <a:t>Changing the size of Home country</a:t>
            </a:r>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97B10F0-3E0E-4054-9203-FF4B2A16E691}"/>
                  </a:ext>
                </a:extLst>
              </p:cNvPr>
              <p:cNvSpPr/>
              <p:nvPr/>
            </p:nvSpPr>
            <p:spPr>
              <a:xfrm>
                <a:off x="898893" y="4224760"/>
                <a:ext cx="1338508" cy="60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2</m:t>
                                      </m:r>
                                    </m:sub>
                                  </m:sSub>
                                </m:den>
                              </m:f>
                            </m:e>
                          </m:d>
                        </m:e>
                        <m:sub>
                          <m:r>
                            <a:rPr lang="pt-BR" sz="1400" i="1">
                              <a:latin typeface="Cambria Math" panose="02040503050406030204" pitchFamily="18" charset="0"/>
                            </a:rPr>
                            <m:t>𝑎𝑢𝑡</m:t>
                          </m:r>
                        </m:sub>
                      </m:sSub>
                      <m:r>
                        <a:rPr lang="en-US" sz="1400" b="0" i="1" smtClean="0">
                          <a:latin typeface="Cambria Math" panose="02040503050406030204" pitchFamily="18" charset="0"/>
                        </a:rPr>
                        <m:t>=</m:t>
                      </m:r>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𝐿</m:t>
                              </m:r>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𝐿</m:t>
                              </m:r>
                              <m:r>
                                <a:rPr lang="en-US" sz="1400" i="1">
                                  <a:latin typeface="Cambria Math" panose="02040503050406030204" pitchFamily="18" charset="0"/>
                                </a:rPr>
                                <m:t>2</m:t>
                              </m:r>
                            </m:sub>
                          </m:sSub>
                        </m:den>
                      </m:f>
                    </m:oMath>
                  </m:oMathPara>
                </a14:m>
                <a:endParaRPr lang="en-US" sz="1400" dirty="0"/>
              </a:p>
            </p:txBody>
          </p:sp>
        </mc:Choice>
        <mc:Fallback xmlns="">
          <p:sp>
            <p:nvSpPr>
              <p:cNvPr id="15" name="Rectangle 14">
                <a:extLst>
                  <a:ext uri="{FF2B5EF4-FFF2-40B4-BE49-F238E27FC236}">
                    <a16:creationId xmlns:a16="http://schemas.microsoft.com/office/drawing/2014/main" id="{F97B10F0-3E0E-4054-9203-FF4B2A16E691}"/>
                  </a:ext>
                </a:extLst>
              </p:cNvPr>
              <p:cNvSpPr>
                <a:spLocks noRot="1" noChangeAspect="1" noMove="1" noResize="1" noEditPoints="1" noAdjustHandles="1" noChangeArrowheads="1" noChangeShapeType="1" noTextEdit="1"/>
              </p:cNvSpPr>
              <p:nvPr/>
            </p:nvSpPr>
            <p:spPr>
              <a:xfrm>
                <a:off x="898893" y="4224760"/>
                <a:ext cx="1338508" cy="605615"/>
              </a:xfrm>
              <a:prstGeom prst="rect">
                <a:avLst/>
              </a:prstGeom>
              <a:blipFill>
                <a:blip r:embed="rId4"/>
                <a:stretch>
                  <a:fillRect/>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B1E87F9D-768F-4F27-B0C1-845D55C068D9}"/>
              </a:ext>
            </a:extLst>
          </p:cNvPr>
          <p:cNvCxnSpPr>
            <a:cxnSpLocks/>
          </p:cNvCxnSpPr>
          <p:nvPr/>
        </p:nvCxnSpPr>
        <p:spPr>
          <a:xfrm flipV="1">
            <a:off x="2157469" y="4531242"/>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F25AD79C-D912-4901-A416-C0906934A2BE}"/>
                  </a:ext>
                </a:extLst>
              </p:cNvPr>
              <p:cNvSpPr/>
              <p:nvPr/>
            </p:nvSpPr>
            <p:spPr>
              <a:xfrm>
                <a:off x="857328" y="2807975"/>
                <a:ext cx="1349344" cy="6056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Sup>
                                    <m:sSubSupPr>
                                      <m:ctrlPr>
                                        <a:rPr lang="en-US" sz="1400" i="1">
                                          <a:latin typeface="Cambria Math" panose="02040503050406030204" pitchFamily="18" charset="0"/>
                                        </a:rPr>
                                      </m:ctrlPr>
                                    </m:sSubSupPr>
                                    <m:e>
                                      <m:r>
                                        <a:rPr lang="pt-BR" sz="1400" i="1">
                                          <a:latin typeface="Cambria Math" panose="02040503050406030204" pitchFamily="18" charset="0"/>
                                        </a:rPr>
                                        <m:t>𝑃</m:t>
                                      </m:r>
                                    </m:e>
                                    <m:sub>
                                      <m:r>
                                        <a:rPr lang="pt-BR" sz="1400" i="1">
                                          <a:latin typeface="Cambria Math" panose="02040503050406030204" pitchFamily="18" charset="0"/>
                                        </a:rPr>
                                        <m:t>1</m:t>
                                      </m:r>
                                    </m:sub>
                                    <m:sup>
                                      <m:r>
                                        <a:rPr lang="pt-BR" sz="1400" i="1">
                                          <a:latin typeface="Cambria Math" panose="02040503050406030204" pitchFamily="18" charset="0"/>
                                        </a:rPr>
                                        <m:t>∗</m:t>
                                      </m:r>
                                    </m:sup>
                                  </m:sSubSup>
                                </m:num>
                                <m:den>
                                  <m:sSubSup>
                                    <m:sSubSupPr>
                                      <m:ctrlPr>
                                        <a:rPr lang="en-US" sz="1400" i="1">
                                          <a:latin typeface="Cambria Math" panose="02040503050406030204" pitchFamily="18" charset="0"/>
                                        </a:rPr>
                                      </m:ctrlPr>
                                    </m:sSubSupPr>
                                    <m:e>
                                      <m:r>
                                        <a:rPr lang="pt-BR" sz="1400" i="1">
                                          <a:latin typeface="Cambria Math" panose="02040503050406030204" pitchFamily="18" charset="0"/>
                                        </a:rPr>
                                        <m:t>𝑃</m:t>
                                      </m:r>
                                    </m:e>
                                    <m:sub>
                                      <m:r>
                                        <a:rPr lang="pt-BR" sz="1400" i="1">
                                          <a:latin typeface="Cambria Math" panose="02040503050406030204" pitchFamily="18" charset="0"/>
                                        </a:rPr>
                                        <m:t>2</m:t>
                                      </m:r>
                                    </m:sub>
                                    <m:sup>
                                      <m:r>
                                        <a:rPr lang="pt-BR" sz="1400" i="1">
                                          <a:latin typeface="Cambria Math" panose="02040503050406030204" pitchFamily="18" charset="0"/>
                                        </a:rPr>
                                        <m:t>∗</m:t>
                                      </m:r>
                                    </m:sup>
                                  </m:sSubSup>
                                </m:den>
                              </m:f>
                            </m:e>
                          </m:d>
                        </m:e>
                        <m:sub>
                          <m:r>
                            <a:rPr lang="pt-BR" sz="1400" i="1">
                              <a:latin typeface="Cambria Math" panose="02040503050406030204" pitchFamily="18" charset="0"/>
                            </a:rPr>
                            <m:t>𝑎𝑢𝑡</m:t>
                          </m:r>
                        </m:sub>
                      </m:sSub>
                      <m:r>
                        <a:rPr lang="en-US" sz="1400" b="0" i="1" smtClean="0">
                          <a:latin typeface="Cambria Math" panose="02040503050406030204" pitchFamily="18" charset="0"/>
                        </a:rPr>
                        <m:t>=</m:t>
                      </m:r>
                      <m:f>
                        <m:fPr>
                          <m:ctrlPr>
                            <a:rPr lang="en-US" sz="1400" i="1">
                              <a:latin typeface="Cambria Math" panose="02040503050406030204" pitchFamily="18" charset="0"/>
                            </a:rPr>
                          </m:ctrlPr>
                        </m:fPr>
                        <m:num>
                          <m:sSubSup>
                            <m:sSubSupPr>
                              <m:ctrlPr>
                                <a:rPr lang="en-US" sz="1400" i="1">
                                  <a:latin typeface="Cambria Math" panose="02040503050406030204" pitchFamily="18" charset="0"/>
                                </a:rPr>
                              </m:ctrlPr>
                            </m:sSubSupPr>
                            <m:e>
                              <m:r>
                                <a:rPr lang="pt-BR" sz="1400" i="1">
                                  <a:latin typeface="Cambria Math" panose="02040503050406030204" pitchFamily="18" charset="0"/>
                                </a:rPr>
                                <m:t>𝑎</m:t>
                              </m:r>
                            </m:e>
                            <m:sub>
                              <m:r>
                                <a:rPr lang="pt-BR" sz="1400" i="1">
                                  <a:latin typeface="Cambria Math" panose="02040503050406030204" pitchFamily="18" charset="0"/>
                                </a:rPr>
                                <m:t>𝐿</m:t>
                              </m:r>
                              <m:r>
                                <a:rPr lang="pt-BR" sz="1400" i="1">
                                  <a:latin typeface="Cambria Math" panose="02040503050406030204" pitchFamily="18" charset="0"/>
                                </a:rPr>
                                <m:t>1</m:t>
                              </m:r>
                            </m:sub>
                            <m:sup>
                              <m:r>
                                <a:rPr lang="pt-BR" sz="1400" i="1">
                                  <a:latin typeface="Cambria Math" panose="02040503050406030204" pitchFamily="18" charset="0"/>
                                </a:rPr>
                                <m:t>∗</m:t>
                              </m:r>
                            </m:sup>
                          </m:sSubSup>
                        </m:num>
                        <m:den>
                          <m:sSubSup>
                            <m:sSubSupPr>
                              <m:ctrlPr>
                                <a:rPr lang="en-US" sz="1400" i="1">
                                  <a:latin typeface="Cambria Math" panose="02040503050406030204" pitchFamily="18" charset="0"/>
                                </a:rPr>
                              </m:ctrlPr>
                            </m:sSubSupPr>
                            <m:e>
                              <m:r>
                                <a:rPr lang="pt-BR" sz="1400" i="1">
                                  <a:latin typeface="Cambria Math" panose="02040503050406030204" pitchFamily="18" charset="0"/>
                                </a:rPr>
                                <m:t>𝑎</m:t>
                              </m:r>
                            </m:e>
                            <m:sub>
                              <m:r>
                                <a:rPr lang="pt-BR" sz="1400" i="1">
                                  <a:latin typeface="Cambria Math" panose="02040503050406030204" pitchFamily="18" charset="0"/>
                                </a:rPr>
                                <m:t>𝐿</m:t>
                              </m:r>
                              <m:r>
                                <a:rPr lang="pt-BR" sz="1400" i="1">
                                  <a:latin typeface="Cambria Math" panose="02040503050406030204" pitchFamily="18" charset="0"/>
                                </a:rPr>
                                <m:t>2</m:t>
                              </m:r>
                            </m:sub>
                            <m:sup>
                              <m:r>
                                <a:rPr lang="pt-BR" sz="1400" i="1">
                                  <a:latin typeface="Cambria Math" panose="02040503050406030204" pitchFamily="18" charset="0"/>
                                </a:rPr>
                                <m:t>∗</m:t>
                              </m:r>
                            </m:sup>
                          </m:sSubSup>
                        </m:den>
                      </m:f>
                    </m:oMath>
                  </m:oMathPara>
                </a14:m>
                <a:endParaRPr lang="en-US" sz="1400" dirty="0"/>
              </a:p>
            </p:txBody>
          </p:sp>
        </mc:Choice>
        <mc:Fallback xmlns="">
          <p:sp>
            <p:nvSpPr>
              <p:cNvPr id="18" name="Rectangle 17">
                <a:extLst>
                  <a:ext uri="{FF2B5EF4-FFF2-40B4-BE49-F238E27FC236}">
                    <a16:creationId xmlns:a16="http://schemas.microsoft.com/office/drawing/2014/main" id="{F25AD79C-D912-4901-A416-C0906934A2BE}"/>
                  </a:ext>
                </a:extLst>
              </p:cNvPr>
              <p:cNvSpPr>
                <a:spLocks noRot="1" noChangeAspect="1" noMove="1" noResize="1" noEditPoints="1" noAdjustHandles="1" noChangeArrowheads="1" noChangeShapeType="1" noTextEdit="1"/>
              </p:cNvSpPr>
              <p:nvPr/>
            </p:nvSpPr>
            <p:spPr>
              <a:xfrm>
                <a:off x="857328" y="2807975"/>
                <a:ext cx="1349344" cy="605615"/>
              </a:xfrm>
              <a:prstGeom prst="rect">
                <a:avLst/>
              </a:prstGeom>
              <a:blipFill>
                <a:blip r:embed="rId5"/>
                <a:stretch>
                  <a:fillRect/>
                </a:stretch>
              </a:blipFill>
            </p:spPr>
            <p:txBody>
              <a:bodyPr/>
              <a:lstStyle/>
              <a:p>
                <a:r>
                  <a:rPr lang="en-US">
                    <a:noFill/>
                  </a:rPr>
                  <a:t> </a:t>
                </a:r>
              </a:p>
            </p:txBody>
          </p:sp>
        </mc:Fallback>
      </mc:AlternateContent>
      <p:cxnSp>
        <p:nvCxnSpPr>
          <p:cNvPr id="19" name="Straight Connector 18">
            <a:extLst>
              <a:ext uri="{FF2B5EF4-FFF2-40B4-BE49-F238E27FC236}">
                <a16:creationId xmlns:a16="http://schemas.microsoft.com/office/drawing/2014/main" id="{0BAD4F58-CD04-4C32-A757-0B1416387BFA}"/>
              </a:ext>
            </a:extLst>
          </p:cNvPr>
          <p:cNvCxnSpPr>
            <a:cxnSpLocks/>
          </p:cNvCxnSpPr>
          <p:nvPr/>
        </p:nvCxnSpPr>
        <p:spPr>
          <a:xfrm flipV="1">
            <a:off x="2157469" y="3117725"/>
            <a:ext cx="19384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9537BE-8198-4153-BBD8-9A9C49A0ADFC}"/>
              </a:ext>
            </a:extLst>
          </p:cNvPr>
          <p:cNvCxnSpPr/>
          <p:nvPr/>
        </p:nvCxnSpPr>
        <p:spPr>
          <a:xfrm>
            <a:off x="2252469" y="4531242"/>
            <a:ext cx="0" cy="10977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D91BF04-4CAC-4311-9ED8-91FF73D27D2A}"/>
              </a:ext>
            </a:extLst>
          </p:cNvPr>
          <p:cNvCxnSpPr>
            <a:cxnSpLocks/>
          </p:cNvCxnSpPr>
          <p:nvPr/>
        </p:nvCxnSpPr>
        <p:spPr>
          <a:xfrm>
            <a:off x="4603052" y="3117725"/>
            <a:ext cx="0" cy="14135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D66FA6-4A70-4C22-9C70-6F41AFEB7C56}"/>
              </a:ext>
            </a:extLst>
          </p:cNvPr>
          <p:cNvCxnSpPr>
            <a:cxnSpLocks/>
            <a:stCxn id="15" idx="3"/>
          </p:cNvCxnSpPr>
          <p:nvPr/>
        </p:nvCxnSpPr>
        <p:spPr>
          <a:xfrm>
            <a:off x="2237401" y="4527568"/>
            <a:ext cx="1623435" cy="320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3F720E0-294C-410C-93AB-922C434B498B}"/>
              </a:ext>
            </a:extLst>
          </p:cNvPr>
          <p:cNvCxnSpPr/>
          <p:nvPr/>
        </p:nvCxnSpPr>
        <p:spPr>
          <a:xfrm flipV="1">
            <a:off x="2239860" y="3112999"/>
            <a:ext cx="2386208"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9A857B-A421-44E9-B8C4-2BF9AED1D466}"/>
              </a:ext>
            </a:extLst>
          </p:cNvPr>
          <p:cNvCxnSpPr/>
          <p:nvPr/>
        </p:nvCxnSpPr>
        <p:spPr>
          <a:xfrm>
            <a:off x="4603052" y="4508033"/>
            <a:ext cx="0" cy="1097771"/>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1050E91F-DD30-4DC3-ACB6-19F9D8435D93}"/>
                  </a:ext>
                </a:extLst>
              </p:cNvPr>
              <p:cNvSpPr/>
              <p:nvPr/>
            </p:nvSpPr>
            <p:spPr>
              <a:xfrm>
                <a:off x="4157545" y="5658350"/>
                <a:ext cx="891013" cy="712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acc>
                            <m:accPr>
                              <m:chr m:val="̅"/>
                              <m:ctrlPr>
                                <a:rPr lang="en-US" i="1">
                                  <a:latin typeface="Cambria Math" panose="02040503050406030204" pitchFamily="18" charset="0"/>
                                </a:rPr>
                              </m:ctrlPr>
                            </m:accPr>
                            <m:e>
                              <m:r>
                                <a:rPr lang="en-US" i="1">
                                  <a:latin typeface="Cambria Math" panose="02040503050406030204" pitchFamily="18" charset="0"/>
                                </a:rPr>
                                <m:t>𝐿</m:t>
                              </m:r>
                            </m:e>
                          </m:acc>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1</m:t>
                              </m:r>
                            </m:sub>
                          </m:sSub>
                        </m:num>
                        <m:den>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sup>
                          </m:s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𝑎</m:t>
                              </m:r>
                            </m:e>
                            <m:sub>
                              <m:r>
                                <a:rPr lang="en-US" i="1">
                                  <a:latin typeface="Cambria Math" panose="02040503050406030204" pitchFamily="18" charset="0"/>
                                </a:rPr>
                                <m:t>𝐿</m:t>
                              </m:r>
                              <m:r>
                                <a:rPr lang="en-US" i="1">
                                  <a:latin typeface="Cambria Math" panose="02040503050406030204" pitchFamily="18" charset="0"/>
                                </a:rPr>
                                <m:t>2</m:t>
                              </m:r>
                            </m:sub>
                            <m:sup>
                              <m:r>
                                <a:rPr lang="en-US" i="1">
                                  <a:latin typeface="Cambria Math" panose="02040503050406030204" pitchFamily="18" charset="0"/>
                                </a:rPr>
                                <m:t>∗</m:t>
                              </m:r>
                            </m:sup>
                          </m:sSubSup>
                        </m:den>
                      </m:f>
                    </m:oMath>
                  </m:oMathPara>
                </a14:m>
                <a:endParaRPr lang="en-US" dirty="0"/>
              </a:p>
            </p:txBody>
          </p:sp>
        </mc:Choice>
        <mc:Fallback xmlns="">
          <p:sp>
            <p:nvSpPr>
              <p:cNvPr id="39" name="Rectangle 38">
                <a:extLst>
                  <a:ext uri="{FF2B5EF4-FFF2-40B4-BE49-F238E27FC236}">
                    <a16:creationId xmlns:a16="http://schemas.microsoft.com/office/drawing/2014/main" id="{1050E91F-DD30-4DC3-ACB6-19F9D8435D93}"/>
                  </a:ext>
                </a:extLst>
              </p:cNvPr>
              <p:cNvSpPr>
                <a:spLocks noRot="1" noChangeAspect="1" noMove="1" noResize="1" noEditPoints="1" noAdjustHandles="1" noChangeArrowheads="1" noChangeShapeType="1" noTextEdit="1"/>
              </p:cNvSpPr>
              <p:nvPr/>
            </p:nvSpPr>
            <p:spPr>
              <a:xfrm>
                <a:off x="4157545" y="5658350"/>
                <a:ext cx="891013" cy="712183"/>
              </a:xfrm>
              <a:prstGeom prst="rect">
                <a:avLst/>
              </a:prstGeom>
              <a:blipFill>
                <a:blip r:embed="rId6"/>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94DED705-34F6-40D3-9F18-ADB569960A97}"/>
              </a:ext>
            </a:extLst>
          </p:cNvPr>
          <p:cNvCxnSpPr>
            <a:cxnSpLocks/>
          </p:cNvCxnSpPr>
          <p:nvPr/>
        </p:nvCxnSpPr>
        <p:spPr>
          <a:xfrm>
            <a:off x="2216843" y="4540767"/>
            <a:ext cx="2386209"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0171A41-E04A-4D80-BB21-DA31F0EA30D5}"/>
              </a:ext>
            </a:extLst>
          </p:cNvPr>
          <p:cNvCxnSpPr>
            <a:cxnSpLocks/>
          </p:cNvCxnSpPr>
          <p:nvPr/>
        </p:nvCxnSpPr>
        <p:spPr>
          <a:xfrm>
            <a:off x="4603051" y="3118076"/>
            <a:ext cx="3089653"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41B315F-47FB-49AA-B7F8-22D963746522}"/>
              </a:ext>
            </a:extLst>
          </p:cNvPr>
          <p:cNvSpPr txBox="1"/>
          <p:nvPr/>
        </p:nvSpPr>
        <p:spPr>
          <a:xfrm>
            <a:off x="7692704" y="2928333"/>
            <a:ext cx="1722120" cy="369332"/>
          </a:xfrm>
          <a:prstGeom prst="rect">
            <a:avLst/>
          </a:prstGeom>
          <a:noFill/>
        </p:spPr>
        <p:txBody>
          <a:bodyPr wrap="square" rtlCol="0">
            <a:spAutoFit/>
          </a:bodyPr>
          <a:lstStyle/>
          <a:p>
            <a:r>
              <a:rPr lang="en-US" dirty="0"/>
              <a:t>Relative Supply</a:t>
            </a:r>
          </a:p>
        </p:txBody>
      </p:sp>
      <p:sp>
        <p:nvSpPr>
          <p:cNvPr id="27" name="Arc 26">
            <a:extLst>
              <a:ext uri="{FF2B5EF4-FFF2-40B4-BE49-F238E27FC236}">
                <a16:creationId xmlns:a16="http://schemas.microsoft.com/office/drawing/2014/main" id="{8A167F02-55DE-44BD-A42C-7089F970676F}"/>
              </a:ext>
            </a:extLst>
          </p:cNvPr>
          <p:cNvSpPr/>
          <p:nvPr/>
        </p:nvSpPr>
        <p:spPr>
          <a:xfrm rot="11117280">
            <a:off x="2785271" y="-2152248"/>
            <a:ext cx="10336372" cy="7169205"/>
          </a:xfrm>
          <a:prstGeom prst="arc">
            <a:avLst>
              <a:gd name="adj1" fmla="val 16056658"/>
              <a:gd name="adj2" fmla="val 21179814"/>
            </a:avLst>
          </a:pr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CBCE5151-A344-4C58-B02D-B36359036602}"/>
              </a:ext>
            </a:extLst>
          </p:cNvPr>
          <p:cNvSpPr txBox="1"/>
          <p:nvPr/>
        </p:nvSpPr>
        <p:spPr>
          <a:xfrm>
            <a:off x="7710921" y="4795838"/>
            <a:ext cx="2114026" cy="369332"/>
          </a:xfrm>
          <a:prstGeom prst="rect">
            <a:avLst/>
          </a:prstGeom>
          <a:noFill/>
        </p:spPr>
        <p:txBody>
          <a:bodyPr wrap="square" rtlCol="0">
            <a:spAutoFit/>
          </a:bodyPr>
          <a:lstStyle/>
          <a:p>
            <a:r>
              <a:rPr lang="en-US" dirty="0"/>
              <a:t>Relative Demand</a:t>
            </a:r>
          </a:p>
        </p:txBody>
      </p:sp>
      <p:cxnSp>
        <p:nvCxnSpPr>
          <p:cNvPr id="36" name="Straight Connector 35">
            <a:extLst>
              <a:ext uri="{FF2B5EF4-FFF2-40B4-BE49-F238E27FC236}">
                <a16:creationId xmlns:a16="http://schemas.microsoft.com/office/drawing/2014/main" id="{3ACF9F78-59DF-4247-9B56-BB0EC2A15B09}"/>
              </a:ext>
            </a:extLst>
          </p:cNvPr>
          <p:cNvCxnSpPr>
            <a:cxnSpLocks/>
          </p:cNvCxnSpPr>
          <p:nvPr/>
        </p:nvCxnSpPr>
        <p:spPr>
          <a:xfrm flipV="1">
            <a:off x="2228743" y="3996645"/>
            <a:ext cx="6677132"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8D05401E-E057-40AB-B1A1-FEACA406C779}"/>
                  </a:ext>
                </a:extLst>
              </p:cNvPr>
              <p:cNvSpPr/>
              <p:nvPr/>
            </p:nvSpPr>
            <p:spPr>
              <a:xfrm>
                <a:off x="8916993" y="3682007"/>
                <a:ext cx="938269" cy="6292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1</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𝑃</m:t>
                                      </m:r>
                                    </m:e>
                                    <m:sub>
                                      <m:r>
                                        <a:rPr lang="en-US" sz="1400" i="1">
                                          <a:latin typeface="Cambria Math" panose="02040503050406030204" pitchFamily="18" charset="0"/>
                                        </a:rPr>
                                        <m:t>2</m:t>
                                      </m:r>
                                    </m:sub>
                                  </m:sSub>
                                </m:den>
                              </m:f>
                            </m:e>
                          </m:d>
                        </m:e>
                        <m:sub>
                          <m:r>
                            <a:rPr lang="en-US" sz="1400" b="0" i="1" smtClean="0">
                              <a:latin typeface="Cambria Math" panose="02040503050406030204" pitchFamily="18" charset="0"/>
                            </a:rPr>
                            <m:t>𝑜𝑝𝑒𝑛</m:t>
                          </m:r>
                        </m:sub>
                      </m:sSub>
                    </m:oMath>
                  </m:oMathPara>
                </a14:m>
                <a:endParaRPr lang="en-US" sz="1400" dirty="0"/>
              </a:p>
            </p:txBody>
          </p:sp>
        </mc:Choice>
        <mc:Fallback xmlns="">
          <p:sp>
            <p:nvSpPr>
              <p:cNvPr id="37" name="Rectangle 36">
                <a:extLst>
                  <a:ext uri="{FF2B5EF4-FFF2-40B4-BE49-F238E27FC236}">
                    <a16:creationId xmlns:a16="http://schemas.microsoft.com/office/drawing/2014/main" id="{8D05401E-E057-40AB-B1A1-FEACA406C779}"/>
                  </a:ext>
                </a:extLst>
              </p:cNvPr>
              <p:cNvSpPr>
                <a:spLocks noRot="1" noChangeAspect="1" noMove="1" noResize="1" noEditPoints="1" noAdjustHandles="1" noChangeArrowheads="1" noChangeShapeType="1" noTextEdit="1"/>
              </p:cNvSpPr>
              <p:nvPr/>
            </p:nvSpPr>
            <p:spPr>
              <a:xfrm>
                <a:off x="8916993" y="3682007"/>
                <a:ext cx="938269" cy="629275"/>
              </a:xfrm>
              <a:prstGeom prst="rect">
                <a:avLst/>
              </a:prstGeom>
              <a:blipFill>
                <a:blip r:embed="rId7"/>
                <a:stretch>
                  <a:fillRect/>
                </a:stretch>
              </a:blipFill>
            </p:spPr>
            <p:txBody>
              <a:bodyPr/>
              <a:lstStyle/>
              <a:p>
                <a:r>
                  <a:rPr lang="en-US">
                    <a:noFill/>
                  </a:rPr>
                  <a:t> </a:t>
                </a:r>
              </a:p>
            </p:txBody>
          </p:sp>
        </mc:Fallback>
      </mc:AlternateContent>
      <p:cxnSp>
        <p:nvCxnSpPr>
          <p:cNvPr id="24" name="Straight Connector 23">
            <a:extLst>
              <a:ext uri="{FF2B5EF4-FFF2-40B4-BE49-F238E27FC236}">
                <a16:creationId xmlns:a16="http://schemas.microsoft.com/office/drawing/2014/main" id="{00D7FEBF-14AE-40EE-BA91-8E24770B552B}"/>
              </a:ext>
            </a:extLst>
          </p:cNvPr>
          <p:cNvCxnSpPr>
            <a:cxnSpLocks/>
          </p:cNvCxnSpPr>
          <p:nvPr/>
        </p:nvCxnSpPr>
        <p:spPr>
          <a:xfrm>
            <a:off x="2252469" y="4540767"/>
            <a:ext cx="401035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9EE3EB-5667-4D32-B640-76717AC0003B}"/>
              </a:ext>
            </a:extLst>
          </p:cNvPr>
          <p:cNvCxnSpPr>
            <a:cxnSpLocks/>
          </p:cNvCxnSpPr>
          <p:nvPr/>
        </p:nvCxnSpPr>
        <p:spPr>
          <a:xfrm>
            <a:off x="6264057" y="3125747"/>
            <a:ext cx="0" cy="141351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51186CC-8659-4AC2-954C-F1AD863E1445}"/>
              </a:ext>
            </a:extLst>
          </p:cNvPr>
          <p:cNvCxnSpPr>
            <a:cxnSpLocks/>
          </p:cNvCxnSpPr>
          <p:nvPr/>
        </p:nvCxnSpPr>
        <p:spPr>
          <a:xfrm>
            <a:off x="6262825" y="3128505"/>
            <a:ext cx="144809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F5AA4A2-9EF2-45DA-83AB-940E77385191}"/>
              </a:ext>
            </a:extLst>
          </p:cNvPr>
          <p:cNvCxnSpPr/>
          <p:nvPr/>
        </p:nvCxnSpPr>
        <p:spPr>
          <a:xfrm>
            <a:off x="6262825" y="4544932"/>
            <a:ext cx="0" cy="10977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E56EBDB-D520-4262-83D0-C5A1C94292D5}"/>
              </a:ext>
            </a:extLst>
          </p:cNvPr>
          <p:cNvCxnSpPr>
            <a:cxnSpLocks/>
          </p:cNvCxnSpPr>
          <p:nvPr/>
        </p:nvCxnSpPr>
        <p:spPr>
          <a:xfrm>
            <a:off x="4649818" y="5165170"/>
            <a:ext cx="154125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CB0555-0E69-42F5-8A7E-48601AD32E2D}"/>
              </a:ext>
            </a:extLst>
          </p:cNvPr>
          <p:cNvCxnSpPr>
            <a:cxnSpLocks/>
          </p:cNvCxnSpPr>
          <p:nvPr/>
        </p:nvCxnSpPr>
        <p:spPr>
          <a:xfrm>
            <a:off x="8162488" y="3996645"/>
            <a:ext cx="0" cy="5113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09E2690-D2D3-488B-975C-F58B385AC143}"/>
              </a:ext>
            </a:extLst>
          </p:cNvPr>
          <p:cNvSpPr>
            <a:spLocks noGrp="1"/>
          </p:cNvSpPr>
          <p:nvPr>
            <p:ph type="ftr" sz="quarter" idx="11"/>
          </p:nvPr>
        </p:nvSpPr>
        <p:spPr/>
        <p:txBody>
          <a:bodyPr/>
          <a:lstStyle/>
          <a:p>
            <a:r>
              <a:rPr lang="pt-BR"/>
              <a:t>International Economics, UIUC, Fall 2019 - Mauro Rodrigues</a:t>
            </a:r>
            <a:endParaRPr lang="en-US"/>
          </a:p>
        </p:txBody>
      </p:sp>
      <p:sp>
        <p:nvSpPr>
          <p:cNvPr id="6" name="Slide Number Placeholder 5">
            <a:extLst>
              <a:ext uri="{FF2B5EF4-FFF2-40B4-BE49-F238E27FC236}">
                <a16:creationId xmlns:a16="http://schemas.microsoft.com/office/drawing/2014/main" id="{D595D19D-AFB9-4B12-84BB-4C7DF64AAE17}"/>
              </a:ext>
            </a:extLst>
          </p:cNvPr>
          <p:cNvSpPr>
            <a:spLocks noGrp="1"/>
          </p:cNvSpPr>
          <p:nvPr>
            <p:ph type="sldNum" sz="quarter" idx="12"/>
          </p:nvPr>
        </p:nvSpPr>
        <p:spPr/>
        <p:txBody>
          <a:bodyPr/>
          <a:lstStyle/>
          <a:p>
            <a:fld id="{ABB1E195-B4C4-4D8D-9171-F90BABCE93C7}" type="slidenum">
              <a:rPr lang="en-US" smtClean="0"/>
              <a:t>41</a:t>
            </a:fld>
            <a:endParaRPr lang="en-US"/>
          </a:p>
        </p:txBody>
      </p:sp>
    </p:spTree>
    <p:extLst>
      <p:ext uri="{BB962C8B-B14F-4D97-AF65-F5344CB8AC3E}">
        <p14:creationId xmlns:p14="http://schemas.microsoft.com/office/powerpoint/2010/main" val="224986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9" presetClass="emph" presetSubtype="0" nodeType="withEffect">
                                  <p:stCondLst>
                                    <p:cond delay="0"/>
                                  </p:stCondLst>
                                  <p:childTnLst>
                                    <p:set>
                                      <p:cBhvr>
                                        <p:cTn id="9" dur="indefinite"/>
                                        <p:tgtEl>
                                          <p:spTgt spid="31"/>
                                        </p:tgtEl>
                                        <p:attrNameLst>
                                          <p:attrName>style.opacity</p:attrName>
                                        </p:attrNameLst>
                                      </p:cBhvr>
                                      <p:to>
                                        <p:strVal val="0.25"/>
                                      </p:to>
                                    </p:set>
                                    <p:animEffect filter="image" prLst="opacity: 0.25">
                                      <p:cBhvr rctx="IE">
                                        <p:cTn id="10" dur="indefinite"/>
                                        <p:tgtEl>
                                          <p:spTgt spid="31"/>
                                        </p:tgtEl>
                                      </p:cBhvr>
                                    </p:animEffect>
                                  </p:childTnLst>
                                </p:cTn>
                              </p:par>
                              <p:par>
                                <p:cTn id="11" presetID="9" presetClass="emph" presetSubtype="0" nodeType="withEffect">
                                  <p:stCondLst>
                                    <p:cond delay="0"/>
                                  </p:stCondLst>
                                  <p:childTnLst>
                                    <p:set>
                                      <p:cBhvr>
                                        <p:cTn id="12" dur="indefinite"/>
                                        <p:tgtEl>
                                          <p:spTgt spid="33"/>
                                        </p:tgtEl>
                                        <p:attrNameLst>
                                          <p:attrName>style.opacity</p:attrName>
                                        </p:attrNameLst>
                                      </p:cBhvr>
                                      <p:to>
                                        <p:strVal val="0.25"/>
                                      </p:to>
                                    </p:set>
                                    <p:animEffect filter="image" prLst="opacity: 0.25">
                                      <p:cBhvr rctx="IE">
                                        <p:cTn id="13" dur="indefinite"/>
                                        <p:tgtEl>
                                          <p:spTgt spid="33"/>
                                        </p:tgtEl>
                                      </p:cBhvr>
                                    </p:animEffect>
                                  </p:childTnLst>
                                </p:cTn>
                              </p:par>
                              <p:par>
                                <p:cTn id="14" presetID="9" presetClass="emph" presetSubtype="0" nodeType="withEffect">
                                  <p:stCondLst>
                                    <p:cond delay="0"/>
                                  </p:stCondLst>
                                  <p:childTnLst>
                                    <p:set>
                                      <p:cBhvr>
                                        <p:cTn id="15" dur="indefinite"/>
                                        <p:tgtEl>
                                          <p:spTgt spid="36"/>
                                        </p:tgtEl>
                                        <p:attrNameLst>
                                          <p:attrName>style.opacity</p:attrName>
                                        </p:attrNameLst>
                                      </p:cBhvr>
                                      <p:to>
                                        <p:strVal val="0.25"/>
                                      </p:to>
                                    </p:set>
                                    <p:animEffect filter="image" prLst="opacity: 0.25">
                                      <p:cBhvr rctx="IE">
                                        <p:cTn id="16" dur="indefinite"/>
                                        <p:tgtEl>
                                          <p:spTgt spid="36"/>
                                        </p:tgtEl>
                                      </p:cBhvr>
                                    </p:animEffect>
                                  </p:childTnLst>
                                </p:cTn>
                              </p:par>
                              <p:par>
                                <p:cTn id="17" presetID="9" presetClass="emph" presetSubtype="0" nodeType="withEffect">
                                  <p:stCondLst>
                                    <p:cond delay="0"/>
                                  </p:stCondLst>
                                  <p:childTnLst>
                                    <p:set>
                                      <p:cBhvr>
                                        <p:cTn id="18" dur="indefinite"/>
                                        <p:tgtEl>
                                          <p:spTgt spid="38"/>
                                        </p:tgtEl>
                                        <p:attrNameLst>
                                          <p:attrName>style.opacity</p:attrName>
                                        </p:attrNameLst>
                                      </p:cBhvr>
                                      <p:to>
                                        <p:strVal val="0.25"/>
                                      </p:to>
                                    </p:set>
                                    <p:animEffect filter="image" prLst="opacity: 0.25">
                                      <p:cBhvr rctx="IE">
                                        <p:cTn id="19" dur="indefinite"/>
                                        <p:tgtEl>
                                          <p:spTgt spid="38"/>
                                        </p:tgtEl>
                                      </p:cBhvr>
                                    </p:animEffect>
                                  </p:childTnLst>
                                </p:cTn>
                              </p:par>
                              <p:par>
                                <p:cTn id="20" presetID="9" presetClass="emph" presetSubtype="0" nodeType="withEffect">
                                  <p:stCondLst>
                                    <p:cond delay="0"/>
                                  </p:stCondLst>
                                  <p:childTnLst>
                                    <p:set>
                                      <p:cBhvr>
                                        <p:cTn id="21" dur="indefinite"/>
                                        <p:tgtEl>
                                          <p:spTgt spid="21"/>
                                        </p:tgtEl>
                                        <p:attrNameLst>
                                          <p:attrName>style.opacity</p:attrName>
                                        </p:attrNameLst>
                                      </p:cBhvr>
                                      <p:to>
                                        <p:strVal val="0.25"/>
                                      </p:to>
                                    </p:set>
                                    <p:animEffect filter="image" prLst="opacity: 0.25">
                                      <p:cBhvr rctx="IE">
                                        <p:cTn id="22" dur="indefinite"/>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Trade</a:t>
            </a:r>
            <a:br>
              <a:rPr lang="pt-BR" dirty="0"/>
            </a:br>
            <a:r>
              <a:rPr lang="pt-BR" sz="3000" cap="none" dirty="0"/>
              <a:t>Changing the size of countries</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chor="ctr">
            <a:normAutofit/>
          </a:bodyPr>
          <a:lstStyle/>
          <a:p>
            <a:pPr lvl="1">
              <a:spcAft>
                <a:spcPts val="1200"/>
              </a:spcAft>
            </a:pPr>
            <a:r>
              <a:rPr lang="en-US" sz="2400" dirty="0"/>
              <a:t>Home</a:t>
            </a:r>
          </a:p>
          <a:p>
            <a:pPr lvl="2">
              <a:spcAft>
                <a:spcPts val="1200"/>
              </a:spcAft>
            </a:pPr>
            <a:r>
              <a:rPr lang="en-US" sz="2000" dirty="0"/>
              <a:t>Produces both goods</a:t>
            </a:r>
          </a:p>
          <a:p>
            <a:pPr lvl="2">
              <a:spcAft>
                <a:spcPts val="1200"/>
              </a:spcAft>
            </a:pPr>
            <a:r>
              <a:rPr lang="en-US" sz="2000" dirty="0"/>
              <a:t>Exports good 1, imports good 2</a:t>
            </a:r>
          </a:p>
          <a:p>
            <a:pPr lvl="1">
              <a:spcAft>
                <a:spcPts val="1200"/>
              </a:spcAft>
            </a:pPr>
            <a:r>
              <a:rPr lang="en-US" sz="2400" dirty="0"/>
              <a:t>Foreign</a:t>
            </a:r>
          </a:p>
          <a:p>
            <a:pPr lvl="2">
              <a:spcAft>
                <a:spcPts val="1200"/>
              </a:spcAft>
            </a:pPr>
            <a:r>
              <a:rPr lang="en-US" sz="2000" dirty="0"/>
              <a:t>Produces only good 2</a:t>
            </a:r>
          </a:p>
          <a:p>
            <a:pPr lvl="2">
              <a:spcAft>
                <a:spcPts val="1200"/>
              </a:spcAft>
            </a:pPr>
            <a:r>
              <a:rPr lang="en-US" sz="2000" dirty="0"/>
              <a:t>Exports good 2, imports good 1</a:t>
            </a:r>
          </a:p>
          <a:p>
            <a:pPr lvl="1">
              <a:spcAft>
                <a:spcPts val="1200"/>
              </a:spcAft>
            </a:pPr>
            <a:r>
              <a:rPr lang="en-US" sz="2400" dirty="0"/>
              <a:t>Main result does not change</a:t>
            </a:r>
          </a:p>
          <a:p>
            <a:pPr lvl="2">
              <a:spcAft>
                <a:spcPts val="1200"/>
              </a:spcAft>
            </a:pPr>
            <a:r>
              <a:rPr lang="en-US" sz="2000" dirty="0"/>
              <a:t>Each country exports the good in which it has comparative advantage</a:t>
            </a:r>
          </a:p>
        </p:txBody>
      </p:sp>
      <p:sp>
        <p:nvSpPr>
          <p:cNvPr id="4" name="Footer Placeholder 3">
            <a:extLst>
              <a:ext uri="{FF2B5EF4-FFF2-40B4-BE49-F238E27FC236}">
                <a16:creationId xmlns:a16="http://schemas.microsoft.com/office/drawing/2014/main" id="{347E994E-D6AA-4DC1-8AF6-4269EB49583C}"/>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66518F65-B520-4C54-8E2D-363FD06B5EFC}"/>
              </a:ext>
            </a:extLst>
          </p:cNvPr>
          <p:cNvSpPr>
            <a:spLocks noGrp="1"/>
          </p:cNvSpPr>
          <p:nvPr>
            <p:ph type="sldNum" sz="quarter" idx="12"/>
          </p:nvPr>
        </p:nvSpPr>
        <p:spPr/>
        <p:txBody>
          <a:bodyPr/>
          <a:lstStyle/>
          <a:p>
            <a:fld id="{ABB1E195-B4C4-4D8D-9171-F90BABCE93C7}" type="slidenum">
              <a:rPr lang="en-US" smtClean="0"/>
              <a:t>42</a:t>
            </a:fld>
            <a:endParaRPr lang="en-US"/>
          </a:p>
        </p:txBody>
      </p:sp>
    </p:spTree>
    <p:extLst>
      <p:ext uri="{BB962C8B-B14F-4D97-AF65-F5344CB8AC3E}">
        <p14:creationId xmlns:p14="http://schemas.microsoft.com/office/powerpoint/2010/main" val="256374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 SIMPLE MODEL</a:t>
            </a:r>
            <a:br>
              <a:rPr lang="pt-BR" dirty="0"/>
            </a:br>
            <a:r>
              <a:rPr lang="pt-BR" sz="3000" cap="none" dirty="0"/>
              <a:t>Assumptions</a:t>
            </a:r>
            <a:endParaRPr lang="en-US" dirty="0"/>
          </a:p>
        </p:txBody>
      </p:sp>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a:bodyPr>
          <a:lstStyle/>
          <a:p>
            <a:pPr lvl="1"/>
            <a:r>
              <a:rPr lang="pt-BR" sz="2400" dirty="0"/>
              <a:t>Two goods</a:t>
            </a:r>
            <a:r>
              <a:rPr lang="en-US" sz="2400" dirty="0"/>
              <a:t>: good 1 and good 2</a:t>
            </a:r>
          </a:p>
          <a:p>
            <a:pPr lvl="2">
              <a:buSzPct val="55000"/>
              <a:buFont typeface="Wingdings 3" panose="05040102010807070707" pitchFamily="18" charset="2"/>
              <a:buChar char=""/>
            </a:pPr>
            <a:r>
              <a:rPr lang="en-US" sz="2000" dirty="0"/>
              <a:t> Each produced by a separate sector: sector 1 and sector 2</a:t>
            </a:r>
          </a:p>
          <a:p>
            <a:pPr lvl="1"/>
            <a:r>
              <a:rPr lang="pt-BR" sz="2400" dirty="0"/>
              <a:t>Two countries: Home and Foreign</a:t>
            </a:r>
            <a:endParaRPr lang="en-US" sz="2400" dirty="0"/>
          </a:p>
          <a:p>
            <a:pPr lvl="2">
              <a:buSzPct val="55000"/>
              <a:buFont typeface="Wingdings 3" panose="05040102010807070707" pitchFamily="18" charset="2"/>
              <a:buChar char=""/>
            </a:pPr>
            <a:r>
              <a:rPr lang="en-US" sz="2000" dirty="0"/>
              <a:t> Foreign identified by an asterisk</a:t>
            </a:r>
          </a:p>
          <a:p>
            <a:pPr lvl="2">
              <a:buSzPct val="55000"/>
              <a:buFont typeface="Wingdings 3" panose="05040102010807070707" pitchFamily="18" charset="2"/>
              <a:buChar char=""/>
            </a:pPr>
            <a:r>
              <a:rPr lang="en-US" sz="2000" dirty="0"/>
              <a:t> Initially isolated (no trade)</a:t>
            </a:r>
          </a:p>
          <a:p>
            <a:pPr lvl="2">
              <a:buSzPct val="55000"/>
              <a:buFont typeface="Wingdings 3" panose="05040102010807070707" pitchFamily="18" charset="2"/>
              <a:buChar char=""/>
            </a:pPr>
            <a:r>
              <a:rPr lang="en-US" sz="2000" dirty="0"/>
              <a:t> Technological differences across sectors/countries</a:t>
            </a:r>
          </a:p>
          <a:p>
            <a:pPr lvl="1"/>
            <a:r>
              <a:rPr lang="pt-BR" sz="2400" dirty="0"/>
              <a:t>Only one factor of production – labor </a:t>
            </a:r>
            <a:endParaRPr lang="en-US" sz="2400" dirty="0"/>
          </a:p>
          <a:p>
            <a:pPr lvl="2">
              <a:buSzPct val="55000"/>
              <a:buFont typeface="Wingdings 3" panose="05040102010807070707" pitchFamily="18" charset="2"/>
              <a:buChar char=""/>
            </a:pPr>
            <a:r>
              <a:rPr lang="en-US" sz="2000" dirty="0"/>
              <a:t> Fully mobile across sectors (long run)</a:t>
            </a:r>
          </a:p>
          <a:p>
            <a:pPr lvl="2">
              <a:buSzPct val="55000"/>
              <a:buFont typeface="Wingdings 3" panose="05040102010807070707" pitchFamily="18" charset="2"/>
              <a:buChar char=""/>
            </a:pPr>
            <a:r>
              <a:rPr lang="en-US" sz="2000" dirty="0"/>
              <a:t> Immobile across countries (no immigration)</a:t>
            </a:r>
          </a:p>
          <a:p>
            <a:pPr lvl="1"/>
            <a:r>
              <a:rPr lang="pt-BR" sz="2400" dirty="0"/>
              <a:t>Perfect competition, homogeneous products</a:t>
            </a:r>
            <a:endParaRPr lang="en-US" sz="2000" dirty="0"/>
          </a:p>
          <a:p>
            <a:pPr lvl="2">
              <a:buSzPct val="55000"/>
              <a:buFont typeface="Wingdings 3" panose="05040102010807070707" pitchFamily="18" charset="2"/>
              <a:buChar char=""/>
            </a:pPr>
            <a:endParaRPr lang="en-US" sz="2000" dirty="0"/>
          </a:p>
          <a:p>
            <a:pPr marL="128016" lvl="1" indent="0">
              <a:buSzPct val="55000"/>
              <a:buNone/>
            </a:pPr>
            <a:endParaRPr lang="en-US" sz="2400" dirty="0"/>
          </a:p>
          <a:p>
            <a:pPr lvl="2">
              <a:buSzPct val="70000"/>
              <a:buFont typeface="Wingdings 3" panose="05040102010807070707" pitchFamily="18" charset="2"/>
              <a:buChar char=""/>
            </a:pPr>
            <a:endParaRPr lang="pt-BR" sz="2000" dirty="0"/>
          </a:p>
          <a:p>
            <a:pPr lvl="2"/>
            <a:endParaRPr lang="en-US" dirty="0"/>
          </a:p>
        </p:txBody>
      </p:sp>
      <p:sp>
        <p:nvSpPr>
          <p:cNvPr id="4" name="Footer Placeholder 3">
            <a:extLst>
              <a:ext uri="{FF2B5EF4-FFF2-40B4-BE49-F238E27FC236}">
                <a16:creationId xmlns:a16="http://schemas.microsoft.com/office/drawing/2014/main" id="{AE49D70D-AB31-4349-B592-4B488D4299DE}"/>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AD9C67D1-F1E0-43FC-8D37-7C56F8F4E423}"/>
              </a:ext>
            </a:extLst>
          </p:cNvPr>
          <p:cNvSpPr>
            <a:spLocks noGrp="1"/>
          </p:cNvSpPr>
          <p:nvPr>
            <p:ph type="sldNum" sz="quarter" idx="12"/>
          </p:nvPr>
        </p:nvSpPr>
        <p:spPr/>
        <p:txBody>
          <a:bodyPr/>
          <a:lstStyle/>
          <a:p>
            <a:fld id="{ABB1E195-B4C4-4D8D-9171-F90BABCE93C7}" type="slidenum">
              <a:rPr lang="en-US" smtClean="0"/>
              <a:t>5</a:t>
            </a:fld>
            <a:endParaRPr lang="en-US"/>
          </a:p>
        </p:txBody>
      </p:sp>
    </p:spTree>
    <p:extLst>
      <p:ext uri="{BB962C8B-B14F-4D97-AF65-F5344CB8AC3E}">
        <p14:creationId xmlns:p14="http://schemas.microsoft.com/office/powerpoint/2010/main" val="1527292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 SIMPLE MODEL</a:t>
            </a:r>
            <a:br>
              <a:rPr lang="pt-BR" dirty="0"/>
            </a:br>
            <a:r>
              <a:rPr lang="pt-BR" sz="3000" cap="none" dirty="0"/>
              <a:t>Technology</a:t>
            </a:r>
            <a:endParaRPr lang="en-US" cap="non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084832"/>
                <a:ext cx="9720071" cy="4224528"/>
              </a:xfrm>
            </p:spPr>
            <p:txBody>
              <a:bodyPr>
                <a:normAutofit fontScale="85000" lnSpcReduction="10000"/>
              </a:bodyPr>
              <a:lstStyle/>
              <a:p>
                <a:pPr lvl="1">
                  <a:spcAft>
                    <a:spcPts val="600"/>
                  </a:spcAft>
                </a:pPr>
                <a:r>
                  <a:rPr lang="pt-BR" sz="2400" dirty="0"/>
                  <a:t>Production functions (Home):</a:t>
                </a:r>
              </a:p>
              <a:p>
                <a:pPr marL="128016" lvl="1" indent="0">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den>
                      </m:f>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Sub>
                    </m:oMath>
                  </m:oMathPara>
                </a14:m>
                <a:endParaRPr lang="en-US" sz="2400" b="0" dirty="0"/>
              </a:p>
              <a:p>
                <a:pPr marL="128016" lvl="1" indent="0">
                  <a:spcAft>
                    <a:spcPts val="6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2</m:t>
                          </m:r>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b="0" i="1" smtClean="0">
                                  <a:latin typeface="Cambria Math" panose="02040503050406030204" pitchFamily="18" charset="0"/>
                                </a:rPr>
                                <m:t>2</m:t>
                              </m:r>
                            </m:sub>
                          </m:sSub>
                        </m:den>
                      </m:f>
                      <m:sSub>
                        <m:sSubPr>
                          <m:ctrlPr>
                            <a:rPr lang="en-US" sz="2400" i="1">
                              <a:latin typeface="Cambria Math" panose="02040503050406030204" pitchFamily="18" charset="0"/>
                            </a:rPr>
                          </m:ctrlPr>
                        </m:sSubPr>
                        <m:e>
                          <m:r>
                            <a:rPr lang="en-US" sz="2400" i="1">
                              <a:latin typeface="Cambria Math" panose="02040503050406030204" pitchFamily="18" charset="0"/>
                            </a:rPr>
                            <m:t>𝐿</m:t>
                          </m:r>
                        </m:e>
                        <m:sub>
                          <m:r>
                            <a:rPr lang="en-US" sz="2400" b="0" i="1" smtClean="0">
                              <a:latin typeface="Cambria Math" panose="02040503050406030204" pitchFamily="18" charset="0"/>
                            </a:rPr>
                            <m:t>2</m:t>
                          </m:r>
                        </m:sub>
                      </m:sSub>
                    </m:oMath>
                  </m:oMathPara>
                </a14:m>
                <a:endParaRPr lang="en-US" sz="2400" b="0" dirty="0"/>
              </a:p>
              <a:p>
                <a:pPr lvl="1">
                  <a:spcAft>
                    <a:spcPts val="600"/>
                  </a:spcAft>
                </a:pP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𝑖</m:t>
                        </m:r>
                      </m:sub>
                    </m:sSub>
                  </m:oMath>
                </a14:m>
                <a:r>
                  <a:rPr lang="en-US" sz="2400" dirty="0"/>
                  <a:t>: production of good </a:t>
                </a:r>
                <a14:m>
                  <m:oMath xmlns:m="http://schemas.openxmlformats.org/officeDocument/2006/math">
                    <m:r>
                      <a:rPr lang="en-US" sz="2400" b="0" i="1" smtClean="0">
                        <a:latin typeface="Cambria Math" panose="02040503050406030204" pitchFamily="18" charset="0"/>
                      </a:rPr>
                      <m:t>𝑖</m:t>
                    </m:r>
                    <m:r>
                      <a:rPr lang="en-US" sz="2400" b="0" i="1" smtClean="0">
                        <a:latin typeface="Cambria Math" panose="02040503050406030204" pitchFamily="18" charset="0"/>
                      </a:rPr>
                      <m:t>=1,2</m:t>
                    </m:r>
                  </m:oMath>
                </a14:m>
                <a:r>
                  <a:rPr lang="en-US" sz="2400" b="0" dirty="0"/>
                  <a:t>.</a:t>
                </a:r>
              </a:p>
              <a:p>
                <a:pPr lvl="1">
                  <a:spcAft>
                    <a:spcPts val="600"/>
                  </a:spcAft>
                </a:pP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𝐿</m:t>
                        </m:r>
                      </m:e>
                      <m:sub>
                        <m:r>
                          <a:rPr lang="en-US" sz="2400" i="1">
                            <a:latin typeface="Cambria Math" panose="02040503050406030204" pitchFamily="18" charset="0"/>
                          </a:rPr>
                          <m:t>𝑖</m:t>
                        </m:r>
                      </m:sub>
                    </m:sSub>
                  </m:oMath>
                </a14:m>
                <a:r>
                  <a:rPr lang="en-US" sz="2400" dirty="0"/>
                  <a:t>: amount of labor hired by sector </a:t>
                </a:r>
                <a14:m>
                  <m:oMath xmlns:m="http://schemas.openxmlformats.org/officeDocument/2006/math">
                    <m:r>
                      <a:rPr lang="en-US" sz="2400" i="1">
                        <a:latin typeface="Cambria Math" panose="02040503050406030204" pitchFamily="18" charset="0"/>
                      </a:rPr>
                      <m:t>𝑖</m:t>
                    </m:r>
                    <m:r>
                      <a:rPr lang="en-US" sz="2400" i="1">
                        <a:latin typeface="Cambria Math" panose="02040503050406030204" pitchFamily="18" charset="0"/>
                      </a:rPr>
                      <m:t>=1,2</m:t>
                    </m:r>
                  </m:oMath>
                </a14:m>
                <a:r>
                  <a:rPr lang="pt-BR" sz="2400" dirty="0"/>
                  <a:t>.</a:t>
                </a:r>
              </a:p>
              <a:p>
                <a:pPr lvl="1">
                  <a:spcAft>
                    <a:spcPts val="600"/>
                  </a:spcAft>
                </a:pPr>
                <a:r>
                  <a:rPr lang="pt-BR" sz="2400" dirty="0"/>
                  <a:t>Similarly for Foreign:</a:t>
                </a:r>
              </a:p>
              <a:p>
                <a:pPr marL="128016" lvl="1" indent="0">
                  <a:spcAft>
                    <a:spcPts val="1200"/>
                  </a:spcAft>
                  <a:buNone/>
                </a:pPr>
                <a14:m>
                  <m:oMathPara xmlns:m="http://schemas.openxmlformats.org/officeDocument/2006/math">
                    <m:oMathParaPr>
                      <m:jc m:val="centerGroup"/>
                    </m:oMathParaPr>
                    <m:oMath xmlns:m="http://schemas.openxmlformats.org/officeDocument/2006/math">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den>
                      </m:f>
                      <m:sSubSup>
                        <m:sSubSupPr>
                          <m:ctrlPr>
                            <a:rPr lang="en-US" sz="2400" i="1" smtClean="0">
                              <a:latin typeface="Cambria Math" panose="02040503050406030204" pitchFamily="18" charset="0"/>
                            </a:rPr>
                          </m:ctrlPr>
                        </m:sSubSup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m:oMathPara>
                </a14:m>
                <a:endParaRPr lang="en-US" sz="2400" dirty="0"/>
              </a:p>
              <a:p>
                <a:pPr marL="128016" lvl="1" indent="0">
                  <a:spcAft>
                    <a:spcPts val="600"/>
                  </a:spcAft>
                  <a:buNone/>
                </a:pPr>
                <a14:m>
                  <m:oMathPara xmlns:m="http://schemas.openxmlformats.org/officeDocument/2006/math">
                    <m:oMathParaPr>
                      <m:jc m:val="centerGroup"/>
                    </m:oMathParaPr>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𝑄</m:t>
                          </m:r>
                        </m:e>
                        <m:sub>
                          <m:r>
                            <a:rPr lang="en-US" sz="2400" b="0" i="1" smtClean="0">
                              <a:latin typeface="Cambria Math" panose="02040503050406030204" pitchFamily="18" charset="0"/>
                            </a:rPr>
                            <m:t>2</m:t>
                          </m:r>
                        </m:sub>
                        <m:sup>
                          <m:r>
                            <a:rPr lang="en-US" sz="2400" i="1">
                              <a:latin typeface="Cambria Math" panose="02040503050406030204" pitchFamily="18" charset="0"/>
                            </a:rPr>
                            <m:t>∗</m:t>
                          </m:r>
                        </m:sup>
                      </m:sSubSup>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b="0" i="1" smtClean="0">
                                  <a:latin typeface="Cambria Math" panose="02040503050406030204" pitchFamily="18" charset="0"/>
                                </a:rPr>
                                <m:t>2</m:t>
                              </m:r>
                            </m:sub>
                            <m:sup>
                              <m:r>
                                <a:rPr lang="en-US" sz="2400" i="1">
                                  <a:latin typeface="Cambria Math" panose="02040503050406030204" pitchFamily="18" charset="0"/>
                                </a:rPr>
                                <m:t>∗</m:t>
                              </m:r>
                            </m:sup>
                          </m:sSubSup>
                        </m:den>
                      </m:f>
                      <m:sSubSup>
                        <m:sSubSupPr>
                          <m:ctrlPr>
                            <a:rPr lang="en-US" sz="2400" i="1">
                              <a:latin typeface="Cambria Math" panose="02040503050406030204" pitchFamily="18" charset="0"/>
                            </a:rPr>
                          </m:ctrlPr>
                        </m:sSubSupPr>
                        <m:e>
                          <m:r>
                            <a:rPr lang="en-US" sz="2400" i="1">
                              <a:latin typeface="Cambria Math" panose="02040503050406030204" pitchFamily="18" charset="0"/>
                            </a:rPr>
                            <m:t>𝐿</m:t>
                          </m:r>
                        </m:e>
                        <m:sub>
                          <m:r>
                            <a:rPr lang="en-US" sz="2400" b="0" i="1" smtClean="0">
                              <a:latin typeface="Cambria Math" panose="02040503050406030204" pitchFamily="18" charset="0"/>
                            </a:rPr>
                            <m:t>2</m:t>
                          </m:r>
                        </m:sub>
                        <m:sup>
                          <m:r>
                            <a:rPr lang="en-US" sz="2400" i="1">
                              <a:latin typeface="Cambria Math" panose="02040503050406030204" pitchFamily="18" charset="0"/>
                            </a:rPr>
                            <m:t>∗</m:t>
                          </m:r>
                        </m:sup>
                      </m:sSubSup>
                    </m:oMath>
                  </m:oMathPara>
                </a14:m>
                <a:endParaRPr lang="en-US" sz="2400" dirty="0"/>
              </a:p>
              <a:p>
                <a:pPr lvl="2">
                  <a:buSzPct val="55000"/>
                  <a:buFont typeface="Wingdings 3" panose="05040102010807070707" pitchFamily="18" charset="2"/>
                  <a:buChar char=""/>
                </a:pPr>
                <a:endParaRPr lang="en-US" sz="2000" dirty="0"/>
              </a:p>
              <a:p>
                <a:pPr marL="128016" lvl="1" indent="0">
                  <a:buSzPct val="55000"/>
                  <a:buNone/>
                </a:pPr>
                <a:endParaRPr lang="en-US" sz="2400" dirty="0"/>
              </a:p>
              <a:p>
                <a:pPr lvl="2">
                  <a:buSzPct val="70000"/>
                  <a:buFont typeface="Wingdings 3" panose="05040102010807070707" pitchFamily="18" charset="2"/>
                  <a:buChar char=""/>
                </a:pPr>
                <a:endParaRPr lang="pt-BR" sz="2000" dirty="0"/>
              </a:p>
              <a:p>
                <a:pPr lvl="2"/>
                <a:endParaRPr lang="en-US"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084832"/>
                <a:ext cx="9720071" cy="4224528"/>
              </a:xfrm>
              <a:blipFill>
                <a:blip r:embed="rId2"/>
                <a:stretch>
                  <a:fillRect t="-2020"/>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C8117240-8B4C-4A39-95A3-2F6E3350EB2C}"/>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A2D41623-8C67-4CF0-AD35-1070D5265270}"/>
              </a:ext>
            </a:extLst>
          </p:cNvPr>
          <p:cNvSpPr>
            <a:spLocks noGrp="1"/>
          </p:cNvSpPr>
          <p:nvPr>
            <p:ph type="sldNum" sz="quarter" idx="12"/>
          </p:nvPr>
        </p:nvSpPr>
        <p:spPr/>
        <p:txBody>
          <a:bodyPr/>
          <a:lstStyle/>
          <a:p>
            <a:fld id="{ABB1E195-B4C4-4D8D-9171-F90BABCE93C7}" type="slidenum">
              <a:rPr lang="en-US" smtClean="0"/>
              <a:t>6</a:t>
            </a:fld>
            <a:endParaRPr lang="en-US"/>
          </a:p>
        </p:txBody>
      </p:sp>
    </p:spTree>
    <p:extLst>
      <p:ext uri="{BB962C8B-B14F-4D97-AF65-F5344CB8AC3E}">
        <p14:creationId xmlns:p14="http://schemas.microsoft.com/office/powerpoint/2010/main" val="681763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 SIMPLE MODEL</a:t>
            </a:r>
            <a:br>
              <a:rPr lang="pt-BR" dirty="0"/>
            </a:br>
            <a:r>
              <a:rPr lang="pt-BR" sz="3000" cap="none" dirty="0"/>
              <a:t>Technology</a:t>
            </a:r>
            <a:endParaRPr lang="en-US" cap="non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a:bodyPr>
              <a:lstStyle/>
              <a:p>
                <a:pPr lvl="1"/>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r>
                      <a:rPr lang="en-US" sz="2400" b="0" i="1" smtClean="0">
                        <a:latin typeface="Cambria Math" panose="02040503050406030204" pitchFamily="18" charset="0"/>
                      </a:rPr>
                      <m:t>,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Sub>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 </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up>
                        <m:r>
                          <a:rPr lang="en-US" sz="2400" b="0" i="1" smtClean="0">
                            <a:latin typeface="Cambria Math" panose="02040503050406030204" pitchFamily="18" charset="0"/>
                          </a:rPr>
                          <m:t>∗</m:t>
                        </m:r>
                      </m:sup>
                    </m:sSubSup>
                  </m:oMath>
                </a14:m>
                <a:r>
                  <a:rPr lang="en-US" sz="2400" dirty="0"/>
                  <a:t>: technological parameters</a:t>
                </a:r>
              </a:p>
              <a:p>
                <a:pPr lvl="2">
                  <a:buSzPct val="55000"/>
                  <a:buFont typeface="Wingdings 3" panose="05040102010807070707" pitchFamily="18" charset="2"/>
                  <a:buChar char=""/>
                </a:pPr>
                <a:r>
                  <a:rPr lang="en-US" sz="2000" dirty="0"/>
                  <a:t> Amounts of labor required to produced 1 unit of each good</a:t>
                </a:r>
              </a:p>
              <a:p>
                <a:pPr lvl="2">
                  <a:buSzPct val="55000"/>
                  <a:buFont typeface="Wingdings 3" panose="05040102010807070707" pitchFamily="18" charset="2"/>
                  <a:buChar char=""/>
                </a:pPr>
                <a:r>
                  <a:rPr lang="en-US" sz="2000" dirty="0"/>
                  <a:t> For instance, to produce 1 unit of good 1 in the Home country, firm needs to hire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m:t>
                        </m:r>
                        <m:r>
                          <a:rPr lang="en-US" sz="2000" b="0" i="1" smtClean="0">
                            <a:latin typeface="Cambria Math" panose="02040503050406030204" pitchFamily="18" charset="0"/>
                          </a:rPr>
                          <m:t>1</m:t>
                        </m:r>
                      </m:sub>
                    </m:sSub>
                  </m:oMath>
                </a14:m>
                <a:r>
                  <a:rPr lang="en-US" sz="2000" dirty="0"/>
                  <a:t> workers</a:t>
                </a:r>
              </a:p>
              <a:p>
                <a:pPr marL="310896" lvl="2" indent="0">
                  <a:buSzPct val="55000"/>
                  <a:buNone/>
                </a:pPr>
                <a:endParaRPr lang="en-US" sz="2000" dirty="0"/>
              </a:p>
              <a:p>
                <a:pPr lvl="1"/>
                <a:r>
                  <a:rPr lang="pt-BR" sz="2400" dirty="0"/>
                  <a:t>Constant returns to scale: to produce </a:t>
                </a:r>
                <a14:m>
                  <m:oMath xmlns:m="http://schemas.openxmlformats.org/officeDocument/2006/math">
                    <m:r>
                      <a:rPr lang="en-US" sz="2400" b="0" i="1" smtClean="0">
                        <a:latin typeface="Cambria Math" panose="02040503050406030204" pitchFamily="18" charset="0"/>
                      </a:rPr>
                      <m:t>𝑍</m:t>
                    </m:r>
                  </m:oMath>
                </a14:m>
                <a:r>
                  <a:rPr lang="en-US" sz="2400" dirty="0"/>
                  <a:t> units, one has to hire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r>
                      <a:rPr lang="en-US" sz="2400" b="0" i="1" smtClean="0">
                        <a:latin typeface="Cambria Math" panose="02040503050406030204" pitchFamily="18" charset="0"/>
                      </a:rPr>
                      <m:t>𝑍</m:t>
                    </m:r>
                  </m:oMath>
                </a14:m>
                <a:r>
                  <a:rPr lang="en-US" sz="2400" dirty="0"/>
                  <a:t> workers</a:t>
                </a:r>
              </a:p>
              <a:p>
                <a:pPr lvl="2">
                  <a:buSzPct val="55000"/>
                  <a:buFont typeface="Wingdings 3" panose="05040102010807070707" pitchFamily="18" charset="2"/>
                  <a:buChar char=""/>
                </a:pPr>
                <a:r>
                  <a:rPr lang="en-US" sz="2000" dirty="0"/>
                  <a:t> From production functions: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𝐿</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𝐿𝑖</m:t>
                        </m:r>
                      </m:sub>
                    </m:sSub>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r>
                      <a:rPr lang="en-US" sz="2000" b="0" i="1" smtClean="0">
                        <a:latin typeface="Cambria Math" panose="02040503050406030204" pitchFamily="18" charset="0"/>
                      </a:rPr>
                      <m:t>𝑖</m:t>
                    </m:r>
                    <m:r>
                      <a:rPr lang="en-US" sz="2000" b="0" i="1" smtClean="0">
                        <a:latin typeface="Cambria Math" panose="02040503050406030204" pitchFamily="18" charset="0"/>
                      </a:rPr>
                      <m:t>=1,2</m:t>
                    </m:r>
                  </m:oMath>
                </a14:m>
                <a:endParaRPr lang="en-US" sz="2000" dirty="0"/>
              </a:p>
              <a:p>
                <a:pPr marL="310896" lvl="2" indent="0">
                  <a:buSzPct val="55000"/>
                  <a:buNone/>
                </a:pPr>
                <a:endParaRPr lang="en-US" sz="2000" dirty="0"/>
              </a:p>
              <a:p>
                <a:pPr lvl="1"/>
                <a:r>
                  <a:rPr lang="pt-BR" sz="2400" u="sng" dirty="0"/>
                  <a:t>KEY ASSUMPTION</a:t>
                </a:r>
                <a:r>
                  <a:rPr lang="pt-BR" sz="2400" dirty="0"/>
                  <a:t>: technological parameters differ across countries</a:t>
                </a:r>
                <a:r>
                  <a:rPr lang="en-US" sz="2400" dirty="0"/>
                  <a:t> (more on this later)</a:t>
                </a:r>
                <a:endParaRPr lang="pt-BR" sz="20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2121" r="-219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321D1948-1B0F-403C-AB3A-C802FA7A976A}"/>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C132B28C-236B-4545-9C14-0387717D11DF}"/>
              </a:ext>
            </a:extLst>
          </p:cNvPr>
          <p:cNvSpPr>
            <a:spLocks noGrp="1"/>
          </p:cNvSpPr>
          <p:nvPr>
            <p:ph type="sldNum" sz="quarter" idx="12"/>
          </p:nvPr>
        </p:nvSpPr>
        <p:spPr/>
        <p:txBody>
          <a:bodyPr/>
          <a:lstStyle/>
          <a:p>
            <a:fld id="{ABB1E195-B4C4-4D8D-9171-F90BABCE93C7}" type="slidenum">
              <a:rPr lang="en-US" smtClean="0"/>
              <a:t>7</a:t>
            </a:fld>
            <a:endParaRPr lang="en-US"/>
          </a:p>
        </p:txBody>
      </p:sp>
    </p:spTree>
    <p:extLst>
      <p:ext uri="{BB962C8B-B14F-4D97-AF65-F5344CB8AC3E}">
        <p14:creationId xmlns:p14="http://schemas.microsoft.com/office/powerpoint/2010/main" val="199281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 SIMPLE MODEL</a:t>
            </a:r>
            <a:br>
              <a:rPr lang="pt-BR" dirty="0"/>
            </a:br>
            <a:r>
              <a:rPr lang="pt-BR" sz="3000" cap="none" dirty="0"/>
              <a:t>Production Possibilities Frontier (PPF)</a:t>
            </a:r>
            <a:endParaRPr lang="en-US" cap="non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a:bodyPr>
              <a:lstStyle/>
              <a:p>
                <a:pPr lvl="1">
                  <a:spcAft>
                    <a:spcPts val="1200"/>
                  </a:spcAft>
                </a:pPr>
                <a:r>
                  <a:rPr lang="en-US" sz="2400" dirty="0"/>
                  <a:t>There are </a:t>
                </a:r>
                <a14:m>
                  <m:oMath xmlns:m="http://schemas.openxmlformats.org/officeDocument/2006/math">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𝐿</m:t>
                        </m:r>
                      </m:e>
                    </m:acc>
                  </m:oMath>
                </a14:m>
                <a:r>
                  <a:rPr lang="en-US" sz="2400" dirty="0"/>
                  <a:t> workers in the Home country, which are divided between </a:t>
                </a:r>
                <a:br>
                  <a:rPr lang="en-US" sz="2400" dirty="0"/>
                </a:br>
                <a:r>
                  <a:rPr lang="en-US" sz="2400" dirty="0"/>
                  <a:t>sector 1 and sector 2</a:t>
                </a:r>
              </a:p>
              <a:p>
                <a:pPr marL="128016" lvl="1" indent="0">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𝐿</m:t>
                          </m:r>
                        </m:e>
                      </m:acc>
                    </m:oMath>
                  </m:oMathPara>
                </a14:m>
                <a:endParaRPr lang="en-US" sz="2400" dirty="0"/>
              </a:p>
              <a:p>
                <a:pPr lvl="1">
                  <a:spcAft>
                    <a:spcPts val="1200"/>
                  </a:spcAft>
                </a:pPr>
                <a:r>
                  <a:rPr lang="en-US" sz="2400" dirty="0"/>
                  <a:t>Using production functions, we have that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𝐿</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𝐿𝑖</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  </m:t>
                    </m:r>
                    <m:r>
                      <a:rPr lang="en-US" sz="2400" b="0" i="1" smtClean="0">
                        <a:latin typeface="Cambria Math" panose="02040503050406030204" pitchFamily="18" charset="0"/>
                      </a:rPr>
                      <m:t>𝑖</m:t>
                    </m:r>
                    <m:r>
                      <a:rPr lang="en-US" sz="2400" b="0" i="1" smtClean="0">
                        <a:latin typeface="Cambria Math" panose="02040503050406030204" pitchFamily="18" charset="0"/>
                      </a:rPr>
                      <m:t>=1,2</m:t>
                    </m:r>
                  </m:oMath>
                </a14:m>
                <a:r>
                  <a:rPr lang="en-US" sz="2000" dirty="0"/>
                  <a:t>. </a:t>
                </a:r>
                <a:r>
                  <a:rPr lang="en-US" sz="2400" dirty="0"/>
                  <a:t>We can then obtain the PPF for the Home country:</a:t>
                </a:r>
              </a:p>
              <a:p>
                <a:pPr marL="128016" lvl="1" indent="0">
                  <a:spcAft>
                    <a:spcPts val="1200"/>
                  </a:spcAft>
                  <a:buNone/>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𝐿</m:t>
                          </m:r>
                        </m:e>
                      </m:acc>
                    </m:oMath>
                  </m:oMathPara>
                </a14:m>
                <a:endParaRPr lang="en-US" sz="2400" dirty="0"/>
              </a:p>
              <a:p>
                <a:pPr lvl="1">
                  <a:spcAft>
                    <a:spcPts val="1200"/>
                  </a:spcAft>
                </a:pPr>
                <a:r>
                  <a:rPr lang="pt-BR" sz="2400" dirty="0"/>
                  <a:t>Similarly, the Foreign country’s labor endowment is </a:t>
                </a:r>
                <a14:m>
                  <m:oMath xmlns:m="http://schemas.openxmlformats.org/officeDocument/2006/math">
                    <m:sSup>
                      <m:sSupPr>
                        <m:ctrlPr>
                          <a:rPr lang="pt-BR" sz="2400" i="1" smtClean="0">
                            <a:latin typeface="Cambria Math" panose="02040503050406030204" pitchFamily="18" charset="0"/>
                          </a:rPr>
                        </m:ctrlPr>
                      </m:sSupPr>
                      <m:e>
                        <m:acc>
                          <m:accPr>
                            <m:chr m:val="̅"/>
                            <m:ctrlPr>
                              <a:rPr lang="pt-BR" sz="2400" i="1" smtClean="0">
                                <a:latin typeface="Cambria Math" panose="02040503050406030204" pitchFamily="18" charset="0"/>
                              </a:rPr>
                            </m:ctrlPr>
                          </m:accPr>
                          <m:e>
                            <m:r>
                              <a:rPr lang="en-US" sz="2400" b="0" i="1" smtClean="0">
                                <a:latin typeface="Cambria Math" panose="02040503050406030204" pitchFamily="18" charset="0"/>
                              </a:rPr>
                              <m:t>𝐿</m:t>
                            </m:r>
                          </m:e>
                        </m:acc>
                      </m:e>
                      <m:sup>
                        <m:r>
                          <a:rPr lang="en-US" sz="2400" b="0" i="1" smtClean="0">
                            <a:latin typeface="Cambria Math" panose="02040503050406030204" pitchFamily="18" charset="0"/>
                          </a:rPr>
                          <m:t>∗</m:t>
                        </m:r>
                      </m:sup>
                    </m:sSup>
                  </m:oMath>
                </a14:m>
                <a:endParaRPr lang="en-US" sz="2400" dirty="0"/>
              </a:p>
              <a:p>
                <a:pPr marL="128016" lvl="1" indent="0">
                  <a:spcAft>
                    <a:spcPts val="1200"/>
                  </a:spcAft>
                  <a:buNone/>
                </a:pPr>
                <a14:m>
                  <m:oMathPara xmlns:m="http://schemas.openxmlformats.org/officeDocument/2006/math">
                    <m:oMathParaPr>
                      <m:jc m:val="centerGroup"/>
                    </m:oMathParaPr>
                    <m:oMath xmlns:m="http://schemas.openxmlformats.org/officeDocument/2006/math">
                      <m:sSubSup>
                        <m:sSubSupPr>
                          <m:ctrlPr>
                            <a:rPr lang="pt-BR" sz="2400" i="1" smtClean="0">
                              <a:latin typeface="Cambria Math" panose="02040503050406030204" pitchFamily="18" charset="0"/>
                            </a:rPr>
                          </m:ctrlPr>
                        </m:sSubSup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sSubSup>
                        <m:sSubSupPr>
                          <m:ctrlPr>
                            <a:rPr lang="pt-BR" sz="2400" i="1" smtClean="0">
                              <a:latin typeface="Cambria Math" panose="02040503050406030204" pitchFamily="18" charset="0"/>
                            </a:rPr>
                          </m:ctrlPr>
                        </m:sSubSup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r>
                        <a:rPr lang="en-US" sz="2400" b="0" i="1" smtClean="0">
                          <a:latin typeface="Cambria Math" panose="02040503050406030204" pitchFamily="18" charset="0"/>
                        </a:rPr>
                        <m:t>+</m:t>
                      </m:r>
                      <m:sSubSup>
                        <m:sSubSupPr>
                          <m:ctrlPr>
                            <a:rPr lang="pt-BR" sz="2400" i="1">
                              <a:latin typeface="Cambria Math" panose="02040503050406030204" pitchFamily="18" charset="0"/>
                            </a:rPr>
                          </m:ctrlPr>
                        </m:sSubSup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b="0" i="1" smtClean="0">
                              <a:latin typeface="Cambria Math" panose="02040503050406030204" pitchFamily="18" charset="0"/>
                            </a:rPr>
                            <m:t>2</m:t>
                          </m:r>
                        </m:sub>
                        <m:sup>
                          <m:r>
                            <a:rPr lang="en-US" sz="2400" i="1">
                              <a:latin typeface="Cambria Math" panose="02040503050406030204" pitchFamily="18" charset="0"/>
                            </a:rPr>
                            <m:t>∗</m:t>
                          </m:r>
                        </m:sup>
                      </m:sSubSup>
                      <m:sSubSup>
                        <m:sSubSupPr>
                          <m:ctrlPr>
                            <a:rPr lang="pt-BR" sz="2400" i="1">
                              <a:latin typeface="Cambria Math" panose="02040503050406030204" pitchFamily="18" charset="0"/>
                            </a:rPr>
                          </m:ctrlPr>
                        </m:sSubSupPr>
                        <m:e>
                          <m:r>
                            <a:rPr lang="en-US" sz="2400" i="1">
                              <a:latin typeface="Cambria Math" panose="02040503050406030204" pitchFamily="18" charset="0"/>
                            </a:rPr>
                            <m:t>𝑄</m:t>
                          </m:r>
                        </m:e>
                        <m:sub>
                          <m:r>
                            <a:rPr lang="en-US" sz="2400" b="0" i="1" smtClean="0">
                              <a:latin typeface="Cambria Math" panose="02040503050406030204" pitchFamily="18" charset="0"/>
                            </a:rPr>
                            <m:t>2</m:t>
                          </m:r>
                        </m:sub>
                        <m:sup>
                          <m:r>
                            <a:rPr lang="en-US" sz="2400" i="1">
                              <a:latin typeface="Cambria Math" panose="02040503050406030204" pitchFamily="18" charset="0"/>
                            </a:rPr>
                            <m:t>∗</m:t>
                          </m:r>
                        </m:sup>
                      </m:sSubSup>
                      <m:r>
                        <a:rPr lang="en-US" sz="2400" b="0" i="1" smtClean="0">
                          <a:latin typeface="Cambria Math" panose="02040503050406030204" pitchFamily="18" charset="0"/>
                        </a:rPr>
                        <m:t>=</m:t>
                      </m:r>
                      <m:sSup>
                        <m:sSupPr>
                          <m:ctrlPr>
                            <a:rPr lang="pt-BR" sz="2400" i="1">
                              <a:latin typeface="Cambria Math" panose="02040503050406030204" pitchFamily="18" charset="0"/>
                            </a:rPr>
                          </m:ctrlPr>
                        </m:sSupPr>
                        <m:e>
                          <m:acc>
                            <m:accPr>
                              <m:chr m:val="̅"/>
                              <m:ctrlPr>
                                <a:rPr lang="pt-BR" sz="2400" i="1">
                                  <a:latin typeface="Cambria Math" panose="02040503050406030204" pitchFamily="18" charset="0"/>
                                </a:rPr>
                              </m:ctrlPr>
                            </m:accPr>
                            <m:e>
                              <m:r>
                                <a:rPr lang="en-US" sz="2400" i="1">
                                  <a:latin typeface="Cambria Math" panose="02040503050406030204" pitchFamily="18" charset="0"/>
                                </a:rPr>
                                <m:t>𝐿</m:t>
                              </m:r>
                            </m:e>
                          </m:acc>
                        </m:e>
                        <m:sup>
                          <m:r>
                            <a:rPr lang="en-US" sz="2400" i="1">
                              <a:latin typeface="Cambria Math" panose="02040503050406030204" pitchFamily="18" charset="0"/>
                            </a:rPr>
                            <m:t>∗</m:t>
                          </m:r>
                        </m:sup>
                      </m:sSup>
                    </m:oMath>
                  </m:oMathPara>
                </a14:m>
                <a:endParaRPr lang="pt-BR" sz="24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2121"/>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67D55104-9BF7-4C2A-9910-27CFF6762E4C}"/>
              </a:ext>
            </a:extLst>
          </p:cNvPr>
          <p:cNvSpPr/>
          <p:nvPr/>
        </p:nvSpPr>
        <p:spPr>
          <a:xfrm>
            <a:off x="4482353" y="4392706"/>
            <a:ext cx="2725271" cy="510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3809014-47B5-4DF7-920E-1655AF89904A}"/>
              </a:ext>
            </a:extLst>
          </p:cNvPr>
          <p:cNvSpPr/>
          <p:nvPr/>
        </p:nvSpPr>
        <p:spPr>
          <a:xfrm>
            <a:off x="4482352" y="5351033"/>
            <a:ext cx="2725271" cy="5109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7649A5D-B386-424E-983D-8860506A0133}"/>
              </a:ext>
            </a:extLst>
          </p:cNvPr>
          <p:cNvSpPr>
            <a:spLocks noGrp="1"/>
          </p:cNvSpPr>
          <p:nvPr>
            <p:ph type="ftr" sz="quarter" idx="11"/>
          </p:nvPr>
        </p:nvSpPr>
        <p:spPr/>
        <p:txBody>
          <a:bodyPr/>
          <a:lstStyle/>
          <a:p>
            <a:r>
              <a:rPr lang="pt-BR"/>
              <a:t>International Economics, UIUC, Fall 2019 - Mauro Rodrigues</a:t>
            </a:r>
            <a:endParaRPr lang="en-US"/>
          </a:p>
        </p:txBody>
      </p:sp>
      <p:sp>
        <p:nvSpPr>
          <p:cNvPr id="7" name="Slide Number Placeholder 6">
            <a:extLst>
              <a:ext uri="{FF2B5EF4-FFF2-40B4-BE49-F238E27FC236}">
                <a16:creationId xmlns:a16="http://schemas.microsoft.com/office/drawing/2014/main" id="{E6F0AF48-5FCD-4B47-ABEC-762B10061AF1}"/>
              </a:ext>
            </a:extLst>
          </p:cNvPr>
          <p:cNvSpPr>
            <a:spLocks noGrp="1"/>
          </p:cNvSpPr>
          <p:nvPr>
            <p:ph type="sldNum" sz="quarter" idx="12"/>
          </p:nvPr>
        </p:nvSpPr>
        <p:spPr/>
        <p:txBody>
          <a:bodyPr/>
          <a:lstStyle/>
          <a:p>
            <a:fld id="{ABB1E195-B4C4-4D8D-9171-F90BABCE93C7}" type="slidenum">
              <a:rPr lang="en-US" smtClean="0"/>
              <a:t>8</a:t>
            </a:fld>
            <a:endParaRPr lang="en-US"/>
          </a:p>
        </p:txBody>
      </p:sp>
    </p:spTree>
    <p:extLst>
      <p:ext uri="{BB962C8B-B14F-4D97-AF65-F5344CB8AC3E}">
        <p14:creationId xmlns:p14="http://schemas.microsoft.com/office/powerpoint/2010/main" val="14261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3D069-BC10-4355-9D2A-2BF0F93323C7}"/>
              </a:ext>
            </a:extLst>
          </p:cNvPr>
          <p:cNvSpPr>
            <a:spLocks noGrp="1"/>
          </p:cNvSpPr>
          <p:nvPr>
            <p:ph type="title"/>
          </p:nvPr>
        </p:nvSpPr>
        <p:spPr/>
        <p:txBody>
          <a:bodyPr/>
          <a:lstStyle/>
          <a:p>
            <a:r>
              <a:rPr lang="pt-BR" dirty="0"/>
              <a:t>A SIMPLE MODEL</a:t>
            </a:r>
            <a:br>
              <a:rPr lang="pt-BR" dirty="0"/>
            </a:br>
            <a:r>
              <a:rPr lang="pt-BR" sz="3000" cap="none" dirty="0"/>
              <a:t>Production Possibilities Frontier (PPF)</a:t>
            </a:r>
            <a:endParaRPr lang="en-US" cap="none"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60C56-C1DE-4FDA-965C-10D10E02F328}"/>
                  </a:ext>
                </a:extLst>
              </p:cNvPr>
              <p:cNvSpPr>
                <a:spLocks noGrp="1"/>
              </p:cNvSpPr>
              <p:nvPr>
                <p:ph idx="1"/>
              </p:nvPr>
            </p:nvSpPr>
            <p:spPr>
              <a:xfrm>
                <a:off x="1024128" y="2286000"/>
                <a:ext cx="9720071" cy="4023360"/>
              </a:xfrm>
            </p:spPr>
            <p:txBody>
              <a:bodyPr>
                <a:normAutofit/>
              </a:bodyPr>
              <a:lstStyle/>
              <a:p>
                <a:pPr lvl="1">
                  <a:spcAft>
                    <a:spcPts val="1200"/>
                  </a:spcAft>
                </a:pPr>
                <a:r>
                  <a:rPr lang="en-US" sz="2400" dirty="0"/>
                  <a:t>Rearranging equation for Home country:</a:t>
                </a:r>
              </a:p>
              <a:p>
                <a:pPr marL="128016" lvl="1" indent="0">
                  <a:spcAft>
                    <a:spcPts val="1200"/>
                  </a:spcAft>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2</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acc>
                            <m:accPr>
                              <m:chr m:val="̅"/>
                              <m:ctrlPr>
                                <a:rPr lang="en-US" sz="2400" i="1">
                                  <a:latin typeface="Cambria Math" panose="02040503050406030204" pitchFamily="18" charset="0"/>
                                </a:rPr>
                              </m:ctrlPr>
                            </m:accPr>
                            <m:e>
                              <m:r>
                                <a:rPr lang="en-US" sz="2400" i="1">
                                  <a:latin typeface="Cambria Math" panose="02040503050406030204" pitchFamily="18" charset="0"/>
                                </a:rPr>
                                <m:t>𝐿</m:t>
                              </m:r>
                            </m:e>
                          </m:acc>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2</m:t>
                              </m:r>
                            </m:sub>
                          </m:sSub>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𝐿</m:t>
                              </m:r>
                              <m:r>
                                <a:rPr lang="en-US" sz="2400" b="0" i="1" smtClean="0">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𝑄</m:t>
                          </m:r>
                        </m:e>
                        <m:sub>
                          <m:r>
                            <a:rPr lang="en-US" sz="2400" b="0" i="1" smtClean="0">
                              <a:latin typeface="Cambria Math" panose="02040503050406030204" pitchFamily="18" charset="0"/>
                            </a:rPr>
                            <m:t>1</m:t>
                          </m:r>
                        </m:sub>
                      </m:sSub>
                    </m:oMath>
                  </m:oMathPara>
                </a14:m>
                <a:endParaRPr lang="en-US" sz="2400" dirty="0"/>
              </a:p>
              <a:p>
                <a:pPr lvl="1">
                  <a:spcAft>
                    <a:spcPts val="1200"/>
                  </a:spcAft>
                </a:pPr>
                <a:r>
                  <a:rPr lang="en-US" sz="2400" dirty="0"/>
                  <a:t>Slope of Home PPF (in absolute value): </a:t>
                </a:r>
                <a:endParaRPr lang="en-US" sz="2400" i="1" dirty="0">
                  <a:latin typeface="Cambria Math" panose="02040503050406030204" pitchFamily="18" charset="0"/>
                </a:endParaRPr>
              </a:p>
              <a:p>
                <a:pPr marL="128016" lvl="1" indent="0">
                  <a:spcAft>
                    <a:spcPts val="120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m:rPr>
                              <m:sty m:val="p"/>
                            </m:rPr>
                            <a:rPr lang="en-US" sz="2400" b="0" i="0" smtClean="0">
                              <a:latin typeface="Cambria Math" panose="02040503050406030204" pitchFamily="18" charset="0"/>
                            </a:rPr>
                            <m:t>d</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2</m:t>
                              </m:r>
                            </m:sub>
                          </m:sSub>
                        </m:num>
                        <m:den>
                          <m:r>
                            <m:rPr>
                              <m:sty m:val="p"/>
                            </m:rPr>
                            <a:rPr lang="en-US" sz="2400" b="0" i="0" smtClean="0">
                              <a:latin typeface="Cambria Math" panose="02040503050406030204" pitchFamily="18" charset="0"/>
                            </a:rPr>
                            <m:t>d</m:t>
                          </m:r>
                          <m:sSub>
                            <m:sSubPr>
                              <m:ctrlPr>
                                <a:rPr lang="en-US" sz="2400" i="1">
                                  <a:latin typeface="Cambria Math" panose="02040503050406030204" pitchFamily="18" charset="0"/>
                                </a:rPr>
                              </m:ctrlPr>
                            </m:sSubPr>
                            <m:e>
                              <m:r>
                                <a:rPr lang="en-US" sz="2400" i="1">
                                  <a:latin typeface="Cambria Math" panose="02040503050406030204" pitchFamily="18" charset="0"/>
                                </a:rPr>
                                <m:t>𝑄</m:t>
                              </m:r>
                            </m:e>
                            <m:sub>
                              <m:r>
                                <a:rPr lang="en-US" sz="2400" b="0" i="1" smtClean="0">
                                  <a:latin typeface="Cambria Math" panose="02040503050406030204" pitchFamily="18" charset="0"/>
                                </a:rPr>
                                <m:t>1</m:t>
                              </m:r>
                            </m:sub>
                          </m:sSub>
                        </m:den>
                      </m:f>
                      <m:r>
                        <a:rPr lang="en-US" sz="2400" i="1">
                          <a:latin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1</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𝑎</m:t>
                              </m:r>
                            </m:e>
                            <m:sub>
                              <m:r>
                                <a:rPr lang="en-US" sz="2400" i="1">
                                  <a:latin typeface="Cambria Math" panose="02040503050406030204" pitchFamily="18" charset="0"/>
                                </a:rPr>
                                <m:t>𝐿</m:t>
                              </m:r>
                              <m:r>
                                <a:rPr lang="en-US" sz="2400" i="1">
                                  <a:latin typeface="Cambria Math" panose="02040503050406030204" pitchFamily="18" charset="0"/>
                                </a:rPr>
                                <m:t>2</m:t>
                              </m:r>
                            </m:sub>
                          </m:sSub>
                        </m:den>
                      </m:f>
                    </m:oMath>
                  </m:oMathPara>
                </a14:m>
                <a:endParaRPr lang="en-US" sz="2400" dirty="0"/>
              </a:p>
              <a:p>
                <a:pPr lvl="1">
                  <a:spcAft>
                    <a:spcPts val="1200"/>
                  </a:spcAft>
                </a:pPr>
                <a:r>
                  <a:rPr lang="en-US" sz="2400" dirty="0"/>
                  <a:t>Opportunity cost: to increase production of good 1, economy has to produce less of good 2 (workers would need to be reallocated)</a:t>
                </a:r>
                <a:endParaRPr lang="pt-BR" sz="2400" dirty="0"/>
              </a:p>
            </p:txBody>
          </p:sp>
        </mc:Choice>
        <mc:Fallback xmlns="">
          <p:sp>
            <p:nvSpPr>
              <p:cNvPr id="3" name="Content Placeholder 2">
                <a:extLst>
                  <a:ext uri="{FF2B5EF4-FFF2-40B4-BE49-F238E27FC236}">
                    <a16:creationId xmlns:a16="http://schemas.microsoft.com/office/drawing/2014/main" id="{E2A60C56-C1DE-4FDA-965C-10D10E02F328}"/>
                  </a:ext>
                </a:extLst>
              </p:cNvPr>
              <p:cNvSpPr>
                <a:spLocks noGrp="1" noRot="1" noChangeAspect="1" noMove="1" noResize="1" noEditPoints="1" noAdjustHandles="1" noChangeArrowheads="1" noChangeShapeType="1" noTextEdit="1"/>
              </p:cNvSpPr>
              <p:nvPr>
                <p:ph idx="1"/>
              </p:nvPr>
            </p:nvSpPr>
            <p:spPr>
              <a:xfrm>
                <a:off x="1024128" y="2286000"/>
                <a:ext cx="9720071" cy="4023360"/>
              </a:xfrm>
              <a:blipFill>
                <a:blip r:embed="rId2"/>
                <a:stretch>
                  <a:fillRect t="-2121" r="-1192"/>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9ABF397D-D577-49AF-B96F-DBD486E478FD}"/>
              </a:ext>
            </a:extLst>
          </p:cNvPr>
          <p:cNvSpPr>
            <a:spLocks noGrp="1"/>
          </p:cNvSpPr>
          <p:nvPr>
            <p:ph type="ftr" sz="quarter" idx="11"/>
          </p:nvPr>
        </p:nvSpPr>
        <p:spPr/>
        <p:txBody>
          <a:bodyPr/>
          <a:lstStyle/>
          <a:p>
            <a:r>
              <a:rPr lang="pt-BR"/>
              <a:t>International Economics, UIUC, Fall 2019 - Mauro Rodrigues</a:t>
            </a:r>
            <a:endParaRPr lang="en-US"/>
          </a:p>
        </p:txBody>
      </p:sp>
      <p:sp>
        <p:nvSpPr>
          <p:cNvPr id="5" name="Slide Number Placeholder 4">
            <a:extLst>
              <a:ext uri="{FF2B5EF4-FFF2-40B4-BE49-F238E27FC236}">
                <a16:creationId xmlns:a16="http://schemas.microsoft.com/office/drawing/2014/main" id="{56B10D28-EC04-480C-A8D1-7F571ADAD662}"/>
              </a:ext>
            </a:extLst>
          </p:cNvPr>
          <p:cNvSpPr>
            <a:spLocks noGrp="1"/>
          </p:cNvSpPr>
          <p:nvPr>
            <p:ph type="sldNum" sz="quarter" idx="12"/>
          </p:nvPr>
        </p:nvSpPr>
        <p:spPr/>
        <p:txBody>
          <a:bodyPr/>
          <a:lstStyle/>
          <a:p>
            <a:fld id="{ABB1E195-B4C4-4D8D-9171-F90BABCE93C7}" type="slidenum">
              <a:rPr lang="en-US" smtClean="0"/>
              <a:t>9</a:t>
            </a:fld>
            <a:endParaRPr lang="en-US"/>
          </a:p>
        </p:txBody>
      </p:sp>
    </p:spTree>
    <p:extLst>
      <p:ext uri="{BB962C8B-B14F-4D97-AF65-F5344CB8AC3E}">
        <p14:creationId xmlns:p14="http://schemas.microsoft.com/office/powerpoint/2010/main" val="38674819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10466</TotalTime>
  <Words>2818</Words>
  <Application>Microsoft Office PowerPoint</Application>
  <PresentationFormat>Widescreen</PresentationFormat>
  <Paragraphs>458</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Cambria Math</vt:lpstr>
      <vt:lpstr>Tw Cen MT</vt:lpstr>
      <vt:lpstr>Tw Cen MT Condensed</vt:lpstr>
      <vt:lpstr>Wingdings 3</vt:lpstr>
      <vt:lpstr>Integral</vt:lpstr>
      <vt:lpstr>The Ricardian model – part i</vt:lpstr>
      <vt:lpstr>The ricardian model Motivation</vt:lpstr>
      <vt:lpstr>PowerPoint Presentation</vt:lpstr>
      <vt:lpstr>The ricardian model Motivation</vt:lpstr>
      <vt:lpstr>A SIMPLE MODEL Assumptions</vt:lpstr>
      <vt:lpstr>A SIMPLE MODEL Technology</vt:lpstr>
      <vt:lpstr>A SIMPLE MODEL Technology</vt:lpstr>
      <vt:lpstr>A SIMPLE MODEL Production Possibilities Frontier (PPF)</vt:lpstr>
      <vt:lpstr>A SIMPLE MODEL Production Possibilities Frontier (PPF)</vt:lpstr>
      <vt:lpstr>PowerPoint Presentation</vt:lpstr>
      <vt:lpstr>production Perfect Competition</vt:lpstr>
      <vt:lpstr>production Perfect Competition</vt:lpstr>
      <vt:lpstr>production Perfect Competition</vt:lpstr>
      <vt:lpstr>production Three possibilities</vt:lpstr>
      <vt:lpstr>production Three possibilities</vt:lpstr>
      <vt:lpstr>PowerPoint Presentation</vt:lpstr>
      <vt:lpstr>Autarchy Demand</vt:lpstr>
      <vt:lpstr>PowerPoint Presentation</vt:lpstr>
      <vt:lpstr>Autarchy Equilibrium</vt:lpstr>
      <vt:lpstr>Autarchy Equilibrium</vt:lpstr>
      <vt:lpstr>Trade Comparative Advantage</vt:lpstr>
      <vt:lpstr>Trade Comparative Advantage</vt:lpstr>
      <vt:lpstr>Trade Comparative Advantage vs Absolute Advantage</vt:lpstr>
      <vt:lpstr>Trade Open-economy equilibrium</vt:lpstr>
      <vt:lpstr>Trade Relative supply curve (RS)</vt:lpstr>
      <vt:lpstr>PowerPoint Presentation</vt:lpstr>
      <vt:lpstr>PowerPoint Presentation</vt:lpstr>
      <vt:lpstr>Trade Relative supply curve (RS)</vt:lpstr>
      <vt:lpstr>PowerPoint Presentation</vt:lpstr>
      <vt:lpstr>Trade Relative supply curve (RS)</vt:lpstr>
      <vt:lpstr>PowerPoint Presentation</vt:lpstr>
      <vt:lpstr>Trade Relative demand curve (RD)</vt:lpstr>
      <vt:lpstr>PowerPoint Presentation</vt:lpstr>
      <vt:lpstr>Trade Open-economy equilibrium</vt:lpstr>
      <vt:lpstr>PowerPoint Presentation</vt:lpstr>
      <vt:lpstr>Trade Open-economy equilibrium</vt:lpstr>
      <vt:lpstr>Trade Open-economy equilibrium</vt:lpstr>
      <vt:lpstr>Trade Changing the size of countries</vt:lpstr>
      <vt:lpstr>PowerPoint Presentation</vt:lpstr>
      <vt:lpstr>Trade Changing the size of countries</vt:lpstr>
      <vt:lpstr>PowerPoint Presentation</vt:lpstr>
      <vt:lpstr>Trade Changing the size of countries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Rodrigues Junior, Mauro</dc:creator>
  <cp:lastModifiedBy>Rodrigues Junior, Mauro</cp:lastModifiedBy>
  <cp:revision>70</cp:revision>
  <dcterms:created xsi:type="dcterms:W3CDTF">2019-10-01T20:20:17Z</dcterms:created>
  <dcterms:modified xsi:type="dcterms:W3CDTF">2020-02-03T15:57:07Z</dcterms:modified>
</cp:coreProperties>
</file>