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3"/>
  </p:notesMasterIdLst>
  <p:sldIdLst>
    <p:sldId id="274" r:id="rId2"/>
    <p:sldId id="275" r:id="rId3"/>
    <p:sldId id="309" r:id="rId4"/>
    <p:sldId id="347" r:id="rId5"/>
    <p:sldId id="348" r:id="rId6"/>
    <p:sldId id="286" r:id="rId7"/>
    <p:sldId id="338" r:id="rId8"/>
    <p:sldId id="326" r:id="rId9"/>
    <p:sldId id="354" r:id="rId10"/>
    <p:sldId id="355" r:id="rId11"/>
    <p:sldId id="279" r:id="rId12"/>
    <p:sldId id="378" r:id="rId13"/>
    <p:sldId id="383" r:id="rId14"/>
    <p:sldId id="379" r:id="rId15"/>
    <p:sldId id="380" r:id="rId16"/>
    <p:sldId id="381" r:id="rId17"/>
    <p:sldId id="382" r:id="rId18"/>
    <p:sldId id="384" r:id="rId19"/>
    <p:sldId id="385" r:id="rId20"/>
    <p:sldId id="386" r:id="rId21"/>
    <p:sldId id="387" r:id="rId22"/>
    <p:sldId id="368" r:id="rId23"/>
    <p:sldId id="369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0" autoAdjust="0"/>
    <p:restoredTop sz="89755" autoAdjust="0"/>
  </p:normalViewPr>
  <p:slideViewPr>
    <p:cSldViewPr>
      <p:cViewPr>
        <p:scale>
          <a:sx n="103" d="100"/>
          <a:sy n="103" d="100"/>
        </p:scale>
        <p:origin x="1016" y="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‹n.º›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5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96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Relationship Id="rId3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2/28/16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6878" y="1755852"/>
            <a:ext cx="121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0000FF"/>
                </a:solidFill>
                <a:latin typeface="Georgia" pitchFamily="18" charset="0"/>
                <a:cs typeface="Arial" pitchFamily="34" charset="0"/>
              </a:rPr>
              <a:t>?</a:t>
            </a:r>
            <a:endParaRPr lang="en-US" sz="15000" b="1" dirty="0">
              <a:solidFill>
                <a:srgbClr val="0000FF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87824" y="1992354"/>
            <a:ext cx="5929064" cy="1970046"/>
          </a:xfrm>
          <a:ln w="38100">
            <a:solidFill>
              <a:schemeClr val="bg1"/>
            </a:solidFill>
          </a:ln>
          <a:effectLst>
            <a:glow rad="101600">
              <a:schemeClr val="tx1">
                <a:alpha val="6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/>
              <a:t>Revisão: </a:t>
            </a:r>
            <a:br>
              <a:rPr lang="pt-BR" sz="2400" dirty="0" smtClean="0"/>
            </a:br>
            <a:r>
              <a:rPr lang="en-US" sz="2400" dirty="0" err="1" smtClean="0">
                <a:solidFill>
                  <a:srgbClr val="FF0000"/>
                </a:solidFill>
              </a:rPr>
              <a:t>DetecÇão</a:t>
            </a:r>
            <a:r>
              <a:rPr lang="en-US" sz="2400" dirty="0" smtClean="0">
                <a:solidFill>
                  <a:srgbClr val="FF0000"/>
                </a:solidFill>
              </a:rPr>
              <a:t> da </a:t>
            </a:r>
            <a:r>
              <a:rPr lang="en-US" sz="2400" dirty="0" err="1" smtClean="0">
                <a:solidFill>
                  <a:srgbClr val="FF0000"/>
                </a:solidFill>
              </a:rPr>
              <a:t>resistência</a:t>
            </a:r>
            <a:r>
              <a:rPr lang="en-US" sz="2400" dirty="0" smtClean="0">
                <a:solidFill>
                  <a:srgbClr val="FF0000"/>
                </a:solidFill>
              </a:rPr>
              <a:t> e </a:t>
            </a:r>
            <a:r>
              <a:rPr lang="en-US" sz="2400" dirty="0" err="1" smtClean="0">
                <a:solidFill>
                  <a:srgbClr val="FF0000"/>
                </a:solidFill>
              </a:rPr>
              <a:t>comportamento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plantas</a:t>
            </a:r>
            <a:endParaRPr lang="pt-BR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Dinâmica 1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10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mínimo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sementes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devem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coletadas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campo para um teste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casa-de-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vegetação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 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50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100.000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0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800734"/>
            <a:ext cx="1478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correção</a:t>
            </a:r>
            <a:endParaRPr lang="pt-BR" sz="2800" b="1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446855" y="5157192"/>
            <a:ext cx="8229601" cy="3757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Dinâmica 1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2987824" y="1992354"/>
            <a:ext cx="5929064" cy="1970046"/>
          </a:xfrm>
          <a:ln w="38100">
            <a:solidFill>
              <a:schemeClr val="bg1"/>
            </a:solidFill>
          </a:ln>
          <a:effectLst>
            <a:glow rad="101600">
              <a:schemeClr val="tx1">
                <a:alpha val="6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/>
              <a:t>Revisão: </a:t>
            </a:r>
            <a:br>
              <a:rPr lang="pt-BR" sz="2400" dirty="0" smtClean="0"/>
            </a:br>
            <a:r>
              <a:rPr lang="en-US" sz="2400" dirty="0" err="1">
                <a:solidFill>
                  <a:srgbClr val="FF0000"/>
                </a:solidFill>
              </a:rPr>
              <a:t>DetecÇão</a:t>
            </a:r>
            <a:r>
              <a:rPr lang="en-US" sz="2400" dirty="0">
                <a:solidFill>
                  <a:srgbClr val="FF0000"/>
                </a:solidFill>
              </a:rPr>
              <a:t> da </a:t>
            </a:r>
            <a:r>
              <a:rPr lang="en-US" sz="2400" dirty="0" err="1">
                <a:solidFill>
                  <a:srgbClr val="FF0000"/>
                </a:solidFill>
              </a:rPr>
              <a:t>resistência</a:t>
            </a:r>
            <a:r>
              <a:rPr lang="en-US" sz="2400" dirty="0">
                <a:solidFill>
                  <a:srgbClr val="FF0000"/>
                </a:solidFill>
              </a:rPr>
              <a:t> e </a:t>
            </a:r>
            <a:r>
              <a:rPr lang="en-US" sz="2400" dirty="0" err="1">
                <a:solidFill>
                  <a:srgbClr val="FF0000"/>
                </a:solidFill>
              </a:rPr>
              <a:t>comportamento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nas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plantas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514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critérios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confirmação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herbicidas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está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acordo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a ”International Survey of Herbicide-Resistant Weeds”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13285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Obedecer a definição de resistência da WSSA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Dados de confirmação seguindo protocolos científicos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A resistência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necessita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ser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herdável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Demonstração de efeitos práticos no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campo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necessidade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biótipo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suscetível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no teste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9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critérios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confirmação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herbicidas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está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acordo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a ”International Survey of Herbicide-Resistant Weeds”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13285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Obedecer a definição de resistência da WSSA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Dados de confirmação seguindo protocolos científicos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resistência </a:t>
            </a:r>
            <a:r>
              <a:rPr lang="pt-BR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necessita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 </a:t>
            </a:r>
            <a:r>
              <a:rPr lang="pt-B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herdável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Demonstração de efeitos práticos no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campo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necessidade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biótipo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suscetível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teste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3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2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gráfico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GR50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biótipos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 e S,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respectivamente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representados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gráfico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707" y="2459848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1,0 e 100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100 e 1,0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10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10 e 1,0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 e 10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4139952" y="1877926"/>
            <a:ext cx="5004048" cy="3495290"/>
            <a:chOff x="944545" y="2147057"/>
            <a:chExt cx="5828044" cy="4190163"/>
          </a:xfrm>
        </p:grpSpPr>
        <p:pic>
          <p:nvPicPr>
            <p:cNvPr id="19" name="Imagem 18"/>
            <p:cNvPicPr>
              <a:picLocks noChangeAspect="1"/>
            </p:cNvPicPr>
            <p:nvPr/>
          </p:nvPicPr>
          <p:blipFill rotWithShape="1">
            <a:blip r:embed="rId2"/>
            <a:srcRect l="-9571" t="-4719" r="-2905" b="-12528"/>
            <a:stretch/>
          </p:blipFill>
          <p:spPr>
            <a:xfrm>
              <a:off x="944545" y="2147057"/>
              <a:ext cx="5828044" cy="41901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sp>
          <p:nvSpPr>
            <p:cNvPr id="20" name="CaixaDeTexto 19"/>
            <p:cNvSpPr txBox="1"/>
            <p:nvPr/>
          </p:nvSpPr>
          <p:spPr>
            <a:xfrm>
              <a:off x="4916131" y="3254478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b="1" dirty="0" smtClean="0">
                  <a:ln/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pt-BR" b="1" dirty="0">
                <a:ln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288892" y="3252848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b="1" dirty="0" smtClean="0">
                  <a:ln/>
                  <a:solidFill>
                    <a:srgbClr val="00CC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pt-BR" b="1" dirty="0">
                <a:ln/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Conector reto 9"/>
            <p:cNvCxnSpPr/>
            <p:nvPr/>
          </p:nvCxnSpPr>
          <p:spPr>
            <a:xfrm flipH="1">
              <a:off x="1641987" y="2298839"/>
              <a:ext cx="9832" cy="34726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10"/>
            <p:cNvCxnSpPr/>
            <p:nvPr/>
          </p:nvCxnSpPr>
          <p:spPr>
            <a:xfrm flipH="1">
              <a:off x="1651819" y="5624052"/>
              <a:ext cx="5073446" cy="540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1854668" y="5908961"/>
              <a:ext cx="4227178" cy="40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sz="1600" b="1" dirty="0" smtClean="0">
                  <a:ln/>
                  <a:latin typeface="Arial" panose="020B0604020202020204" pitchFamily="34" charset="0"/>
                  <a:cs typeface="Arial" panose="020B0604020202020204" pitchFamily="34" charset="0"/>
                </a:rPr>
                <a:t>Dose do herbicida g/ha (escala log)</a:t>
              </a:r>
              <a:endParaRPr lang="pt-BR" sz="1600" b="1" dirty="0">
                <a:ln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 rot="16200000">
              <a:off x="-322440" y="3839440"/>
              <a:ext cx="2982839" cy="3226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sz="1200" b="1" dirty="0" smtClean="0">
                  <a:ln/>
                  <a:latin typeface="Arial" panose="020B0604020202020204" pitchFamily="34" charset="0"/>
                  <a:cs typeface="Arial" panose="020B0604020202020204" pitchFamily="34" charset="0"/>
                </a:rPr>
                <a:t>Peso da parte aérea em gramas</a:t>
              </a:r>
              <a:endParaRPr lang="pt-BR" sz="1200" b="1" dirty="0">
                <a:ln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38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2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gráfico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GR50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biótipos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 e S,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respectivamente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representados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gráfico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707" y="2459848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1,0 e 100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100 e 1,0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10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e 1,0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 e 10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4139952" y="1877926"/>
            <a:ext cx="5004048" cy="3495290"/>
            <a:chOff x="944545" y="2147057"/>
            <a:chExt cx="5828044" cy="4190163"/>
          </a:xfrm>
        </p:grpSpPr>
        <p:pic>
          <p:nvPicPr>
            <p:cNvPr id="19" name="Imagem 18"/>
            <p:cNvPicPr>
              <a:picLocks noChangeAspect="1"/>
            </p:cNvPicPr>
            <p:nvPr/>
          </p:nvPicPr>
          <p:blipFill rotWithShape="1">
            <a:blip r:embed="rId2"/>
            <a:srcRect l="-9571" t="-4719" r="-2905" b="-12528"/>
            <a:stretch/>
          </p:blipFill>
          <p:spPr>
            <a:xfrm>
              <a:off x="944545" y="2147057"/>
              <a:ext cx="5828044" cy="41901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sp>
          <p:nvSpPr>
            <p:cNvPr id="20" name="CaixaDeTexto 19"/>
            <p:cNvSpPr txBox="1"/>
            <p:nvPr/>
          </p:nvSpPr>
          <p:spPr>
            <a:xfrm>
              <a:off x="4916131" y="3254478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b="1" dirty="0" smtClean="0">
                  <a:ln/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pt-BR" b="1" dirty="0">
                <a:ln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288892" y="3252848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b="1" dirty="0" smtClean="0">
                  <a:ln/>
                  <a:solidFill>
                    <a:srgbClr val="00CC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pt-BR" b="1" dirty="0">
                <a:ln/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Conector reto 9"/>
            <p:cNvCxnSpPr/>
            <p:nvPr/>
          </p:nvCxnSpPr>
          <p:spPr>
            <a:xfrm flipH="1">
              <a:off x="1641987" y="2298839"/>
              <a:ext cx="9832" cy="34726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10"/>
            <p:cNvCxnSpPr/>
            <p:nvPr/>
          </p:nvCxnSpPr>
          <p:spPr>
            <a:xfrm flipH="1">
              <a:off x="1651819" y="5624052"/>
              <a:ext cx="5073446" cy="540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1854668" y="5908961"/>
              <a:ext cx="4227178" cy="40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sz="1600" b="1" dirty="0" smtClean="0">
                  <a:ln/>
                  <a:latin typeface="Arial" panose="020B0604020202020204" pitchFamily="34" charset="0"/>
                  <a:cs typeface="Arial" panose="020B0604020202020204" pitchFamily="34" charset="0"/>
                </a:rPr>
                <a:t>Dose do herbicida g/ha (escala log)</a:t>
              </a:r>
              <a:endParaRPr lang="pt-BR" sz="1600" b="1" dirty="0">
                <a:ln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 rot="16200000">
              <a:off x="-322440" y="3839440"/>
              <a:ext cx="2982839" cy="3226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sz="1200" b="1" dirty="0" smtClean="0">
                  <a:ln/>
                  <a:latin typeface="Arial" panose="020B0604020202020204" pitchFamily="34" charset="0"/>
                  <a:cs typeface="Arial" panose="020B0604020202020204" pitchFamily="34" charset="0"/>
                </a:rPr>
                <a:t>Peso da parte aérea em gramas</a:t>
              </a:r>
              <a:endParaRPr lang="pt-BR" sz="1200" b="1" dirty="0">
                <a:ln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843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3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compostos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acumulado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executado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um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texte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rápido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espectrofotômetro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smtClean="0">
                <a:latin typeface="Arial" pitchFamily="34" charset="0"/>
                <a:cs typeface="Arial" pitchFamily="34" charset="0"/>
              </a:rPr>
              <a:t>Eritrose-4-fosfato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Triptofano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Fosfo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enol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piruvato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Enol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Piruvil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Shikimato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hiquimato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3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compostos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acumulado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executado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um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texte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rápido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espectrofotômetro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Eritrose-4-fosfato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Triptofano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Fosfo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enol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piruvato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Enol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Piruvil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Shikimato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hiquimato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8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4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a base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concentrado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emucionável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oleoso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maior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facilidade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pela via?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Hidrof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ílica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Lipof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ílica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Igualmente pela via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hidrof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ílica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consegue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pela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cutícula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folhas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tem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penetração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foliar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9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4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a base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concentrado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emucionável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oleoso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maior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facilidade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pela via?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Hidrof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ílica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Lipof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ílica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Igualmente pela via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hidrof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ílica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consegue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pela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cutícula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folhas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tem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foliar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01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critérios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confirmação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herbicidas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está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acordo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a ”International Survey of Herbicide-Resistant Weeds”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132856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Obedecer a definição de resistência da WSSA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Dados de confirmação seguindo protocolos científicos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A resistência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necessita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ser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herdável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 Demonstração de efeitos práticos no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campo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necessidade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biótipo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suscetível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teste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0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 o Kow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dois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for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>
                <a:srgbClr val="0000FF"/>
              </a:buClr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100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1</a:t>
            </a:r>
          </a:p>
          <a:p>
            <a:pPr>
              <a:buClr>
                <a:srgbClr val="0000FF"/>
              </a:buClr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caracterização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destes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relação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afinidade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óleo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2416239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hidrofíloco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Herbicicda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Nenhuma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anteriores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3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 o Kow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dois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for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>
                <a:srgbClr val="0000FF"/>
              </a:buClr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100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1</a:t>
            </a:r>
          </a:p>
          <a:p>
            <a:pPr>
              <a:buClr>
                <a:srgbClr val="0000FF"/>
              </a:buClr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caracterização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destes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relação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afinidade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óleo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2416239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lipofílico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hidrofílico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hidrofíloco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Herbicicda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Nenhuma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anteriores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9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6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herbicidas a seguir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classificação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contato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1700808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2,4-D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Glyphosate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Clethodim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Paraquat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</a:t>
            </a:r>
            <a:r>
              <a:rPr lang="pt-BR" b="1" smtClean="0">
                <a:latin typeface="Arial" pitchFamily="34" charset="0"/>
                <a:cs typeface="Arial" pitchFamily="34" charset="0"/>
              </a:rPr>
              <a:t>das anteriores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42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6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herbicidas a seguir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classificação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contato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1700808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2,4-D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Glyphosate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Clethodim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Paraquat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Nenhuma das anteriores</a:t>
            </a:r>
          </a:p>
        </p:txBody>
      </p:sp>
    </p:spTree>
    <p:extLst>
      <p:ext uri="{BB962C8B-B14F-4D97-AF65-F5344CB8AC3E}">
        <p14:creationId xmlns:p14="http://schemas.microsoft.com/office/powerpoint/2010/main" val="177845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7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teoria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explica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mobilidade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atrav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floema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foliares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expicada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parâmtros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físico-químico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herbicidas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20486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Solubilidade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Kd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pH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Koc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pKa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log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kow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Press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vapor e Kow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Pka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fotodecomposição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7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teoria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explica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mobilidade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atrav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floema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foliares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expicada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parâmtros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físico-químico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herbicidas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20486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Solubilidade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Kd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pH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Koc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pKa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 log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kow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Press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vapor e Kow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Pka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fotodecomposição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8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mecanismos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84013"/>
              </p:ext>
            </p:extLst>
          </p:nvPr>
        </p:nvGraphicFramePr>
        <p:xfrm>
          <a:off x="289253" y="2780928"/>
          <a:ext cx="3740067" cy="19475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68789"/>
                <a:gridCol w="1513899"/>
                <a:gridCol w="844088"/>
                <a:gridCol w="813291"/>
              </a:tblGrid>
              <a:tr h="14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Herbicidas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Log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K</a:t>
                      </a:r>
                      <a:r>
                        <a:rPr kumimoji="0" lang="pt-BR" sz="1400" b="1" u="none" strike="noStrike" cap="none" normalizeH="0" baseline="-2500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ow</a:t>
                      </a:r>
                      <a:endParaRPr kumimoji="0" lang="pt-BR" sz="1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pKa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Imazapic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Hexazinone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1,05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Amicarbazone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1,20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Sulfentrazone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1,48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6,56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Metribuzin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1,58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-2273" r="13777" b="9091"/>
          <a:stretch>
            <a:fillRect/>
          </a:stretch>
        </p:blipFill>
        <p:spPr bwMode="auto">
          <a:xfrm>
            <a:off x="3839290" y="1844824"/>
            <a:ext cx="502651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6876256" y="375303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34478" y="4931876"/>
            <a:ext cx="38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863431" y="4707142"/>
            <a:ext cx="402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07985" y="4581128"/>
            <a:ext cx="38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85868" y="2996952"/>
            <a:ext cx="402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8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8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mecanismos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77548"/>
              </p:ext>
            </p:extLst>
          </p:nvPr>
        </p:nvGraphicFramePr>
        <p:xfrm>
          <a:off x="289253" y="2780928"/>
          <a:ext cx="3740067" cy="19475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68789"/>
                <a:gridCol w="1513899"/>
                <a:gridCol w="844088"/>
                <a:gridCol w="813291"/>
              </a:tblGrid>
              <a:tr h="14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Herbicidas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Log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K</a:t>
                      </a:r>
                      <a:r>
                        <a:rPr kumimoji="0" lang="pt-BR" sz="1400" b="1" u="none" strike="noStrike" cap="none" normalizeH="0" baseline="-2500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ow</a:t>
                      </a:r>
                      <a:endParaRPr kumimoji="0" lang="pt-BR" sz="1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pKa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Imazapic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Hexazinone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1,05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Amicarbazone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1,20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Sulfentrazone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1,48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6,56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Metribuzin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1,58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-2273" r="13777" b="9091"/>
          <a:stretch>
            <a:fillRect/>
          </a:stretch>
        </p:blipFill>
        <p:spPr bwMode="auto">
          <a:xfrm>
            <a:off x="3839290" y="1844824"/>
            <a:ext cx="502651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6876256" y="375303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34478" y="4931876"/>
            <a:ext cx="38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863431" y="4707142"/>
            <a:ext cx="402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07985" y="4581128"/>
            <a:ext cx="38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85868" y="2996952"/>
            <a:ext cx="402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34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9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aspectos a seguir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utilizado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evidência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campo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 que 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causa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 falha de controle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resistência?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Histórico do uso do herbicida na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área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Histórico </a:t>
            </a:r>
            <a:r>
              <a:rPr lang="pt-BR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controle </a:t>
            </a:r>
            <a:r>
              <a:rPr lang="pt-BR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cada vez menor da </a:t>
            </a:r>
            <a:r>
              <a:rPr lang="pt-BR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planta daninha na área </a:t>
            </a:r>
            <a:endParaRPr lang="pt-BR" b="1" spc="50" dirty="0" smtClean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Presença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plantas mortas ao lado de plantas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vivas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Ocorrência da resistência nesta planta Daninha na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região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Todas est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corretas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9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aspectos a seguir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utilizado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evidência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campo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 que 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causa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 falha de controle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resistência?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Histórico do uso do herbicida na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área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Histórico </a:t>
            </a:r>
            <a:r>
              <a:rPr lang="pt-BR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controle </a:t>
            </a:r>
            <a:r>
              <a:rPr lang="pt-BR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cada vez menor da </a:t>
            </a:r>
            <a:r>
              <a:rPr lang="pt-BR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planta daninha na área </a:t>
            </a:r>
            <a:endParaRPr lang="pt-BR" b="1" spc="50" dirty="0" smtClean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Presença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plantas mortas ao lado de plantas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vivas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Ocorrência da resistência nesta planta Daninha na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região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Todas est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corretas</a:t>
            </a: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1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2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gráfico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GR50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biótipos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 e S,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respectivamente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representados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gráfico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707" y="2459848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1,0 e 100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100 e 1,0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10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10 e 1,0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 e 10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4139952" y="1877926"/>
            <a:ext cx="5004048" cy="3495290"/>
            <a:chOff x="944545" y="2147057"/>
            <a:chExt cx="5828044" cy="4190163"/>
          </a:xfrm>
        </p:grpSpPr>
        <p:pic>
          <p:nvPicPr>
            <p:cNvPr id="19" name="Imagem 18"/>
            <p:cNvPicPr>
              <a:picLocks noChangeAspect="1"/>
            </p:cNvPicPr>
            <p:nvPr/>
          </p:nvPicPr>
          <p:blipFill rotWithShape="1">
            <a:blip r:embed="rId2"/>
            <a:srcRect l="-9571" t="-4719" r="-2905" b="-12528"/>
            <a:stretch/>
          </p:blipFill>
          <p:spPr>
            <a:xfrm>
              <a:off x="944545" y="2147057"/>
              <a:ext cx="5828044" cy="41901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</p:pic>
        <p:sp>
          <p:nvSpPr>
            <p:cNvPr id="20" name="CaixaDeTexto 19"/>
            <p:cNvSpPr txBox="1"/>
            <p:nvPr/>
          </p:nvSpPr>
          <p:spPr>
            <a:xfrm>
              <a:off x="4916131" y="3254478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b="1" dirty="0" smtClean="0">
                  <a:ln/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pt-BR" b="1" dirty="0">
                <a:ln/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288892" y="3252848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b="1" dirty="0" smtClean="0">
                  <a:ln/>
                  <a:solidFill>
                    <a:srgbClr val="00CC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pt-BR" b="1" dirty="0">
                <a:ln/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Conector reto 9"/>
            <p:cNvCxnSpPr/>
            <p:nvPr/>
          </p:nvCxnSpPr>
          <p:spPr>
            <a:xfrm flipH="1">
              <a:off x="1641987" y="2298839"/>
              <a:ext cx="9832" cy="34726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10"/>
            <p:cNvCxnSpPr/>
            <p:nvPr/>
          </p:nvCxnSpPr>
          <p:spPr>
            <a:xfrm flipH="1">
              <a:off x="1651819" y="5624052"/>
              <a:ext cx="5073446" cy="540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ixaDeTexto 23"/>
            <p:cNvSpPr txBox="1"/>
            <p:nvPr/>
          </p:nvSpPr>
          <p:spPr>
            <a:xfrm>
              <a:off x="1854668" y="5908961"/>
              <a:ext cx="4227178" cy="4058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sz="1600" b="1" dirty="0" smtClean="0">
                  <a:ln/>
                  <a:latin typeface="Arial" panose="020B0604020202020204" pitchFamily="34" charset="0"/>
                  <a:cs typeface="Arial" panose="020B0604020202020204" pitchFamily="34" charset="0"/>
                </a:rPr>
                <a:t>Dose do herbicida g/ha (escala log)</a:t>
              </a:r>
              <a:endParaRPr lang="pt-BR" sz="1600" b="1" dirty="0">
                <a:ln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 rot="16200000">
              <a:off x="-322440" y="3839440"/>
              <a:ext cx="2982839" cy="3226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r>
                <a:rPr lang="pt-BR" sz="1200" b="1" dirty="0" smtClean="0">
                  <a:ln/>
                  <a:latin typeface="Arial" panose="020B0604020202020204" pitchFamily="34" charset="0"/>
                  <a:cs typeface="Arial" panose="020B0604020202020204" pitchFamily="34" charset="0"/>
                </a:rPr>
                <a:t>Peso da parte aérea em gramas</a:t>
              </a:r>
              <a:endParaRPr lang="pt-BR" sz="1200" b="1" dirty="0">
                <a:ln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371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10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mínimo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sementes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devem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coletadas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campo para um teste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casa-de-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vegetação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 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50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100.000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2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10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mínimo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sementes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devem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coletadas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campo para um teste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casa-de-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vegetação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 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50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10.000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100.000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2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3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compostos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acumulado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executado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um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texte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rápido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espectrofotômetro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resistente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Eritrose-4-fosfato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Triptofano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Fosfo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enol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piruvato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Enol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Piruvil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Shikimato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hiquimato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92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4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a base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concentrado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emucionável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oleoso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maior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facilidade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pela via?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84482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Hidrof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ílica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err="1" smtClean="0">
                <a:latin typeface="Arial" pitchFamily="34" charset="0"/>
                <a:cs typeface="Arial" pitchFamily="34" charset="0"/>
              </a:rPr>
              <a:t>Lipof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ílica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Igualmente pela via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hidrof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ílica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lipofílica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consegue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pela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cutícula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folhas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tem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penetração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foliar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Se o Kow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dois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for 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seguinte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>
                <a:srgbClr val="0000FF"/>
              </a:buClr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100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1</a:t>
            </a:r>
          </a:p>
          <a:p>
            <a:pPr>
              <a:buClr>
                <a:srgbClr val="0000FF"/>
              </a:buClr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caracterização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destes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com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relação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afinidade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óleo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marL="361950" indent="-361950">
              <a:buClr>
                <a:srgbClr val="0000FF"/>
              </a:buClr>
              <a:buFont typeface="+mj-lt"/>
              <a:buAutoNum type="arabicPeriod" startAt="5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448" y="2416239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lipofílico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hidrofíloco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hidrofílico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Nenhuma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anteriores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2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7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teoria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explica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mobilidade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herbicida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planta,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atrav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floema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para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herbicidas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foliares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pode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expicada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pelos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seguintes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parâmtros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físico-químico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dos herbicidas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204864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Solubilidade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água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Kd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pH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Koc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pKa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log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kow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Press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vapor e Kow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Pka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fotodecomposição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1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+mj-lt"/>
              <a:buAutoNum type="arabicPeriod" startAt="8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mecanismos de </a:t>
            </a:r>
            <a:r>
              <a:rPr lang="pt-BR" b="1" dirty="0" err="1" smtClean="0">
                <a:latin typeface="Arial" pitchFamily="34" charset="0"/>
                <a:cs typeface="Arial" pitchFamily="34" charset="0"/>
              </a:rPr>
              <a:t>resist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ência a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seguir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considerado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mecanismo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resistência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plantas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daninhas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glyphosate?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83413"/>
              </p:ext>
            </p:extLst>
          </p:nvPr>
        </p:nvGraphicFramePr>
        <p:xfrm>
          <a:off x="289253" y="2780928"/>
          <a:ext cx="3740067" cy="19475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68789"/>
                <a:gridCol w="1513899"/>
                <a:gridCol w="844088"/>
                <a:gridCol w="813291"/>
              </a:tblGrid>
              <a:tr h="14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Herbicidas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Log</a:t>
                      </a:r>
                      <a:r>
                        <a:rPr kumimoji="0" lang="pt-B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K</a:t>
                      </a:r>
                      <a:r>
                        <a:rPr kumimoji="0" lang="pt-BR" sz="1400" b="1" u="none" strike="noStrike" cap="none" normalizeH="0" baseline="-2500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ow</a:t>
                      </a:r>
                      <a:endParaRPr kumimoji="0" lang="pt-BR" sz="1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pKa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Imazapic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Hexazinone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1,05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Amicarbazone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1,20</a:t>
                      </a: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Sulfentrazone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1,48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6,56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e)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Metribuzin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1,58</a:t>
                      </a: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</a:p>
                  </a:txBody>
                  <a:tcPr marL="72000" marR="36000" marT="36000" marB="3600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-2273" r="13777" b="9091"/>
          <a:stretch>
            <a:fillRect/>
          </a:stretch>
        </p:blipFill>
        <p:spPr bwMode="auto">
          <a:xfrm>
            <a:off x="3839290" y="1844824"/>
            <a:ext cx="502651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/>
          <p:nvPr/>
        </p:nvSpPr>
        <p:spPr>
          <a:xfrm>
            <a:off x="6876256" y="375303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34478" y="4931876"/>
            <a:ext cx="38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863431" y="4707142"/>
            <a:ext cx="402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07985" y="4581128"/>
            <a:ext cx="38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085868" y="2996952"/>
            <a:ext cx="402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pt-BR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4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Clr>
                <a:srgbClr val="0000FF"/>
              </a:buClr>
              <a:buFont typeface="+mj-lt"/>
              <a:buAutoNum type="arabicPeriod" startAt="9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Qual dos aspectos a seguir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utilizado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como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evidência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 campo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de que 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causa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da falha de controle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resistência?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06605"/>
            <a:ext cx="80648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Histórico do uso do herbicida na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área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Histórico </a:t>
            </a:r>
            <a:r>
              <a:rPr lang="pt-BR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controle </a:t>
            </a:r>
            <a:r>
              <a:rPr lang="pt-BR" b="1" spc="50" dirty="0" smtClean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cada vez menor da </a:t>
            </a:r>
            <a:r>
              <a:rPr lang="pt-BR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planta daninha na área </a:t>
            </a:r>
            <a:endParaRPr lang="pt-BR" b="1" spc="50" dirty="0" smtClean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Presença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plantas mortas ao lado de plantas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vivas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>
                <a:latin typeface="Arial" pitchFamily="34" charset="0"/>
                <a:cs typeface="Arial" pitchFamily="34" charset="0"/>
              </a:rPr>
              <a:t>Ocorrência da resistência nesta planta Daninha na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região</a:t>
            </a:r>
          </a:p>
          <a:p>
            <a:pPr marL="361950" indent="-361950">
              <a:spcAft>
                <a:spcPts val="1200"/>
              </a:spcAft>
              <a:buClr>
                <a:srgbClr val="0000FF"/>
              </a:buClr>
              <a:buFont typeface="+mj-lt"/>
              <a:buAutoNum type="alphaLcParenR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Todas est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ão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corretas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4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1429</Words>
  <Application>Microsoft Macintosh PowerPoint</Application>
  <PresentationFormat>Apresentação na tela (4:3)</PresentationFormat>
  <Paragraphs>273</Paragraphs>
  <Slides>31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Calibri</vt:lpstr>
      <vt:lpstr>Georgia</vt:lpstr>
      <vt:lpstr>Arial</vt:lpstr>
      <vt:lpstr>Introducing PowerPoint 2010</vt:lpstr>
      <vt:lpstr>Revisão:  DetecÇão da resistência e comportamento nas plantas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Revisão:  DetecÇão da resistência e comportamento nas plantas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2010-11-21T22:33:27Z</dcterms:created>
  <dcterms:modified xsi:type="dcterms:W3CDTF">2016-02-28T19:33:24Z</dcterms:modified>
</cp:coreProperties>
</file>