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</p:sldIdLst>
  <p:sldSz cx="18288000" cy="10287000"/>
  <p:notesSz cx="6858000" cy="9144000"/>
  <p:embeddedFontLst>
    <p:embeddedFont>
      <p:font typeface="Lato" charset="1" panose="020F0502020204030203"/>
      <p:regular r:id="rId6"/>
    </p:embeddedFont>
    <p:embeddedFont>
      <p:font typeface="Lato Bold" charset="1" panose="020F0802020204030203"/>
      <p:regular r:id="rId7"/>
    </p:embeddedFont>
    <p:embeddedFont>
      <p:font typeface="Lato Italics" charset="1" panose="020F0502020204030203"/>
      <p:regular r:id="rId8"/>
    </p:embeddedFont>
    <p:embeddedFont>
      <p:font typeface="Lato Bold Italics" charset="1" panose="020F0802020204030203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Poppins Light" charset="1" panose="02000000000000000000"/>
      <p:regular r:id="rId14"/>
    </p:embeddedFont>
    <p:embeddedFont>
      <p:font typeface="Poppins Light Bold" charset="1" panose="02000000000000000000"/>
      <p:regular r:id="rId15"/>
    </p:embeddedFont>
    <p:embeddedFont>
      <p:font typeface="Poppins Medium" charset="1" panose="02000000000000000000"/>
      <p:regular r:id="rId16"/>
    </p:embeddedFont>
    <p:embeddedFont>
      <p:font typeface="Poppins Medium Bold" charset="1" panose="02000000000000000000"/>
      <p:regular r:id="rId17"/>
    </p:embeddedFont>
    <p:embeddedFont>
      <p:font typeface="Poppins Bold" charset="1" panose="02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3846" r="0" b="384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7536102"/>
            <a:ext cx="16230600" cy="1722198"/>
          </a:xfrm>
          <a:prstGeom prst="rect">
            <a:avLst/>
          </a:prstGeom>
          <a:solidFill>
            <a:srgbClr val="00803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8397201"/>
            <a:ext cx="8551996" cy="933975"/>
            <a:chOff x="0" y="0"/>
            <a:chExt cx="2244365" cy="245110"/>
          </a:xfrm>
        </p:grpSpPr>
        <p:sp>
          <p:nvSpPr>
            <p:cNvPr name="Freeform 4" id="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375282" y="3031324"/>
            <a:ext cx="10704714" cy="528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780"/>
              </a:lnSpc>
            </a:pPr>
            <a:r>
              <a:rPr lang="en-US" sz="13000" spc="-221">
                <a:solidFill>
                  <a:srgbClr val="FFFFFF"/>
                </a:solidFill>
                <a:latin typeface="Poppins Bold Bold Italics"/>
              </a:rPr>
              <a:t>MOVIMENTO ESTUDANTIL NA ESALQ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941671" y="1028700"/>
            <a:ext cx="7821120" cy="854155"/>
            <a:chOff x="0" y="0"/>
            <a:chExt cx="2244365" cy="245110"/>
          </a:xfrm>
        </p:grpSpPr>
        <p:sp>
          <p:nvSpPr>
            <p:cNvPr name="Freeform 8" id="8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07304" y="8397201"/>
            <a:ext cx="8551996" cy="933975"/>
            <a:chOff x="0" y="0"/>
            <a:chExt cx="2244365" cy="245110"/>
          </a:xfrm>
        </p:grpSpPr>
        <p:sp>
          <p:nvSpPr>
            <p:cNvPr name="Freeform 11" id="11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-2740120" y="4717615"/>
            <a:ext cx="8389409" cy="851769"/>
          </a:xfrm>
          <a:prstGeom prst="rect">
            <a:avLst/>
          </a:prstGeom>
          <a:solidFill>
            <a:srgbClr val="FFFAE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6239914" y="628450"/>
            <a:ext cx="3499037" cy="3372765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32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239914" y="6261187"/>
            <a:ext cx="3499037" cy="339325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327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7074874" y="4719477"/>
            <a:ext cx="1829118" cy="84804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400000">
            <a:off x="10273563" y="905387"/>
            <a:ext cx="2818892" cy="281889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400000">
            <a:off x="10273563" y="6548366"/>
            <a:ext cx="2818892" cy="2818892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3092455" y="1195972"/>
            <a:ext cx="3939940" cy="2237722"/>
            <a:chOff x="0" y="0"/>
            <a:chExt cx="11180396" cy="6350000"/>
          </a:xfrm>
        </p:grpSpPr>
        <p:sp>
          <p:nvSpPr>
            <p:cNvPr name="Freeform 11" id="11"/>
            <p:cNvSpPr/>
            <p:nvPr/>
          </p:nvSpPr>
          <p:spPr>
            <a:xfrm>
              <a:off x="-12700" y="-12700"/>
              <a:ext cx="11205797" cy="6375400"/>
            </a:xfrm>
            <a:custGeom>
              <a:avLst/>
              <a:gdLst/>
              <a:ahLst/>
              <a:cxnLst/>
              <a:rect r="r" b="b" t="t" l="l"/>
              <a:pathLst>
                <a:path h="6375400" w="11205797">
                  <a:moveTo>
                    <a:pt x="10343466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513070"/>
                  </a:lnTo>
                  <a:cubicBezTo>
                    <a:pt x="0" y="5985510"/>
                    <a:pt x="389890" y="6375400"/>
                    <a:pt x="862330" y="6375400"/>
                  </a:cubicBezTo>
                  <a:lnTo>
                    <a:pt x="10343466" y="6375400"/>
                  </a:lnTo>
                  <a:cubicBezTo>
                    <a:pt x="10815906" y="6375400"/>
                    <a:pt x="11205797" y="5985510"/>
                    <a:pt x="11205797" y="5513070"/>
                  </a:cubicBezTo>
                  <a:lnTo>
                    <a:pt x="11205797" y="862330"/>
                  </a:lnTo>
                  <a:cubicBezTo>
                    <a:pt x="11205797" y="389890"/>
                    <a:pt x="10815906" y="0"/>
                    <a:pt x="10343466" y="0"/>
                  </a:cubicBezTo>
                  <a:close/>
                  <a:moveTo>
                    <a:pt x="11015297" y="927100"/>
                  </a:moveTo>
                  <a:lnTo>
                    <a:pt x="11015297" y="5513070"/>
                  </a:lnTo>
                  <a:cubicBezTo>
                    <a:pt x="11015297" y="5880100"/>
                    <a:pt x="10710497" y="6184900"/>
                    <a:pt x="10343466" y="6184900"/>
                  </a:cubicBezTo>
                  <a:lnTo>
                    <a:pt x="862330" y="6184900"/>
                  </a:lnTo>
                  <a:cubicBezTo>
                    <a:pt x="495300" y="6184900"/>
                    <a:pt x="190500" y="5880100"/>
                    <a:pt x="190500" y="551307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0343466" y="190500"/>
                  </a:lnTo>
                  <a:cubicBezTo>
                    <a:pt x="10710497" y="190500"/>
                    <a:pt x="11015297" y="495300"/>
                    <a:pt x="11015297" y="862330"/>
                  </a:cubicBezTo>
                  <a:lnTo>
                    <a:pt x="11015297" y="9271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-5400000">
            <a:off x="-1377206" y="3985004"/>
            <a:ext cx="7855395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1C2327"/>
                </a:solidFill>
                <a:latin typeface="Poppins Bold Bold Italics"/>
              </a:rPr>
              <a:t>ORGANIZAÇÃO ESALQ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66727" y="1208086"/>
            <a:ext cx="3265345" cy="2113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ato"/>
              </a:rPr>
              <a:t>Comissão de Graduação (CG)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66727" y="6566627"/>
            <a:ext cx="3245411" cy="280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ato"/>
              </a:rPr>
              <a:t>Comissão de Coordenação do Curso (CoC)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19360" y="1575058"/>
            <a:ext cx="3486129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1C2327"/>
                </a:solidFill>
                <a:latin typeface="Lato"/>
              </a:rPr>
              <a:t>RD's de depto colegiados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319360" y="7623902"/>
            <a:ext cx="3486129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Lato"/>
              </a:rPr>
              <a:t>RD's de curso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3092455" y="6892391"/>
            <a:ext cx="3939940" cy="2237722"/>
            <a:chOff x="0" y="0"/>
            <a:chExt cx="11180396" cy="6350000"/>
          </a:xfrm>
        </p:grpSpPr>
        <p:sp>
          <p:nvSpPr>
            <p:cNvPr name="Freeform 18" id="18"/>
            <p:cNvSpPr/>
            <p:nvPr/>
          </p:nvSpPr>
          <p:spPr>
            <a:xfrm>
              <a:off x="-12700" y="-12700"/>
              <a:ext cx="11205797" cy="6375400"/>
            </a:xfrm>
            <a:custGeom>
              <a:avLst/>
              <a:gdLst/>
              <a:ahLst/>
              <a:cxnLst/>
              <a:rect r="r" b="b" t="t" l="l"/>
              <a:pathLst>
                <a:path h="6375400" w="11205797">
                  <a:moveTo>
                    <a:pt x="10343466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5513070"/>
                  </a:lnTo>
                  <a:cubicBezTo>
                    <a:pt x="0" y="5985510"/>
                    <a:pt x="389890" y="6375400"/>
                    <a:pt x="862330" y="6375400"/>
                  </a:cubicBezTo>
                  <a:lnTo>
                    <a:pt x="10343466" y="6375400"/>
                  </a:lnTo>
                  <a:cubicBezTo>
                    <a:pt x="10815906" y="6375400"/>
                    <a:pt x="11205797" y="5985510"/>
                    <a:pt x="11205797" y="5513070"/>
                  </a:cubicBezTo>
                  <a:lnTo>
                    <a:pt x="11205797" y="862330"/>
                  </a:lnTo>
                  <a:cubicBezTo>
                    <a:pt x="11205797" y="389890"/>
                    <a:pt x="10815906" y="0"/>
                    <a:pt x="10343466" y="0"/>
                  </a:cubicBezTo>
                  <a:close/>
                  <a:moveTo>
                    <a:pt x="11015297" y="927100"/>
                  </a:moveTo>
                  <a:lnTo>
                    <a:pt x="11015297" y="5513070"/>
                  </a:lnTo>
                  <a:cubicBezTo>
                    <a:pt x="11015297" y="5880100"/>
                    <a:pt x="10710497" y="6184900"/>
                    <a:pt x="10343466" y="6184900"/>
                  </a:cubicBezTo>
                  <a:lnTo>
                    <a:pt x="862330" y="6184900"/>
                  </a:lnTo>
                  <a:cubicBezTo>
                    <a:pt x="495300" y="6184900"/>
                    <a:pt x="190500" y="5880100"/>
                    <a:pt x="190500" y="551307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0343466" y="190500"/>
                  </a:lnTo>
                  <a:cubicBezTo>
                    <a:pt x="10710497" y="190500"/>
                    <a:pt x="11015297" y="495300"/>
                    <a:pt x="11015297" y="862330"/>
                  </a:cubicBezTo>
                  <a:lnTo>
                    <a:pt x="11015297" y="9271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21367" y="-264322"/>
            <a:ext cx="6112342" cy="10758599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AutoShape 3" id="3"/>
          <p:cNvSpPr/>
          <p:nvPr/>
        </p:nvSpPr>
        <p:spPr>
          <a:xfrm rot="-5400000">
            <a:off x="13798628" y="4670078"/>
            <a:ext cx="6069575" cy="851769"/>
          </a:xfrm>
          <a:prstGeom prst="rect">
            <a:avLst/>
          </a:prstGeom>
          <a:solidFill>
            <a:srgbClr val="9B8344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18221" t="0" r="28579" b="0"/>
          <a:stretch>
            <a:fillRect/>
          </a:stretch>
        </p:blipFill>
        <p:spPr>
          <a:xfrm flipH="false" flipV="false" rot="0">
            <a:off x="5790975" y="-264322"/>
            <a:ext cx="5613127" cy="1055132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04143" y="3637122"/>
            <a:ext cx="4712503" cy="3012755"/>
            <a:chOff x="0" y="0"/>
            <a:chExt cx="6283337" cy="401700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6283337" cy="2171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179">
                  <a:solidFill>
                    <a:srgbClr val="000000"/>
                  </a:solidFill>
                  <a:latin typeface="Poppins Bold Italics"/>
                </a:rPr>
                <a:t>QUAIS SÃO AS ATIVIDADES DO DCAGRO HOJE? 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67327"/>
              <a:ext cx="6283337" cy="1242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25"/>
                </a:lnSpc>
              </a:pPr>
              <a:r>
                <a:rPr lang="en-US" sz="2550" spc="25">
                  <a:solidFill>
                    <a:srgbClr val="000000"/>
                  </a:solidFill>
                  <a:latin typeface="Poppins Light"/>
                </a:rPr>
                <a:t>Reuniões semanais, </a:t>
              </a:r>
              <a:r>
                <a:rPr lang="en-US" sz="2550" spc="25">
                  <a:solidFill>
                    <a:srgbClr val="000000"/>
                  </a:solidFill>
                  <a:latin typeface="Poppins Light"/>
                </a:rPr>
                <a:t> relatórios, discussões e mais.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142696" y="3457575"/>
            <a:ext cx="4690719" cy="337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880"/>
              </a:lnSpc>
            </a:pPr>
            <a:r>
              <a:rPr lang="en-US" sz="7400" spc="-74">
                <a:solidFill>
                  <a:srgbClr val="000000"/>
                </a:solidFill>
                <a:latin typeface="Poppins Bold Bold Italics"/>
              </a:rPr>
              <a:t>OLHANDO PARA O PRESENTE 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7084448" y="2080190"/>
            <a:ext cx="895916" cy="6069575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AutoShape 10" id="10"/>
          <p:cNvSpPr/>
          <p:nvPr/>
        </p:nvSpPr>
        <p:spPr>
          <a:xfrm rot="0">
            <a:off x="-863741" y="9258300"/>
            <a:ext cx="6654716" cy="1150492"/>
          </a:xfrm>
          <a:prstGeom prst="rect">
            <a:avLst/>
          </a:prstGeom>
          <a:solidFill>
            <a:srgbClr val="9B8344"/>
          </a:solid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0080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219868"/>
            <a:ext cx="7635807" cy="3665993"/>
          </a:xfrm>
          <a:prstGeom prst="rect">
            <a:avLst/>
          </a:prstGeom>
          <a:solidFill>
            <a:srgbClr val="1C2327"/>
          </a:solidFill>
        </p:spPr>
      </p:sp>
      <p:grpSp>
        <p:nvGrpSpPr>
          <p:cNvPr name="Group 3" id="3"/>
          <p:cNvGrpSpPr/>
          <p:nvPr/>
        </p:nvGrpSpPr>
        <p:grpSpPr>
          <a:xfrm rot="-10800000">
            <a:off x="-393099" y="8404145"/>
            <a:ext cx="1565175" cy="854155"/>
            <a:chOff x="0" y="0"/>
            <a:chExt cx="449146" cy="245110"/>
          </a:xfrm>
        </p:grpSpPr>
        <p:sp>
          <p:nvSpPr>
            <p:cNvPr name="Freeform 4" id="4"/>
            <p:cNvSpPr/>
            <p:nvPr/>
          </p:nvSpPr>
          <p:spPr>
            <a:xfrm>
              <a:off x="0" y="16891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028700" y="5592307"/>
            <a:ext cx="7635807" cy="3665993"/>
          </a:xfrm>
          <a:prstGeom prst="rect">
            <a:avLst/>
          </a:prstGeom>
          <a:solidFill>
            <a:srgbClr val="1C2327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17119392" y="1028700"/>
            <a:ext cx="1565175" cy="854155"/>
            <a:chOff x="0" y="0"/>
            <a:chExt cx="449146" cy="245110"/>
          </a:xfrm>
        </p:grpSpPr>
        <p:sp>
          <p:nvSpPr>
            <p:cNvPr name="Freeform 8" id="8"/>
            <p:cNvSpPr/>
            <p:nvPr/>
          </p:nvSpPr>
          <p:spPr>
            <a:xfrm>
              <a:off x="0" y="16891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  <p:sp>
        <p:nvSpPr>
          <p:cNvPr name="AutoShape 10" id="10"/>
          <p:cNvSpPr/>
          <p:nvPr/>
        </p:nvSpPr>
        <p:spPr>
          <a:xfrm rot="0">
            <a:off x="9623493" y="1028700"/>
            <a:ext cx="7635807" cy="3665993"/>
          </a:xfrm>
          <a:prstGeom prst="rect">
            <a:avLst/>
          </a:prstGeom>
          <a:solidFill>
            <a:srgbClr val="1C2327"/>
          </a:solidFill>
        </p:spPr>
      </p:sp>
      <p:sp>
        <p:nvSpPr>
          <p:cNvPr name="AutoShape 11" id="11"/>
          <p:cNvSpPr/>
          <p:nvPr/>
        </p:nvSpPr>
        <p:spPr>
          <a:xfrm rot="0">
            <a:off x="9623493" y="5592307"/>
            <a:ext cx="7635807" cy="3665993"/>
          </a:xfrm>
          <a:prstGeom prst="rect">
            <a:avLst/>
          </a:prstGeom>
          <a:solidFill>
            <a:srgbClr val="1C2327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649759" y="1650527"/>
            <a:ext cx="6393689" cy="2688419"/>
            <a:chOff x="0" y="0"/>
            <a:chExt cx="8524919" cy="358455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57150"/>
              <a:ext cx="8524919" cy="611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2750" spc="275">
                  <a:solidFill>
                    <a:srgbClr val="FFFAEC"/>
                  </a:solidFill>
                  <a:latin typeface="Poppins Light Bold"/>
                </a:rPr>
                <a:t>REUNIÕES SEMANAIS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148064"/>
              <a:ext cx="8524919" cy="218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37"/>
                </a:lnSpc>
              </a:pPr>
              <a:r>
                <a:rPr lang="en-US" sz="2225" spc="22">
                  <a:solidFill>
                    <a:srgbClr val="FFFAEC"/>
                  </a:solidFill>
                  <a:latin typeface="Poppins Light"/>
                </a:rPr>
                <a:t>Fazemos reuniões semanais para discutir diversas pautas: projetos, demandas estudantis,situação de nossa universidade e melhorias que podemos buscar.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44552" y="1650527"/>
            <a:ext cx="6393689" cy="3051004"/>
            <a:chOff x="0" y="0"/>
            <a:chExt cx="8524919" cy="406800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57150"/>
              <a:ext cx="8524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0">
                  <a:solidFill>
                    <a:srgbClr val="FFFAEC"/>
                  </a:solidFill>
                  <a:latin typeface="Poppins Light Bold"/>
                </a:rPr>
                <a:t>LUTA NACIONAL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72711"/>
              <a:ext cx="8524919" cy="2747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37"/>
                </a:lnSpc>
              </a:pPr>
              <a:r>
                <a:rPr lang="en-US" sz="2225" spc="22">
                  <a:solidFill>
                    <a:srgbClr val="FFFAEC"/>
                  </a:solidFill>
                  <a:latin typeface="Poppins Light"/>
                </a:rPr>
                <a:t>As nossas demandas não são isoladas, ou pontuais. Para isso existem as executivas de curso; DCE’s etc, para unificar nossas lutas e compreendê-las e organizá-las em escala nacional e até mesmo internacional.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55777" y="6157438"/>
            <a:ext cx="6849949" cy="2688419"/>
            <a:chOff x="0" y="0"/>
            <a:chExt cx="9133266" cy="3584559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9133266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>
                  <a:solidFill>
                    <a:srgbClr val="FFFAEC"/>
                  </a:solidFill>
                  <a:latin typeface="Poppins Light Bold"/>
                </a:rPr>
                <a:t> DIALÓGO COM A COC: RD´ 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148064"/>
              <a:ext cx="9133266" cy="218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37"/>
                </a:lnSpc>
              </a:pPr>
              <a:r>
                <a:rPr lang="en-US" sz="2225" spc="22">
                  <a:solidFill>
                    <a:srgbClr val="FFFAEC"/>
                  </a:solidFill>
                  <a:latin typeface="Poppins Light"/>
                </a:rPr>
                <a:t>Temos conosco os RD’s da engenharia agronômica para representar os estudantes na CoC.Eles se mantém informados e a par da vida dos estudantes por meio do CA.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244552" y="5876451"/>
            <a:ext cx="6393689" cy="2688419"/>
            <a:chOff x="0" y="0"/>
            <a:chExt cx="8524919" cy="358455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66675"/>
              <a:ext cx="8524919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>
                  <a:solidFill>
                    <a:srgbClr val="FFFAEC"/>
                  </a:solidFill>
                  <a:latin typeface="Poppins Light Bold"/>
                </a:rPr>
                <a:t> RELATÓRIOS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148064"/>
              <a:ext cx="8524919" cy="218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37"/>
                </a:lnSpc>
              </a:pPr>
              <a:r>
                <a:rPr lang="en-US" sz="2225" spc="22">
                  <a:solidFill>
                    <a:srgbClr val="FFFAEC"/>
                  </a:solidFill>
                  <a:latin typeface="Poppins Light"/>
                </a:rPr>
                <a:t>Desenvolvemos alguns questionários para coletar as opiniões dos estudantes para podermos agir de acordo com a opinião do coletivo.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-5400000">
            <a:off x="673190" y="10203"/>
            <a:ext cx="1565175" cy="854155"/>
            <a:chOff x="0" y="0"/>
            <a:chExt cx="449146" cy="245110"/>
          </a:xfrm>
        </p:grpSpPr>
        <p:sp>
          <p:nvSpPr>
            <p:cNvPr name="Freeform 25" id="25"/>
            <p:cNvSpPr/>
            <p:nvPr/>
          </p:nvSpPr>
          <p:spPr>
            <a:xfrm>
              <a:off x="0" y="16891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  <p:sp>
          <p:nvSpPr>
            <p:cNvPr name="Freeform 26" id="26"/>
            <p:cNvSpPr/>
            <p:nvPr/>
          </p:nvSpPr>
          <p:spPr>
            <a:xfrm>
              <a:off x="0" y="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5400000">
            <a:off x="16049635" y="9594796"/>
            <a:ext cx="1565175" cy="854155"/>
            <a:chOff x="0" y="0"/>
            <a:chExt cx="449146" cy="245110"/>
          </a:xfrm>
        </p:grpSpPr>
        <p:sp>
          <p:nvSpPr>
            <p:cNvPr name="Freeform 28" id="28"/>
            <p:cNvSpPr/>
            <p:nvPr/>
          </p:nvSpPr>
          <p:spPr>
            <a:xfrm>
              <a:off x="0" y="16891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  <p:sp>
          <p:nvSpPr>
            <p:cNvPr name="Freeform 29" id="29"/>
            <p:cNvSpPr/>
            <p:nvPr/>
          </p:nvSpPr>
          <p:spPr>
            <a:xfrm>
              <a:off x="0" y="0"/>
              <a:ext cx="449146" cy="76200"/>
            </a:xfrm>
            <a:custGeom>
              <a:avLst/>
              <a:gdLst/>
              <a:ahLst/>
              <a:cxnLst/>
              <a:rect r="r" b="b" t="t" l="l"/>
              <a:pathLst>
                <a:path h="76200" w="449146">
                  <a:moveTo>
                    <a:pt x="0" y="0"/>
                  </a:moveTo>
                  <a:lnTo>
                    <a:pt x="449146" y="0"/>
                  </a:lnTo>
                  <a:lnTo>
                    <a:pt x="44914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2C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843684" y="4933192"/>
            <a:ext cx="2425924" cy="167388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028700"/>
            <a:ext cx="5239914" cy="965859"/>
            <a:chOff x="0" y="0"/>
            <a:chExt cx="6986552" cy="128781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986552" cy="1287813"/>
            </a:xfrm>
            <a:prstGeom prst="rect">
              <a:avLst/>
            </a:prstGeom>
            <a:solidFill>
              <a:srgbClr val="9B8344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421176" y="272431"/>
              <a:ext cx="6169743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19"/>
                </a:lnSpc>
              </a:pPr>
              <a:r>
                <a:rPr lang="en-US" sz="2850" spc="142">
                  <a:solidFill>
                    <a:srgbClr val="FFFFFF"/>
                  </a:solidFill>
                  <a:latin typeface="Poppins Bold Italics"/>
                </a:rPr>
                <a:t>EM QUE ACREDITAMOS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26120" y="3905750"/>
            <a:ext cx="10131658" cy="3320782"/>
            <a:chOff x="0" y="0"/>
            <a:chExt cx="13508877" cy="442770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857885"/>
              <a:ext cx="13508877" cy="2088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487"/>
                </a:lnSpc>
              </a:pPr>
              <a:r>
                <a:rPr lang="en-US" sz="4325" spc="129">
                  <a:solidFill>
                    <a:srgbClr val="FFFAEC"/>
                  </a:solidFill>
                  <a:latin typeface="Poppins Medium"/>
                </a:rPr>
                <a:t>O</a:t>
              </a:r>
              <a:r>
                <a:rPr lang="en-US" sz="4325" spc="129">
                  <a:solidFill>
                    <a:srgbClr val="FFFAEC"/>
                  </a:solidFill>
                  <a:latin typeface="Poppins Medium"/>
                </a:rPr>
                <a:t> homem é por natureza um  animal político.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720108"/>
              <a:ext cx="13496678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>
                  <a:solidFill>
                    <a:srgbClr val="FFFAEC"/>
                  </a:solidFill>
                  <a:latin typeface="Poppins Light Bold"/>
                </a:rPr>
                <a:t>ARISTÓTELES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726120" y="1027236"/>
            <a:ext cx="11883563" cy="967323"/>
            <a:chOff x="0" y="0"/>
            <a:chExt cx="3011175" cy="245110"/>
          </a:xfrm>
        </p:grpSpPr>
        <p:sp>
          <p:nvSpPr>
            <p:cNvPr name="Freeform 10" id="10"/>
            <p:cNvSpPr/>
            <p:nvPr/>
          </p:nvSpPr>
          <p:spPr>
            <a:xfrm>
              <a:off x="0" y="168910"/>
              <a:ext cx="3011176" cy="76200"/>
            </a:xfrm>
            <a:custGeom>
              <a:avLst/>
              <a:gdLst/>
              <a:ahLst/>
              <a:cxnLst/>
              <a:rect r="r" b="b" t="t" l="l"/>
              <a:pathLst>
                <a:path h="76200" w="3011176">
                  <a:moveTo>
                    <a:pt x="0" y="0"/>
                  </a:moveTo>
                  <a:lnTo>
                    <a:pt x="3011176" y="0"/>
                  </a:lnTo>
                  <a:lnTo>
                    <a:pt x="301117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3011176" cy="76200"/>
            </a:xfrm>
            <a:custGeom>
              <a:avLst/>
              <a:gdLst/>
              <a:ahLst/>
              <a:cxnLst/>
              <a:rect r="r" b="b" t="t" l="l"/>
              <a:pathLst>
                <a:path h="76200" w="3011176">
                  <a:moveTo>
                    <a:pt x="0" y="0"/>
                  </a:moveTo>
                  <a:lnTo>
                    <a:pt x="3011176" y="0"/>
                  </a:lnTo>
                  <a:lnTo>
                    <a:pt x="301117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9B8344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352C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199156" y="-3301151"/>
            <a:ext cx="1113943" cy="14460880"/>
            <a:chOff x="0" y="0"/>
            <a:chExt cx="1253217" cy="16268896"/>
          </a:xfrm>
        </p:grpSpPr>
        <p:sp>
          <p:nvSpPr>
            <p:cNvPr name="Freeform 3" id="3"/>
            <p:cNvSpPr/>
            <p:nvPr/>
          </p:nvSpPr>
          <p:spPr>
            <a:xfrm>
              <a:off x="-1270" y="-1270"/>
              <a:ext cx="1255757" cy="16272706"/>
            </a:xfrm>
            <a:custGeom>
              <a:avLst/>
              <a:gdLst/>
              <a:ahLst/>
              <a:cxnLst/>
              <a:rect r="r" b="b" t="t" l="l"/>
              <a:pathLst>
                <a:path h="16272706" w="1255757">
                  <a:moveTo>
                    <a:pt x="193040" y="78740"/>
                  </a:moveTo>
                  <a:lnTo>
                    <a:pt x="449048" y="78740"/>
                  </a:lnTo>
                  <a:lnTo>
                    <a:pt x="449048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49048" y="19050"/>
                  </a:lnTo>
                  <a:lnTo>
                    <a:pt x="449048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15829476"/>
                  </a:lnTo>
                  <a:lnTo>
                    <a:pt x="78740" y="15829476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15829476"/>
                  </a:lnTo>
                  <a:lnTo>
                    <a:pt x="0" y="15829476"/>
                  </a:lnTo>
                  <a:lnTo>
                    <a:pt x="0" y="414020"/>
                  </a:lnTo>
                  <a:close/>
                  <a:moveTo>
                    <a:pt x="187960" y="16173646"/>
                  </a:moveTo>
                  <a:lnTo>
                    <a:pt x="449048" y="16173646"/>
                  </a:lnTo>
                  <a:lnTo>
                    <a:pt x="449048" y="16192696"/>
                  </a:lnTo>
                  <a:lnTo>
                    <a:pt x="187960" y="16192696"/>
                  </a:lnTo>
                  <a:lnTo>
                    <a:pt x="187960" y="16173646"/>
                  </a:lnTo>
                  <a:close/>
                  <a:moveTo>
                    <a:pt x="78740" y="15829476"/>
                  </a:moveTo>
                  <a:lnTo>
                    <a:pt x="97790" y="15829476"/>
                  </a:lnTo>
                  <a:lnTo>
                    <a:pt x="97790" y="16083476"/>
                  </a:lnTo>
                  <a:lnTo>
                    <a:pt x="78740" y="16083476"/>
                  </a:lnTo>
                  <a:lnTo>
                    <a:pt x="78740" y="15829476"/>
                  </a:lnTo>
                  <a:close/>
                  <a:moveTo>
                    <a:pt x="97790" y="16173646"/>
                  </a:moveTo>
                  <a:lnTo>
                    <a:pt x="97790" y="16102526"/>
                  </a:lnTo>
                  <a:lnTo>
                    <a:pt x="78740" y="16102526"/>
                  </a:lnTo>
                  <a:lnTo>
                    <a:pt x="78740" y="16192696"/>
                  </a:lnTo>
                  <a:lnTo>
                    <a:pt x="168910" y="16192696"/>
                  </a:lnTo>
                  <a:lnTo>
                    <a:pt x="168910" y="16173646"/>
                  </a:lnTo>
                  <a:lnTo>
                    <a:pt x="97790" y="16173646"/>
                  </a:lnTo>
                  <a:close/>
                  <a:moveTo>
                    <a:pt x="187960" y="16253656"/>
                  </a:moveTo>
                  <a:lnTo>
                    <a:pt x="187960" y="16192696"/>
                  </a:lnTo>
                  <a:lnTo>
                    <a:pt x="168910" y="16192696"/>
                  </a:lnTo>
                  <a:lnTo>
                    <a:pt x="168910" y="16271437"/>
                  </a:lnTo>
                  <a:lnTo>
                    <a:pt x="449048" y="16271437"/>
                  </a:lnTo>
                  <a:lnTo>
                    <a:pt x="449048" y="16252387"/>
                  </a:lnTo>
                  <a:lnTo>
                    <a:pt x="187960" y="16253656"/>
                  </a:lnTo>
                  <a:close/>
                  <a:moveTo>
                    <a:pt x="19050" y="16083476"/>
                  </a:moveTo>
                  <a:lnTo>
                    <a:pt x="19050" y="15829476"/>
                  </a:lnTo>
                  <a:lnTo>
                    <a:pt x="0" y="15829476"/>
                  </a:lnTo>
                  <a:lnTo>
                    <a:pt x="0" y="16102526"/>
                  </a:lnTo>
                  <a:lnTo>
                    <a:pt x="78740" y="16102526"/>
                  </a:lnTo>
                  <a:lnTo>
                    <a:pt x="78740" y="16083476"/>
                  </a:lnTo>
                  <a:lnTo>
                    <a:pt x="19050" y="16083476"/>
                  </a:lnTo>
                  <a:close/>
                  <a:moveTo>
                    <a:pt x="97790" y="16083476"/>
                  </a:moveTo>
                  <a:lnTo>
                    <a:pt x="97790" y="16102526"/>
                  </a:lnTo>
                  <a:lnTo>
                    <a:pt x="168910" y="16102526"/>
                  </a:lnTo>
                  <a:lnTo>
                    <a:pt x="168910" y="16173646"/>
                  </a:lnTo>
                  <a:lnTo>
                    <a:pt x="187960" y="16173646"/>
                  </a:lnTo>
                  <a:lnTo>
                    <a:pt x="187960" y="16083476"/>
                  </a:lnTo>
                  <a:lnTo>
                    <a:pt x="97790" y="16083476"/>
                  </a:lnTo>
                  <a:close/>
                  <a:moveTo>
                    <a:pt x="78740" y="16083476"/>
                  </a:moveTo>
                  <a:lnTo>
                    <a:pt x="97790" y="16083476"/>
                  </a:lnTo>
                  <a:lnTo>
                    <a:pt x="97790" y="16102526"/>
                  </a:lnTo>
                  <a:lnTo>
                    <a:pt x="78740" y="16102526"/>
                  </a:lnTo>
                  <a:lnTo>
                    <a:pt x="78740" y="16083476"/>
                  </a:lnTo>
                  <a:close/>
                  <a:moveTo>
                    <a:pt x="168910" y="16173646"/>
                  </a:moveTo>
                  <a:lnTo>
                    <a:pt x="187960" y="16173646"/>
                  </a:lnTo>
                  <a:lnTo>
                    <a:pt x="187960" y="16192696"/>
                  </a:lnTo>
                  <a:lnTo>
                    <a:pt x="168910" y="16192696"/>
                  </a:lnTo>
                  <a:lnTo>
                    <a:pt x="168910" y="16173646"/>
                  </a:lnTo>
                  <a:close/>
                  <a:moveTo>
                    <a:pt x="449048" y="16173646"/>
                  </a:moveTo>
                  <a:lnTo>
                    <a:pt x="837678" y="16173646"/>
                  </a:lnTo>
                  <a:lnTo>
                    <a:pt x="837678" y="16192696"/>
                  </a:lnTo>
                  <a:lnTo>
                    <a:pt x="449048" y="16192696"/>
                  </a:lnTo>
                  <a:lnTo>
                    <a:pt x="449048" y="16173646"/>
                  </a:lnTo>
                  <a:close/>
                  <a:moveTo>
                    <a:pt x="449048" y="16253656"/>
                  </a:moveTo>
                  <a:lnTo>
                    <a:pt x="837678" y="16253656"/>
                  </a:lnTo>
                  <a:lnTo>
                    <a:pt x="837678" y="16272706"/>
                  </a:lnTo>
                  <a:lnTo>
                    <a:pt x="449048" y="16272706"/>
                  </a:lnTo>
                  <a:lnTo>
                    <a:pt x="449048" y="16253656"/>
                  </a:lnTo>
                  <a:close/>
                  <a:moveTo>
                    <a:pt x="837678" y="16173646"/>
                  </a:moveTo>
                  <a:lnTo>
                    <a:pt x="1065257" y="16173646"/>
                  </a:lnTo>
                  <a:lnTo>
                    <a:pt x="1065257" y="16192696"/>
                  </a:lnTo>
                  <a:lnTo>
                    <a:pt x="837678" y="16192696"/>
                  </a:lnTo>
                  <a:lnTo>
                    <a:pt x="837678" y="16173646"/>
                  </a:lnTo>
                  <a:close/>
                  <a:moveTo>
                    <a:pt x="1156697" y="16173646"/>
                  </a:moveTo>
                  <a:lnTo>
                    <a:pt x="1083037" y="16173646"/>
                  </a:lnTo>
                  <a:lnTo>
                    <a:pt x="1083037" y="16192696"/>
                  </a:lnTo>
                  <a:lnTo>
                    <a:pt x="1175747" y="16192696"/>
                  </a:lnTo>
                  <a:lnTo>
                    <a:pt x="1175747" y="16102526"/>
                  </a:lnTo>
                  <a:lnTo>
                    <a:pt x="1156697" y="16102526"/>
                  </a:lnTo>
                  <a:lnTo>
                    <a:pt x="1156697" y="16173646"/>
                  </a:lnTo>
                  <a:close/>
                  <a:moveTo>
                    <a:pt x="1156697" y="15829476"/>
                  </a:moveTo>
                  <a:lnTo>
                    <a:pt x="1175747" y="15829476"/>
                  </a:lnTo>
                  <a:lnTo>
                    <a:pt x="1175747" y="16083476"/>
                  </a:lnTo>
                  <a:lnTo>
                    <a:pt x="1156697" y="16083476"/>
                  </a:lnTo>
                  <a:lnTo>
                    <a:pt x="1156697" y="15829476"/>
                  </a:lnTo>
                  <a:close/>
                  <a:moveTo>
                    <a:pt x="1236707" y="16083476"/>
                  </a:moveTo>
                  <a:lnTo>
                    <a:pt x="1175747" y="16083476"/>
                  </a:lnTo>
                  <a:lnTo>
                    <a:pt x="1175747" y="16102526"/>
                  </a:lnTo>
                  <a:lnTo>
                    <a:pt x="1254487" y="16102526"/>
                  </a:lnTo>
                  <a:lnTo>
                    <a:pt x="1254487" y="15829476"/>
                  </a:lnTo>
                  <a:lnTo>
                    <a:pt x="1235437" y="15829476"/>
                  </a:lnTo>
                  <a:lnTo>
                    <a:pt x="1236707" y="16083476"/>
                  </a:lnTo>
                  <a:close/>
                  <a:moveTo>
                    <a:pt x="1063987" y="16253656"/>
                  </a:moveTo>
                  <a:lnTo>
                    <a:pt x="837514" y="16253656"/>
                  </a:lnTo>
                  <a:lnTo>
                    <a:pt x="837514" y="16272706"/>
                  </a:lnTo>
                  <a:lnTo>
                    <a:pt x="1083037" y="16272706"/>
                  </a:lnTo>
                  <a:lnTo>
                    <a:pt x="1083037" y="16193965"/>
                  </a:lnTo>
                  <a:lnTo>
                    <a:pt x="1063987" y="16193965"/>
                  </a:lnTo>
                  <a:lnTo>
                    <a:pt x="1063987" y="16253656"/>
                  </a:lnTo>
                  <a:close/>
                  <a:moveTo>
                    <a:pt x="1063987" y="16173646"/>
                  </a:moveTo>
                  <a:lnTo>
                    <a:pt x="1083037" y="16173646"/>
                  </a:lnTo>
                  <a:lnTo>
                    <a:pt x="1083037" y="16102526"/>
                  </a:lnTo>
                  <a:lnTo>
                    <a:pt x="1156697" y="16102526"/>
                  </a:lnTo>
                  <a:lnTo>
                    <a:pt x="1156697" y="16083476"/>
                  </a:lnTo>
                  <a:lnTo>
                    <a:pt x="1063987" y="16083476"/>
                  </a:lnTo>
                  <a:lnTo>
                    <a:pt x="1083037" y="16173646"/>
                  </a:lnTo>
                  <a:lnTo>
                    <a:pt x="1083037" y="16192696"/>
                  </a:lnTo>
                  <a:lnTo>
                    <a:pt x="1063987" y="16192696"/>
                  </a:lnTo>
                  <a:lnTo>
                    <a:pt x="1063987" y="16173646"/>
                  </a:lnTo>
                  <a:close/>
                  <a:moveTo>
                    <a:pt x="1156697" y="16083476"/>
                  </a:moveTo>
                  <a:lnTo>
                    <a:pt x="1175747" y="16083476"/>
                  </a:lnTo>
                  <a:lnTo>
                    <a:pt x="1175747" y="16102526"/>
                  </a:lnTo>
                  <a:lnTo>
                    <a:pt x="1156697" y="16102526"/>
                  </a:lnTo>
                  <a:lnTo>
                    <a:pt x="1156697" y="16083476"/>
                  </a:lnTo>
                  <a:close/>
                  <a:moveTo>
                    <a:pt x="1156697" y="414020"/>
                  </a:moveTo>
                  <a:lnTo>
                    <a:pt x="1175747" y="414020"/>
                  </a:lnTo>
                  <a:lnTo>
                    <a:pt x="1175747" y="15829476"/>
                  </a:lnTo>
                  <a:lnTo>
                    <a:pt x="1156697" y="15829476"/>
                  </a:lnTo>
                  <a:lnTo>
                    <a:pt x="1156697" y="414020"/>
                  </a:lnTo>
                  <a:close/>
                  <a:moveTo>
                    <a:pt x="1236707" y="414020"/>
                  </a:moveTo>
                  <a:lnTo>
                    <a:pt x="1255757" y="414020"/>
                  </a:lnTo>
                  <a:lnTo>
                    <a:pt x="1255757" y="15829476"/>
                  </a:lnTo>
                  <a:lnTo>
                    <a:pt x="1236707" y="15829476"/>
                  </a:lnTo>
                  <a:lnTo>
                    <a:pt x="1236707" y="414020"/>
                  </a:lnTo>
                  <a:close/>
                  <a:moveTo>
                    <a:pt x="1156697" y="97790"/>
                  </a:moveTo>
                  <a:lnTo>
                    <a:pt x="1156697" y="171450"/>
                  </a:lnTo>
                  <a:lnTo>
                    <a:pt x="1175747" y="171450"/>
                  </a:lnTo>
                  <a:lnTo>
                    <a:pt x="1175747" y="78740"/>
                  </a:lnTo>
                  <a:lnTo>
                    <a:pt x="1083037" y="78740"/>
                  </a:lnTo>
                  <a:lnTo>
                    <a:pt x="1083037" y="97790"/>
                  </a:lnTo>
                  <a:lnTo>
                    <a:pt x="1156697" y="97790"/>
                  </a:lnTo>
                  <a:close/>
                  <a:moveTo>
                    <a:pt x="1156697" y="190500"/>
                  </a:moveTo>
                  <a:lnTo>
                    <a:pt x="1175747" y="190500"/>
                  </a:lnTo>
                  <a:lnTo>
                    <a:pt x="1175747" y="414020"/>
                  </a:lnTo>
                  <a:lnTo>
                    <a:pt x="1156697" y="414020"/>
                  </a:lnTo>
                  <a:lnTo>
                    <a:pt x="1156697" y="190500"/>
                  </a:lnTo>
                  <a:close/>
                  <a:moveTo>
                    <a:pt x="837678" y="78740"/>
                  </a:moveTo>
                  <a:lnTo>
                    <a:pt x="1065257" y="78740"/>
                  </a:lnTo>
                  <a:lnTo>
                    <a:pt x="1065257" y="97790"/>
                  </a:lnTo>
                  <a:lnTo>
                    <a:pt x="837678" y="97790"/>
                  </a:lnTo>
                  <a:lnTo>
                    <a:pt x="837678" y="78740"/>
                  </a:lnTo>
                  <a:close/>
                  <a:moveTo>
                    <a:pt x="1156697" y="190500"/>
                  </a:moveTo>
                  <a:lnTo>
                    <a:pt x="1156697" y="171450"/>
                  </a:lnTo>
                  <a:lnTo>
                    <a:pt x="1083037" y="171450"/>
                  </a:lnTo>
                  <a:lnTo>
                    <a:pt x="1083037" y="97790"/>
                  </a:lnTo>
                  <a:lnTo>
                    <a:pt x="1063987" y="97790"/>
                  </a:lnTo>
                  <a:lnTo>
                    <a:pt x="1063987" y="190500"/>
                  </a:lnTo>
                  <a:lnTo>
                    <a:pt x="1156697" y="190500"/>
                  </a:lnTo>
                  <a:close/>
                  <a:moveTo>
                    <a:pt x="1063987" y="19050"/>
                  </a:moveTo>
                  <a:lnTo>
                    <a:pt x="1063987" y="80010"/>
                  </a:lnTo>
                  <a:lnTo>
                    <a:pt x="1083037" y="80010"/>
                  </a:lnTo>
                  <a:lnTo>
                    <a:pt x="1083037" y="1270"/>
                  </a:lnTo>
                  <a:lnTo>
                    <a:pt x="837514" y="1270"/>
                  </a:lnTo>
                  <a:lnTo>
                    <a:pt x="837514" y="20320"/>
                  </a:lnTo>
                  <a:lnTo>
                    <a:pt x="1063987" y="20320"/>
                  </a:lnTo>
                  <a:lnTo>
                    <a:pt x="1063987" y="19050"/>
                  </a:lnTo>
                  <a:close/>
                  <a:moveTo>
                    <a:pt x="1236707" y="190500"/>
                  </a:moveTo>
                  <a:lnTo>
                    <a:pt x="1236707" y="414020"/>
                  </a:lnTo>
                  <a:lnTo>
                    <a:pt x="1255757" y="414020"/>
                  </a:lnTo>
                  <a:lnTo>
                    <a:pt x="1255757" y="171450"/>
                  </a:lnTo>
                  <a:lnTo>
                    <a:pt x="1177017" y="171450"/>
                  </a:lnTo>
                  <a:lnTo>
                    <a:pt x="1177017" y="190500"/>
                  </a:lnTo>
                  <a:lnTo>
                    <a:pt x="1236707" y="190500"/>
                  </a:lnTo>
                  <a:close/>
                  <a:moveTo>
                    <a:pt x="1156697" y="171450"/>
                  </a:moveTo>
                  <a:lnTo>
                    <a:pt x="1175747" y="171450"/>
                  </a:lnTo>
                  <a:lnTo>
                    <a:pt x="1175747" y="190500"/>
                  </a:lnTo>
                  <a:lnTo>
                    <a:pt x="1156697" y="190500"/>
                  </a:lnTo>
                  <a:lnTo>
                    <a:pt x="1156697" y="171450"/>
                  </a:lnTo>
                  <a:close/>
                  <a:moveTo>
                    <a:pt x="1063987" y="78740"/>
                  </a:moveTo>
                  <a:lnTo>
                    <a:pt x="1083037" y="78740"/>
                  </a:lnTo>
                  <a:lnTo>
                    <a:pt x="1083037" y="97790"/>
                  </a:lnTo>
                  <a:lnTo>
                    <a:pt x="1063987" y="97790"/>
                  </a:lnTo>
                  <a:lnTo>
                    <a:pt x="1063987" y="78740"/>
                  </a:lnTo>
                  <a:close/>
                  <a:moveTo>
                    <a:pt x="449048" y="78740"/>
                  </a:moveTo>
                  <a:lnTo>
                    <a:pt x="837678" y="78740"/>
                  </a:lnTo>
                  <a:lnTo>
                    <a:pt x="837678" y="97790"/>
                  </a:lnTo>
                  <a:lnTo>
                    <a:pt x="449048" y="97790"/>
                  </a:lnTo>
                  <a:lnTo>
                    <a:pt x="449048" y="78740"/>
                  </a:lnTo>
                  <a:close/>
                  <a:moveTo>
                    <a:pt x="449048" y="0"/>
                  </a:moveTo>
                  <a:lnTo>
                    <a:pt x="837678" y="0"/>
                  </a:lnTo>
                  <a:lnTo>
                    <a:pt x="837678" y="19050"/>
                  </a:lnTo>
                  <a:lnTo>
                    <a:pt x="449048" y="19050"/>
                  </a:lnTo>
                  <a:lnTo>
                    <a:pt x="449048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761571"/>
            <a:ext cx="9460693" cy="92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04"/>
              </a:lnSpc>
            </a:pPr>
            <a:r>
              <a:rPr lang="en-US" sz="6400">
                <a:solidFill>
                  <a:srgbClr val="FFFFFF"/>
                </a:solidFill>
                <a:latin typeface="Poppins Medium Italics"/>
              </a:rPr>
              <a:t>Por que se organizar?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285189" y="3431667"/>
            <a:ext cx="1676848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Poppins Light"/>
              </a:rPr>
              <a:t>      "A coletividade nos leva às respostas corretas"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2C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8406531"/>
            <a:ext cx="10373971" cy="851769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311378" y="6649247"/>
            <a:ext cx="9721316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FFFAEC"/>
                </a:solidFill>
                <a:latin typeface="Poppins Bold Bold Italics"/>
              </a:rPr>
              <a:t>VAMOS COLABORAR?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67459" y="1181050"/>
            <a:ext cx="8622908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420">
                <a:solidFill>
                  <a:srgbClr val="FFFAEC"/>
                </a:solidFill>
                <a:latin typeface="Poppins Light Bold"/>
              </a:rPr>
              <a:t>REUNIÕES DCAGRO: </a:t>
            </a:r>
          </a:p>
          <a:p>
            <a:pPr algn="ctr">
              <a:lnSpc>
                <a:spcPts val="5880"/>
              </a:lnSpc>
            </a:pPr>
            <a:r>
              <a:rPr lang="en-US" sz="4200" spc="420">
                <a:solidFill>
                  <a:srgbClr val="FFFAEC"/>
                </a:solidFill>
                <a:latin typeface="Poppins Light Bold"/>
              </a:rPr>
              <a:t>SEXTA FEIRA, 13H ÀS 14H30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2264" t="1724" r="7847" b="0"/>
          <a:stretch>
            <a:fillRect/>
          </a:stretch>
        </p:blipFill>
        <p:spPr>
          <a:xfrm flipH="false" flipV="false" rot="0">
            <a:off x="13838175" y="3151224"/>
            <a:ext cx="3208201" cy="350754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5018615" y="3229795"/>
            <a:ext cx="7520596" cy="2127427"/>
            <a:chOff x="0" y="0"/>
            <a:chExt cx="10027461" cy="2836569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2936508" y="0"/>
              <a:ext cx="737150" cy="528642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2006875"/>
              <a:ext cx="829694" cy="829694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2936508" y="822571"/>
              <a:ext cx="829694" cy="829694"/>
            </a:xfrm>
            <a:prstGeom prst="rect">
              <a:avLst/>
            </a:prstGeom>
          </p:spPr>
        </p:pic>
        <p:sp>
          <p:nvSpPr>
            <p:cNvPr name="TextBox 10" id="10"/>
            <p:cNvSpPr txBox="true"/>
            <p:nvPr/>
          </p:nvSpPr>
          <p:spPr>
            <a:xfrm rot="0">
              <a:off x="3949423" y="893827"/>
              <a:ext cx="3034061" cy="630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70"/>
                </a:lnSpc>
              </a:pPr>
              <a:r>
                <a:rPr lang="en-US" sz="2836">
                  <a:solidFill>
                    <a:srgbClr val="FFFFFF"/>
                  </a:solidFill>
                  <a:latin typeface="Lato"/>
                </a:rPr>
                <a:t>@dcagro.esalq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012915" y="2078131"/>
              <a:ext cx="9014546" cy="630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71"/>
                </a:lnSpc>
              </a:pPr>
              <a:r>
                <a:rPr lang="en-US" sz="2836">
                  <a:solidFill>
                    <a:srgbClr val="FFFFFF"/>
                  </a:solidFill>
                  <a:latin typeface="Lato"/>
                </a:rPr>
                <a:t>DCAgro - Diretoria de Curso de Agronomia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949423" y="-57150"/>
              <a:ext cx="3141530" cy="630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70"/>
                </a:lnSpc>
              </a:pPr>
              <a:r>
                <a:rPr lang="en-US" sz="2836">
                  <a:solidFill>
                    <a:srgbClr val="FFFFFF"/>
                  </a:solidFill>
                  <a:latin typeface="Lato"/>
                </a:rPr>
                <a:t>dcagro@usp.br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8406531"/>
            <a:ext cx="8928829" cy="851769"/>
          </a:xfrm>
          <a:prstGeom prst="rect">
            <a:avLst/>
          </a:prstGeom>
          <a:solidFill>
            <a:srgbClr val="008037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311378" y="6649247"/>
            <a:ext cx="842829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1C2327"/>
                </a:solidFill>
                <a:latin typeface="Poppins Bold Bold Italics"/>
              </a:rPr>
              <a:t>APRESENTAÇÃO DE HOJE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300546" y="1675178"/>
            <a:ext cx="6958754" cy="3090179"/>
            <a:chOff x="0" y="0"/>
            <a:chExt cx="9278339" cy="412023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9278339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179">
                  <a:solidFill>
                    <a:srgbClr val="1C2327"/>
                  </a:solidFill>
                  <a:latin typeface="Poppins Bold Italics"/>
                </a:rPr>
                <a:t>O QUE VAMOS DISCUTIR?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29389"/>
              <a:ext cx="9278339" cy="2990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C2327"/>
                  </a:solidFill>
                  <a:latin typeface="Poppins Light"/>
                </a:rPr>
                <a:t>Conceituação: Movimento Estudantil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C2327"/>
                  </a:solidFill>
                  <a:latin typeface="Poppins Light"/>
                </a:rPr>
                <a:t>Conquistas do M.E ESALQ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C2327"/>
                  </a:solidFill>
                  <a:latin typeface="Poppins Light"/>
                </a:rPr>
                <a:t>Hierarquias do M.E ESALQ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C2327"/>
                  </a:solidFill>
                  <a:latin typeface="Poppins Light"/>
                </a:rPr>
                <a:t>O Dcagro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941671" y="8404145"/>
            <a:ext cx="7821120" cy="854155"/>
            <a:chOff x="0" y="0"/>
            <a:chExt cx="2244365" cy="245110"/>
          </a:xfrm>
        </p:grpSpPr>
        <p:sp>
          <p:nvSpPr>
            <p:cNvPr name="Freeform 8" id="8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r="r" b="b" t="t" l="l"/>
              <a:pathLst>
                <a:path h="76200" w="2244365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9B834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96903" y="1675178"/>
            <a:ext cx="5809583" cy="1292957"/>
            <a:chOff x="0" y="0"/>
            <a:chExt cx="7746111" cy="172394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0"/>
              <a:ext cx="7746111" cy="721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9"/>
                </a:lnSpc>
              </a:pPr>
              <a:r>
                <a:rPr lang="en-US" sz="3599" spc="179">
                  <a:solidFill>
                    <a:srgbClr val="1C2327"/>
                  </a:solidFill>
                  <a:latin typeface="Poppins Bold Italics"/>
                </a:rPr>
                <a:t>ORGANIZADO</a:t>
              </a:r>
              <a:r>
                <a:rPr lang="en-US" sz="3599" spc="179">
                  <a:solidFill>
                    <a:srgbClr val="1C2327"/>
                  </a:solidFill>
                  <a:latin typeface="Poppins Bold Italics"/>
                </a:rPr>
                <a:t> POR?  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07176"/>
              <a:ext cx="7746111" cy="6167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60"/>
                </a:lnSpc>
              </a:pP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10237" t="0" r="10237" b="0"/>
          <a:stretch>
            <a:fillRect/>
          </a:stretch>
        </p:blipFill>
        <p:spPr>
          <a:xfrm flipH="false" flipV="false" rot="0">
            <a:off x="2779263" y="2529007"/>
            <a:ext cx="1584693" cy="199268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4914" r="0" b="4914"/>
          <a:stretch>
            <a:fillRect/>
          </a:stretch>
        </p:blipFill>
        <p:spPr>
          <a:xfrm flipH="false" flipV="false" rot="0">
            <a:off x="5234105" y="2529007"/>
            <a:ext cx="1488925" cy="1992682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1284155" y="6051694"/>
            <a:ext cx="6456017" cy="1826279"/>
            <a:chOff x="0" y="0"/>
            <a:chExt cx="8608022" cy="2435038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2520830" y="0"/>
              <a:ext cx="632803" cy="453810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1722791"/>
              <a:ext cx="712247" cy="712247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2520830" y="706132"/>
              <a:ext cx="712247" cy="712247"/>
            </a:xfrm>
            <a:prstGeom prst="rect">
              <a:avLst/>
            </a:prstGeom>
          </p:spPr>
        </p:pic>
        <p:sp>
          <p:nvSpPr>
            <p:cNvPr name="TextBox 19" id="19"/>
            <p:cNvSpPr txBox="true"/>
            <p:nvPr/>
          </p:nvSpPr>
          <p:spPr>
            <a:xfrm rot="0">
              <a:off x="3390362" y="768736"/>
              <a:ext cx="2604574" cy="539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08"/>
                </a:lnSpc>
              </a:pPr>
              <a:r>
                <a:rPr lang="en-US" sz="2434">
                  <a:solidFill>
                    <a:srgbClr val="1C2327"/>
                  </a:solidFill>
                  <a:latin typeface="Lato"/>
                </a:rPr>
                <a:t>@dcagro.esalq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869532" y="1785396"/>
              <a:ext cx="7738491" cy="539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09"/>
                </a:lnSpc>
              </a:pPr>
              <a:r>
                <a:rPr lang="en-US" sz="2435">
                  <a:solidFill>
                    <a:srgbClr val="1C2327"/>
                  </a:solidFill>
                  <a:latin typeface="Lato"/>
                </a:rPr>
                <a:t>DCAgro - Diretoria de Curso de Agronomia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3390362" y="-47625"/>
              <a:ext cx="2696830" cy="539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08"/>
                </a:lnSpc>
              </a:pPr>
              <a:r>
                <a:rPr lang="en-US" sz="2434">
                  <a:solidFill>
                    <a:srgbClr val="1C2327"/>
                  </a:solidFill>
                  <a:latin typeface="Lato"/>
                </a:rPr>
                <a:t>dcagro@usp.br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DB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173555" cy="5700601"/>
          </a:xfrm>
          <a:prstGeom prst="rect">
            <a:avLst/>
          </a:prstGeom>
          <a:solidFill>
            <a:srgbClr val="1C2327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801881" y="2755051"/>
            <a:ext cx="14627193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0"/>
              </a:lnSpc>
            </a:pPr>
            <a:r>
              <a:rPr lang="en-US" sz="7475" spc="-74">
                <a:solidFill>
                  <a:srgbClr val="FFFAEC"/>
                </a:solidFill>
                <a:latin typeface="Poppins Bold Bold Italics"/>
              </a:rPr>
              <a:t>O QUE É MOVIMENTO ESTUDANTIL?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115477" y="8043988"/>
            <a:ext cx="9741637" cy="854155"/>
            <a:chOff x="0" y="0"/>
            <a:chExt cx="2795480" cy="245110"/>
          </a:xfrm>
        </p:grpSpPr>
        <p:sp>
          <p:nvSpPr>
            <p:cNvPr name="Freeform 5" id="5"/>
            <p:cNvSpPr/>
            <p:nvPr/>
          </p:nvSpPr>
          <p:spPr>
            <a:xfrm>
              <a:off x="0" y="168910"/>
              <a:ext cx="2795481" cy="76200"/>
            </a:xfrm>
            <a:custGeom>
              <a:avLst/>
              <a:gdLst/>
              <a:ahLst/>
              <a:cxnLst/>
              <a:rect r="r" b="b" t="t" l="l"/>
              <a:pathLst>
                <a:path h="76200" w="2795481">
                  <a:moveTo>
                    <a:pt x="0" y="0"/>
                  </a:moveTo>
                  <a:lnTo>
                    <a:pt x="2795481" y="0"/>
                  </a:lnTo>
                  <a:lnTo>
                    <a:pt x="279548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2795481" cy="76200"/>
            </a:xfrm>
            <a:custGeom>
              <a:avLst/>
              <a:gdLst/>
              <a:ahLst/>
              <a:cxnLst/>
              <a:rect r="r" b="b" t="t" l="l"/>
              <a:pathLst>
                <a:path h="76200" w="2795481">
                  <a:moveTo>
                    <a:pt x="0" y="0"/>
                  </a:moveTo>
                  <a:lnTo>
                    <a:pt x="2795481" y="0"/>
                  </a:lnTo>
                  <a:lnTo>
                    <a:pt x="279548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C232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25147" y="7322820"/>
            <a:ext cx="8115300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359">
                <a:solidFill>
                  <a:srgbClr val="1C2327"/>
                </a:solidFill>
                <a:latin typeface="Poppins Light Bold"/>
              </a:rPr>
              <a:t>DEFINA EM UMA PALAVRA E DIGITALIZE NO SITE: </a:t>
            </a:r>
          </a:p>
          <a:p>
            <a:pPr>
              <a:lnSpc>
                <a:spcPts val="5040"/>
              </a:lnSpc>
            </a:pPr>
            <a:r>
              <a:rPr lang="en-US" sz="3600" spc="359">
                <a:solidFill>
                  <a:srgbClr val="1C2327"/>
                </a:solidFill>
                <a:latin typeface="Poppins Light Bold"/>
              </a:rPr>
              <a:t>WWW.WOOCLAP.COM/ZMQUBX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DB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88545" y="1561121"/>
            <a:ext cx="15510911" cy="851769"/>
          </a:xfrm>
          <a:prstGeom prst="rect">
            <a:avLst/>
          </a:prstGeom>
          <a:solidFill>
            <a:srgbClr val="FFFAEC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892763" y="1808053"/>
            <a:ext cx="14502474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spc="-64">
                <a:solidFill>
                  <a:srgbClr val="1C2327"/>
                </a:solidFill>
                <a:latin typeface="Poppins Bold Bold Italics"/>
              </a:rPr>
              <a:t>O PROCESSO DO MOVIMENTO ESTUDANTIL ESALQUEANO: 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88545" y="4957257"/>
            <a:ext cx="15510911" cy="840384"/>
            <a:chOff x="0" y="0"/>
            <a:chExt cx="20681214" cy="1120512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20681214" cy="410617"/>
            </a:xfrm>
            <a:prstGeom prst="rect">
              <a:avLst/>
            </a:prstGeom>
            <a:solidFill>
              <a:srgbClr val="1C2327"/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0" y="0"/>
              <a:ext cx="398518" cy="1120512"/>
            </a:xfrm>
            <a:prstGeom prst="rect">
              <a:avLst/>
            </a:prstGeom>
            <a:solidFill>
              <a:srgbClr val="1C2327"/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7189379" y="0"/>
              <a:ext cx="398518" cy="1120512"/>
            </a:xfrm>
            <a:prstGeom prst="rect">
              <a:avLst/>
            </a:prstGeom>
            <a:solidFill>
              <a:srgbClr val="1C2327"/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14378758" y="0"/>
              <a:ext cx="398518" cy="1120512"/>
            </a:xfrm>
            <a:prstGeom prst="rect">
              <a:avLst/>
            </a:prstGeom>
            <a:solidFill>
              <a:srgbClr val="1C232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27726" y="6806259"/>
            <a:ext cx="3454631" cy="1782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 spc="170">
                <a:solidFill>
                  <a:srgbClr val="008037"/>
                </a:solidFill>
                <a:latin typeface="Poppins Light Bold"/>
              </a:rPr>
              <a:t>ESALQUEANOS REALIZAVAM SUA PRIMEIRA GREVE, REIVINDICANDO MELHORES INFRAESTUTURAS PARA A ESCOLA E A CONSTRUÇÃO DE MORADIAS ESTUDANTIS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84948" y="6806259"/>
            <a:ext cx="3454631" cy="1782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 spc="170">
                <a:solidFill>
                  <a:srgbClr val="008037"/>
                </a:solidFill>
                <a:latin typeface="Poppins Light Bold"/>
              </a:rPr>
              <a:t>REALIZAÇÃO</a:t>
            </a:r>
            <a:r>
              <a:rPr lang="en-US" sz="1700" spc="170">
                <a:solidFill>
                  <a:srgbClr val="008037"/>
                </a:solidFill>
                <a:latin typeface="Poppins Light Bold"/>
              </a:rPr>
              <a:t> DE PROTESTOS POR PARTE DOS ESTUDANTES,  PARA ALTERAÇÃO DO REGIME DE HORAS DOS EXERCÍCIOS PRÁTICOS.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14306" y="5997170"/>
            <a:ext cx="477741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20">
                <a:solidFill>
                  <a:srgbClr val="008037"/>
                </a:solidFill>
                <a:latin typeface="Poppins Light Bold"/>
              </a:rPr>
              <a:t>1904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323" y="5997170"/>
            <a:ext cx="354888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008037"/>
                </a:solidFill>
                <a:latin typeface="Poppins Light Bold"/>
              </a:rPr>
              <a:t>Out DE 1901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26996" y="5997170"/>
            <a:ext cx="413628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20">
                <a:solidFill>
                  <a:srgbClr val="008037"/>
                </a:solidFill>
                <a:latin typeface="Poppins Light Bold"/>
              </a:rPr>
              <a:t>23 de maio 1909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67823" y="6806259"/>
            <a:ext cx="3454631" cy="88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 spc="170">
                <a:solidFill>
                  <a:srgbClr val="008037"/>
                </a:solidFill>
                <a:latin typeface="Poppins Light Bold"/>
              </a:rPr>
              <a:t>FUNDAÇÃO OFICIAL DO CENTRO ACADÊMICO "LUIS DE QUEIROZ"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DB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88545" y="1561121"/>
            <a:ext cx="15510911" cy="851769"/>
          </a:xfrm>
          <a:prstGeom prst="rect">
            <a:avLst/>
          </a:prstGeom>
          <a:solidFill>
            <a:srgbClr val="FFFAEC"/>
          </a:solidFill>
        </p:spPr>
      </p:sp>
      <p:sp>
        <p:nvSpPr>
          <p:cNvPr name="AutoShape 3" id="3"/>
          <p:cNvSpPr/>
          <p:nvPr/>
        </p:nvSpPr>
        <p:spPr>
          <a:xfrm rot="0">
            <a:off x="1388545" y="4957257"/>
            <a:ext cx="15510911" cy="307963"/>
          </a:xfrm>
          <a:prstGeom prst="rect">
            <a:avLst/>
          </a:prstGeom>
          <a:solidFill>
            <a:srgbClr val="1C2327"/>
          </a:solidFill>
        </p:spPr>
      </p:sp>
      <p:sp>
        <p:nvSpPr>
          <p:cNvPr name="AutoShape 4" id="4"/>
          <p:cNvSpPr/>
          <p:nvPr/>
        </p:nvSpPr>
        <p:spPr>
          <a:xfrm rot="0">
            <a:off x="6780579" y="4957257"/>
            <a:ext cx="298889" cy="840384"/>
          </a:xfrm>
          <a:prstGeom prst="rect">
            <a:avLst/>
          </a:prstGeom>
          <a:solidFill>
            <a:srgbClr val="1C2327"/>
          </a:solidFill>
        </p:spPr>
      </p:sp>
      <p:sp>
        <p:nvSpPr>
          <p:cNvPr name="AutoShape 5" id="5"/>
          <p:cNvSpPr/>
          <p:nvPr/>
        </p:nvSpPr>
        <p:spPr>
          <a:xfrm rot="0">
            <a:off x="14620545" y="4957257"/>
            <a:ext cx="298889" cy="840384"/>
          </a:xfrm>
          <a:prstGeom prst="rect">
            <a:avLst/>
          </a:prstGeom>
          <a:solidFill>
            <a:srgbClr val="1C2327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388545" y="4957257"/>
            <a:ext cx="658525" cy="840384"/>
            <a:chOff x="0" y="0"/>
            <a:chExt cx="4975860" cy="63500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9758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975860">
                  <a:moveTo>
                    <a:pt x="4975860" y="0"/>
                  </a:moveTo>
                  <a:lnTo>
                    <a:pt x="4975860" y="5478780"/>
                  </a:lnTo>
                  <a:lnTo>
                    <a:pt x="2486660" y="6350000"/>
                  </a:lnTo>
                  <a:lnTo>
                    <a:pt x="0" y="5478780"/>
                  </a:lnTo>
                  <a:lnTo>
                    <a:pt x="1270" y="4762500"/>
                  </a:lnTo>
                  <a:lnTo>
                    <a:pt x="6350" y="1549400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92763" y="1808053"/>
            <a:ext cx="14502474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spc="-64">
                <a:solidFill>
                  <a:srgbClr val="1C2327"/>
                </a:solidFill>
                <a:latin typeface="Poppins Bold Bold Italics"/>
              </a:rPr>
              <a:t>O PROCESSO DO MOVIMENTO ESTUDANTIL ESALQUEANO: 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94775" y="5925226"/>
            <a:ext cx="512711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20">
                <a:solidFill>
                  <a:srgbClr val="008037"/>
                </a:solidFill>
                <a:latin typeface="Poppins Light Bold"/>
              </a:rPr>
              <a:t>Em torno de 1930</a:t>
            </a:r>
            <a:r>
              <a:rPr lang="en-US" sz="3200" spc="320">
                <a:solidFill>
                  <a:srgbClr val="1C2327"/>
                </a:solidFill>
                <a:latin typeface="Poppins Light Bold"/>
              </a:rPr>
              <a:t>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59644" y="5797641"/>
            <a:ext cx="3650557" cy="2686787"/>
            <a:chOff x="0" y="0"/>
            <a:chExt cx="4867409" cy="3582383"/>
          </a:xfrm>
        </p:grpSpPr>
        <p:grpSp>
          <p:nvGrpSpPr>
            <p:cNvPr name="Group 11" id="11"/>
            <p:cNvGrpSpPr/>
            <p:nvPr/>
          </p:nvGrpSpPr>
          <p:grpSpPr>
            <a:xfrm rot="5400000">
              <a:off x="642513" y="-642513"/>
              <a:ext cx="3582383" cy="4867409"/>
              <a:chOff x="0" y="0"/>
              <a:chExt cx="3015474" cy="4097146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3015474" cy="4097146"/>
              </a:xfrm>
              <a:custGeom>
                <a:avLst/>
                <a:gdLst/>
                <a:ahLst/>
                <a:cxnLst/>
                <a:rect r="r" b="b" t="t" l="l"/>
                <a:pathLst>
                  <a:path h="4097146" w="3015474">
                    <a:moveTo>
                      <a:pt x="3015474" y="279400"/>
                    </a:moveTo>
                    <a:lnTo>
                      <a:pt x="3015474" y="0"/>
                    </a:lnTo>
                    <a:lnTo>
                      <a:pt x="0" y="0"/>
                    </a:lnTo>
                    <a:lnTo>
                      <a:pt x="0" y="4097146"/>
                    </a:lnTo>
                    <a:lnTo>
                      <a:pt x="3015474" y="4097146"/>
                    </a:lnTo>
                    <a:lnTo>
                      <a:pt x="3015474" y="279400"/>
                    </a:lnTo>
                    <a:close/>
                    <a:moveTo>
                      <a:pt x="2936734" y="279400"/>
                    </a:moveTo>
                    <a:lnTo>
                      <a:pt x="2936734" y="4018405"/>
                    </a:lnTo>
                    <a:lnTo>
                      <a:pt x="78740" y="4018405"/>
                    </a:lnTo>
                    <a:lnTo>
                      <a:pt x="78740" y="78740"/>
                    </a:lnTo>
                    <a:lnTo>
                      <a:pt x="2936734" y="78740"/>
                    </a:lnTo>
                    <a:lnTo>
                      <a:pt x="2936734" y="279400"/>
                    </a:lnTo>
                    <a:close/>
                  </a:path>
                </a:pathLst>
              </a:custGeom>
              <a:solidFill>
                <a:srgbClr val="000000">
                  <a:alpha val="23921"/>
                </a:srgbClr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40753" y="201865"/>
              <a:ext cx="4585902" cy="3121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spc="21">
                  <a:solidFill>
                    <a:srgbClr val="008037"/>
                  </a:solidFill>
                  <a:latin typeface="Poppins Light"/>
                </a:rPr>
                <a:t>Em decorrência a 1° Guerra (1914-1918), a entidade esteve com suas atividades reduzidas, retornando a normalidade em 1922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298770" y="6642293"/>
            <a:ext cx="4049225" cy="184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210">
                <a:solidFill>
                  <a:srgbClr val="008037"/>
                </a:solidFill>
                <a:latin typeface="Poppins Light"/>
              </a:rPr>
              <a:t>Organização da revista científica "O Solo", que divulgava os novos avanços agronômicos desenvolvidos na escola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27383" y="5991901"/>
            <a:ext cx="5360617" cy="2492526"/>
            <a:chOff x="0" y="0"/>
            <a:chExt cx="7147489" cy="332336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827734" y="-66675"/>
              <a:ext cx="1746011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>
                  <a:solidFill>
                    <a:srgbClr val="008037"/>
                  </a:solidFill>
                  <a:latin typeface="Poppins Light Bold"/>
                </a:rPr>
                <a:t>1938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879889"/>
              <a:ext cx="7147489" cy="2443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210">
                  <a:solidFill>
                    <a:srgbClr val="008037"/>
                  </a:solidFill>
                  <a:latin typeface="Poppins Light"/>
                </a:rPr>
                <a:t>Ano</a:t>
              </a:r>
              <a:r>
                <a:rPr lang="en-US" sz="2100" spc="210">
                  <a:solidFill>
                    <a:srgbClr val="008037"/>
                  </a:solidFill>
                  <a:latin typeface="Poppins Light"/>
                </a:rPr>
                <a:t> de criação da revista "O Arado", que tratava-se de um impresso jornalístico com propósito informativo da vida cotidiana da ESALQ e do CALQ 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991926" y="4957257"/>
            <a:ext cx="658525" cy="840384"/>
            <a:chOff x="0" y="0"/>
            <a:chExt cx="4975860" cy="635000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49758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975860">
                  <a:moveTo>
                    <a:pt x="4975860" y="0"/>
                  </a:moveTo>
                  <a:lnTo>
                    <a:pt x="4975860" y="5478780"/>
                  </a:lnTo>
                  <a:lnTo>
                    <a:pt x="2486660" y="6350000"/>
                  </a:lnTo>
                  <a:lnTo>
                    <a:pt x="0" y="5478780"/>
                  </a:lnTo>
                  <a:lnTo>
                    <a:pt x="1270" y="4762500"/>
                  </a:lnTo>
                  <a:lnTo>
                    <a:pt x="6350" y="1549400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956522" y="5788008"/>
            <a:ext cx="2729331" cy="1784770"/>
            <a:chOff x="0" y="0"/>
            <a:chExt cx="3639108" cy="2379693"/>
          </a:xfrm>
        </p:grpSpPr>
        <p:grpSp>
          <p:nvGrpSpPr>
            <p:cNvPr name="Group 21" id="21"/>
            <p:cNvGrpSpPr/>
            <p:nvPr/>
          </p:nvGrpSpPr>
          <p:grpSpPr>
            <a:xfrm rot="5400000">
              <a:off x="629707" y="-629707"/>
              <a:ext cx="2379693" cy="3639108"/>
              <a:chOff x="0" y="0"/>
              <a:chExt cx="3015474" cy="4611366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3015474" cy="4611366"/>
              </a:xfrm>
              <a:custGeom>
                <a:avLst/>
                <a:gdLst/>
                <a:ahLst/>
                <a:cxnLst/>
                <a:rect r="r" b="b" t="t" l="l"/>
                <a:pathLst>
                  <a:path h="4611366" w="3015474">
                    <a:moveTo>
                      <a:pt x="3015474" y="279400"/>
                    </a:moveTo>
                    <a:lnTo>
                      <a:pt x="3015474" y="0"/>
                    </a:lnTo>
                    <a:lnTo>
                      <a:pt x="0" y="0"/>
                    </a:lnTo>
                    <a:lnTo>
                      <a:pt x="0" y="4611366"/>
                    </a:lnTo>
                    <a:lnTo>
                      <a:pt x="3015474" y="4611366"/>
                    </a:lnTo>
                    <a:lnTo>
                      <a:pt x="3015474" y="279400"/>
                    </a:lnTo>
                    <a:close/>
                    <a:moveTo>
                      <a:pt x="2936734" y="279400"/>
                    </a:moveTo>
                    <a:lnTo>
                      <a:pt x="2936734" y="4532626"/>
                    </a:lnTo>
                    <a:lnTo>
                      <a:pt x="78740" y="4532626"/>
                    </a:lnTo>
                    <a:lnTo>
                      <a:pt x="78740" y="78740"/>
                    </a:lnTo>
                    <a:lnTo>
                      <a:pt x="2936734" y="78740"/>
                    </a:lnTo>
                    <a:lnTo>
                      <a:pt x="2936734" y="279400"/>
                    </a:lnTo>
                    <a:close/>
                  </a:path>
                </a:pathLst>
              </a:custGeom>
              <a:solidFill>
                <a:srgbClr val="000000">
                  <a:alpha val="23921"/>
                </a:srgbClr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0" y="157914"/>
              <a:ext cx="3639108" cy="20599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1666" spc="16">
                  <a:solidFill>
                    <a:srgbClr val="008037"/>
                  </a:solidFill>
                  <a:latin typeface="Poppins Light"/>
                </a:rPr>
                <a:t>Participação na revolta constitucionalista de 32, pós golpe do Getúlio- ferida para os interesses da oligarquia de SP.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FDB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88545" y="4957257"/>
            <a:ext cx="15510911" cy="307963"/>
          </a:xfrm>
          <a:prstGeom prst="rect">
            <a:avLst/>
          </a:prstGeom>
          <a:solidFill>
            <a:srgbClr val="1C2327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892763" y="1808053"/>
            <a:ext cx="14502474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spc="-64">
                <a:solidFill>
                  <a:srgbClr val="1C2327"/>
                </a:solidFill>
                <a:latin typeface="Poppins Bold Bold Italics"/>
              </a:rPr>
              <a:t>O PROCESSO DO MOVIMENTO ESTUDANTIL ESALQUEANO: 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6664375" y="4957257"/>
            <a:ext cx="298889" cy="840384"/>
          </a:xfrm>
          <a:prstGeom prst="rect">
            <a:avLst/>
          </a:prstGeom>
          <a:solidFill>
            <a:srgbClr val="1C2327"/>
          </a:solidFill>
        </p:spPr>
      </p:sp>
      <p:grpSp>
        <p:nvGrpSpPr>
          <p:cNvPr name="Group 5" id="5"/>
          <p:cNvGrpSpPr/>
          <p:nvPr/>
        </p:nvGrpSpPr>
        <p:grpSpPr>
          <a:xfrm rot="5400000">
            <a:off x="653703" y="5989263"/>
            <a:ext cx="3101906" cy="3107184"/>
            <a:chOff x="0" y="0"/>
            <a:chExt cx="3015474" cy="302060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015474" cy="3020605"/>
            </a:xfrm>
            <a:custGeom>
              <a:avLst/>
              <a:gdLst/>
              <a:ahLst/>
              <a:cxnLst/>
              <a:rect r="r" b="b" t="t" l="l"/>
              <a:pathLst>
                <a:path h="3020605" w="3015474">
                  <a:moveTo>
                    <a:pt x="3015474" y="279400"/>
                  </a:moveTo>
                  <a:lnTo>
                    <a:pt x="3015474" y="0"/>
                  </a:lnTo>
                  <a:lnTo>
                    <a:pt x="0" y="0"/>
                  </a:lnTo>
                  <a:lnTo>
                    <a:pt x="0" y="3020605"/>
                  </a:lnTo>
                  <a:lnTo>
                    <a:pt x="3015474" y="3020605"/>
                  </a:lnTo>
                  <a:lnTo>
                    <a:pt x="3015474" y="279400"/>
                  </a:lnTo>
                  <a:close/>
                  <a:moveTo>
                    <a:pt x="2936734" y="279400"/>
                  </a:moveTo>
                  <a:lnTo>
                    <a:pt x="2936734" y="2941864"/>
                  </a:lnTo>
                  <a:lnTo>
                    <a:pt x="78740" y="2941864"/>
                  </a:lnTo>
                  <a:lnTo>
                    <a:pt x="78740" y="78740"/>
                  </a:lnTo>
                  <a:lnTo>
                    <a:pt x="2936734" y="78740"/>
                  </a:lnTo>
                  <a:lnTo>
                    <a:pt x="2936734" y="279400"/>
                  </a:ln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49225" y="6124912"/>
            <a:ext cx="2759119" cy="272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7"/>
              </a:lnSpc>
            </a:pPr>
            <a:r>
              <a:rPr lang="en-US" sz="1811" spc="18">
                <a:solidFill>
                  <a:srgbClr val="008037"/>
                </a:solidFill>
                <a:latin typeface="Poppins Light"/>
              </a:rPr>
              <a:t>Em decorrência a 2°  Guerra (1939 - 1945), a entidade esteve com suas atividades voltadas para o contexto: "Campanha da Asa - escola de aviação"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06737" y="5987818"/>
            <a:ext cx="497002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8037"/>
                </a:solidFill>
                <a:latin typeface="Poppins Light Bold"/>
              </a:rPr>
              <a:t>Em torno de 1949/50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38651" y="6662097"/>
            <a:ext cx="4049225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210">
                <a:solidFill>
                  <a:srgbClr val="008037"/>
                </a:solidFill>
                <a:latin typeface="Poppins Light"/>
              </a:rPr>
              <a:t>Interferência Militar, o C.A foi dirigido por um capitão convidado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76758" y="6473593"/>
            <a:ext cx="5360617" cy="184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210">
                <a:solidFill>
                  <a:srgbClr val="008037"/>
                </a:solidFill>
                <a:latin typeface="Poppins Light"/>
              </a:rPr>
              <a:t>Conquista da sede do CALQ, por meio de processo jurídico de usucapião: banco agronômico, biblioteca, teatro, médicos, campanhas de reflorestamento.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577122" y="5079560"/>
            <a:ext cx="5360253" cy="1432133"/>
            <a:chOff x="0" y="0"/>
            <a:chExt cx="7147003" cy="190951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33236"/>
              <a:ext cx="7147003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008037"/>
                  </a:solidFill>
                  <a:latin typeface="Poppins Light Bold"/>
                </a:rPr>
                <a:t>23 de maio de 1963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2507326" y="0"/>
              <a:ext cx="398518" cy="1120512"/>
            </a:xfrm>
            <a:prstGeom prst="rect">
              <a:avLst/>
            </a:prstGeom>
            <a:solidFill>
              <a:srgbClr val="1C232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88545" y="4957257"/>
            <a:ext cx="658525" cy="840384"/>
            <a:chOff x="0" y="0"/>
            <a:chExt cx="4975860" cy="63500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49758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975860">
                  <a:moveTo>
                    <a:pt x="4975860" y="0"/>
                  </a:moveTo>
                  <a:lnTo>
                    <a:pt x="4975860" y="5478780"/>
                  </a:lnTo>
                  <a:lnTo>
                    <a:pt x="2486660" y="6350000"/>
                  </a:lnTo>
                  <a:lnTo>
                    <a:pt x="0" y="5478780"/>
                  </a:lnTo>
                  <a:lnTo>
                    <a:pt x="1270" y="4762500"/>
                  </a:lnTo>
                  <a:lnTo>
                    <a:pt x="6350" y="1549400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6240931" y="4955242"/>
            <a:ext cx="658525" cy="840384"/>
            <a:chOff x="0" y="0"/>
            <a:chExt cx="4975860" cy="635000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49758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975860">
                  <a:moveTo>
                    <a:pt x="4975860" y="0"/>
                  </a:moveTo>
                  <a:lnTo>
                    <a:pt x="4975860" y="5478780"/>
                  </a:lnTo>
                  <a:lnTo>
                    <a:pt x="2486660" y="6350000"/>
                  </a:lnTo>
                  <a:lnTo>
                    <a:pt x="0" y="5478780"/>
                  </a:lnTo>
                  <a:lnTo>
                    <a:pt x="1270" y="4762500"/>
                  </a:lnTo>
                  <a:lnTo>
                    <a:pt x="6350" y="1549400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4803713" y="5960889"/>
            <a:ext cx="318304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008037"/>
                </a:solidFill>
                <a:latin typeface="Poppins Light Bold"/>
              </a:rPr>
              <a:t>3º de abril de 1964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803713" y="7033922"/>
            <a:ext cx="3183048" cy="1419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60">
                <a:solidFill>
                  <a:srgbClr val="008037"/>
                </a:solidFill>
                <a:latin typeface="Poppins Light"/>
              </a:rPr>
              <a:t>o CALQ foi um dos únicos centros acadêmicos do Brasil que apoiaram oficialmente o golpe militar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2C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4515" y="4982633"/>
            <a:ext cx="19097031" cy="854155"/>
            <a:chOff x="0" y="0"/>
            <a:chExt cx="5480124" cy="245110"/>
          </a:xfrm>
        </p:grpSpPr>
        <p:sp>
          <p:nvSpPr>
            <p:cNvPr name="Freeform 3" id="3"/>
            <p:cNvSpPr/>
            <p:nvPr/>
          </p:nvSpPr>
          <p:spPr>
            <a:xfrm>
              <a:off x="0" y="168910"/>
              <a:ext cx="5480124" cy="76200"/>
            </a:xfrm>
            <a:custGeom>
              <a:avLst/>
              <a:gdLst/>
              <a:ahLst/>
              <a:cxnLst/>
              <a:rect r="r" b="b" t="t" l="l"/>
              <a:pathLst>
                <a:path h="76200" w="5480124">
                  <a:moveTo>
                    <a:pt x="0" y="0"/>
                  </a:moveTo>
                  <a:lnTo>
                    <a:pt x="5480124" y="0"/>
                  </a:lnTo>
                  <a:lnTo>
                    <a:pt x="54801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5480124" cy="76200"/>
            </a:xfrm>
            <a:custGeom>
              <a:avLst/>
              <a:gdLst/>
              <a:ahLst/>
              <a:cxnLst/>
              <a:rect r="r" b="b" t="t" l="l"/>
              <a:pathLst>
                <a:path h="76200" w="5480124">
                  <a:moveTo>
                    <a:pt x="0" y="0"/>
                  </a:moveTo>
                  <a:lnTo>
                    <a:pt x="5480124" y="0"/>
                  </a:lnTo>
                  <a:lnTo>
                    <a:pt x="54801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86541" y="3852432"/>
            <a:ext cx="3114558" cy="311455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6901" y="3852432"/>
            <a:ext cx="3114558" cy="311455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586721" y="3852432"/>
            <a:ext cx="3114558" cy="311455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9612" t="1724" r="11113" b="4430"/>
          <a:stretch>
            <a:fillRect/>
          </a:stretch>
        </p:blipFill>
        <p:spPr>
          <a:xfrm flipH="false" flipV="false" rot="0">
            <a:off x="15032999" y="503003"/>
            <a:ext cx="2226301" cy="263552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32835" y="1085203"/>
            <a:ext cx="14011345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6500" spc="195">
                <a:solidFill>
                  <a:srgbClr val="FFFAEC"/>
                </a:solidFill>
                <a:latin typeface="Poppins Medium"/>
              </a:rPr>
              <a:t>Evolução Histórica do DCAGRO: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69732" y="7116020"/>
            <a:ext cx="3948176" cy="2323027"/>
            <a:chOff x="0" y="0"/>
            <a:chExt cx="5264235" cy="309737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52642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Poppins Light Bold"/>
                </a:rPr>
                <a:t>DÉCADA 80/90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229200"/>
              <a:ext cx="5264235" cy="1479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FFFFFF"/>
                  </a:solidFill>
                  <a:latin typeface="Poppins Light"/>
                </a:rPr>
                <a:t>Cursos se uniram para reinvindicar suas demandas e CALQ assume um novo papel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755294" y="7116020"/>
            <a:ext cx="4777412" cy="2323027"/>
            <a:chOff x="0" y="0"/>
            <a:chExt cx="6369882" cy="309737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66675"/>
              <a:ext cx="6369882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Poppins Light Bold"/>
                </a:rPr>
                <a:t>A PARTIR DE 2005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229200"/>
              <a:ext cx="6369882" cy="1479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FFFFFF"/>
                  </a:solidFill>
                  <a:latin typeface="Poppins Light"/>
                </a:rPr>
                <a:t>Traz a importância de manter ativo o movimento estudantil; o C.A, dentre os alunos de agronomia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278739" y="7116020"/>
            <a:ext cx="4530882" cy="2704027"/>
            <a:chOff x="0" y="0"/>
            <a:chExt cx="6041176" cy="360537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66675"/>
              <a:ext cx="6041176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Poppins Light Bold"/>
                </a:rPr>
                <a:t>2006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229200"/>
              <a:ext cx="6041176" cy="1987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FFFFFF"/>
                  </a:solidFill>
                  <a:latin typeface="Poppins Light"/>
                </a:rPr>
                <a:t>Ativo nos movimentos e pautas nacionais/estaduais (CONEA, FEAB, Encontro Regional) e não apenas locais.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42084" y="4540713"/>
            <a:ext cx="2603470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Poppins Bold Bold"/>
              </a:rPr>
              <a:t>ORIGEM DO DCAGRO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42265" y="4259725"/>
            <a:ext cx="2603470" cy="223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Poppins Bold Bold"/>
              </a:rPr>
              <a:t>DCAGRO TORNA-SE MAIS ATIVO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242445" y="4135265"/>
            <a:ext cx="2603470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240">
                <a:solidFill>
                  <a:srgbClr val="FFFFFF"/>
                </a:solidFill>
                <a:latin typeface="Poppins Bold Bold"/>
              </a:rPr>
              <a:t>ENCONTRO REGIONAL DOS ESTUDANTES DE AGRONOMIA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52C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4515" y="4982633"/>
            <a:ext cx="19097031" cy="854155"/>
            <a:chOff x="0" y="0"/>
            <a:chExt cx="5480124" cy="245110"/>
          </a:xfrm>
        </p:grpSpPr>
        <p:sp>
          <p:nvSpPr>
            <p:cNvPr name="Freeform 3" id="3"/>
            <p:cNvSpPr/>
            <p:nvPr/>
          </p:nvSpPr>
          <p:spPr>
            <a:xfrm>
              <a:off x="0" y="168910"/>
              <a:ext cx="5480124" cy="76200"/>
            </a:xfrm>
            <a:custGeom>
              <a:avLst/>
              <a:gdLst/>
              <a:ahLst/>
              <a:cxnLst/>
              <a:rect r="r" b="b" t="t" l="l"/>
              <a:pathLst>
                <a:path h="76200" w="5480124">
                  <a:moveTo>
                    <a:pt x="0" y="0"/>
                  </a:moveTo>
                  <a:lnTo>
                    <a:pt x="5480124" y="0"/>
                  </a:lnTo>
                  <a:lnTo>
                    <a:pt x="54801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5480124" cy="76200"/>
            </a:xfrm>
            <a:custGeom>
              <a:avLst/>
              <a:gdLst/>
              <a:ahLst/>
              <a:cxnLst/>
              <a:rect r="r" b="b" t="t" l="l"/>
              <a:pathLst>
                <a:path h="76200" w="5480124">
                  <a:moveTo>
                    <a:pt x="0" y="0"/>
                  </a:moveTo>
                  <a:lnTo>
                    <a:pt x="5480124" y="0"/>
                  </a:lnTo>
                  <a:lnTo>
                    <a:pt x="54801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86541" y="3852432"/>
            <a:ext cx="3114558" cy="311455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86901" y="3852432"/>
            <a:ext cx="3114558" cy="311455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586721" y="3852432"/>
            <a:ext cx="3114558" cy="311455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9612" t="1724" r="11113" b="4430"/>
          <a:stretch>
            <a:fillRect/>
          </a:stretch>
        </p:blipFill>
        <p:spPr>
          <a:xfrm flipH="false" flipV="false" rot="0">
            <a:off x="15032999" y="503003"/>
            <a:ext cx="2226301" cy="2635526"/>
          </a:xfrm>
          <a:prstGeom prst="rect">
            <a:avLst/>
          </a:prstGeom>
        </p:spPr>
      </p:pic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305416" y="3971313"/>
            <a:ext cx="2876807" cy="2876795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-22245" b="-22245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7681661" y="3947377"/>
            <a:ext cx="2924678" cy="2924666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888" r="-38888" t="0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3141004" y="4006540"/>
            <a:ext cx="2806352" cy="2806341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50101" r="-27675" t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532835" y="1085203"/>
            <a:ext cx="14011345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6500" spc="195">
                <a:solidFill>
                  <a:srgbClr val="FFFAEC"/>
                </a:solidFill>
                <a:latin typeface="Poppins Medium"/>
              </a:rPr>
              <a:t>Evolução Histórica do DCAGRO: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55114" y="7123872"/>
            <a:ext cx="4777412" cy="2323027"/>
            <a:chOff x="0" y="0"/>
            <a:chExt cx="6369882" cy="309737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66675"/>
              <a:ext cx="6369882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Poppins Light Bold"/>
                </a:rPr>
                <a:t>2009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229200"/>
              <a:ext cx="6369882" cy="1479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FFFFFF"/>
                  </a:solidFill>
                  <a:latin typeface="Poppins Light"/>
                </a:rPr>
                <a:t>Organizaram o 52º Congresso Nacional dos Estudantes de Agronomia (CONEA) na ESALQ!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755294" y="7123872"/>
            <a:ext cx="4777412" cy="3085027"/>
            <a:chOff x="0" y="0"/>
            <a:chExt cx="6369882" cy="411337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66675"/>
              <a:ext cx="6369882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Poppins Light Bold"/>
                </a:rPr>
                <a:t>ATÉ 2010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229200"/>
              <a:ext cx="6369882" cy="2495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FFFFFF"/>
                  </a:solidFill>
                  <a:latin typeface="Poppins Light"/>
                </a:rPr>
                <a:t>Participação na disciplina de Introdução de Engenharia Agronômica e realização de debates pensando na formação acadêmica-profissional dos estudantes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155474" y="7123872"/>
            <a:ext cx="4777412" cy="2704027"/>
            <a:chOff x="0" y="0"/>
            <a:chExt cx="6369882" cy="360537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66675"/>
              <a:ext cx="6369882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Poppins Light Bold"/>
                </a:rPr>
                <a:t>2013 A 2016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229200"/>
              <a:ext cx="6369882" cy="1987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20">
                  <a:solidFill>
                    <a:srgbClr val="FFFFFF"/>
                  </a:solidFill>
                  <a:latin typeface="Poppins Light"/>
                </a:rPr>
                <a:t>Participação nas aulas de Vida Universitária, ida ao 59º CONEA, sediado em Fortaleza/CE. Presentes na CoC, RD; reformulação de grade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-2740120" y="4717615"/>
            <a:ext cx="8389409" cy="851769"/>
          </a:xfrm>
          <a:prstGeom prst="rect">
            <a:avLst/>
          </a:prstGeom>
          <a:solidFill>
            <a:srgbClr val="FFFAEC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2723457" y="3920335"/>
            <a:ext cx="12841087" cy="854155"/>
            <a:chOff x="0" y="0"/>
            <a:chExt cx="3684905" cy="245110"/>
          </a:xfrm>
        </p:grpSpPr>
        <p:sp>
          <p:nvSpPr>
            <p:cNvPr name="Freeform 4" id="4"/>
            <p:cNvSpPr/>
            <p:nvPr/>
          </p:nvSpPr>
          <p:spPr>
            <a:xfrm>
              <a:off x="0" y="168910"/>
              <a:ext cx="3684905" cy="76200"/>
            </a:xfrm>
            <a:custGeom>
              <a:avLst/>
              <a:gdLst/>
              <a:ahLst/>
              <a:cxnLst/>
              <a:rect r="r" b="b" t="t" l="l"/>
              <a:pathLst>
                <a:path h="76200" w="3684905">
                  <a:moveTo>
                    <a:pt x="0" y="0"/>
                  </a:moveTo>
                  <a:lnTo>
                    <a:pt x="3684905" y="0"/>
                  </a:lnTo>
                  <a:lnTo>
                    <a:pt x="36849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AEC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3684905" cy="76200"/>
            </a:xfrm>
            <a:custGeom>
              <a:avLst/>
              <a:gdLst/>
              <a:ahLst/>
              <a:cxnLst/>
              <a:rect r="r" b="b" t="t" l="l"/>
              <a:pathLst>
                <a:path h="76200" w="3684905">
                  <a:moveTo>
                    <a:pt x="0" y="0"/>
                  </a:moveTo>
                  <a:lnTo>
                    <a:pt x="3684905" y="0"/>
                  </a:lnTo>
                  <a:lnTo>
                    <a:pt x="36849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AE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86721" y="0"/>
            <a:ext cx="3114558" cy="3114558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32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586721" y="7172442"/>
            <a:ext cx="3114558" cy="311455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32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586721" y="3586221"/>
            <a:ext cx="3114558" cy="3114558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32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949694" y="6573022"/>
            <a:ext cx="4485880" cy="347625"/>
            <a:chOff x="0" y="0"/>
            <a:chExt cx="1884680" cy="146050"/>
          </a:xfrm>
        </p:grpSpPr>
        <p:sp>
          <p:nvSpPr>
            <p:cNvPr name="Freeform 13" id="13"/>
            <p:cNvSpPr/>
            <p:nvPr/>
          </p:nvSpPr>
          <p:spPr>
            <a:xfrm>
              <a:off x="0" y="-2540"/>
              <a:ext cx="1884680" cy="153670"/>
            </a:xfrm>
            <a:custGeom>
              <a:avLst/>
              <a:gdLst/>
              <a:ahLst/>
              <a:cxnLst/>
              <a:rect r="r" b="b" t="t" l="l"/>
              <a:pathLst>
                <a:path h="153670" w="1884680">
                  <a:moveTo>
                    <a:pt x="369570" y="27940"/>
                  </a:moveTo>
                  <a:cubicBezTo>
                    <a:pt x="369570" y="26670"/>
                    <a:pt x="368300" y="26670"/>
                    <a:pt x="369570" y="27940"/>
                  </a:cubicBezTo>
                  <a:close/>
                  <a:cubicBezTo>
                    <a:pt x="372110" y="30480"/>
                    <a:pt x="374650" y="30480"/>
                    <a:pt x="377190" y="29210"/>
                  </a:cubicBezTo>
                  <a:cubicBezTo>
                    <a:pt x="377190" y="26670"/>
                    <a:pt x="372110" y="26670"/>
                    <a:pt x="370840" y="25400"/>
                  </a:cubicBezTo>
                  <a:cubicBezTo>
                    <a:pt x="373380" y="26670"/>
                    <a:pt x="370840" y="26670"/>
                    <a:pt x="369570" y="27940"/>
                  </a:cubicBezTo>
                  <a:close/>
                  <a:moveTo>
                    <a:pt x="1822450" y="81280"/>
                  </a:moveTo>
                  <a:cubicBezTo>
                    <a:pt x="1823720" y="81280"/>
                    <a:pt x="1823720" y="81280"/>
                    <a:pt x="1824990" y="80010"/>
                  </a:cubicBezTo>
                  <a:lnTo>
                    <a:pt x="1824990" y="78740"/>
                  </a:lnTo>
                  <a:lnTo>
                    <a:pt x="1822450" y="81280"/>
                  </a:lnTo>
                  <a:close/>
                  <a:moveTo>
                    <a:pt x="1847850" y="119380"/>
                  </a:moveTo>
                  <a:lnTo>
                    <a:pt x="1851660" y="123190"/>
                  </a:lnTo>
                  <a:cubicBezTo>
                    <a:pt x="1861820" y="121920"/>
                    <a:pt x="1879600" y="119380"/>
                    <a:pt x="1884680" y="115570"/>
                  </a:cubicBezTo>
                  <a:cubicBezTo>
                    <a:pt x="1884680" y="115570"/>
                    <a:pt x="1846580" y="97790"/>
                    <a:pt x="1836420" y="87630"/>
                  </a:cubicBezTo>
                  <a:cubicBezTo>
                    <a:pt x="1850390" y="90170"/>
                    <a:pt x="1840230" y="86360"/>
                    <a:pt x="1837690" y="83820"/>
                  </a:cubicBezTo>
                  <a:lnTo>
                    <a:pt x="1836420" y="86360"/>
                  </a:lnTo>
                  <a:cubicBezTo>
                    <a:pt x="1827530" y="83820"/>
                    <a:pt x="1827530" y="78740"/>
                    <a:pt x="1823720" y="77470"/>
                  </a:cubicBezTo>
                  <a:lnTo>
                    <a:pt x="1823720" y="78740"/>
                  </a:lnTo>
                  <a:lnTo>
                    <a:pt x="1823720" y="77470"/>
                  </a:lnTo>
                  <a:lnTo>
                    <a:pt x="1823720" y="80010"/>
                  </a:lnTo>
                  <a:cubicBezTo>
                    <a:pt x="1823720" y="81280"/>
                    <a:pt x="1823720" y="82550"/>
                    <a:pt x="1821180" y="81280"/>
                  </a:cubicBezTo>
                  <a:cubicBezTo>
                    <a:pt x="1817370" y="82550"/>
                    <a:pt x="1812290" y="81280"/>
                    <a:pt x="1809750" y="81280"/>
                  </a:cubicBezTo>
                  <a:lnTo>
                    <a:pt x="1809750" y="76200"/>
                  </a:lnTo>
                  <a:cubicBezTo>
                    <a:pt x="1803400" y="85090"/>
                    <a:pt x="1769110" y="62230"/>
                    <a:pt x="1760220" y="62230"/>
                  </a:cubicBezTo>
                  <a:cubicBezTo>
                    <a:pt x="1752600" y="55880"/>
                    <a:pt x="1741170" y="63500"/>
                    <a:pt x="1731010" y="60960"/>
                  </a:cubicBezTo>
                  <a:cubicBezTo>
                    <a:pt x="1714500" y="59690"/>
                    <a:pt x="1723390" y="54610"/>
                    <a:pt x="1714500" y="50800"/>
                  </a:cubicBezTo>
                  <a:cubicBezTo>
                    <a:pt x="1704340" y="48260"/>
                    <a:pt x="1717040" y="55880"/>
                    <a:pt x="1711960" y="55880"/>
                  </a:cubicBezTo>
                  <a:lnTo>
                    <a:pt x="1699260" y="49530"/>
                  </a:lnTo>
                  <a:cubicBezTo>
                    <a:pt x="1706880" y="49530"/>
                    <a:pt x="1703070" y="45720"/>
                    <a:pt x="1701800" y="44450"/>
                  </a:cubicBezTo>
                  <a:cubicBezTo>
                    <a:pt x="1691640" y="43180"/>
                    <a:pt x="1673860" y="35560"/>
                    <a:pt x="1671320" y="44450"/>
                  </a:cubicBezTo>
                  <a:cubicBezTo>
                    <a:pt x="1657350" y="40640"/>
                    <a:pt x="1657350" y="36830"/>
                    <a:pt x="1651000" y="35560"/>
                  </a:cubicBezTo>
                  <a:cubicBezTo>
                    <a:pt x="1653540" y="36830"/>
                    <a:pt x="1657350" y="39370"/>
                    <a:pt x="1657350" y="40640"/>
                  </a:cubicBezTo>
                  <a:cubicBezTo>
                    <a:pt x="1651000" y="36830"/>
                    <a:pt x="1654810" y="41910"/>
                    <a:pt x="1657350" y="41910"/>
                  </a:cubicBezTo>
                  <a:cubicBezTo>
                    <a:pt x="1648460" y="45720"/>
                    <a:pt x="1611630" y="25400"/>
                    <a:pt x="1610360" y="35560"/>
                  </a:cubicBezTo>
                  <a:lnTo>
                    <a:pt x="1610360" y="34290"/>
                  </a:lnTo>
                  <a:cubicBezTo>
                    <a:pt x="1607820" y="41910"/>
                    <a:pt x="1611630" y="49530"/>
                    <a:pt x="1605280" y="53340"/>
                  </a:cubicBezTo>
                  <a:lnTo>
                    <a:pt x="1601470" y="49530"/>
                  </a:lnTo>
                  <a:lnTo>
                    <a:pt x="1595120" y="53340"/>
                  </a:lnTo>
                  <a:cubicBezTo>
                    <a:pt x="1591310" y="50800"/>
                    <a:pt x="1592580" y="49530"/>
                    <a:pt x="1592580" y="48260"/>
                  </a:cubicBezTo>
                  <a:cubicBezTo>
                    <a:pt x="1582420" y="52070"/>
                    <a:pt x="1568450" y="46990"/>
                    <a:pt x="1557020" y="46990"/>
                  </a:cubicBezTo>
                  <a:lnTo>
                    <a:pt x="1569720" y="67310"/>
                  </a:lnTo>
                  <a:cubicBezTo>
                    <a:pt x="1559560" y="62230"/>
                    <a:pt x="1540510" y="53340"/>
                    <a:pt x="1539240" y="59690"/>
                  </a:cubicBezTo>
                  <a:lnTo>
                    <a:pt x="1532890" y="53340"/>
                  </a:lnTo>
                  <a:cubicBezTo>
                    <a:pt x="1512570" y="40640"/>
                    <a:pt x="1518920" y="58420"/>
                    <a:pt x="1510030" y="54610"/>
                  </a:cubicBezTo>
                  <a:lnTo>
                    <a:pt x="1499870" y="46990"/>
                  </a:lnTo>
                  <a:lnTo>
                    <a:pt x="1510030" y="46990"/>
                  </a:lnTo>
                  <a:cubicBezTo>
                    <a:pt x="1499870" y="43180"/>
                    <a:pt x="1496060" y="40640"/>
                    <a:pt x="1487170" y="35560"/>
                  </a:cubicBezTo>
                  <a:lnTo>
                    <a:pt x="1488440" y="36830"/>
                  </a:lnTo>
                  <a:lnTo>
                    <a:pt x="1487170" y="36830"/>
                  </a:lnTo>
                  <a:cubicBezTo>
                    <a:pt x="1485900" y="40640"/>
                    <a:pt x="1480820" y="43180"/>
                    <a:pt x="1473200" y="41910"/>
                  </a:cubicBezTo>
                  <a:cubicBezTo>
                    <a:pt x="1463040" y="40640"/>
                    <a:pt x="1455420" y="46990"/>
                    <a:pt x="1438910" y="38100"/>
                  </a:cubicBezTo>
                  <a:lnTo>
                    <a:pt x="1435100" y="46990"/>
                  </a:lnTo>
                  <a:lnTo>
                    <a:pt x="1422400" y="41910"/>
                  </a:lnTo>
                  <a:lnTo>
                    <a:pt x="1422400" y="35560"/>
                  </a:lnTo>
                  <a:cubicBezTo>
                    <a:pt x="1435100" y="35560"/>
                    <a:pt x="1456690" y="33020"/>
                    <a:pt x="1473200" y="33020"/>
                  </a:cubicBezTo>
                  <a:lnTo>
                    <a:pt x="1473200" y="38100"/>
                  </a:lnTo>
                  <a:lnTo>
                    <a:pt x="1488440" y="36830"/>
                  </a:lnTo>
                  <a:lnTo>
                    <a:pt x="1488440" y="35560"/>
                  </a:lnTo>
                  <a:cubicBezTo>
                    <a:pt x="1485900" y="34290"/>
                    <a:pt x="1480820" y="34290"/>
                    <a:pt x="1473200" y="34290"/>
                  </a:cubicBezTo>
                  <a:lnTo>
                    <a:pt x="1473200" y="31750"/>
                  </a:lnTo>
                  <a:cubicBezTo>
                    <a:pt x="1464310" y="31750"/>
                    <a:pt x="1454150" y="34290"/>
                    <a:pt x="1447800" y="34290"/>
                  </a:cubicBezTo>
                  <a:cubicBezTo>
                    <a:pt x="1445260" y="33020"/>
                    <a:pt x="1437640" y="26670"/>
                    <a:pt x="1442720" y="22860"/>
                  </a:cubicBezTo>
                  <a:lnTo>
                    <a:pt x="1436370" y="27940"/>
                  </a:lnTo>
                  <a:cubicBezTo>
                    <a:pt x="1405890" y="29210"/>
                    <a:pt x="1405890" y="29210"/>
                    <a:pt x="1372870" y="21590"/>
                  </a:cubicBezTo>
                  <a:lnTo>
                    <a:pt x="1375410" y="24130"/>
                  </a:lnTo>
                  <a:cubicBezTo>
                    <a:pt x="1369060" y="25400"/>
                    <a:pt x="1362710" y="27940"/>
                    <a:pt x="1361440" y="22860"/>
                  </a:cubicBezTo>
                  <a:lnTo>
                    <a:pt x="1360170" y="20320"/>
                  </a:lnTo>
                  <a:lnTo>
                    <a:pt x="1360170" y="22860"/>
                  </a:lnTo>
                  <a:cubicBezTo>
                    <a:pt x="1341120" y="21590"/>
                    <a:pt x="1320800" y="17780"/>
                    <a:pt x="1308100" y="10160"/>
                  </a:cubicBezTo>
                  <a:lnTo>
                    <a:pt x="1305560" y="17780"/>
                  </a:lnTo>
                  <a:cubicBezTo>
                    <a:pt x="1301750" y="17780"/>
                    <a:pt x="1295400" y="6350"/>
                    <a:pt x="1292860" y="16510"/>
                  </a:cubicBezTo>
                  <a:lnTo>
                    <a:pt x="1283970" y="19050"/>
                  </a:lnTo>
                  <a:cubicBezTo>
                    <a:pt x="1278890" y="19050"/>
                    <a:pt x="1275080" y="22860"/>
                    <a:pt x="1268730" y="19050"/>
                  </a:cubicBezTo>
                  <a:cubicBezTo>
                    <a:pt x="1268730" y="19050"/>
                    <a:pt x="1267460" y="19050"/>
                    <a:pt x="1267460" y="17780"/>
                  </a:cubicBezTo>
                  <a:cubicBezTo>
                    <a:pt x="1254760" y="15240"/>
                    <a:pt x="1267460" y="24130"/>
                    <a:pt x="1253490" y="20320"/>
                  </a:cubicBezTo>
                  <a:cubicBezTo>
                    <a:pt x="1248410" y="15240"/>
                    <a:pt x="1248410" y="29210"/>
                    <a:pt x="1240790" y="27940"/>
                  </a:cubicBezTo>
                  <a:lnTo>
                    <a:pt x="1233170" y="17780"/>
                  </a:lnTo>
                  <a:cubicBezTo>
                    <a:pt x="1220470" y="11430"/>
                    <a:pt x="1217930" y="21590"/>
                    <a:pt x="1200150" y="22860"/>
                  </a:cubicBezTo>
                  <a:cubicBezTo>
                    <a:pt x="1191260" y="19050"/>
                    <a:pt x="1187450" y="10160"/>
                    <a:pt x="1192530" y="2540"/>
                  </a:cubicBezTo>
                  <a:cubicBezTo>
                    <a:pt x="1184910" y="11430"/>
                    <a:pt x="1188720" y="8890"/>
                    <a:pt x="1178560" y="12700"/>
                  </a:cubicBezTo>
                  <a:cubicBezTo>
                    <a:pt x="1177290" y="8890"/>
                    <a:pt x="1178560" y="7620"/>
                    <a:pt x="1179830" y="5080"/>
                  </a:cubicBezTo>
                  <a:cubicBezTo>
                    <a:pt x="1170940" y="0"/>
                    <a:pt x="1173480" y="8890"/>
                    <a:pt x="1167130" y="8890"/>
                  </a:cubicBezTo>
                  <a:cubicBezTo>
                    <a:pt x="1167130" y="7620"/>
                    <a:pt x="1168400" y="6350"/>
                    <a:pt x="1168400" y="5080"/>
                  </a:cubicBezTo>
                  <a:lnTo>
                    <a:pt x="1167130" y="8890"/>
                  </a:lnTo>
                  <a:cubicBezTo>
                    <a:pt x="1168400" y="15240"/>
                    <a:pt x="1165860" y="26670"/>
                    <a:pt x="1163320" y="27940"/>
                  </a:cubicBezTo>
                  <a:lnTo>
                    <a:pt x="1165860" y="30480"/>
                  </a:lnTo>
                  <a:cubicBezTo>
                    <a:pt x="1158240" y="34290"/>
                    <a:pt x="1150620" y="36830"/>
                    <a:pt x="1141730" y="33020"/>
                  </a:cubicBezTo>
                  <a:lnTo>
                    <a:pt x="1141730" y="29210"/>
                  </a:lnTo>
                  <a:lnTo>
                    <a:pt x="1132840" y="30480"/>
                  </a:lnTo>
                  <a:lnTo>
                    <a:pt x="1132840" y="25400"/>
                  </a:lnTo>
                  <a:lnTo>
                    <a:pt x="1118870" y="26670"/>
                  </a:lnTo>
                  <a:lnTo>
                    <a:pt x="1120140" y="27940"/>
                  </a:lnTo>
                  <a:cubicBezTo>
                    <a:pt x="1117600" y="27940"/>
                    <a:pt x="1106170" y="30480"/>
                    <a:pt x="1101090" y="27940"/>
                  </a:cubicBezTo>
                  <a:lnTo>
                    <a:pt x="1101090" y="25400"/>
                  </a:lnTo>
                  <a:cubicBezTo>
                    <a:pt x="1084580" y="17780"/>
                    <a:pt x="1070610" y="27940"/>
                    <a:pt x="1051560" y="29210"/>
                  </a:cubicBezTo>
                  <a:lnTo>
                    <a:pt x="1054100" y="24130"/>
                  </a:lnTo>
                  <a:cubicBezTo>
                    <a:pt x="1047750" y="19050"/>
                    <a:pt x="1052830" y="31750"/>
                    <a:pt x="1043940" y="29210"/>
                  </a:cubicBezTo>
                  <a:lnTo>
                    <a:pt x="1043940" y="22860"/>
                  </a:lnTo>
                  <a:cubicBezTo>
                    <a:pt x="1037590" y="31750"/>
                    <a:pt x="1035050" y="21590"/>
                    <a:pt x="1029970" y="17780"/>
                  </a:cubicBezTo>
                  <a:lnTo>
                    <a:pt x="1032510" y="26670"/>
                  </a:lnTo>
                  <a:lnTo>
                    <a:pt x="1023620" y="25400"/>
                  </a:lnTo>
                  <a:cubicBezTo>
                    <a:pt x="1013460" y="22860"/>
                    <a:pt x="1017270" y="13970"/>
                    <a:pt x="1018540" y="10160"/>
                  </a:cubicBezTo>
                  <a:lnTo>
                    <a:pt x="1012190" y="15240"/>
                  </a:lnTo>
                  <a:lnTo>
                    <a:pt x="1010920" y="7620"/>
                  </a:lnTo>
                  <a:cubicBezTo>
                    <a:pt x="1005840" y="16510"/>
                    <a:pt x="1005840" y="6350"/>
                    <a:pt x="996950" y="11430"/>
                  </a:cubicBezTo>
                  <a:cubicBezTo>
                    <a:pt x="995680" y="8890"/>
                    <a:pt x="998220" y="6350"/>
                    <a:pt x="995680" y="5080"/>
                  </a:cubicBezTo>
                  <a:lnTo>
                    <a:pt x="981710" y="15240"/>
                  </a:lnTo>
                  <a:lnTo>
                    <a:pt x="990600" y="10160"/>
                  </a:lnTo>
                  <a:lnTo>
                    <a:pt x="989330" y="21590"/>
                  </a:lnTo>
                  <a:cubicBezTo>
                    <a:pt x="980440" y="30480"/>
                    <a:pt x="976630" y="20320"/>
                    <a:pt x="970280" y="22860"/>
                  </a:cubicBezTo>
                  <a:lnTo>
                    <a:pt x="974090" y="19050"/>
                  </a:lnTo>
                  <a:cubicBezTo>
                    <a:pt x="963930" y="21590"/>
                    <a:pt x="962660" y="16510"/>
                    <a:pt x="957580" y="13970"/>
                  </a:cubicBezTo>
                  <a:cubicBezTo>
                    <a:pt x="958850" y="16510"/>
                    <a:pt x="962660" y="19050"/>
                    <a:pt x="957580" y="20320"/>
                  </a:cubicBezTo>
                  <a:cubicBezTo>
                    <a:pt x="955040" y="20320"/>
                    <a:pt x="956310" y="16510"/>
                    <a:pt x="952500" y="15240"/>
                  </a:cubicBezTo>
                  <a:cubicBezTo>
                    <a:pt x="951230" y="22860"/>
                    <a:pt x="944880" y="26670"/>
                    <a:pt x="937260" y="22860"/>
                  </a:cubicBezTo>
                  <a:cubicBezTo>
                    <a:pt x="937260" y="21590"/>
                    <a:pt x="937260" y="20320"/>
                    <a:pt x="938530" y="20320"/>
                  </a:cubicBezTo>
                  <a:cubicBezTo>
                    <a:pt x="937260" y="21590"/>
                    <a:pt x="935990" y="22860"/>
                    <a:pt x="933450" y="21590"/>
                  </a:cubicBezTo>
                  <a:lnTo>
                    <a:pt x="934720" y="13970"/>
                  </a:lnTo>
                  <a:lnTo>
                    <a:pt x="928370" y="21590"/>
                  </a:lnTo>
                  <a:cubicBezTo>
                    <a:pt x="924560" y="19050"/>
                    <a:pt x="918210" y="25400"/>
                    <a:pt x="919480" y="20320"/>
                  </a:cubicBezTo>
                  <a:lnTo>
                    <a:pt x="922020" y="19050"/>
                  </a:lnTo>
                  <a:lnTo>
                    <a:pt x="892810" y="16510"/>
                  </a:lnTo>
                  <a:lnTo>
                    <a:pt x="892810" y="10160"/>
                  </a:lnTo>
                  <a:cubicBezTo>
                    <a:pt x="889000" y="21590"/>
                    <a:pt x="876300" y="8890"/>
                    <a:pt x="877570" y="20320"/>
                  </a:cubicBezTo>
                  <a:cubicBezTo>
                    <a:pt x="872490" y="13970"/>
                    <a:pt x="855980" y="24130"/>
                    <a:pt x="858520" y="11430"/>
                  </a:cubicBezTo>
                  <a:cubicBezTo>
                    <a:pt x="839470" y="10160"/>
                    <a:pt x="829310" y="22860"/>
                    <a:pt x="805180" y="16510"/>
                  </a:cubicBezTo>
                  <a:cubicBezTo>
                    <a:pt x="796290" y="6350"/>
                    <a:pt x="773430" y="8890"/>
                    <a:pt x="758190" y="7620"/>
                  </a:cubicBezTo>
                  <a:cubicBezTo>
                    <a:pt x="728980" y="12700"/>
                    <a:pt x="709930" y="16510"/>
                    <a:pt x="679450" y="19050"/>
                  </a:cubicBezTo>
                  <a:cubicBezTo>
                    <a:pt x="661670" y="3810"/>
                    <a:pt x="633730" y="24130"/>
                    <a:pt x="614680" y="15240"/>
                  </a:cubicBezTo>
                  <a:lnTo>
                    <a:pt x="609600" y="21590"/>
                  </a:lnTo>
                  <a:cubicBezTo>
                    <a:pt x="596900" y="11430"/>
                    <a:pt x="576580" y="24130"/>
                    <a:pt x="558800" y="13970"/>
                  </a:cubicBezTo>
                  <a:cubicBezTo>
                    <a:pt x="553720" y="16510"/>
                    <a:pt x="552450" y="17780"/>
                    <a:pt x="551180" y="17780"/>
                  </a:cubicBezTo>
                  <a:cubicBezTo>
                    <a:pt x="552450" y="17780"/>
                    <a:pt x="553720" y="19050"/>
                    <a:pt x="553720" y="22860"/>
                  </a:cubicBezTo>
                  <a:cubicBezTo>
                    <a:pt x="548640" y="20320"/>
                    <a:pt x="538480" y="24130"/>
                    <a:pt x="538480" y="16510"/>
                  </a:cubicBezTo>
                  <a:lnTo>
                    <a:pt x="539750" y="15240"/>
                  </a:lnTo>
                  <a:cubicBezTo>
                    <a:pt x="541020" y="7620"/>
                    <a:pt x="524510" y="19050"/>
                    <a:pt x="518160" y="12700"/>
                  </a:cubicBezTo>
                  <a:lnTo>
                    <a:pt x="520700" y="20320"/>
                  </a:lnTo>
                  <a:lnTo>
                    <a:pt x="510540" y="19050"/>
                  </a:lnTo>
                  <a:lnTo>
                    <a:pt x="513080" y="17780"/>
                  </a:lnTo>
                  <a:cubicBezTo>
                    <a:pt x="469900" y="35560"/>
                    <a:pt x="450850" y="10160"/>
                    <a:pt x="410210" y="26670"/>
                  </a:cubicBezTo>
                  <a:cubicBezTo>
                    <a:pt x="415290" y="17780"/>
                    <a:pt x="402590" y="31750"/>
                    <a:pt x="401320" y="21590"/>
                  </a:cubicBezTo>
                  <a:cubicBezTo>
                    <a:pt x="391160" y="8890"/>
                    <a:pt x="382270" y="24130"/>
                    <a:pt x="374650" y="27940"/>
                  </a:cubicBezTo>
                  <a:lnTo>
                    <a:pt x="374650" y="29210"/>
                  </a:lnTo>
                  <a:lnTo>
                    <a:pt x="360680" y="27940"/>
                  </a:lnTo>
                  <a:cubicBezTo>
                    <a:pt x="369570" y="15240"/>
                    <a:pt x="350520" y="38100"/>
                    <a:pt x="358140" y="27940"/>
                  </a:cubicBezTo>
                  <a:cubicBezTo>
                    <a:pt x="320040" y="19050"/>
                    <a:pt x="270510" y="27940"/>
                    <a:pt x="227330" y="24130"/>
                  </a:cubicBezTo>
                  <a:lnTo>
                    <a:pt x="229870" y="27940"/>
                  </a:lnTo>
                  <a:cubicBezTo>
                    <a:pt x="218440" y="27940"/>
                    <a:pt x="204470" y="31750"/>
                    <a:pt x="196850" y="26670"/>
                  </a:cubicBezTo>
                  <a:cubicBezTo>
                    <a:pt x="187960" y="21590"/>
                    <a:pt x="177800" y="34290"/>
                    <a:pt x="175260" y="35560"/>
                  </a:cubicBezTo>
                  <a:cubicBezTo>
                    <a:pt x="166370" y="40640"/>
                    <a:pt x="157480" y="30480"/>
                    <a:pt x="161290" y="30480"/>
                  </a:cubicBezTo>
                  <a:cubicBezTo>
                    <a:pt x="151130" y="31750"/>
                    <a:pt x="142240" y="43180"/>
                    <a:pt x="128270" y="38100"/>
                  </a:cubicBezTo>
                  <a:cubicBezTo>
                    <a:pt x="123190" y="27940"/>
                    <a:pt x="90170" y="48260"/>
                    <a:pt x="90170" y="36830"/>
                  </a:cubicBezTo>
                  <a:lnTo>
                    <a:pt x="90170" y="38100"/>
                  </a:lnTo>
                  <a:cubicBezTo>
                    <a:pt x="72390" y="29210"/>
                    <a:pt x="55880" y="43180"/>
                    <a:pt x="38100" y="35560"/>
                  </a:cubicBezTo>
                  <a:cubicBezTo>
                    <a:pt x="38100" y="35560"/>
                    <a:pt x="38100" y="34290"/>
                    <a:pt x="39370" y="34290"/>
                  </a:cubicBezTo>
                  <a:lnTo>
                    <a:pt x="0" y="69850"/>
                  </a:lnTo>
                  <a:lnTo>
                    <a:pt x="11430" y="109220"/>
                  </a:lnTo>
                  <a:lnTo>
                    <a:pt x="44450" y="140970"/>
                  </a:lnTo>
                  <a:lnTo>
                    <a:pt x="134620" y="134620"/>
                  </a:lnTo>
                  <a:lnTo>
                    <a:pt x="207010" y="147320"/>
                  </a:lnTo>
                  <a:lnTo>
                    <a:pt x="382270" y="142240"/>
                  </a:lnTo>
                  <a:lnTo>
                    <a:pt x="394970" y="133350"/>
                  </a:lnTo>
                  <a:cubicBezTo>
                    <a:pt x="429260" y="148590"/>
                    <a:pt x="473710" y="130810"/>
                    <a:pt x="510540" y="142240"/>
                  </a:cubicBezTo>
                  <a:lnTo>
                    <a:pt x="511810" y="134620"/>
                  </a:lnTo>
                  <a:cubicBezTo>
                    <a:pt x="521970" y="134620"/>
                    <a:pt x="521970" y="138430"/>
                    <a:pt x="524510" y="139700"/>
                  </a:cubicBezTo>
                  <a:cubicBezTo>
                    <a:pt x="622300" y="138430"/>
                    <a:pt x="722630" y="128270"/>
                    <a:pt x="810260" y="137160"/>
                  </a:cubicBezTo>
                  <a:cubicBezTo>
                    <a:pt x="819150" y="142240"/>
                    <a:pt x="844550" y="139700"/>
                    <a:pt x="850900" y="144780"/>
                  </a:cubicBezTo>
                  <a:cubicBezTo>
                    <a:pt x="878840" y="135890"/>
                    <a:pt x="909320" y="135890"/>
                    <a:pt x="938530" y="137160"/>
                  </a:cubicBezTo>
                  <a:lnTo>
                    <a:pt x="937260" y="138430"/>
                  </a:lnTo>
                  <a:lnTo>
                    <a:pt x="951230" y="137160"/>
                  </a:lnTo>
                  <a:lnTo>
                    <a:pt x="951230" y="139700"/>
                  </a:lnTo>
                  <a:cubicBezTo>
                    <a:pt x="966470" y="133350"/>
                    <a:pt x="990600" y="139700"/>
                    <a:pt x="1008380" y="142240"/>
                  </a:cubicBezTo>
                  <a:lnTo>
                    <a:pt x="1007110" y="143510"/>
                  </a:lnTo>
                  <a:cubicBezTo>
                    <a:pt x="1115060" y="144780"/>
                    <a:pt x="1215390" y="130810"/>
                    <a:pt x="1323340" y="140970"/>
                  </a:cubicBezTo>
                  <a:cubicBezTo>
                    <a:pt x="1372870" y="153670"/>
                    <a:pt x="1431290" y="135890"/>
                    <a:pt x="1488440" y="146050"/>
                  </a:cubicBezTo>
                  <a:cubicBezTo>
                    <a:pt x="1498600" y="153670"/>
                    <a:pt x="1615440" y="147320"/>
                    <a:pt x="1625600" y="144780"/>
                  </a:cubicBezTo>
                  <a:lnTo>
                    <a:pt x="1611630" y="135890"/>
                  </a:lnTo>
                  <a:cubicBezTo>
                    <a:pt x="1654810" y="132080"/>
                    <a:pt x="1675130" y="140970"/>
                    <a:pt x="1711960" y="133350"/>
                  </a:cubicBezTo>
                  <a:lnTo>
                    <a:pt x="1709420" y="135890"/>
                  </a:lnTo>
                  <a:cubicBezTo>
                    <a:pt x="1714500" y="138430"/>
                    <a:pt x="1718310" y="116840"/>
                    <a:pt x="1776730" y="142240"/>
                  </a:cubicBezTo>
                  <a:lnTo>
                    <a:pt x="1776730" y="143510"/>
                  </a:lnTo>
                  <a:cubicBezTo>
                    <a:pt x="1779270" y="143510"/>
                    <a:pt x="1779270" y="140970"/>
                    <a:pt x="1783080" y="143510"/>
                  </a:cubicBezTo>
                  <a:lnTo>
                    <a:pt x="1772920" y="138430"/>
                  </a:lnTo>
                  <a:cubicBezTo>
                    <a:pt x="1779270" y="135890"/>
                    <a:pt x="1784350" y="132080"/>
                    <a:pt x="1793240" y="130810"/>
                  </a:cubicBezTo>
                  <a:cubicBezTo>
                    <a:pt x="1794510" y="132080"/>
                    <a:pt x="1795780" y="133350"/>
                    <a:pt x="1795780" y="134620"/>
                  </a:cubicBezTo>
                  <a:lnTo>
                    <a:pt x="1816100" y="133350"/>
                  </a:lnTo>
                  <a:lnTo>
                    <a:pt x="1822450" y="139700"/>
                  </a:lnTo>
                  <a:cubicBezTo>
                    <a:pt x="1828800" y="135890"/>
                    <a:pt x="1826260" y="124460"/>
                    <a:pt x="1842770" y="130810"/>
                  </a:cubicBezTo>
                  <a:cubicBezTo>
                    <a:pt x="1835150" y="119380"/>
                    <a:pt x="1850390" y="123190"/>
                    <a:pt x="1847850" y="119380"/>
                  </a:cubicBezTo>
                  <a:close/>
                  <a:moveTo>
                    <a:pt x="1557020" y="45720"/>
                  </a:moveTo>
                  <a:lnTo>
                    <a:pt x="1554480" y="40640"/>
                  </a:lnTo>
                  <a:lnTo>
                    <a:pt x="1557020" y="45720"/>
                  </a:lnTo>
                  <a:close/>
                  <a:moveTo>
                    <a:pt x="1709420" y="43180"/>
                  </a:moveTo>
                  <a:cubicBezTo>
                    <a:pt x="1703070" y="41910"/>
                    <a:pt x="1701800" y="43180"/>
                    <a:pt x="1703070" y="44450"/>
                  </a:cubicBezTo>
                  <a:cubicBezTo>
                    <a:pt x="1705610" y="44450"/>
                    <a:pt x="1708150" y="44450"/>
                    <a:pt x="1709420" y="43180"/>
                  </a:cubicBezTo>
                  <a:close/>
                  <a:moveTo>
                    <a:pt x="1845310" y="123190"/>
                  </a:moveTo>
                  <a:cubicBezTo>
                    <a:pt x="1847850" y="124460"/>
                    <a:pt x="1849120" y="125730"/>
                    <a:pt x="1851660" y="127000"/>
                  </a:cubicBezTo>
                  <a:cubicBezTo>
                    <a:pt x="1855470" y="127000"/>
                    <a:pt x="1854200" y="125730"/>
                    <a:pt x="1851660" y="123190"/>
                  </a:cubicBezTo>
                  <a:lnTo>
                    <a:pt x="1845310" y="123190"/>
                  </a:lnTo>
                  <a:close/>
                  <a:moveTo>
                    <a:pt x="1837690" y="81280"/>
                  </a:moveTo>
                  <a:cubicBezTo>
                    <a:pt x="1835150" y="82550"/>
                    <a:pt x="1835150" y="82550"/>
                    <a:pt x="1836420" y="83820"/>
                  </a:cubicBezTo>
                  <a:lnTo>
                    <a:pt x="1837690" y="8128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name="TextBox 14" id="14"/>
          <p:cNvSpPr txBox="true"/>
          <p:nvPr/>
        </p:nvSpPr>
        <p:spPr>
          <a:xfrm rot="-5400000">
            <a:off x="-1543442" y="3818767"/>
            <a:ext cx="8187868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1C2327"/>
                </a:solidFill>
                <a:latin typeface="Poppins Bold Bold Italics"/>
              </a:rPr>
              <a:t>ESTRUTURA DO M.E. NA ESALQ 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1664305">
            <a:off x="11001837" y="7856915"/>
            <a:ext cx="4273766" cy="1523015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518871" y="7776586"/>
            <a:ext cx="3250257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Lato"/>
              </a:rPr>
              <a:t>CA's dos cursos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49694" y="5179420"/>
            <a:ext cx="4485880" cy="156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46"/>
              </a:lnSpc>
            </a:pPr>
            <a:r>
              <a:rPr lang="en-US" sz="9104">
                <a:solidFill>
                  <a:srgbClr val="1C2327"/>
                </a:solidFill>
                <a:latin typeface="Lato"/>
              </a:rPr>
              <a:t>DCAgro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19079" y="142181"/>
            <a:ext cx="2849842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Lato"/>
              </a:rPr>
              <a:t>DCE Livre da USP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60035" y="4551557"/>
            <a:ext cx="176792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Lato"/>
              </a:rPr>
              <a:t>CALQ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DAD_pX9exdo</dc:identifier>
  <dcterms:modified xsi:type="dcterms:W3CDTF">2011-08-01T06:04:30Z</dcterms:modified>
  <cp:revision>1</cp:revision>
  <dc:title>Aula Vida Universitária: Movimento Estudantil </dc:title>
</cp:coreProperties>
</file>