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doc" ContentType="application/msword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4" r:id="rId1"/>
    <p:sldMasterId id="2147483926" r:id="rId2"/>
  </p:sldMasterIdLst>
  <p:notesMasterIdLst>
    <p:notesMasterId r:id="rId94"/>
  </p:notesMasterIdLst>
  <p:sldIdLst>
    <p:sldId id="398" r:id="rId3"/>
    <p:sldId id="357" r:id="rId4"/>
    <p:sldId id="377" r:id="rId5"/>
    <p:sldId id="557" r:id="rId6"/>
    <p:sldId id="457" r:id="rId7"/>
    <p:sldId id="458" r:id="rId8"/>
    <p:sldId id="459" r:id="rId9"/>
    <p:sldId id="460" r:id="rId10"/>
    <p:sldId id="517" r:id="rId11"/>
    <p:sldId id="405" r:id="rId12"/>
    <p:sldId id="403" r:id="rId13"/>
    <p:sldId id="263" r:id="rId14"/>
    <p:sldId id="413" r:id="rId15"/>
    <p:sldId id="407" r:id="rId16"/>
    <p:sldId id="408" r:id="rId17"/>
    <p:sldId id="409" r:id="rId18"/>
    <p:sldId id="518" r:id="rId19"/>
    <p:sldId id="473" r:id="rId20"/>
    <p:sldId id="474" r:id="rId21"/>
    <p:sldId id="475" r:id="rId22"/>
    <p:sldId id="476" r:id="rId23"/>
    <p:sldId id="477" r:id="rId24"/>
    <p:sldId id="478" r:id="rId25"/>
    <p:sldId id="479" r:id="rId26"/>
    <p:sldId id="480" r:id="rId27"/>
    <p:sldId id="481" r:id="rId28"/>
    <p:sldId id="482" r:id="rId29"/>
    <p:sldId id="483" r:id="rId30"/>
    <p:sldId id="484" r:id="rId31"/>
    <p:sldId id="485" r:id="rId32"/>
    <p:sldId id="486" r:id="rId33"/>
    <p:sldId id="487" r:id="rId34"/>
    <p:sldId id="488" r:id="rId35"/>
    <p:sldId id="489" r:id="rId36"/>
    <p:sldId id="490" r:id="rId37"/>
    <p:sldId id="491" r:id="rId38"/>
    <p:sldId id="492" r:id="rId39"/>
    <p:sldId id="493" r:id="rId40"/>
    <p:sldId id="494" r:id="rId41"/>
    <p:sldId id="495" r:id="rId42"/>
    <p:sldId id="496" r:id="rId43"/>
    <p:sldId id="497" r:id="rId44"/>
    <p:sldId id="498" r:id="rId45"/>
    <p:sldId id="499" r:id="rId46"/>
    <p:sldId id="508" r:id="rId47"/>
    <p:sldId id="516" r:id="rId48"/>
    <p:sldId id="509" r:id="rId49"/>
    <p:sldId id="510" r:id="rId50"/>
    <p:sldId id="511" r:id="rId51"/>
    <p:sldId id="512" r:id="rId52"/>
    <p:sldId id="513" r:id="rId53"/>
    <p:sldId id="514" r:id="rId54"/>
    <p:sldId id="515" r:id="rId55"/>
    <p:sldId id="519" r:id="rId56"/>
    <p:sldId id="520" r:id="rId57"/>
    <p:sldId id="521" r:id="rId58"/>
    <p:sldId id="522" r:id="rId59"/>
    <p:sldId id="523" r:id="rId60"/>
    <p:sldId id="524" r:id="rId61"/>
    <p:sldId id="525" r:id="rId62"/>
    <p:sldId id="526" r:id="rId63"/>
    <p:sldId id="527" r:id="rId64"/>
    <p:sldId id="528" r:id="rId65"/>
    <p:sldId id="529" r:id="rId66"/>
    <p:sldId id="530" r:id="rId67"/>
    <p:sldId id="531" r:id="rId68"/>
    <p:sldId id="532" r:id="rId69"/>
    <p:sldId id="533" r:id="rId70"/>
    <p:sldId id="534" r:id="rId71"/>
    <p:sldId id="535" r:id="rId72"/>
    <p:sldId id="536" r:id="rId73"/>
    <p:sldId id="537" r:id="rId74"/>
    <p:sldId id="538" r:id="rId75"/>
    <p:sldId id="539" r:id="rId76"/>
    <p:sldId id="540" r:id="rId77"/>
    <p:sldId id="541" r:id="rId78"/>
    <p:sldId id="542" r:id="rId79"/>
    <p:sldId id="543" r:id="rId80"/>
    <p:sldId id="544" r:id="rId81"/>
    <p:sldId id="545" r:id="rId82"/>
    <p:sldId id="546" r:id="rId83"/>
    <p:sldId id="547" r:id="rId84"/>
    <p:sldId id="548" r:id="rId85"/>
    <p:sldId id="549" r:id="rId86"/>
    <p:sldId id="550" r:id="rId87"/>
    <p:sldId id="551" r:id="rId88"/>
    <p:sldId id="552" r:id="rId89"/>
    <p:sldId id="553" r:id="rId90"/>
    <p:sldId id="554" r:id="rId91"/>
    <p:sldId id="555" r:id="rId92"/>
    <p:sldId id="556" r:id="rId9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9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97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emf"/><Relationship Id="rId1" Type="http://schemas.openxmlformats.org/officeDocument/2006/relationships/image" Target="../media/image10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EDF25-B926-44CB-B7DE-1F84A7737D15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E5897-75F7-490D-982D-64435EB7F40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858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E5897-75F7-490D-982D-64435EB7F407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5881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6E080A5-6ADA-43C8-8ADA-60F23E22E25D}" type="slidenum">
              <a:rPr lang="pt-BR" altLang="pt-BR" sz="1000"/>
              <a:pPr>
                <a:spcBef>
                  <a:spcPct val="0"/>
                </a:spcBef>
              </a:pPr>
              <a:t>55</a:t>
            </a:fld>
            <a:endParaRPr lang="pt-BR" altLang="pt-BR" sz="100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103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1F3A6A-17EF-468B-B83A-A4BC00B378DA}" type="slidenum">
              <a:rPr lang="pt-BR" altLang="pt-BR" sz="1000"/>
              <a:pPr>
                <a:spcBef>
                  <a:spcPct val="0"/>
                </a:spcBef>
              </a:pPr>
              <a:t>56</a:t>
            </a:fld>
            <a:endParaRPr lang="pt-BR" altLang="pt-BR" sz="100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8603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BB3709-6368-4FC6-8443-358A76759622}" type="slidenum">
              <a:rPr lang="pt-BR" altLang="pt-BR" sz="1000"/>
              <a:pPr>
                <a:spcBef>
                  <a:spcPct val="0"/>
                </a:spcBef>
              </a:pPr>
              <a:t>57</a:t>
            </a:fld>
            <a:endParaRPr lang="pt-BR" altLang="pt-BR" sz="100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1448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3BE48AD-A771-4E17-BA71-4272A6C31DA0}" type="slidenum">
              <a:rPr lang="pt-BR" altLang="pt-BR" sz="1000"/>
              <a:pPr>
                <a:spcBef>
                  <a:spcPct val="0"/>
                </a:spcBef>
              </a:pPr>
              <a:t>62</a:t>
            </a:fld>
            <a:endParaRPr lang="pt-BR" altLang="pt-BR" sz="10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561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080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5D320FB-2B34-4835-918F-58EB2D273B5A}" type="slidenum">
              <a:rPr lang="pt-BR" altLang="pt-BR" sz="1000"/>
              <a:pPr>
                <a:spcBef>
                  <a:spcPct val="0"/>
                </a:spcBef>
              </a:pPr>
              <a:t>64</a:t>
            </a:fld>
            <a:endParaRPr lang="pt-BR" altLang="pt-BR" sz="10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81038"/>
            <a:ext cx="4489450" cy="3367087"/>
          </a:xfrm>
          <a:ln cap="flat"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348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2225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032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7558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772400" cy="12192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20C0B-B102-43C4-BC9E-337E3EA7BCE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09717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="" xmlns:a16="http://schemas.microsoft.com/office/drawing/2014/main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8" name="Conector reto 15">
            <a:extLst>
              <a:ext uri="{FF2B5EF4-FFF2-40B4-BE49-F238E27FC236}">
                <a16:creationId xmlns="" xmlns:a16="http://schemas.microsoft.com/office/drawing/2014/main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899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DA6A952C-6E5A-BD42-ABDD-E2C2B3911FF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ABDA2B7-405B-3948-A1FC-DA23094C0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50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56696D59-8676-1449-A77E-8D4E36E55E8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6C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1" name="Imagem 20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A9B38B03-F2A6-8D47-A853-053B765EF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b="13426"/>
          <a:stretch/>
        </p:blipFill>
        <p:spPr>
          <a:xfrm>
            <a:off x="5070012" y="2126660"/>
            <a:ext cx="4073988" cy="242542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97F48504-4BC3-5A4C-AE71-0990AF046B41}"/>
              </a:ext>
            </a:extLst>
          </p:cNvPr>
          <p:cNvSpPr/>
          <p:nvPr userDrawn="1"/>
        </p:nvSpPr>
        <p:spPr>
          <a:xfrm>
            <a:off x="0" y="2126660"/>
            <a:ext cx="5070012" cy="2435816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28B893E8-ACD2-E74C-B98A-2D58D5A09D71}"/>
              </a:ext>
            </a:extLst>
          </p:cNvPr>
          <p:cNvSpPr/>
          <p:nvPr userDrawn="1"/>
        </p:nvSpPr>
        <p:spPr>
          <a:xfrm>
            <a:off x="490887" y="730969"/>
            <a:ext cx="8192651" cy="5396064"/>
          </a:xfrm>
          <a:prstGeom prst="rect">
            <a:avLst/>
          </a:prstGeom>
          <a:noFill/>
          <a:ln w="28575">
            <a:solidFill>
              <a:srgbClr val="426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25" name="Imagem 24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22A7B13C-3D59-9746-AC9D-560416825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2" y="934348"/>
            <a:ext cx="1800596" cy="630207"/>
          </a:xfrm>
          <a:prstGeom prst="rect">
            <a:avLst/>
          </a:prstGeom>
        </p:spPr>
      </p:pic>
      <p:pic>
        <p:nvPicPr>
          <p:cNvPr id="26" name="Imagem 25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D302B40A-6AF0-C94A-B287-C8EA94F45F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630" y="5682989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2126660"/>
            <a:ext cx="4463620" cy="2435816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92" y="4589464"/>
            <a:ext cx="7904196" cy="7039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4184354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79B04903-38D0-9848-BEF1-AABDAFE7E34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2481946-2FBC-9C41-84B3-AD64B6A592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48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DCF81FE3-FDA1-2941-A2B1-28CEC2405C9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1A55DF4-BB04-A746-831C-839A416987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53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440F3295-9CAC-CE49-9D56-1DEA59F17FC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4B72A893-D1A8-0E4C-959B-43C2ACB71A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5961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63DDFD88-6C0E-4140-A4D1-E11C2E43A25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01C8ECA-FCEB-3947-8CE9-8700301CB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30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147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C762C275-7E88-6D43-B954-A4EFE2EC062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2AF5C101-768C-DE44-BFC1-E57712EBB5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7906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3F807A27-0CC2-2242-AC01-EDBC55A494D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58AC8DA-83BF-8943-8511-E652A33B1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8619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3C1B8380-680D-5C4D-9111-5AC8F14208F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CE2D093-2526-1C45-9484-2E7AFB0DA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304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539FA1AA-5448-914B-840E-6F97439C157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F859C4CA-0880-1E4D-BF00-8AB7014CE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57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2090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42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34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0916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466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222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06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164D4D-3216-487B-8E65-540BC160B17C}" type="datetimeFigureOut">
              <a:rPr lang="pt-BR" smtClean="0"/>
              <a:t>30/08/2021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1037C-7019-409C-BB08-7DA928A50C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929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7B9A8293-BE09-214E-B367-5F145B08DED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30/08/2021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B1502209-E4FF-5943-AB78-2DDB8D0BD45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893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6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gif"/><Relationship Id="rId2" Type="http://schemas.openxmlformats.org/officeDocument/2006/relationships/image" Target="../media/image7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gi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6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5.jpeg"/><Relationship Id="rId4" Type="http://schemas.openxmlformats.org/officeDocument/2006/relationships/image" Target="../media/image101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9.png"/><Relationship Id="rId4" Type="http://schemas.openxmlformats.org/officeDocument/2006/relationships/image" Target="../media/image108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3.png"/><Relationship Id="rId4" Type="http://schemas.openxmlformats.org/officeDocument/2006/relationships/image" Target="../media/image11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jpeg"/><Relationship Id="rId4" Type="http://schemas.openxmlformats.org/officeDocument/2006/relationships/image" Target="../media/image116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21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125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4.jpeg"/><Relationship Id="rId5" Type="http://schemas.openxmlformats.org/officeDocument/2006/relationships/image" Target="../media/image123.emf"/><Relationship Id="rId4" Type="http://schemas.openxmlformats.org/officeDocument/2006/relationships/oleObject" Target="../embeddings/Documento_do_Microsoft_Word_97_-_20031.doc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29.png"/><Relationship Id="rId4" Type="http://schemas.openxmlformats.org/officeDocument/2006/relationships/image" Target="../media/image128.emf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3568" y="4797156"/>
            <a:ext cx="8280920" cy="754959"/>
          </a:xfrm>
        </p:spPr>
        <p:txBody>
          <a:bodyPr>
            <a:noAutofit/>
          </a:bodyPr>
          <a:lstStyle/>
          <a:p>
            <a:r>
              <a:rPr lang="pt-BR" sz="3200" dirty="0" smtClean="0">
                <a:latin typeface="Franklin Gothic Book" panose="020B0503020102020204" pitchFamily="34" charset="0"/>
              </a:rPr>
              <a:t>Conservação de Alimentos para Animais</a:t>
            </a:r>
            <a:endParaRPr lang="pt-BR" sz="3200" dirty="0">
              <a:latin typeface="Franklin Gothic Book" panose="020B05030201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251739" y="5805264"/>
            <a:ext cx="4536504" cy="792088"/>
          </a:xfrm>
        </p:spPr>
        <p:txBody>
          <a:bodyPr>
            <a:normAutofit/>
          </a:bodyPr>
          <a:lstStyle/>
          <a:p>
            <a:r>
              <a:rPr lang="pt-BR" sz="2000" dirty="0" smtClean="0">
                <a:latin typeface="Franklin Gothic Book" panose="020B0503020102020204" pitchFamily="34" charset="0"/>
              </a:rPr>
              <a:t>Luiz Gustavo Nussio</a:t>
            </a:r>
          </a:p>
          <a:p>
            <a:endParaRPr lang="pt-BR" sz="2000" i="1" dirty="0" smtClean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245" y="0"/>
            <a:ext cx="7437428" cy="3902713"/>
          </a:xfrm>
          <a:prstGeom prst="rect">
            <a:avLst/>
          </a:prstGeom>
        </p:spPr>
      </p:pic>
      <p:pic>
        <p:nvPicPr>
          <p:cNvPr id="1331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64" y="116632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6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3" y="56211"/>
            <a:ext cx="7876363" cy="6772445"/>
          </a:xfrm>
          <a:prstGeom prst="rect">
            <a:avLst/>
          </a:prstGeom>
        </p:spPr>
      </p:pic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9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8640"/>
            <a:ext cx="7560840" cy="600284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148064" y="6309320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Silo decorre do grego (</a:t>
            </a:r>
            <a:r>
              <a:rPr lang="pt-BR" i="1" dirty="0" err="1" smtClean="0"/>
              <a:t>Sirus</a:t>
            </a:r>
            <a:r>
              <a:rPr lang="pt-BR" dirty="0" smtClean="0"/>
              <a:t>)</a:t>
            </a:r>
            <a:endParaRPr lang="pt-BR" dirty="0"/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10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png;base64,iVBORw0KGgoAAAANSUhEUgAABCUAAAHaCAYAAAA39PP5AAAgAElEQVR4XuydB7RcZdn9X7/GR1F6RyC0AKFIL0EgVNEQaYJ0AekiIB2R3hEVgY8ihCI1UqSHFpESqYEACUUghB6KFPXr5b9+758963GYezPn3plz5s7dZ62se+/MOW/Z7zmTefa7n/18KfkwAkbACBgBI2AEjIARMAJGwAgYASNgBIxABQh8qYI+3aURMAJGwAgYASNgBIyAETACRsAIGAEjYASSSQnfBE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YmK74H/+7//+7+KhzCgu//v//7v9A//8A9JMP75z39OkyZNSs8++2zaeeed07Rp09KQIUPSf/zHf6Q333wzTZ06NX3lK19JCy64YJp33nnT3/3d36UHHnggrb/++unf/u3f0owzzpjx+NKXvpTb/N///d8aPv/1X/+V/vEf/zG/x+t///d//zfn8vr//M//5Db5yd+PPfZYWnPNNRPX/uu//mt68skn08Ybb5yvY+z0ofHzO9dyHce///u/p3/+539O6667bnr44YfTeeedl/bbb7/cFtfQ3vvvv58WXXTRPD/O5aAdtcHrM8wwQ/rP//zPPHbOp98FFlggt/NP//RP6ZNPPsltzT///Okvf/lLmmWWWfL1Gh/X/fWvf00zzzxzrW3e4xxhAB6MPfYfx6H+uY72+Mn5/IvnNXMz/u53v0tf//rX09NPP51WWWWVjDVt+jACRsAIDFYE+BwdN25cGjVqVBo9enTabrvtBisUpc37S/qPtrQe3ZERMAJGoHsRMClR8dqalOjfAvBFjOCdIJ0AmSCXAPmll15KyyyzTA6mCcpvueWWtPnmm6cXXnghzTrrrGmOOebIwbeIAAXdjEZEBO0R+K600ko1IoDgmjZom3Y5COhnmmmmTBysvvrqOUBWkE4APWLEiBzAQxCIgHjllVfS0KFD02effZYJg9lmmy3de++9afHFF0+zzz57PverX/1qgmQZM2ZMeuKJJ9I555yT+xQhwDkffvhhmm+++XK7/M18ICcgGnjvxhtvTHvuuWeac845a8QE46Wd119/PWMAGSEyAeIGbMDva1/7Wm3etB8JB8bAodchBp5//vk8J/pnHJAe4CCyhDExz3hwHYfIjWbuBtoWCSXsRYg0c73PMQJGwAh0GwImJcpfUZMS5WPuHo2AEeheBExKVLy2JiX6twAE9Oz2K2BGCfHGG29kkoCg+s4770wLLbRQDtgJ3i+//PJ07LHH5vO1e09gTfAcA2SC3A8++CAH8xAKUiegphD5IfKBL4P0udhii9XICBQJBPccXI9CYuWVV64pAyAbGDc/UWxo/FJg8FOEyUcffZSDeREu77zzTiYsOOe5555Lyy23XK0ffqFv5jphwoQ81mHDhqX77rsvkzcjR47MpAnzQUUCIcG8GYvUHJA2L7/8cppnnnmyqoQ50xe/S9XAuVI6SFER/2YcEAZco7mAM33xN2MQsVCUUGDdRIbQjwigou30787z1UbACBiBzkHApET5a2FSonzM3aMRMALdi4BJiYrX1qREaxaAL2RKCYgpEbw2efLk9Kc//SmrG5TOgEIA4gIy4aGHHkrbb799Dm5FcBA8E1QrZYEgXGkQtMnrb7/9do1QEKmB8oFgfuzYsWnTTTfNpMHyyy+f0yKUGgJRQHv8RKHx5S9/OfcNeRHVoFIjQFxAcCjdgrEptYQ2+CcVBsQDqoq11lort0mfBPG69t13381/k77BuZAdSjuhDd5HrUEf/GPOjFG4KPWC+UAMgKNwFzlAu5z/3nvv5evnnnvuGnGglBRWXakuIm6avRNi2gtjQ4kRSYpm2/F5RsAIGIFuQcCkRPkraVKifMzdoxEwAt2LgEmJitfWpET/F4AvYwS4BOcErJAF+CxEmT8eE6gHSGkg/WKzzTbLxEL0jOB6PCAI2FFXcKBS+Pjjj3N7BOQE7VOmTMk+ESgWCLiVOvL444/nawju6Q/viLvvvjsrJDifvl577bW0yCKL5GCdwB5iJCoHFNjTBoSJ+lXqA6oFrtHBHOUnwe9PPfVU7k8+C5AA/A5Rsc466+S0jGWXXTbjxMHYwYRUDik55NPBTzBBeQFxEj0lIDYgM6KfB6/xj3MZSyR1GAPnMif8PETAyH+jSPoGGNE210QfDSsl+v8suQUjYAQGJgImJcpfN5MS5WPuHo2AEeheBExKVLy2JiX6twCReNDvMmnU7jnBKn4MBx54YI2okJElvRPcitSI5pacg2km6RFSYij1gb8J9PGbUGAMYcA/Uj4InEmPQOFAIM45vEbahdIYGJcUDlJwMB4F1zLWpC/GKAKC9mgHNYLagOSAMIF4EQ5KpyCAp31UETFlgt8hIyBJmD+GnxAKkBYoLETy8BPVAwoQxi5lBT9FKnA9xAnzFNkTiYZoSBrNLWUaWoRQoC3SdMBAxIhIj/7dTb7aCBgBIzAwETApUf66mZQoH3P3aASMQPciYFKi4rU1KdH6BYhB+aOPPpqWWmqpHEzjb6DUh1j5QYSESABViEBRsfTSS9dSH6TIoC0pDc4888x09NFH50mgfICIQN1AsIxJ5gorrJB/b1RlgtfkiUHaB4oFruWIaRyxEgiBvjwVlFLC+VzL+Oaaa64vmHdGskZtkxKC4kJpHYwF8gLSBTzoA+PKFVdcsUYyaBwQHBAiscIHJEasqBGrccQVjmsjfwr9rL8T1AbmmxA99Mn8I+kkxYarb7T+OXKLRsAIDBwETEqUv1YmJcrH3D0aASPQvQiYlKh4bU1KtH4BYuBL6gHpHJheKmh+8MEHczoF6oJrr702py2gAmCXX4GvTCXjTr4UAoxYKgKIB9qGqMDfgNQOKlDUkxBSWhBooySADMBIE2WDyAVSLRgTagvaQmWB+uCRRx5Jq622WvavoJ2opFA6R/SjUDuMkTSSTz/9NJtebrXVVlldcM8996QlllgiG3NCZmBsSSoKign5R6gP2uUc0lQY76uvvpqxE8ZUEYG4if4QIhkaVUsjFQbFhpQTwrRR+oZICTCAQJE5prDlfeYPmcL6+TACRsAIDFYETEqUv/ImJcrH3D0aASPQvQiYlKh4bU1KtH4BoscEgetbb72Vg38IBwJYpVsQ3KJQQEFBIE/Qy2sEzJwrVQWVKDDJFFkAyYH6AgKB60l5UHpFTMmIM5MqQiaZ7PDTHn1zoD6gjfqqEhh0QiLggUGpUKWXiBSRGSVt8DvtQ8Tgi0GfBPRKv6APUlEgKVTPHjyYK/+k/pCyA+yiZwR9v/jiizm9Q4RDrBLC+6gaUGtAvDQiJSBJGINID5ETPd0FUeUhgohzRUzoOqdvtP45cotGwAgMHARMSpS/ViYlysfcPRoBI9C9CJiUqHhtTUq0fgFEJkRPBCkJoopClSB4DZ+GhRdeOCsFqCiBegHCgWCdAJtDaQMqCUo/nIPSQKaQCpwV2NMeqQ3yXtA4RADIo4KfqBUgKehfKSX0C3FAG7FyhVQfEBuMD4NOfkKWSH0A+cB1qpAhNQLkhOYIqQCJQeoJygnGSbUS0jakeIBA4QCLSBKofKmIEq0kbYAnyov6Q1VHmItMPnvzk5BaIioxYr8mJVr//LhFI2AEBh4CJiXKXzOTEuVj7h6NgBHoXgRMSlS8tiYlWr8AqqihAFqEQvQukLklSgT8FQi4CeBVIpNrtPsurwmV/ZS5In9jLklaxVVXXZV23XXXL6QxqAqGyAX+hsSIwbTGdeihh6add945EwIcpEZAFOBTQcWK6IcRVQjRvJJgn/EyLggKKREU3ENUoJ6AMJCfBD8hRCAJmD9pGqgyeF2GlyI6lNbCTxQjpHWgPBFpEMmDRmRDLNsqtUNvpITmVp8SIiIEgoV/jNeHETACRmCwImBSovyVNylRPubu0QgYge5FwKRExWtrUqI9C6AgPO72NzJDVKD/+9//Pvs2QBjISFJpIFzHa6RrRKUFATZ/k+Iwfvz4NHz48FxhgwC+Ph1DQTTvQ4CIOJFygnGIJIAkwauC9uSjAEryk1CgrtdQY5BCIkJAqo1LL700bbnlltmbgn5kqimlgcZKOzL3ZAwiMpQaonFpzLwukoLxRfUHv8dqJvWrq/WIOPZmihnJkEjExNKp9MHa+DACRsAIDFYETEqUv/ImJcrH3D0aASPQvQiYlKh4bU1KtH4BRACoWkT0P2BXPr4ePRGiqqFI9QiCeLwUCNBRTURfCBEbvAYpQP96nz4I+PmJIkFkA+NDhbDQQgvVSA4RDvVzEVEggkFpI1QOka8E46Kk55AhQ2rEBP0yjkhM6DWRCnpPmKEqoQpGI6Khp7QOztUYVTmjp+ujCkPrwrkaT/SUIN2EFBSlpNhTovXPkVs0AkZg4CBgUqL8tTIpUT7m7tEIGIHuRcCkRMVra1Ki9QvAlzOpBUhnICAnwFdQrHQMBbZSEbDbzvkKgmWIWT9CrieA5jxVf0BhUV9BQh4UnBs9FGQgKWNK/qYvBd0KsFFM4FnBT6plxDKmU6dOrc1JCgqll0BCKKgXiUEbqCnkbQHpAWnBtSoDKpJC5Ih8LcBP6Rwx9STiEsmd6KshBQZtoh7pCdNIqkDecL7wlLqC8YE9B2tHqgnvUfZ1jTXW+AL+rb+z3KIRMAJGoDMRMClR/rqYlCgfc/doBIxA9yJgUqLitTUp0Z4FIHglCCZ4JX2BAJe/KY25zjrrZDLh9ttvTyNHjsxkgEwc6wPhRqOLKgp+p914vYgAqRs4B38IynFCAIgEqO+LMRHEo5qIagqNQVVBpGjgS6hMKDmHdvGLiP4KIgjUl8YOSYHSgJKoVPZQmU6luEj5oFQWESWNSndKAcJ7UV1Rn6qhNI9GmEpREtUUGgMECuMDFx2cp9Kn4ELbjdJz2nN3uVUjYASMQGchYFKi/PUwKVE+5u7RCBiB7kXApETFa2tSovULUO9XQA8EraQ0oBZAIYAR5DzzzJOmTJmSg1mICwJ6DCUVyEM01B/RzyF6LcisUX1zncqA0g7EBUTDhx9+mKtpLLroojVfBs5VSdHHH3887/pL7SFig2soDQpxgRlm9Ffg+j/+8Y957Lfddlv67ne/m4ctpUMsdxpTKaTUUN/gIIWJ5kYJUHB68MEHM4ETU1OEjcgH2tNc6AevC9qOqSmNTC0jpvK7QCHCHOWVQTsiSGiD8cm7A2xZPx9GwAgYgcGKgEmJ8lfepET5mLtHI2AEuhcBkxIVr61JifYsQNx5j/4JBLCTJk3KVS3wRyCQjqaJlNWMpEZvo9N1/NTv9eRE9EGIPgm8ToCvvmL5UpUlVbAu7wlIFdQWBOoQCEoJ4SfzImhnTlJURKWCgn3mE70rYqqG/Ch0HW0yH0iVjz/++G8qk0RcIHgYP+RFxA4ChdcbkTvxehElkbBQmgY/IYtQdZD6oRQTkSPMlX89pYW05+5yq0bACBiBzkLApET562FSonzM3aMRMALdi4BJiYrX1qRE6xcgBrkiCyAf8EYgnYPfMaRkd12VJBScKwVB5o6NRqdrlI6gqhZxx18eDlyPykGeEVI4KPCnRCcGkpTo5D0UD0OHDs1KgJgqwXggCfC9INiPhpnqX6QCfQoDfpeBJH3SLm1EooYAH1wYY5x/JC9oR2OPJVLlUVGfHqIxyFQ0mohOj+jRmEVwaBwiLaL3hlI2NKbW301u0QgYASNQLQIxZVD/dzAiqeH0GTlu3Lg0atSoNHr06LTddttVO+hB0LtJiUGwyJ6iETACpSFgUqI0qBt3ZFKi9QsglYQqXvCTQP6tt97Ku+pLLrlkzX9AX/BQAnAeKgQO1AfRwyCOMgbLKp+pFAi1x+4+bdEmv88000z5dwX2EAkE1JAXH3zwQSYFVlhhhdyNSIT6QFsGmVxDf5AI9eoLlfGsR5VxcS7XMua55prrb1QNUkJE8qHRyjAmTDYhUSIR0SitQ1+Yo4llkdWOX7hjaojWR2VAhYE9JYqg63ONgBEYKAjUkxKMW+ls+j+FnyYlyl1RkxLl4u3ejIAR6G4ETEpUvL4mJdqzAAThDz30UPr617+eK1hQsvNXv/pVOuecc3IwLo8HvuyRXhDLdcadqEbBPe/HVAPtUkXFQlQi1Kd08Le8G6S2kAqCn7RHwC1FQFQ66HfeI80DpQWKDwiUWE2kftwQMqRXELirXcZLPx999FEmKUQe1M+vvi1IFlW+qPe2iOcqNQYsIGVE4BRZccakdBR9MUd5QnuMg3SbSPYUadvnGgEjYAQ6GQHIdP5/4nNW/7+IuOZzmvdFxvI5aFKi3NU0KVEu3u7NCBiB7kbApETF62tSoj0LoABYigSUD6qQIcUBPWs3nt/54sfffNmbXqArNUbcpdLvjZQBUfUQv1wyTogGEQEx3QElwvjx49Pw4cNrnhX1gb3afeeddzIxQbDeyF9BhpnyaojjFsmgkpu9zV0qEa4HU6WlNFpFzbOvSonYF21AnuCZIf8NETTymWhkotmeu8utGgEjYATaj4CIWJHY9CjVG++NGTMmbbzxxpkk5v83kxLtX5PYg0mJcvF2b0bACHQ3AiYlKl5fkxKtX4B6LwIF/Ar+RUDw84033kgLL7xwLQ2iUcnLOMIYYEcPCRQOBOjsXEnlEBUH0SNC5If6EtGgL5760sn7+E0QiMuoMpprisBgXqgk+FLam6kkY2OMUomo/Kb60xde2uspwBe22q3rbfVIS0HFoWoZUmkUXXHhjOKFlBj5Zbz88stpmWWWqTXXm2qjaJ8+3wgYASNQJQL6v4b/O5Rex+e7/g/g805qMX2Wm5Qod8VMSpSLt3szAkaguxEwKVHx+pqUaM8CKJBVKoZ+EvhzECCTBhAJBM5pxuiS6yM5MW3atKxSIJWA3fzZZ589XXHFFWnTTTdNCy20UO1LpIJ/KRK04x+VCbQLETH33HNngoP3InkgY8modNCXVNpXqkNPqBLI4wch1UgkVoRRbyafIlCUmiEviUaEgFJSYh9FiAONJ+ZOi4jBtBTCg3VkLNNTtrTnLnOrRsAIGIH2IaDPQBHJ0ew3Et0iwE1KtG8tGrVsUqJcvN2bETAC3Y2ASYmK19ekRPsWIHpDRKMwvuARlCt1g+AffwYksAS5CrxFIsQgPZIbUVVBWzfffHMmEDbZZJOcRqEvkDJi5D2lUdSrJUBBKSGoHr7yla/k66P3hNqJVTbiGGmjPuiXqiB6VxDkQ6BwKAWikTIiqjKU8qL5qwKJ1CdSikTCJhI3mneRFIu4ZvUpIDG1IypS2nc3uWUjYASMQLkINDK4jJ939co5kxLlro9JiXLxdm9GwAh0NwImJSpeX5MS5S0AX+YgIFAzLLjggjkgJ5iePHlyGjZsWM3wMhIWCrI5D1JB6REx11cB/zPPPJMraMjjQF8epRiQf0RPKSK8LxNKyBHIA9QcEAj1lSVk9liPnoiNWA2jkVIhEjaNVkDzjakceEjob7Uf0znUjuZ9+umnp0MOOaTXlJLyVt89GQEjYAS6FwE+d01KlLu+JiXKxdu9GQEj0N0ImJSoeH1NSpS3ADEdgCAf+SskgxzONRKlCIhs4HWRBdqxj2keUivwmqpu1JfD1OsiCBqV0KQfFBv4PnD9Y489lq688sp00UUXZTJA6gTG8P7776cFFljgC+DFsUSVBSfK7JO51Ff/qG9IBqGcJ0JESg2RDvKKoL0PP/wwp63o3IkTJ+YUFMYoVUhvXhXl3QXuyQgYASPQfQiYlCh/TU1KlI+5ezQCRqB7ETApUfHampQobwG0q6+gOhpMKmCOhIRGxnkE5Aq4dX0s+xnLd/I6XhXyXaAc6aKLLlpLlYhkR5y9CA8pKvCWoIzpUUcdlVM7OGJKSKNUCK5FCUL5T5EpUk/ImwISBg+M3g7Gonnwk7+ZUxyjUkVoV/4cSjm5//770ze+8Y1ahQ5hVSR9o7w7wz0ZASNgBAY2AiYlyl8/kxLlY+4ejYAR6F4ETEpUvLYmJcpdAKkNYuUKBcyMREG3lAnRT4Lz+KcymKqIgQKBgJ1DygKlV3z66aeZVDj55JNzGobIi0ZlO7leFTJomxQKkQcx3UKmZ43UFlyHyoH2G3lZyMldqoaejCe5FjNJlA60h88F59I3hIfmLtVFJGpEnoA141fZ0pgfXe6quzcjYASMQHcjYFKi/PU1KVE+5u7RCBiB7kXApETFa2tSorwF4EtbTFuIpo3yeRBZoaA7pkNAPhCUY0LJQdDN+wrelcYwfvz4NGrUqHyOUhf4nT6iIWSjmUslQdsy3YzGlhqXVB6N2hAZIRNK/YzXSq3Rk2qDdiEjSG+hL8px8jfznXfeeXMpOogYDD05wAaSpL7PaKRpQ8ry7nX3ZASMwOBCwKRE+ettUqJ8zN2jETAC3YuASYmK19akRMUL8Hn3CsDxdCDQVgDf7OikBuCL4R577JEuvvjiTEJIOaH3Y7DfqG0RHUq1UPUMBfuQCBAAKCGiqeVLL72UllxyyZrSg+tVSrO3ChvNzi+ep+olvFYUp576ox1V+OjLmHyNETACRmAwI2BSovzVNylRPubu0QgYge5FwKRExWtrUqLiBfhcERBNGKWm6KlKRk8jVhoIBMHQoUNrPhCkPqAiQFlA20r1qG9H1TciAaH0CtJBCNpVypNro/+FfCJIF3nuuefSKqusUkvhiKqI/qIdq0IDjfwAACAASURBVI6Az9SpU9MiiyzyhVKkRfuRaqW+xF1P6SVF2/f5RsAIGIFuRsCkRPmra1KifMzdoxEwAt2LgEmJitfWpETFC/B5GgZEgBQIGlGRgFjqASkHosIBxQLtQ0zIsLJR29OmTcvqijnnnDMPQcacUj2goqj3ouCcmBJCv1FtoT5bpWgQNvKukKFnT9VEml1dkRJKS9Ec+ttus/37PCNgBIzAQEbApET5q2dSonzM3aMRMALdi4BJiYrX1qRExQvwefdSOUBMQAJsvPHG6fe//33Tg5O6ggu02w/xMGHChDRs2LCsjqAPqS8aVaGAXOAaEQlSTPBlk+uiBwb9yIRTfcuzIaoO5E0RjTKbnlTdibQxZcqUNGTIkEx8KC2kv8SByJeICZVH8LOYZZZZ+jpcX2cEjIARGDQImJQof6lNSpSPuXs0AkagexEwKVHx2pqUqHgBPjdpJADmkLGlyn8WGZ3UEqpIoZSQqFxQ+40CeVI0uJaxRAPKSDKInKBNjphiouBehIU8J5hLq0gJtclP5qCyoUVw6uncOKdG82tFH27DCBgBI9CNCJiUKH9VTUqUj7l7NAJGoHsRMClR8dqalKh4AT7vXkoJeTMUSd2gCYJoEQZKQeBLoowuY+WJaHpZP3upLERe0KbKlCo1g2sgGjTGWJI0Vg3R+42UCH1FXaVOVVpV5Uf72p6IIH5qvE7d6A+avtYIGIHBiIBJifJX3aRE+Zi7RyNgBLoXAZMSFa+tSYnWL0AMwuXtQC+NUib60rvalNGkVAitaF8BuVIjnn/++bTiiis2NJLUuTG9g7FBWKgsqBQNIjvq5yuPC9pC+RC9MPqCTbxG5U0jqcLYRGiIqClKANEHbULuoCr5+OOPc5nW/qaR9He+vt4IGAEjUBUCJiXKR96kRPmYu0cjYAS6FwGTEhWvrUmJ9iyAVAoEqqRV8LMVQasCbI26t3SMojMjyCZApywpAT1+Coy5pyogjEUpI2+88Uaae+658zW8juKDSh1ScPQ0FpESvE+/XNMqU0zakVLk3XffzSads846ayaH6tUiRYkJ4U5bVDdh3K0ghYqumc83AkbACHQCAiYlyl8FkxLlY+4ejYAR6F4ETEpUvLYmJVq/AAqG2UVXWkZMn+hPj1JhyDciqguKlhBtNA7aJyVCaRu0H/0l4jVSHFx++eVprbXWymVIpZ5455130oILLlgjYnqbP++BE9cstNBCue+iJEFPmMoQE9KENJPFF188t//BBx9kEiWWNW12XaQC4VqICKXLNHu9zzMCRsAIdBsCJiXKX1GTEuVj7h6NgBHoXgRMSlS8tiYlWr8ABK2xNOfdd9+dq2n0xbyy0eiUCiFSgHN6Ig6KzC6mmvC7jCR7GjcqCZlpKoVEgboUFCJlelIRxLQOFAcoLXrzvCgyH6kZolcEcwK3jz76KM0111y1CiJF2uVcKTxou6fUlKJt+nwjYASMwEBFwKRE+StnUqJ8zN2jETAC3YuASYmK19akRPsWgOBX6RatSN2IwTC78wTvM800U0sqWwgF1ASkOUAqUEZU42+kXIjeGSo3qjKi+lskRW+Bu8gDkSutSoMQUaJKGlI0REVJXzwsaIdDvhsyGG3VuNt3R7plI2AEjEB7EDAp0R5ce2vVpET5mLtHI2AEuhcBkxIVr61JifYsgALimG5RNIWjvg0F/AT6H374YXrvvffSEksskckDBfT9mY36EyEhsgAjR5QFpFbI80EBuLwzVPYz+kEodWJ6agL1o+C+aOoGfX7yySdpttlmywSNSAeUF/wuc0uVOo3Gl8yjaH8R4+iJ0Z92+rNuvra7ERChp+dTs60nDCPxFwlD3aNRzUQbsd2IYDTQrSfa6seiv2PFH7Wt57mnz4Q4hkbeM5pfHPf0Pk8bkZ+6vv49qbnq5z516tT8WTLjjDOmyZMn57fxouH485//nJVWpH6RbsbvfK68//77ab755ktvvfVW/qxk7nwuf/Ob38yfmfHzmfHI2Leb7lyTEuWvpkmJ8jF3j0bACHQvAiYlKl5bkxIVL8B0usffAfUCX/r5Yqw0Df6mPOaXv/zlthssXnvttQlPhm222SZ7MsTUhU5Aj/G8/fbb2cMilkAFOw75YiglpRPG7DEYgWYQiEoeBeR8HnBPK61KpJ9+olKKRGU9+RDb5BqlWGE0Sx98pigFjZ/0w7NEn5GkUHlexqMSwfK6YW68TlsiHUUYRtKD9lXWNyqYYplhXS//HJ5xiADhQRuvv/56euCBB/IYeX/DDTdMkyZNyt4xzO9rX/taeuWVV9INN9yQRo0alSZOnJiWXXbZNHLkyHTiiSemI488Mu2yyy553hCc4IdijM8VxitiAQPf5ZZbLpMWe+yxR27zuOOOyya9zBXS4tNPP81joyLPuuuum2655ZaMhUjRSMZ0E5FpUqKZJ7q155iUaC2ebs0IGIHBjYBJiYrX36RExQvQS/dxh4+dtVjOUl9m+Tm9Chf9nWFUbESVQatSUvo7Pq6XuiPu2AqjP/3pT2n22WfvlyKiFWN0G0agKAIxoBchKcWU0ohEutG2TGpFXMT3eF+kAtdCAhBkowjgJ6lg9QRGNILlPamfRFbQjnb96ZtgHqWAiAMZ5vJ8olwSAfLZZ5/VCAvORWVw5513pqeeeipfy5i4hn4w0YVUmDJlSjr11FPTKaeckhZddNH03e9+N58/77zz5nMgIqRc+MUvfpHVCzz3kLm//vWv0/33359/Mr4555wzvfTSS5nIoO1p06al1VdfPY8JMoEx8DrEBu2vvPLKmZBFmfbmm2+mZ599NpO03/ve99I+++yTVltttbTffvulbbfdNo0bNy69/PLLmdyAuEFV8dvf/jaTGayncGI9TEoUfSJ8fkTApITvByNgBIxA6xAwKdE6LPvUkkmJPsFWykUKEPipXcYYFOg1frbTz4Av0ezyafdUO5qd8oVaO6ZaFAVSCpYoB0pg0d9UjVIW3Z0YgYAAwTHPHc+fPGogJ6PaQf4tMoiNxCHPgp7XqHCKKQS0Sz96PiAyCNwhGB599NHae5yz6qqrpuuvvz599atfzUH8GWeckdunPYJvriP9YamllkoPP/xw2nLLLdM999yTICEwsd1ss83Sbbfdlh566KG0wgor5ACfwB0CAJXBc889l5/VFVdcMQf+KB3Gjh2bRowYkdMlUCxANDDXc845Jz344IM5rWyHHXbIygbGvPTSS+frbr755vw6RsPgt8wyy6TFFlssz+m1117L41lggQXS2muvncd32WWXpb333rumwgAHxochrjDnJ2QDpA8kDr9DqEjFARaqQIQa46c//WlWZ0BqXHXVVZnUkGKr3Z/bZT9IVkqUjXgmtfwdunzY3aMRMAJdioA/UCteWJMSFS9AE93HAITTo1cDf5eVTlGfN94p34ca7e5KFk4QoWBLio8mIPcpRqCjEEA1oBQJgnd5pRBs6+D+RvFAYC4FhErW3nTTTTnVYOedd84/b7zxxnTllVem9dZbL6sOxowZk3fw9flCW+PHj88KAB30jyKBIB6SYKWVVsopECeffHIOvp988sl03333pccffzz95Cc/yWkLkAf7779/JhBQFjCPO+64IysWGONZZ52VyQDUCXvuuWf2ZECRQKCP2oBxHnvssTUSRsSMzHj5DILUQFkhBQmYMBeZ7PITlQZ9SHkCfvo8UxoK8xQBy+/49qCoiGoRridVA3KE65mPUjvUZ0wtgezAVwJMeH3ChAmZNJGhcEfdZP0cjEmJfgLYh8tNSvQBNF9iBIyAEegBAZMSFd8aJiUqXoBeutfupYgHfZHWziSvqwKEpN3tmI1Kj8a+OmmXT0qJqCYRRhq7ApR24OM2jUC7EJCiAbPZe++9NwfVpCkcccQRafnll8/pBZAFvI/PwdNPP50VBtzvw4YNy4E9pMOQIUPSXXfdlc4888x00EEHZUICQoFUA1QK/EQ1sNNOO2VlAAoAyAKCaAJoiAGC73nmmScH1yJISKkg5eG6667LpIJeV5qG0jhErMbnUf4T0atCn3l6lsFVpCPXSv0U2xMxI8ICckBEAe3ps1GkpEhdpXpo7ZQGp88TpZ7wuVdfjUiff2pL74vUiak2KCbAhnVhTc4+++w0fPjwlpWIbte9V7RdkxJFEev/+SYl+o+hWzACRsAICAGTEhXfCyYlKl6A0H38Uhzd2RspIcpSR2h40d+i1QSI5kIgE3d++7oyURHRX3WEJPEEHcjRN9hgg67KA+8rxr6utQjEQFlmjUq7IIVg++23zwQkioAtttgikwyQARAGBOEoE0477bSc4iBlwCabbJKJDNIbSJXAUwGVw9ChQxuSmY0+Uwjq2e2fY445srIB0oHx9fRcSYkgIoExRyJCBCvtyowzVsVo1G787BExGn+KyIgGmPTDs6v+oymofHikgOBckZb1GPB3NPnUZzTny7+DdYolkXVnaF6Mi0pJEER4UPA6pNIBBxxQw0Zj4L1o+Nnau6y9rZmUaC++jVo3KVE+5u7RCBiB7kXApETFa2tSouIF+Dz9IvpGMKKB/OW0CKL6kh9TMFRBo0g77ThXwZBMAXfbbbc0evTotvp3tGMebnNgIIDZIkoEpWpw/+GNsOuuuybMWn/+859nBQMVHUhF4JlRpY3oNcNs5XHA75AJKAdIYcBHIZIA7UAmpnmJXJWKIaoPWumDIx8NSBqIG/rj0OeLqnlEzwf5RETT4EZ4RGy5XiSFiAmlioFxT+a/+izBX+Pwww/PBMUvf/nLXPEjVgeqV2+0Y33a1aZJiXYh23O7JiXKx9w9GgEj0L0ImJSoeG1NSlS8AJ93H2XLfLnrpMoW7UQo7iYy50Y7ju3sv7e2FVxpjOTOH3300SYlqlqQLu5X6Q7amVc5SvwYqCKx+eab5931SEIowAaWmOoV07u0iy+/Bf1s5268UiuiF4NICRnmRqVDf5dVmKk6kZQmtCulBP3KNJS5i4hQGkZP6Wi8js8F5+NzwVGfPoeZJkoSPh9IoWl0xM8S0jkwvcTn49BDD03f//73a8oVeeD0F5MqrjcpUT7qJiXKx9w9GgEj0L0ImJSoeG1NSlS8AJ93T+BBIMIOqIKMwUBMKGdejvR8+UcuThm/TjgUTDAWdkiVM98JY/MYugcBqR50f1HFYtSoUflZoFIFwW49gcezwmsoK/jsiAojfleKRDSkrTfJbSeCPC9Kh4hpWfXVcVoxBrw0MPHEQJPKIHx+QOCAS0yLo+8DDzwwqxQwrEQ5wnmMs6fUMRQmv/rVrzIxwbUiXbiGSiJbb711NgS9/fbbcwWSRocMNFXphJSc9ddfPxNOl19+eSadGAtHpxgIF10XkxJFEev/+SYl+o+hWzACRsAICAGTEhXfCyYlKl6Az9M3lCKgL+ytlDZXP8OeR8AXfJXQY8647SNPn3/++SsfdiyTqPzxWGKx8gF6AF2FgAg6nocTTjgh+0Ecd9xx6Vvf+latUoQmXK8o4hqlaSiw1WcJ7fJPqRMiANsFXvwsY5woDfBjIfAW6ap0i1aU6Y2ml0qFEJkImYASQekc+Dh8+umn6dJLL80kBJU3qBLy3e9+t0d1Gtdi+EnKBaoIYQ+epNVQFvXUU0/tseSwiBmNgTlDiPzsZz/LpAkpHYssskg2IaXcaTtVLO1ac9o1KdFOdBu3bVKifMzdoxEwAt2LgEmJitfWpETFC/B59wpIYtUImbN1xgjbMwrmrSBGUutWBCqtGG30u6h38G9F+27DCAgBqSD4ec011+Tymj/60Y/yrr+8C7STLzPJ6IXAdbHShUjN6E0jkq3dhKdIEI37tddey8H89ddfn5ZYYomaSeb0vByavTt4TilzCiFBpRF9jvBZSsoLpIHMNiEWSMOYaaaZcvAPwfDMM8+k1VdfvUcyAAxZD9pYc801ayWZ+RtyAfNKypjSF54g9YdICRQtcQ1RYDDWbbfdNldNoWzqd77znQGbHmZSotk7tnXnmZRoHZZuyQgYASNgUqLie8CkRHkLEI0TX3rppeyC3+6dd8mG4yw1jvJm7p6MgBEAAREK+l0EnCpmPPXUU+mYY47JFTZ+8IMf1HbvVQ6Y61T9Igb/vC5Sgmf+z3/+c97FX3LJJRsCr2sJhikJKjJUnw0E0IxJZpD0qcBe5/REbqhijeZKUP/cc8/lkqMQAs2kkERCUFhJ6RHJDPqgPw6ICcqc6nz5dNSnb2jcMv4UKRpNOTkHRcXFF1+c9thjj8S6QDqgqDjssMNqxAFzO+qoo9ILL7yQU0dQgjA+VCuoIJRa02gRtAa89+KLL6ZVV101HXzwwdm3BtNM4RhTyDr5KTIpUf7qmJQoH3P3aASMQPciYFKi4rU1KVHuAmhHlC+tuMSX8YUzfvnVbNu9W1ouqu7NCAwMBGJKkLwMCPh5Hi+77LJ00kkn5Z13ds+XWmqp/Lq8IjhfqQq8rn+q3EMwrEAcr4NHHnkknX766Q3TEmK1n2jCKMKgXmlx0UUXpb322iuDrOogPaUZ6PNGQb7GxfkyuJTyqLdVU4oH4xMRoXHJTyN60cSUFqkThB2KBtQRIlS4LqpI1J7Gw9hpb9KkSdkvgut/85vfZKXH8OHDa+vC2o0dOzarQI4//vi04IIL1ubINR9//HFaeOGFe1Q/aMz0r/uAtSe1A38KXo9lSDv5LjcpUf7qmJQoH3P3aASMQPciYFKi4rU1KVHuAvAllC+a+nIeneDbMRIFCPoyb5VEO1B2m0agOQS0s4+Mn98J8AlGn3322fToo4/mHfdzzz231pgCc9QPfG7ccMMNeSedNARUDFxHasFOO+2UP1P0eUIpUf6ec845Gxonyt+AjjgPkpQAnvEQDIsAYZy8hmoAs031IY+KRrOOygTeFwEgVUgzhKjSulTaVOlt/M0cKfGJEkHn0Y9IEhE5Ss9QygTVLh577LFM1MSypQr8pTSRFwcE0YgRI9Jaa61VK9sJ0UNKDeQDfTMODkwrr7vuukxagCV9QlKwbvTXyLwSXGeYYYYahFOmTElXXnllOvHEE3P5V/wvVH50IJQKNSnR3GdAK88yKdFKNN2WETACgx0BkxIV3wEmJcpbgLhLpy++zewYtmKE2jmUUmOgOry3Agu3YQSqQkAkoRQPjON3v/tdLhG5wgorpIMOOqi2m8+5McDmXFIy9ttvvxwA8wyPGzcunX/++TmAJTDmkBrj3Xffre3c1883ppHovQcffDCbLp522mk5sIYAUAUgkQBKKYgqg0ZtS92gzzfmEQnRerK0vg1VupFaARPIa6+9NhMc+uzUGPRTng36jJPnA5UuSJX74x//mM4666xsJnn22WdnnJgnnhMYTWKIqbYjaaMqHpx/7LHHZkKIVA2UF5wPATTvvPPmKil4UzBXDDQ33njjtMoqq+RKH41UJcJIRr9gTQWPI488Mk2bNi1X/Nhqq61qqSDNkDlV3df0a1KifPRNSpSPuXs0AkagexEwKVHx2pqUKG8BJI1WjyIK2vllU4FATBNRgFHezN2TETACICBfBgXSEydOzGkB+BWw889ngfwbhFj83CAgJlWA6hwxcNa5IgEoM/nAAw9kwkKlJuMKiBQQ8QEJQJuoAjbYYIO80x9LEsdxo9CQGqLRquozB9XHYostVvPAiGotqSZ6uivAh88pUtxIgZg8eXIem8hUyASlY4gE4G8F+lKiffLJJ+nDDz9MQ4YMyWN+++230w9/+MN05513ZhUCChBUCZdcckm677770vLLL5/Pq09jEa5gitcHRNJcc82Vx4N/B+oGSpIyXvyC1lhjjbT77rvn+UNKNDoYK/NUGViRKly/6aab5jWgzX333TerVDrd+NikRPmfcSYlysfcPRoBI9C9CJiUqHhtTUqUuwDaodTOIb2XQUpoh5Mv4fqCX+7M3ZsRGLwIRJWAAnyqPuBXAHHALr1SFRRQ66c+MwhKn3jiibwjf+CBB9Z29ZVKET0l3nnnnVxSFH+Kng4F8DEVQz4QuoYdf5ElMoQUodGTpwRtcC4BNQE8JX4bpY1Ff4z6MYpEhThgLp999lkmDGQiCYGgwJ3+8H5Ybrnlcj8iPDRO3o8BPeaetKXx0ybpGGPGjMnVNVBU7LrrrjnVgzZiOWApLJjXl7/85VoaCOeQihEVICJuGpkNi6BiDJwnckI4UIGFMdAHqhhUF52ubjMpUf7nm0mJ8jF3j0bACHQvAiYlKl5bkxLlLoDkx/US5HaNQl+MRUq89dZbWfK9yy67tKtLt2sEjMDncnbtfisw5vnnWSSlYOTIkWnrrbfOKRv4ODQ65EEj8pLPjddffz2bJ8ozQT4SMrkkOERJQJBNtQgUBP05YtqZjCUbkQzqQwqw+++/PysFCPghBYqQryJuaAtVApU1MNrU5yZ9iUzhXNQQs846a543FTBUqaOR4gHCg0NpHoyL1BWqkICV/DtExshzIpJFGl80yOT3noiaIvgzLkgY/CUoC4uKBiVGK9ouMo6i55qUKIpY/883KdF/DN2CETACRkAImJSo+F4wKVHeAkSCgC+eMmBr5w6YvpTry3PcSSxv5u7JCAw+BEg/0A49z52UENqZJ+h97bXXcpoCnwWNgvZYJQOCg8CUABoDxhigS8WgNnju2fHHK4GUgv4cCt7Vv0qS9vS5RalNVAMQBAT4c8wxRyFCQoQD19MOSgnUDaNGjcqqAhlS6jx+4rWBqSeHlAcyE+U1gnxwiOshzBTsxxKiUi6oeofwi2QE7/GPdWylVw/qFMZOBRVIq0022SSn7EC6dPJhUqL81TEpUT7m7tEIGIHuRcCkRMVra1Ki3AXQLqJ6FUnQzlHQB1+4la/ek5y4nWNw20ZgsCEQCQUpCzAwZNebIBODRapmEID2FOBzHYEwzy9BNc/u3nvvnS6++OKa6aNIAvDlPFXMwDRxs802a+gpUWQtNHa8HWibILy3XXtUIBg/QgCo5CXBe6w00Uz/UpXJOyOW/5SZZ70/DviAU32Vo3rCp1EqSn3qRyR9KO+peatiCn0xJual+RVRg/SEgYgPfEFI69loo43Srbfemvvv5MOkRPmrY1KifMzdoxEwAt2LgEmJitfWpES5C8AXWkmZ2VHkixx5w+069MVe7fM3X3ql0mhXv27XCAxmBOQDAQZR4n/wwQcngk3MFUmh4jnUDn0jYqK+2gTB7ymnnJKOOeaYrESgIgUkBUcsc4l3zKmnnpqrRZDO0J9D7YpgqK+kUd+2VAPRdLIo+SoSVQaTqAdmnnnmTAIwb34XblJwxJKgwl/VS1TKlM8+vDy4Bj8P0tkoqSrCFpIDVQbECueSVkMKzMMPP5zWXnvtbLqJKoOqGBAFvH7eeeflcdF/K1IshDfpG3iCcJ/gO8KcO/kwKVH+6piUKB9z92gEjED3ImBSouK1NSlR7gLEXOxGBmetHk29SqLV7bs9I2AEGiMgpQQBL7vqGBZK5YBCQqaIMZWrUUsE0OzG83lBO7TH3++9914mOElbUAlNKbEgPCE7W5kaRrBM+9OrAsE5SntgblI49OU+gYBQf/J24G+lONA2nhOYXkbCFayef/75XCZ1oYUWSm+88UYuBco5XAvRQHnQu+++O/tVUEEDQgHM8KdA6cE5qrDB2OtJGVJCdtxxxzw+KqiI+OjLPOuvoS+qcKy44oppt912SxdccMF0cW9Fv/1pw6REf9Dr27UmJfqGm68yAkbACDRCwKRExfeFSYnyFkBBiHb/6Lk3wzjelw+FfhYdbbwu7rq2QmZcdCxFzo/BTDQHLdIG5/bn2qJ9+XwjEBHg3hOhQAD84x//OK233nrpxhtvzCkVqrwQS282QlCfEUo5ENGgtAYZPtabLmr3PraptqRmiJ8xOk/vxXP0HKlNpZXE1BGpIfTsMj8UGwT8mF3qM0dkDaTBUkstVUvrgGSZf/75sxIBAoGDayjjCclCXxAwEDLyyYBQAOOhQ4fWSphGxUi9QkOkjaqMMBb10+izWASL1ihiTBsoJ04//fTs90BFFH4q7SOuUxEFRUzxQ81B6sj48eNrmHTqU2ZSovyVMSlRPubu0QgYge5FwKRExWtrUqLiBeile8mfTzjhhGxst8Yaa9TK83XuqFszMnYhCRhUdo8v9dML3noL6HhPFUhaM0K3YgR6RkBBO0E1qQDbbrtt3rnH2JJd+P4e7PYTmCuQVgAsJYUCc54hdvIjYaD0i0hYcj2pCzxjquZRH5DTFl4YkAZ8Hi277LI10pT5iLCQJ4KUC5988kmes/7WcwwukAyksPCa5gTJ0F9zzv7iO73rwUbePPy84YYbEh4eV199dY3kkBKOuRVVrKhCCAoJUkRI5SjqyTG9ObT6fZMSrUZ0+u2ZlJg+Rj7DCBgBI9AsAiYlmkWqTeeZlGgTsC1stn5XsugX3BYOpbSmYmpL3DksMne590s+Hnd+S5uIOxq0COi+ffnll9P222+fA+/HH3+8JXjIT0FEGzv2KBJ4PqhWAbFAiUvt0PP61KlTs0cCAT/EAn4KyyyzTCYteN4gJSBNlltuuaxQ4HmZNGlSVjlMnjw5rbPOOumWW27JO/a0x996tiIJwgR5X69pwvocY0xRzcC5Kp0q8qTTlVwQEZEkBbuxY8em3//+92mPPfZIQ4YMyR4QfSFY+NyS+SnpJ6wrxIQ9JVry6HRVIyYlumo5PRkjYAQqRsCkRMULYFKi4gXopXs5zMdyntrF7NxRt2Zk9bJqEQpFSAmNRDu3nR7otAY5t9IpCIiUoDQnpR2R9uN/MD1PhmbHT8DL88B9TbsQHrPNNluab7758i4+RIh8IGiTcfAe4+CZ0DikcIjPXH0Kh6pcKGWEzyGdH/0j4vMpk0mNMbaplBNegwhZYokl8phptxnfimYxatd5SlHRPOiH11DD/OIXv0hHHXVUWmyxxfJ8in7ugLFS/TDXZL1I+XFJ0Hat5sBt16TEwF07ID9NSwAAIABJREFUj9wIGIHOQ8CkRMVrYlKi4gXopfuY46zf++ot0bmzbN/IkIMjeVYAVTQ4aN/I3PJgQIBAnh3vKVOmpKuuuiodcMABaY455mjJ1GNQTPUHqnpwsMsuJQS+FTF1AwNHjBsVQEMmML56A0uVvFSVHikcuE6pH/LLoA+Rp3q+FFDH5y0SElIZoPLYfffd07hx4zKhgiGllAV9IR9bAmyBRmJJUHlU8JlDWsrqq6+e1Q3Dhg3LZEvRcp4qabrJJptkI04UK+2s0lRg2j2e6vSNVqBYrA2TEsXw8tlGwAgYgd4QMClR8f1hUqLiBeil+1gWT+Zwfdl569wZ9jwy7cJKzq1d56LEQkz90I7wQMTDYx54CCgF6fXXX8+eEqgBxowZU9hfoNHM+WzAd4UUDHbQUUBI+RBLjMaSmCIUCJIh6+oVWPUqCF0r8oLn5913383pHDJzfOyxx3IKCGVH1R7X6XedF4kKpYbwHlUxXn311bTuuuvma+K/Tl5x5qNqHPwu0kUYP/vss+mII47IFVeU7tLsfJTaws/jjjsuXXjhhRkjVDCdfJiUKH91TEqUj7l7NAJGoHsRMClR8dqalKh4AZroXoF1vat7vDTmb0tNEZUWTXTTladE7Lpygp5UxyLAc8hzyT9KgEJKnHnmmYVIiUbVc/Q5QFUKduAhJaSIAIxIDggcfRZM7zOh/jwF3KR+4KGw+OKLZzWGSpRSCpMKEUsuuWROOSA4l8qBn1IQxBSq6O0S56c0kPj5VW/GqWsjyaHPvhNPPDHdfPPNaeWVV87lPDfeeONa9RNwiGkR9Sk08XMiEsARP5GamqewUhWVmAZDX6z5+eefn+aZZ57C96jmedttt6UtttgiTZs2raZyKdxYSReYlCgJ6NCNSYnyMXePRsAIdC8CJiUqXluTEhUvQIu6Z8cUKTW7afrCrl3HFnUx4JqpT39R0DPgJuIBD0gECEzZOUd+f+yxx2ZZ/0MPPVSIlGDiCoIVoPNcf/DBBzlILUNZQP8XX3xxWnrppdPXv/71HNwTNENMoJwgrYDPHsgKSBIRE/xETUCKSFQpSe0kfCIhwGvg9NWvfrWWdgV+BP4QIjGNDZJEFTBOOeWUbNS53377JcgJgnm8HbbaaqtMCjGG+tQ3kQ8ieehDhpuqRqKKFzIUFdESyRtdJ6JGxBD977DDDrnySBGFlxQr/CQdZLvttqspLjr5QTApUf7qmJQoH3P3aASMQPciYFKi4rU1KVHxArSoe31JVhlR+yj8/2BOuAyEHPUW3QpupkMQ0G431TfwTkDST8pFkYP7V8G0gmiuh5SYf/75c1P1VS6KtN/MuUpVQBXx7W9/O1eB4DVIiJlmmqlWalcExKeffppuvfXWbLQpUiU+f/WfTeCD14b8NkQSUEqUQJ8+pLTQvJWiAhHx3nvvpWuvvTabS8qLAfUGShIqkajv2C/jrycK9HkhkkS467pIaip1g9fqyQjmTNuoS0jdoOxpkc8f2uZQvz/84Q/Tqaee6vSNZm7WQXaOSYlBtuCerhEwAm1FwKREW+GdfuMmJaaP0UA4gy/n7BzyTzuQRb4ID4Q59meM9WZ+/WnL1xqBZhCARKCcI34LpBPgv0AAzq590YNAVWoDlaKUIkEeEUXbbPZ8kSuXX355TtN49NFH85yWX375bOiozxl97rz//vtps802y/PlNYw3RRbo80kVORgDZTQXWGCBnN4ihQKKBUgXiBwMMDlOPvnk9L3vfS9XtdDcCdzVtip3QAjos/CRRx5Jq6yySr7+r3/9ayYQYilPkT5KeSGtAzz5GdUdmhvt8FnL+fLloI24BlKSTJgwIZcG7Uv6htaGtinlimdIUbPMZte3VedZKdEqJJtvx6RE81j5TCNgBIzA9BAwKTE9hNr8vkmJNgNcYvPKmVbZ0Ji7XeIwOqor7XoyKBtddtTSdPVgFOwSAEOIkV7F/YeKYKWVVmp67vWpG3/6059qHhLayW83KcFgUUUQqDOXF198MQf6GF4++eSTuXoGaRLMlWCdc6+++uq0xx575HkyB8gZfqIciL4QvA8BQcAtlRdtoChZZ5110v33358VFFI10DakDv+4DmKAc3W90jRELkjFIBIkKiTq/SxQZmC8ueKKK+ax6mC88uzQXI488sh0ySWXpJEjR6Z/+Zd/ycSDUjv4/OXfM888kxZeeOG8Xvzd7EF/+iyHALrooovSXnvtldZbb71mm6jkPJMS5cNuUqJ8zN2jETAC3YuASYmK19akRMUL0KLu9SVaPxWAD2a1RMQE2Te56quuumqLEHczRqB3BLSbr/uQ4JnnkSC12QPCQc8wZTPxcIAA4IhBcLsJNwgDpRPgc3DnnXemZZddNqGKQAWC2oG/RTIwHoiCGNwrLYPXFKTHFCsRBvyEvNlzzz0T6gyUFpor/Q4fPryGIUQIhM/vfve7bCzJUU968BpBfr0ZqHwimM9TTz2VfvSjH+W0mG9+85vptNNOy/1CcigFjHY5Lr300rT//vvnfjgwLz3ooINqCjX1N3HixKyUiKRKM+tOfyqzCpkzduzYTMpQwaWTD5MS5a+OSYnyMXePRsAIdC8CJiUqXluTEuUtgL4s6wvnxx9/nL+wDmbioCf0FcyATQyIFMzE8oUKGhq1JeM6gjkk5xjydcsRc98JWpjrLbfcknPPkXvPPffc+WcMAgn2XnjhhZynz+tgQuAkDLUzD+bk4+s9MFOwRKBGEHr99dfnSgeqvkAQyjief/759PTTT+f+6Q+DRAJWrqOKAB4AWlPuf85Dok5wyDF58uQs58dUkUCSnXnmxpg5H68AniX+8Te71ASQ/M0zxY4354oA0LjKXnc954wDo8iNNtooqwuKyPCj4uLcc8/N6oEiSotWzFnEwV/+8peMM0SAPst4Du+7775c6UL3CPcA/6KRZaPnWPec7gWuj0aSuhdFDPA+a48JZiQ4MA/dZptt0uGHH56NLhkj9xOvoTSI41WahkgcfnJvcQ/jAaE1k3+G5sRP7i2eHcgPxiFlyHnnnZd22223PGc9k6R4QEosuuii+RksckglwVjBHOLnpz/9aVZMdPJhUqL81TEpUT7m7tEIGIHuRcCkRMVra1KivAWolwt/+OGHOaAq4sxe3mir7UmBigIXSbW1m6qgSLvPVACoPxS4EjxEV/1qZ9a63rVTqx1fMDvwwAOzdJ4Anx3sK6+8spYjz33261//OkvBCdqRqZOjv8suu9QqKij1h+tOOumk7IGgHX+CJP6B5QMPPJB++9vfptGjR+fXzjnnnLT33nvnyeED8OCDD6azzz47j4OA7Ywzzsjt8Do7vpAVGBOuu+66mdggBQCig/HhU3DAAQekb33rW3nsBIwQFVtuuWV+nXZ5HfKDefzyl7/MQTFt/vznP09XXHFF9iPYdNNNcxukGhSRz7dqhbhXSTcgSKYKA+QL60MViWYPSfkhZ44//viMJdUcihAbzfbV03kaA9UkvvOd76RFFlmkRkCw9vJg4EXuMe5DgnpIAaWv6DNOzy0/wUfeDSIjdI/JKJJ1xFhThAXpK+DJukdsUCswvuOOOy5tsMEGWV3w0Ucf5b+jH4T64VqRFagxeCbok9dRsnBvr7322vnelm/FTTfdlNdRnhXMk3uX+5b1EFEqEvCJJ57IBNzmm29e6DNeFUV4zs4666x87TXXXJPv904+TEqUvzomJcrH3D0aASPQvQiYlKh4bU1KlLsAfOmVa712+6yU+OIaKHghqK3f6VZAQ7BAICAH/EakBK+pOoECnnJXvP29abeXYI2dVXbkkfoTzBCYEXyRWw8ORx99dA7cCaauu+66vIuLekTBGgER7e24445ZdUFePOQF60AACeYKMAkQCbQJRjjnnnvuyX/TBn1CFtD2N77xjWxWSLsEaeThQ1zwHCg41C4z44KYwERRxw033JCDYcgIKhEwFnbPCRLxLSAghazgXmD+qCxQUOBHIPPEKp6x6PkwadKkrBgBw2i0OL27Q8Qa55FigApm6NCh07uspe9rHj/+8Y/zrj079kqHUMAvYkxVMQ477LCcAsF8UQ1wb3Jf8D4kA2kJ/OQ1CCkCeAgE5str3KOQUfgo0AbqF4jHn/zkJwkyl/tt6623zq/RNsdLL72Ubr755nwuZBumnFzLwTj5B/a8zxxQnEAKc2+hrNB5RxxxRC7hKuKHexNlBNVEeK70mUMax84771wjXqScEPjMiWeM+7bIIf8OnjVw+sEPfpAVNuDZyYdJifJXx6RE+Zi7RyNgBLoXAZMSFa+tSYnyF0A73FIBWCnxxTWYMmVKDnbltK8d2FjWL5ITjYLOKDHvxhKpCli1m6v7CqUBsnECtBNPPDErEniPgBIFxAknnJB362+//fZsxKdgjVUAcwIhFAakYEAgnH/++TnNg6BL60B7EADsJhMoP/fccwnzPwJXEUEEZASY3//+92vpGgruHn744VqZx6gggsDAOBCJPn0QVDLO7bbbLp1++ulp3333zYQEhAj9MldIGN7TejNOUj/YrYcU4fwqlBIiZ8CDXXwULJgjFkm/UOqEds/1dxFioxWfcBBaEA0oEPBc4B8Yg20cm0gJ7knSOlAt8DuEFalASy21VM3QUtUyuI9QBVA6sz6lQ2lJ9MMYWGN+p03uT1IquEcgELjnuSc0pogR12FiSVWQV155JUPCa5B1/KRtCI6DDz44kyNRkcX8UCzwLHFAYlAaFW8PqT307OgZZHyYgOJ1ccghh9TIkWbXQnOlfRRIPA8olzr5MClR/uqYlCgfc/doBIxA9yJgUqLitTUpUd4CKKDQF1cFylUETOXNum89EQQg3UYCTuCgL/0KFpQbzus9kTrK71YAws9uw1o58GBA8MT81lhjjfSrX/0qm3qyW4zsm9fJhx8/fnw29CNAJGjn/RiAgREBIqQBeeyvvfZalrKzO6/UDsnU2XFGuXDooYfmFAkk9RdccEFWWTCe3XffPQeu7DCzhuyYcw0BHQGbngMF76wp6Q38IwiTEuauu+7KqRvsqNMebfM3u+mkjRCQQoYQVEo6D1lx66231jxbyl53+W+oCgSpJczptttuq/kvNPNksL5SAr366qs54GbXvMz5sN6sjYJ51DeU1xThwDx0T0AEQEwo5YHxRhKWtZO/BOeKhND1Uo9xPfcFhxQI8lqQ1wRGmPfee2/ui38E7xBj8h/R868+SLOAUIDI4EBhgeqGPrl3UUjgSyHiQyoQSpH+7Gc/yyTcPvvsk0k9yI/4uaNnSJ9TtIlSArUOZE4REkn/T4iYgCjh3kYR1MmHSYnyV8ekRPmYu0cjYAS6FwGTEhWvrUmJahYgmsBZKfHFNYi75wQJSr2IQYwk/wpE61tpdF1vq622q7kj+tar1AH6SSCDT8OYMWOyp8QjjzySyQBIAbwWyJdHcg4ZASmBYiLu7iqNA2wJxAiouI5rWBOpFxgtfh4EhhADd999d1ZErLnmmrkyA0EeCgt+4lkhQgijS4imCRMmZA8I7XorgGQ3mLx9dr1lmAi5sMUWWyQMBemP4BBZP2QJShqRGtqlRx0BAUDAihJE2NSnS7V7vXX/SYlC6gprwdyKHFIiKA1JP4u0oWCZn43SxiIWjXDRPcKaKFWDtqJJJX8rNU1EhdJz1Cev85oIWf6Wl4M+EyPhIi+Z+HnA+P7whz/k9A0w1b2F1wbqIAgpEXQiR/h57bXX5rQOER60w/2HRwbKD9IsRIQxJtaKe4h7nzGvv/76mVTSnHlf6Tjx81yfR4yBe3yuueYqZGYc1SakqqDcgKA95phjii55qeeblCgV7tyZSYnyMXePRsAIdC8CJiUqXluTEhUvgLvvGAQU7GlneKB6UKCUwIgSFQN57+wQk2aB3Jy8dIgDZPSkE6CAIOBSUKVdbIIzfB+Qu2+yySY57SOaj7Jo7JZDfJCSQPCIgSXeCSgn+IciA7UGO9gKaiElIBjIzVf6jcglgjhUFuwIEygKf0gJAlD8MFBKoJDgGl5vFOzyHgEkxAwBoQgPES4yOFRA3K4bMFZRIL0FPCBWVDqzmX6VosOY8UyAXJKKpNnrRXrqvo7KGJED8ohgjRXkc54IlRh0x2ukfJB6IRIKEW9hIeNLkRUiSZRCQZDf23NHP6RhQIChQuCgTfrFRwRSAi8KjVf3FvMi3YN7j9QfkQ5S3Ii84jz5UKAIQVnBvcq9RxoG/dR7R8R1iPca5qwQZ6gviiglpH6iLXxEeMYg8qyUaOaOH1znmJQYXOvt2RoBI9BeBExKtBff6bZuUmK6EPmEQYCAdtO1SxyDi4E2fUgJdpIJygnyqdhAOsdaa62VlRPk7rNbf+ONN2alRH1ACVEBuUAARvlD2iHtQlUQlJqA9J2gjuoFpBRgUEnKBqkh7CgTzKkNBZ+UZu2JlOAcpPH0KQUHASqGluxWU2GDSgZUocAQkz40Fn7GgBYy5I477sjGmyJaFEBrJ7qdCqWYvsG8IHUgJiB4VD6zmftKqgSwpjQqa6fqF81czzmQPQr0lZqga2VgCnYi5TiHflERcBDgs/4QPKgDeB8FDAe/q/oG10v5EhU8UeWgoJ/xyLBUKR8ii8CuURDP6/Q1YsSIXOqTIz6n3IPcE5ikihzROFBw0OZll12WUzBogxQivC6krJBnCgQbaUu8zny59yDeaJPxa3yNfGxE3Cn1gmcRMqSo0Spj4P4EI8hDvFhOOeWUZpe8kvOslCgfdpMS5WPuHo2AEeheBExKVLy2JiUqXgB33xEIKHjRDquC6I4YXMFBsFMMIUCKxPDhw7MRJOUxCRr222+/vKPMzjBKg7jrztypSkAOPcaMVCZAMk5uPBUwML/kHFXyIHBi95/zaZMgirQKiA8MK3fdddd8Pp4S2vFHjo5iA9KkXilBAIjaAhm9vC6YOuNkpxiPC4wuMdCEUOF1gk3mpZKM8hcgMCWNhOoiURmhHfq+pkAUWYqYvoHXBioRgkzSYooczA+SAANSDoiJZo94P2vOtKd/YKNqEjKThKDQddHvQwSJlBa0R7Atcof5sr5Ui6ByC+kUeJNwj4nAiCVAeY3qLgTbVEzhPkHBg19DT54ZH3zwQVYeoCCg34kTJ+b1pcoKfUK2iVjU3OiH3xkLBB3PBylH3N8iNXQNc0KJwT1KOVzGBFF21VVXZd8SvG5I9VhmmWUaLgHXgxN+FeDBNTwfRTxAlCbF/EhVQiHBWEi36uTDpET5q2NSonzM3aMRMALdi4BJiYrX1qRExQvg7jsCgUhKKA9dMu6OGGCBQbA7+9BDD+VAjLQN8u6p+ECJTnaTCfogKlBPQCYQBBHc48VAmgSBH6U2l1tuuRwwYjAJWXDhhRf+jbSeayAKkNITgHJwLeoJdrIpA0oJx7322qsWlBKY8/5jjz32BVKCAHfUqFE5iCPo02456Rqkg0AyMG7y9PmJNJ6qIBgUMg6UHKpEQooKQSqBZ1TBQGSgBCH4badSggkr0AVfxoJaAg+MIqREVLGglGCNwLrZezOSEgTL8umQGaUIG6XBSPkA8RTVEvF9pUTwUwaVMlpFLUN5VsgM1BTcPygTIDxErvA7BBQVdlDyoCDhPe5NGaf2dLszJtKGwAKvBYgGyDLuAe5xkU5SZ2ieEGXcpxAKlPvEW0XETFSR0C8EGFUzaA8PClKgID8gCDiYD6SdlCRxrHG9wACTSv5BmjR7iMADU3xbIOJ4FlXZptl2yj7PpETZiNtTonzE3aMRMALdjIBJiYpX16RExQvg7jsCAQWukl+Td15kR7ojJvH5INgJVtDPLi8+EgTsBPMcBPLsKCN1hziQnwABHEEbO7MEZAQZ7NCS0458HEk77fA6xA2BJUEnQShpEtp1JoijggZBFUQIKR3ylIC0IH0D0qJeKUH/pG5AYuAJwUE/yOeRsEu+T0BOmVNMOEkHoX+UE+xO848gk1QV/AUYF+NQnj6eFATCBHoEjars0ur1Y6zRwwEyhHmAy6mnntp0d9HcEk8J2lxhhRWavp4TwZWKEwTiHCI0wIn1RTUDOcHrjBuyCVwI/lHbsB4E/1SA4BwZU3KNUjcgmyCgSOVRtRDOpbwr80ZVo2vp46233sqGrPwUCUh7pP6wlsOGDWs4R9p+/fXXM3kFMcG1lLplbkoNYdxSKvA+ZALtkjbDeCDlOEQa8bsMPDFspToM1WSuv/76PHZURyJfuGdRHaFaAI/6QyoH+U6QRsR9Sknboof6xGyTseLv0smHSYnyV8dKifIxd49GwAh0LwImJSpeW5MS7VmAKAfWjm/8EtyeXtvXqnYeo9lhu3ea2zebxi2zPsoFZxeX3c0iBnVlj1f9KU1Asnp5SvA+wSQBPmkYeDEQnBKgbbjhhjnQZzdbO9gQBQT4EBrsAhPM0jbqCYwz2eGX6oH7gX9I9dl5RqKvQJwAlCAMZcPFF1+cK2bo/oFEQCmB/B5SQ7vuCgwJXG+//fYc+HGwHgSGpGxg2LnOOuvUdsN5jxQRCBN8J2afffZ8DW0S8FJtgaoFHATgBLMoLJjHyJEjezVUbMVaaieetlCboPiQHwbBsj4PRIj11KfagRRinqTM1N+X8bNFaRXMF3UGBAzYcUAI0beeXXBFLYPXhcgGfuIhQaoPihL8OyDpIHOUEiFFiowx33zzzVwilNQHHWBPOVeMPSMxBNHB+pKOwn2Bmod7jt+5dyGTUIPIh0HkFeNGAcT9yHhEdFHdhXQMyDaRJMIDwgJFBd4R9Ms9Eo0kpQBhfHinkN7B76NHj873HGMhtYSKMKRwQL5QdhQyTiagUkdIOcI4eQZ4hk488cTsgwLJUeSIBqcYblKOFWw6+TApUf7qmJQoH3P3aASMQPciYFKi4rU1KdGeBeBLJfnj7NohuZZJYHt6a2+rCpr4wo+MmZ1GZOhF8qTbO8L+t17vKUHwTrDW6QcBC4oO7agT9BMcssuLrwJrRrBGUIZKYOzYsTmoYyeaIIxdckn62cFHWcF9y6HgCqUERAE/qR6hHXdIBQgGpOwEr7HUJEEwZAgpIsjmZS7JrjWSeII9iA7IA+2iQ6AQCBN4056CRwJCUjVQcECKsItPQEighqIDZQhKBHwl+Ke0Fdrh2ZMyAIKENBACbvkmtPMeRnHAwa4942fekAQQIgqoVYKyJ/JLRI/MINm1J4hvZJzIeshoErzHjx+fCSiCav5GtYJHAmtOoE5FCYJ8UhVYe9ZBhAXpEKgKuJ9YF1IseI2DzzTGRV/ClvQUKlVwsG6k4LCW3HsiMmmb5wqSCbIC40yUFagJSA+iH8bI/SLSQyal9MN9CQFBX1KhgCPBOsoFPpf0Ocv7KEtQKXDvcy/gc8IY1KZSVKSm4LkAs6997WuZdICowZMEQgmCh/uQ8XMfkpIBAcOY+CwEC5VuBQORIrQDOYNaqNmDNkUWcg1zJOWI+72TD5MS5a+OSYnyMXePRsAIdC8CJiUqXluTEq1fAMnY+fIbzeHoqagLe+tH17cWNQ/laEvy37fWOu+qgegpIYWEAlyUCezico9BHKAIIGCjlCGBIIEVJpKkcRAoEtCzI33SSSflYJ5ceYJUdpMJWJG7Q1IQBPIaypFzzz03B/oE2QT47ByjksDgcv/998+pBapQQFBKBQN2nxUMct/gcYHCgd1udtF5D7UDbUGooCYgwKSkInMgkOeA5GC8BG30gVkmu+0oAU4//fT0/PPP5x33gw46KJ8PWUJ6iqoYEFSTLkBwR6AeFQPtuCNFxCiAJuhlbTATJa0k7rT39LkglYS8IRg/gXJ92ol25ukTLDkPVUksmYpZKWkteDcoaCYARz2B2kVKCfrifoEsAEsILjw+OFepOwqW+UnpWM7lgCCDIOK+g7xQug/jUECP/wf3BR4JEGUQWKwhwTumqgruRWboPofkof36ah/cL9yLGj9mm9wzKGW4h7hnUOtASoAd82c8SlPh5/nnn58xoG0Zc4Il11DthPsLjCHLINNI3eC54XmCMEIJQdqSvCOkuqJd7mU8Wpo9uBaCCTILDCHTWEvIt04+TEqUvzomJcrH3D0aASPQvQiYlKh4bU1KtH4BRErE3VB9sR6opITmwpd2grlmjfZaj257WqxXSgwEAkmBD+vB+AnQ2dnmYH0IhgjiUFNAUiCxJ2AjoNKuNcoFdt4Jcvn9nXfeye8RvEFUcL7UPgRpGEdyLuU2X3jhhbyDyz3NTjFBK/0pJQPyg3/siENkENQRwNE+7bL7DsFA0EuKADnz9MtYCRSZD0Eq/TIWgjQREvSpNUMRwu4/O/uQEqSOEIxyrxLIMR4CZ8ZK3xAfjAP82pmeIwKPABPMVO6UseoZggDobRwKzFlTrXcjg0URQbTLGrLTDo78DZbgp0MEBtdAMrH+kAhSEPATHwPMQlk/SK1Y+UHBP+3hEYJCgnQcKqaQogLRIM8R8BXGqAtQ2kASoD4ggCewRx3BnOhTXhLcc8xB9zZ9sZ6oTbi3r7nmmryupEeQQkQfkHLcHwTxEFYy1NSzDBEF4YAfCd4pIljAAUIEkow0JxREEFe0g0EmqRz0yb2P4kKpGJAvKDxEOkGysMa0y/gh3yCiIPVQrDR7iIhiHZgPpA0KGciXTj5MSpS/OiYlysfcPRoBI9C9CJiUqHhtTUq0bwEiETGQ/SQiQppHGSUV27cyX2w5VmiI73Y6iSQ/iLjrz5jrpfwETgT1Wj/tRitAJXBVsKuAXbvJvK58+XofkYgbvxO80abk/WApE8HoQ6D3Y2oQ18b7StjH0pO0Ldl9JMbiOkWlEkE1wS39cJ3eY1y81s70DaWfyE+BoB0ZPyqU6Jeg9JlG97v8CjiffyIFG5EpkQyVhwfna91JW4GoUjukN6CeINiFkIKsog3uBdIeIBAgjiCQSLPR2iulhNdRPUAqkOp02WWX5WCfQzv9KimKSof0H3wxaBejSs7hJwQCigSIBtaK8dEXpACUqXS1AAAgAElEQVRKDVIqUGpArNAeqgVKc0IIXHLJJfmeIWgntQfzS8YnYoyftKn5Uc0C4gtSDSKM+wnCClIGAgGCRR4VVPWgpC4KHuYHuQAhIR8N+mIM+FbQDoRYNOhEdcQ9hyqk6OeIngMULyiNUH1A7nXyYVKi/NUxKVE+5u7RCBiB7kXApETFa2tSovULoOBAgYGCgEY7nK3vvfUtKnCU4Zy+YHeb0aUCAe18KhBsPaKta1F+DGpRFSUk91fgLWWB5ihygtdj2Uja0fwVLNMmhyoKSAGgagdx51ztxt1e3S9R3RB/pz2OaP7IvAhC1Q59KBUh7ugrjSiSfvVzlMpHc43KhHbew/SjVAPmh58H/g2YiZJWEgPVnoJWEZsR10ZjljEiATI7+pwPISO1RFQFCEsUNATkEA7xXqctqlBAMES1l8bAdaQtQGigKGAuGE1CMESyRYQPa4RJ5oMPPpgJDEpucqC+IOUH5YS8JYQX4+I8SAzSIriedlAjUHaUewOSQGQFxpmoLzRG2iTVAkICYgECBLUCvhWoeSBdwIb7DKIIzxQ8IyBISF2hXYxgGSP3PUQF/ih6Vpgb9y3zJ10GY1z8OkhXATPGwvukQBVVlcXPW7BmrKSnUBa0kw+TEuWvjkmJ8jF3j0bACHQvAiYlKl5bkxIVL8Ag6l6Bk/wFylCPiCAiQJgeKVTGeNq13DFojcF7X/prhEOz2EzvvJ7aZpz1aociu8tF+p3euX3BrNE16kdBJmVY8cggzQVzRPm09JbapTZiGodwiYSN3qdiBLv3Cu6lOhC+Ikr5u/6eEQERSQ89s1LPMGYUDfiFoKjgWYYcQOkgpQztRpXIM888k9UCVK9QugMKDCrAkObA9ar+wbW0Q1lOzDD5+4orrsgBP9hRdhSygTSRESNG5HmiBIFEgViAKEHZwBhJB2L+vC+lD20zNtKJUE8wNhQS+F3ITBSSAVUHBAYeHPhC4EOBaacOqX8gHLQeIvNU6ePwww/PbUKIxPSZ6d1fUS1ESgnqDfxSmFcnHyYlyl8dkxLlY+4ejYAR6F4ETEpUvLYmJSpegEHSvcgB7XJrh7udO9UEPARN0RSwSKA7SJbG02wTAgSX/FPaAQaXpE9g2ImHAfcingHsrvf0HCh1RSoShiryQESDSA2CbHw1UAbg6yAjTaXqKOCPREWjqSs9IZKH8izBb4GSpIyb9gjWb7vttrTiiivmpiLpwZzwnNhqq61yYH7jjTdmdQI+EBdccEEmBk477bRaZYqocEF1AdGw+OKLZ7UCSgQMOfkbkoDSrlIBMT/6ojIQ6R54YVBNJGLKXGif8bEeIoQgSqj2wfuQHaSGkCoBuUMfF154Yc0YVPPjZzRuFQkoBcoZZ5yRSP3AxJU+VRGl2dtMpA5j5HpUIhBA9913X7NNVHKeSYnyYTcpUT7m7tEIGIHuRcCkRMVra1Ki4gUYJN2LlNDuLF/kVZ2gXUQBgROBgkmJQXKTddg0o1KCAJpg/I9//GNOfcB0kYCT15UW0+g54Bnhdc6R/4d25JWSoZQCzn311Vdzm0j9pdDgdSkF2Nnnup5IEJEKkUQUCUKwTuqJSqpCBpDygJcEh+YhlQbjxRgSTwS8JyAaSN8g1QOlCEoCFAkq4yqSgTGQroD3BJUvIEHAjnQUqr5AFnBExQtmkKR20N6BBx6YP1vqy61GwkSKiSeffDKrMPBuAGd8NcCG1BHWSWabwlxED9ejXKAf0lekDEHJQRlQETu0JVyavT3lG6LxMi9IHarJdPJhUqL81TEpUT7m7tEIGIHuRcCkRMVra1Ki4gUYZN3zxbU3s75WwxHJENpupzKj1WN3ewMbgWg2yW45pSRRSLAjr+CWGU7PNJZzFbATnOLNgIeCXodoaETw8T6H/CL07FHVBN+JRofOUTDNOeqHtBPMMQmyeY0AHrNLVUfhWogDKT8YKyoEVAekH+DVQLoEJAT+GpS51PMYvTNoh/HRllJUMJikEgv9Sn0gDFERkGbBePBykLkmr6PMUAqKvEtEmkBWMhfeZ4yMFawgFlA6kD4C6UIbeIGQGkL1DlQeqDEgNCBaUKdwUPYTHw6qv0TcRQ4VuZulbsFTAoUIc8Xws5MPkxLlr45JifIxd49GwAh0LwImJSpeW5MSFS/AIOleX8xjHjt53ORpt6ssI30pcFGwFVUTgwR6T7MiBOJuPcG3lAP4L2C2GNMpeqoCImJB75PGgCqA0piqRCJSgyCc+1sGpFJEQA7wjPE+KRNnnnlmOuKII76ACs9oVB8wZgX4tEmgTmCMAongHWIB1YL8LKTYUL/MnzKgVNGQaSqpJagtMICUKWQM4IUZQT++E7RJ1QmUFhA6en4ZA9UvKAeL9wNjwXMC8gKsSHmYe+65M9HAeOgL0oIqIJAdmF6SCqL0GAgjCBdUDxALfDZNmjQpEydgB5HDeDDQ5DOL9ZNxKrhdeeWVuUKHCAQRRVK5FL0FtRaMleoomGyyfp18mJQof3VMSpSPuXs0AkagexEwKVHx2pqUqHgBBln32vkkSFHZynapFyQ7V2BXVEY9yJbG020xAgoslaJB4ItigHQG0gI4RJr1Vn1Dz4dIDIJuqmwQrIsAkJIiGmK+8cYbOVCGiFDgH5+/RtNlPATfqAMw5lRaAn2iikAlgK8ExpUiGzSGelUSygZMLPGNYA5bbrllNqgkBYOKGhAjmFHSJxUmKKGpFAWwQr3w7rvv5uAfM0qupX8CftQmEAfXX399Tr2gIgdjEhE5derUTB6I+ICQiKSJ8JJCg/kppUPVMnQOZABmmZF8iX4beHnce++9aYMNNsi4cT5qEMbN71rrIrcX81C6DoQLaSmUM+3kw6RE+atjUqJ8zN2jETAC3YuASYmK19akRMUL0OLu9cUauXjc9SzSDbuj7FjyRVwBVZHrMZjUl3K+mKu8Y09tME5VxyDYol+CCR0KdnraTS4yNp9rBMpCQD4EeoYef/zxrHJgl54ddZ4NBcN9IeYIeLmONvgZS9oSWEvloDQSlW7V54IMGsFDATg78igOMHhcb731as+lgn36uv/++3PAv9pqq+VAHwKB5xX1AiaeOo455phs9gj5SHoFppgQg/hMcJAKQR8y8YxEgUiUqN6IaSi8jsEmigjSJ3bddde/qSaizwypGZSmEXHmPcYmDEUM8fkFkcDnFr4Rwo/PNNQXL7/8ciZsMNxETQEWkCl9WcNG96LGznsQEfvuu29WglCJo5MPkxLlr45JifIxd49GwAh0LwImJSpeW5MSFS9Ai7rXF+dYiq8vpITSHGiPwEY7gkXMKDHCY3eWL/TzzTffdAMv5XwTOCiQkjEf8Cho0Y5siyBzM0agrQhwv8bddYLdZZZZJnsOsOsf1Q1FU5i4FiUEPyE5lB4VvRmYXL2SgudY58RzRY48+uijafbZZ8+pErwmpYE+S3gNRQNkA8E45Kc+e0SI8pM0C6WXEPgr7UIBN8+5XpOiSc+8nneZ4XKeymrq84FUC3BcYokl0uWXX56JTF0nzwnUEpCd4AO+Z511VsKjAW8MAnxSUfh8ogQo76+77ro5FYS0jmHDhuU0jzfffLNmmomqY+WVV86+GMwfbw/SOqh0Alkhcqi/N5UUMeCBCgOjT9aaaiSdfJiUKH91TEqUj7l7NAJGoHsRMClR8dqalKh4AVrUvUrcSaUQv9g324VK68UAKe44NtuOzps8eXJaeuml8w5ibwSJghLNQbJndiZjoFK0f59vBKpCQMoCqRN4png2CaTxLUCNwGsE9SIHihB/zAtlgkre6jnlGeJ3AvlofqkUBK4jwIdwlPKA11SqV8oE3mfsBN2kPkjNpDa5Jvo7SFUltYB8LQiqUR0Ih/hTpImIEvqIxIIUC3wu0YY8FegXlQKkwJFHHpnLkTJe+qS6Ca9jqkn6Bwf+G7RL2gmeEqS04DXBET/zNDeRRTKbVNoH56tiijDWuTqn6Bo2uj+ZN3iKIN59991zyos9Jap6mju3X5MSnbs2HpkRMAIDDwGTEhWvmUmJihegRd0rKEGlwBd4BRVFmldwpC/jUXVR5Mu2ShDGa3qTNmunNe64atwx5167wUXm5HONQFUI6JlUoI9yAFLivvvuyzvgIuv6mpYkFUZ9qVD6U5CuShn8FGFBvzybMeUjelFo3BpfVCjFlBQRCHhNQEDy2TPbbLPlcp+QGagNGAtEAJ8pQ4cOzaoE1Becp5K9BOC0gTKBEqC0yzVPP/10Vi1gZvnBBx/koJxzJ0yYkI466qicvkFp1VhemGsJ6umDsfJPZEes9BHT0kSUgAGERyR4lNqhih3cS1KRyZRTP2Xm2Yr7Tak4eGZAsKDGIG2mkw8rJcpfHZMS5WPuHo2AEeheBExKVLy2JiUqXoAWda+AXooEfhZNdyA/GvM8pMj6Uhx3U5sZauyXYIngaHq+FPX53/Tz2muvpYUXXjgHCSIj+pKO0syYfY4RaBcCBN4E0hykDFBikuBSvgQ8I3q/6BhE/inYprIFqQwE9lEJISJBAbXSG/Rsx11+ymC+9957ORBmd/6aa67JVS7wjyAwHj16dNpnn31yGgqvMQ9SIFAu8BqqCsgH5gU5wU+RA7wHBvxEIUKgrzEooBc5Ir8HnnnhQzsYWlKy85e//GUux6m0E5nmRo8OtSVyRb41rIk8d0TQRCKGzxsRD7TBIYIVXKWCke+OiA/OK5qG02jNwUzjQlWDzw6eHI888kjRW6TU801KlAq37kt/hy4fdvdoBIxAlyLgD9SKF9akRMUL0OLuo9Fl0aZfeOGFXOpunnnmqV3aF2l53HWNue6NdoQVDIhAEfEgUiSSHCYliq6oz68SAaUDSMnAz2222Sb7Frz66qu1sqBFiT/NSc+mUiUmTpyYK1qsscYaadNNN83kxLhx4zIJQHD75JNPZsIBlQHKBBQbVLXAgJOD6hEoFCADpR7Q2PQcMwepLLhGwbNIUZlnxpQMyAdSsUQKiASJlT2UwiVjSn1WKK2En6Rm4Adx4oknpkMOOST3LWyjiWd96lpMw4ifQeqfeehzhvfj6/yttDLOi6QJf6vtvnw2RQK5XokGcXLSSSdlEob3KDk6YsSIKm/n6fZtUmK6ELX8BCslWg6pGzQCRmAQI2BSouLFNylR8QK4eyNgBLoWgejBQACLyuCOO+7I5TS/9a1vZUVDDHr7CoSCaowZSXWgOgTeCa2qCNFoXPVqLCkIojcE10UVl4J+FAW6PlbVUKAuLxmRG8wJvFZdddX005/+tOZzQfAO4YER5DnnnJMOOuigXNVDhEk759/XtdJ1mmt9qVLGjJmovHVQl0BmqVRpf/tt1/UmJdqFbM/tmpQoH3P3aASMQPciYFKi4rU1KVHxArh7I2AEuhaB6M+iChCHH354uuCCCzJBIUVQKwCIqqaYEtWKtntrgzkQQEuFwJyjWoHUCnxu8NEgsCZ1gvNVKphxqzTnPffck9UHEBA6T1UtUApQgULeD4yJa++888503HHHZfJDPhN99eloN1axfalDRKAwfo7HHnssm3POOuus+XelkIBHJx8mJcpfHZMS5WPuHo2AEeheBExKVLy2JiUqXgB3bwSMQFciQNApPxWZIZ577rkJUoLSmxhBRq+C/oCg3Xb1KVJA6RX9abuna0WoiAxhDJTc3GuvvdJOO+2UU0NEHMgzAs8KyBnUDJhYKt1DxAOeFXhGQNiQToZhJa9BUlBGlZQUDqV5EKgzDlJT8LfAC0NeGypn3I65t7JNkTi0iSqCEqZUFNl4440z2SJ8O1n1wdhNSrTyrmiuLZMSzeHks4yAETACzSBgUqIZlNp4jkmJNoLrpo2AERjUCGiXm0Cc4BKPh+OPPz5XnyCFA5NIpTf0J+iMqQDyZ+mrV0WzC1bvB8M8ZOZJ5QxSLhSsUlmDFAtIBdItIBOmTJmSDjvssLTjjjumrbbaKuOAgkTeG6gqLrzwwnTttdemyy67LK2zzjr5HEiLk08+OZMPtMU46G+llVbK74Oj/CuKVA1qdt6tPo+xMs7f/OY36fTTT0/PP/98TkWhFKgUKNw//bk/Wj3mRu2ZlCgD5b/tw6RE+Zi7RyNgBLoXAZMSFa+tSYmKF8DdGwEj0JUI1HsGEGBS4WaLLbbIioJLL700V5CIxpH9ASKmb/TFoLYvfctHQooM5nL77bdnI8pnn302p3Hwj5KhzBu1wze+8Y1MJFBhBzJiueWWS1dffXXufvz48bmc6GabbZamTZuW9t577/Txxx+nG2+8MVcGop8111wz/eEPf6gNV+/vueee+TVSQSArOv2I5p78DtkCdpAvv/jFL2oeErxHOdRZZpmlo6dkUqL85TEpUT7m7tEIGIHuRcCkRMVra1Ki4gXoR/d8CZQr/kDYEezHVNt6adzxpaN27zC3dTItary+mgB/q8oDXdRXIYgeBgq2VIpRmMr0UeeqYoLOk6kh58vocCB4A/QEecQwVlp44IEH0h577JGrb+y2225p3333raVx0FZvVRma6Uvn9KUiRJHbp759fRZBuHz22Wc5RUOqDZQSY8eOzSoAqmdwLlU/IB3AY/bZZ89rznXcW3hQoBS46aab0qmnnppJDlXiwASS8qS6b1BccGDu2akpG1LDMM74O38/99xzucoG8/jRj36Uy3/Wm4AWWZeqzjUpUT7yJiXKx9w9GgEj0L0ImJSoeG1NSlS8AH3oni/tMtBD1uujfwgoAIiEhGTgg5nswZhwxhlnTFQ4oKwkB9J6/n3lK1/Jf8ucTwQZ55KaoL8JPuUX0GiVeJ97eYYZZqj5BIic4N7Wfd6/Fe6sq8HvpZdeShtttFFWTPz2t79Nm2yySU5pAE/mrbKUnS7Zb4Qsa//Xv/41EwsQUaytPDV0P7DGkBFLLbVUmn/++WuVJqRwABPKmy644ILp7LPPzqkZ8rCI5Ub5HYUBxpBLLrlkLX2jk57bSNjFSit6RiAkqCgCUXXwwQd31s1aYDQmJQqA1aJTTUq0CEg3YwSMgBFgU9IoVIuASYlq8S/ae6NdaO1YdtIX8aLzqvr8KKWOYxnsmIIL0vpTTjklmw2ut956acKECenb3/52WnrppdP555+fHnnkkXTAAQfknW9y+w899NBculFkj8pAguVpp52WS2KStoCfgFIXtHvMrvFbb72VTf64Hl+BbloDpTtAPFA1AjNIfCXwTlh33XUzMRH9EAbi3Ek1ePXVVzNJwHzirn9Uy/D6xIkTM2nBvSTzStI+wOLAAw/MSoqFF144Kyu4F7hPRFRxPuTHCSeckI4++ugaGdZOc8++fk6JmFBaDThATGF4uv/++2d/EVQz7Va39HX8zVxnUqIZlFp7jkmJ1uLp1oyAERjcCJiUqHj9TUpUvAAFu9eXW76c8zvBzUAMXApOu5TTZUooWfhATh3oL2BKz6AdAr8f/vCHOacfUgE5/fvvv59+9rOfZQNCyAX8AZDe77LLLnmH+5vf/Obf3JcKtPFU+M53vpPNC6kwwH0sQoJz2CGnr3feeadWmaGb1EAKSsEVjC+55JJ01llnpQUWWCATPFTkiGqCgaiUwBcCI0rKc/IMiYiQ0gFSAYKB48c//nGaOnVqTl/gePfdd7PxJYQG5NTaa6+djj322ExEcI3aEiEB+UHVjW222aaWKoIShX476b5hTFLCaE1J1cDYc7XVVktjxozJJUAhaDpp3EU+R0xKFEGrNeealGgNjm7FCBgBIwACJiUqvg9MSlS8AAW754s9QYtq1g/E3OOCU2776VF9orx4/Wx75x3cARhgGsi9RhlLdvRRQay//vrp4YcfzoEi6ghUE1deeWW69dZb06677prWWGONmtRegSjEA4HZK6+8klZZZZVEaogqCkiOTyCJDJ+2kbOjpuAYiIF5b8vKM6vgGq8FFBMoAvBguP7669MKK6yQ31fg3sG3SMOh4RuBAoCdf9afQFskl+4nEX94RqDCueGGG3IaBwTXzTffnO+TDTfcMB100EFZTSKCUIQN7UB8nHfeeemWW27JHhMqL9qJ9wv3PuPinqdCCSQM6gjmxdyXWGKJ2hwH2nprvCYlyl85kxLlY+4ejYAR6F4ETEpUvLYmJSpegILd82WcYJCc/rIc9gsOccCdLmKHwAknfwwIB+puZavA596SvwFtUsaSoHGvvfZKd911V9phhx1ycEUQvc8+++QShgSfEBJ4CUBgiJCIbaGUGDFiRN4FV2rG22+/nb0D7rnnnqyS4B7nb9I8uM+7aS0kz1cZSOb2ySefpIsuuigrJeaYY45caUKmja1azzLbQTWD4oX0i0gUcB+IVMg7El/6UlbccC8svvjiWTWAcoR/zzzzTL7/uN/wM5FCTAaoqCtQ3AwfPjx7Toi0iClDnaQgUwUNlB1HHXVUNv0844wzMkbcA9HctBNJlWbuH5MSzaDU2nNMSrQWT7dmBIzA4EbApETF629SouIFSKlGLsipvvoRDY4RKEiKQW+zOd0KfpRGI+VKtyAXUyoI+DCv/MEPfpB3tceNG5d3qNnRpjQjigbSLTg233zz7C9B+gaH7mkZh+IhgLKCEpGYGrIzvthii+UKFNttt10O2EhhQDXADjiVCDopuGzX+kJSPPXUU7WqEpA34MLcZQRK3/VVT9o1nmbaZVyx2gVrDNGEL8iWW26ZlQ7cJ7yGMgayikNB93vvvZdefPHF7FOC0gaTx3PPPTen9fzmN7/JvhIbbLBBjcigfXmQyCBV6WvyLeFvqVCUMiQlVPx8jSQHKgYItUjy6nNA963IFPCPyh4w4D7WeTKvFNFQ388VV1yRPVjw0CDVCfKtUw/NJZas7e3z0aRE+StpUqJ8zN2jETAC3YuASYmK19akRMUL8HngpgAulkUczJ4G7VqVaDRIoKFApWjgK1IiBt3dtKOvAI35YSQIQYCChECRkowEj+zm8/Oaa67JefEc7HCz0w2xIMNBlA8EbmBMFYVZZpkleyjMPPPM2TSTco8EkCgFtthii1zxA3NNxgAJMnLkyHbdDh3VLoE7hpcQN+By++23p4UWWijjyGdBf+7Xdk1UJIk8E1gv0jYgJiAWvv/97+d0HY0fgiKaynI9PhJ77rlnTu8ZPXp0GjJkSB6u5stzpaBfaR/cl7FErcqFSpkhkkKfoSo/Kxx0f4sgUV+8L3JFSh/uX0gLHY36ZTwy4ox9aTzMERIPhQQVV/ARwS9joHxmNJMmaFKiXU9Zz+2alCgfc/doBIxA9yJgUqLitTUpUfECfN69dqa1s1Y0SO6MWXT+KLT7R7Cindf/x959h1lXlWcD3//kM0ZEUUEiWKICFtQYW+wxdjR2FKxRExNLooixx16xE0FFsYAGUZNYEcTeJQhExRYTBayIJZoQk/zzXb+V3HMtjmfmnTNzzuwpz76u95qZc/Ze5V5r73ff97qfZ8F6FryzWhhi0+8GsPkRWF0L9VG/ECzhBbb6zBzlCrn85S/fSKPklr7vxR0uhxCz4JqdFb797W83MQIBR/Rct8ceezSCKb+C74gWP/rRj1pDfeffdj9gndX1c889t62i2yb0wAMPbM6SzNE+we1mwCSiRO4FYRV77rlnI+jmSf+99vYuA7/rK9HJHDrllFOag8A1+hkhK3koIlTk3u1DNoJFwjv6elKvnyHXcVHkedvn8JDYlTCmfDuJ+H1SSIlDRNt8nzqS8yffa4dwloc97GFNqCHWEZ6uda1rLd0zm2Ecp7Xhxz/+cRNQCGPuy+C33POyRImNH8kSJTYe86qxECgEti8CJUqMPLYlSow8AP9XfV6Ke6txOSXmPzZenBENhDgr+asN2UhrMkb+VoakfGLiZxE25t+z+ZY4STaz4ps8EzAwZyMspPasYGcrSPjEHu8cJC47I4RgZxXdudPK3E64rjRKwQP2XCMSORIrjjjiiBbeEgK9WZ4LEeP63TR64aBPIEuEQmzjqJCPRPjGAx/4wOE73/lOy1PCURHnQOabn3k2pr7U0YcVRGDsiXOuM6+IasJHYJv7PqEYwTPzLDj7PmJbhDnlRLATbkNo0CdC3AUXXNB+J6Y4z+4jxDvnqRO5//jHPz5c+cpXbjvayJWxmY9eIJ8W6jbZ9hIlNn40S5TYeMyrxkKgENi+CJQoMfLYligx8gAMQ3vp/uUvf9ni9mMZ3qrJzsZHc+UWhKh4gUaMEJWsyM7S9p64WP2XPX87jVlEibgjsvKsjyFzEXN6S31CNTKP+xXrEBs4W0lH3IJ9RI7syNHnTthOuC43x/Q/mCG2cD/yyCMH22tyE0j4+KhHPaqds5nyl6TN/XwxL/qwicyTzA0r8MI6bOX5jW98o+VVcA/BIG4ROCWfhjkSMSHiQy9k9bkmeheT8oQaETO4Gcw3805Z3AsOAoHtR4WM+C6CpTAk+R84NzhW7Aajra4lpgjHICz094UcINrCLRJxhBDh2S7Hiu109bUfw80suPVCxGocfCVKzPI/yHzOLVFiPjhWKYVAIVAItPeOgmFcBEqUGBf/vLyywdunHmn2wr0TiNgYyGclH/kJAZl15bkPAUEg/Y04bacjfewJpv71sfi+y3wNOUv8f/+3cxyx3Sc5IXLmH+xCJmOvz/X+3ipx9+sd/77vmafIM0JrJV4S0cc//vGbTpjoQxtCsiddCHnO+Xnqqae2rV8Re+Epn/jEJ9quI+l/5lzmYEKBXvnKVw73ve99mwPBIZmmUB87w9halJsh5yL/RAMCQh9ClDE65JBDmtBw3nnnDQ960IOGAw44oCVotZuHnVC4U4gLnEAcDQTjE044oeVRsWUtQeWtb31rEyHkQUniTXlX7nWve7X8Kwnh0KY8H/JZ8lasd84s+vqMyWr+PypRYtGj8evllyix8ZhXjYVAIbB9EShRYuSxLVFi5AGYsfqsWCF6CLHVve1GiGeEpE4vBLYtAoQzSRGf85znNNIu14QVd3kbEFzPgYQjJBlkktpRBIsAACAASURBVD56NvRHSH7/WZ8fIDtMJLFj8oAIvVA24YCjwco/kUSuD44CTgN1Iep2DSGeIO4+Q8732muv4XKXu1xrrzYI17jxjW/ccogQD4SpvPe972398P0TnvCEtgNHRKwXvOAFw/HHH98EBmKGRKrOkzTVzi/PeMYzGh7az/mgXQQP7VUHp4PdXmApnCIHseuJT3xiS9Rqa9LsBCPBqPLjErKFLcE44SLqWQ1J37aTcpmOlSix8SNeosTGY141FgKFwPZFoESJkce2RImRB2AN1bMje0E+7bTTWhx2iRJrALEuKQS2AAKIMZEAEecI8Pf+++/ftmJF2pPPISvaWYH3d8QKLizixfe+973hOte5ThMOrPwTDlxv606k3/arwhjUdZOb3KSRdW4DrgcJDxF4bSBKeO4QFOwmIS8EkeHpT3/6cOaZZ7YdWuweon1ECbkkhEHc8IY3bLlX7C4iJOXNb37z0nafEUD8PPHEE5vbIPlHHve4x7V+H3zwwU3oiIvET+3laNAfYsHee+897L777oMQEZ8J0SJEKDciSJJh9jt09M6g1BFM+21G085Z3VVbYKqtu4klSqwbwpkLKFFiZsjqgkKgECgElkWgRImRJ0eJEiMPwBqq9/KHTHgxPv300xuBcGzm+OQ1dLMuKQR2PAKIOZLMFYXMCy2w1abPJcPkVHjTm97UiDryTzAQEvGlL32piQx+utZuD35HsPskpvJTcCVwChAubOcpZEE+C0KDnBbyrhAFkHz1xq3l+cNBkISQwim4E5SF+HNIOMc1yhZq4Vq5MRxxRvg9uSmSx8DPPneGfhEbXN/nLYkbJAk0s2NMyk7oT1wk6vJ7npd9csu4HyJQRIxIOF1cKSVITL8tS5TY+MdViRIbj3nVWAgUAtsXgRIlRh7bEiVGHoA1VJ8X7GTrjwW7XpbXAGZdUghsYgSyPWZyoHzkIx9pORmucIUrNIKO+L/jHe9oYoDtJj0DhDlwDDicI3QC4bY7RL+7j+/lSOCCcK3cCX5yXmX7SqInUYLbQB3KiVgQ8p6wjySqDOmPeBFhIGEPPk8ukogQybUQd0ISUvo7YRMJS+mfc9nZJXVNhqPEMZJyU1Z2kUkIXOrpE7v224RGzEgizhKAf/2mKVFi4x8kJUpsPOZVYyFQCGxfBEqUGHlsS5QYeQDWUH1esK0KWtVksbYKWUchUAhsLwRyr4fQI8NyI9hNIttm+rvf1jIEG7FPeAeCTUzwt7Ky64l8EZ4d+RmS729iROrtcygkcany+ySmcUwkkamR6HdR6Ul+ElJmtLgf9ClHdt5QR9oQscO16ZfyPQMd2u669DMOE3+7NufGRRExRVnaHFElbY4QAc84MvqdPrbXTFt/b0qUWD+Gs5ZQosSsiNX5hUAhUAgsj0CJEiPPjhIlRh6AGavPimC/FV9WImv1bkYw6/QtjUDI95buxC4aHzdCn8wyAkQIcvIchFgrMqQ/P/tzfN87B5B5IkXcC75LHX1YhetC3NPs7MYS9wMBIDunRDSZTAqp3a4L0ScKuE79k1uCRqzIWGfr1FybfmlPEmnGHeHc9CUhHwnBCJ49/Nrl36QTJNuPBtetPt/yf0jmQUSa/v+POEbS18l7LfOnD3lx7kc/+tHh7ne/+3Dssce2HCCVEHSxs6VEicXiW6UXAoXAzkKgRImRx7tEiZEHoKovBAqBNSEQ4oQghaBXCNOaoKyLdggCXDVJjCwBqvvGbiWOiEmEhMnQlUlRKGIQl0qEKWV8+MMfHu5zn/u0ZKmSle6U7XzHmj4lSoyFfNVbCBQC2xGBEiVGHtUSJUYegKq+ECgE1oXA5Ar3ugqriwuBbY5AnBJxrCS8haB34YUXtnCYOEwIF3KNOHrXAyGCcKGMhARJtPqJT3yiiRGvfe1r264sCQfa5pCO1r0SJUaDviouBAqBbYhAiRIjD2qJEiMPQFVfCBQCa0IgFvJJa3lZxtcEZ120AxBwrwjJcY/0u58kQWhcDxETJEG160pCO/qwoOQpyTXf/OY3hw984APDc57znCZK3Pe+9/01MWMHQLyhXSxRYkPhrsoKgUJgmyNQosTIA1yixMgDUNUXAoXAzAhktTf5A2pFdmYI64IdjkCftLNPUsr5QIzYc889mxNCuEe/O4nfc84Vr3jFti2tLWeFapx00knDwx/+8OHVr371YItYR4VwLG6ilSixOGyr5EKgENh5CJQoMfKYlygx8gBU9YVAIbAmBKzQfv/73x/22WefFtde+STWBGNdtIMQ6BOn9olS45SI+CCMw+4r2X66Tx7qXvvlL385fOc73xkOPPDAJjqcc845w7777tvCN+52t7sNxxxzzHD/+9+/7ssFz60SJRYMcBVfCBQCOwqBEiVGHu4SJUYegKq+ECgE1oQAwvT2t799OPTQQ3/Nir6mAuuiQmAHIRC3UXZJmfYTHESI7GRywQUXDJe//OWbc0Iox5e//OVB3omb3exmwymnnNKEQWEbr3vd69ruGxE7dhCsG9rVEiU2FO6qrBAoBLY5AiVKjDzAJUqMPABVfSFQCKwZgX//939vK7rLbT+55oLrwkKgEFhySsSJxCEh8SUhYrfddmvfc0oI//jsZz/bwjrucY97DK9//eubU6KOxSJQosRi8a3SC4FCYGchUKLEyONdosTIA1DVFwKFwJoQSBy81dk+Ad+aCquLCoFC4NcQSBLLXnzw2W/8xm+03TeSVNY9+I//+I9NrLj3ve/dRAk/K6RqsZOqRInF4lulFwKFwM5CoESJkce7RImRB6CqLwQKgTUjYOXWiq1El7Y2rJ031gxlXVgI/BoCxAjCQn4m5IMjwv3m8LttRN2Ln/vc59qWoMcdd1xzTNT9uNhJVaLEYvGt0guBQmBnIVCixMjjXaLEyANQ1RcChcDMCCRhH8KU5HyTW4POXGhdUAgUAhdBIE6JfBhRwt//+Z//OfzHf/xH+3elK12phVB9/OMfH/7oj/5oeNOb3jTc5z73KVFiwfOpRIkFA1zFFwKFwI5CoESJkYe7RImRB6CqLwQKgTUhgDD1K7hlFV8TjHVRITAVgYh8wqTkjeh34nCBfC5COC596UsvCYNECbtvvPnNb26ihINYUcdiEChRYjG4VqmFQCGwMxGo/61GHvcSJUYegDVW70UxcfTZB94Lot+zitzH/ooBzsFui8DlRdP5+d0LpHKtgl384hdvL6JJcpYs7LHt/upXv2p72Cf5Waz06kkMcmz1vQ1YXb39V7u1QblpW2y/WanTLr+r8xKXuMRFXpBh4Z+Eh75nJVaeuvUh7ezr8X0yyGubQ53q8bItJCAY5zxt8z0sY1lOv5TdY7zGYW0v+cmR4HdHys0WfukXPPLS71z4pT0+71c5exeB65UZjNP2YOzzebkO1JXxyDzqV1szV+J4cI76bUlonP1tHPp+answCibGzFyEwXpJkPZNztcQM/eF/qgjn2Wsk2wzbdKP3AfOsaKsT4nFz3wL1r43h5Wbsnynr/5lPGGqr/15eQYEv8xddQS/PA9Sdr+NauaSnykr94W682zRj9y7/XyZxGLa/M99qE8pb7ndGdK3fo7muRP8XOt34+GYvF+CRfBVvzJy7+tX2p37ea337U66zo4b17rWtRp2mZuZUx/96EebKPHGN75xuN/97reTYBmlryVKjAJ7VVoIFALbFIESJUYe2BIlRh6ANVSfF+m8dEsu9sEPfnD4wQ9+0MgM4vT7v//7wwknnDA8/OEPH25wgxs0QoP0fO1rX2s1hoR88YtfHC5zmcsMD3jAA4Z/+qd/Gj72sY+176561asOd7/73Ze2dFOHc7/61a82sh8yccUrXrHZdUOee4L7lre8ZfjZz37WiBky4DqZ2/fbb7/hS1/6Uitj7733bmTipz/96XDXu951uMpVrtLOt9/92Wef3QhEf9zmNrcZrn3taw9HH31062cEiac+9anttPe85z3Dt7/97UZUEBpkA9Hbd999h9vd7nZLpDXETt1wkZgtgk7IfUhXXrhteed46EMf2lYBQ0y9mM9r67sIShEG8uKv3pCoENVs0xchCW76a4z8HvKHxE8KAhl/OP3O7/xOI8shfSH16yX32mxc3/a2tw3mia0EE58ewr7nnnsOV7/61dscUJ8xyNjoi60FTzrppCVRQp/MIW2+whWu0D7/13/919Zf15kHvlvPEfKvfmKH+WSOXOc61xl233334etf//rw85//vM0v7Tef+1Vk/XD+O97xjiYemHfusYiI+T7jxPp+uctdbvj+978/nH/++W3ciGJwcb3j3HPPHX74wx8uiXLwuslNbtLw1H/XKv+a17xmuzY7IkT4UNcee+wxXPayl233Rki/8yIQ/Nu//Vv7/VKXulTD8pvf/Oawzz77tLY5Dy7G0+f//M//3JIaXvnKV271a/Pv/d7vtedORIJ+DFJf7jftyM4p0/IOZG4Hs377St8pB1aeFznXeGnbhz/84aV7Ofew+19ZP/rRj1p/PCs9e2xf6bpepFvP3Nkp10bgMe/NA/eFOVKixMbOgBIlNhbvqq0QKAS2NwIlSow8viVKjDwAM1bfv5xnBfSoo44anva0pw23uMUthhe/+MXt9y984QuNOD3/+c8fnvCEJ7QXcp/9yZ/8SXuZ97KOPPzkJz9picnYbd/+9rcPj370o9t117/+9ZsIkfr+/u//fnjUox7Vzne4Hin6y7/8y6Us6z7rV4mRG+TMy6qXViICsoMUIFiIgH8haQjVV77ylXaOdkiWlhVfwoIt5xBR5OrTn/708Md//MdN9LjLXe7SYpj1kThDMEA0HI973OOGgw8+ePjrv/7rRkj+7u/+rpHWnoyp4xvf+MYAxze84Q1LThPn6fdb3/rW4bWvfW1rlzrU/53vfGeJxKtnXgndQpCCpbE89dRTGw7IF6v0Ix/5yOEFL3jBkrvlXe9617D//vs3HM8666zhIQ95SOtrhKAQ05BtAgRXS0SAZz3rWU28yjEPMSJlIS/I6o9//OOGkfGO+wZRR6C18+Uvf/lwoxvdaEk8cb3z4GyOEYT69j/zmc9sBB0O5pXjale72vDud797OPDAA2e8qy56epwSyj/yyCOHv/mbv2ltjBMDCYubw9zyfdw0WYU3ZlaMzbOnP/3pw5Of/OTWTmXA10qzcpBrOJiX5qgdDMwBJNr9SBx0vrmuTPdBHBUERu0y55/xjGcM3/3ud5uQaB5nDJVva0bzAvZ//ud/3uaPsswZ/3I/f/7zn2/PB4f5RqQgwD33uc9dcmpIZPiUpzyllacd7mXPhFve8pbtPnN9xK0eVWOnX+z9j3/849tYwY2osav5RmjSxzwLDjjggDY3tOFf/uVflgQheH7yk58c3vve9w7HHnvsUpuNlTo91+BsHPzzfPL86N1Y65o4O+TiOGUimMLSPDe/SpTY2ElQosTG4l21FQKFwPZGoESJkce3RImRB2AN1fersogIh4GVUOThSU96UnvJtoKI+L/oRS8aHvvYx7ZavDwi7FwIXtSR7Jvf/ObDhz70oSVnwWte85rhec973nD88cc3kSOiwUc+8pHhz/7sz4bzzjtvydqOFCAIsU0r08tpVidjs0fEECzk0qqqgyDyF3/xF22F/jnPeU67BkFSpjL+4R/+YTjkkEMa2fM3wkM4iWtBHwkwJ554YnNdhPAp2/naghwpx0r13/7t3w6PeMQjWr2ICcdF3A1esl3zV3/1V42Epo4b3vCGTQi54IILGjlDjHu7t7p6kWhX5Go1Qx2rubHRpmc/+9lNWIqAgKxq/zWucY3mUEHyEFGiDJwRywc+8IFtnG584xs38cbWfB/4wAcaHoi2OXOrW92qETrHC1/4wuGwww5bColIv9YrtBgjc9U8IEwYJ4fPkWhiCDeMeUa04lYxVo7Y8p2LZJq3CS1QJhfOoYce2sYd+ddPbgyiBEfDeo6MqfrcQ9rJjp65pW13uMMdmoMjhHbSAWJOm5/mi7l28sknL7kNzDfzPlgQ98xT40O8IIwZX/2Oi8R3f/AHf9DmY5wB73znO1vf/f2Zz3ymzYPTTz+9XaMP3/ve95oA4XvOIn+bT7DSXsTdfWVu6RNBhLjgHokA9773vW+44x3vuBQW5Tr3rfIc5kieJXH5LJfbw/cEBs8kdbon1T/t/KzEw5HwdL3rXa/NbaLDn/7pnzaxSjuJb34mxMRcg7l7IePoM/ewUC7PH883zw3nEVYSHpWwlfXMnZ1wLVw5ZgikmQPpd4kSGzsDSpTYWLyrtkKgENjeCJQoMfL4ligx8gDMWH3cESFBCIOQCy/5r3jFK5aIt9VSLgEv9VY2QxisiBMcEqN+s5vdrK1uhYBaTfQZEoUAJ3bfSjcCxG2R/BNxIyQ0QBmJuQ+BUy+SzPXAeXDOOee0tjr3iU98YiNJ7O/s51a/kTJ9JCAIP0mIihXel770pY1AJO8CYm119Mwzz2woZrU68fY+Qxz/8A//sAkxSKyVUSvX6kqIRMI8kH//Yhm3pR0LvjZwlyDSyCnyx52QI+LGPEWJEHNiQkJFkPG4N4SwEBcQVQcybvUdKSVCcEIQWIgpiKZxi8CDaH/qU59q7ghkTZ+JWfrdx/rPODV/7fQ4DrQb9oh3wgAOP/zwRk4zPwgt8DNOBIwQVd+///3vbzb7zAXlmcMRKhBV5JaLBlFfr1MioS0R/2CUUBHtMQeJOMhyQmnS15B0/XvlK1/Z+nTb2962hRVlXjqHcCAshNOAG4IjR6iEMb3Tne7UREauBO4R95lrjRkngtAJ5b7qVa9qooO6PQOEYLk+IoF7CPl2bwmX8Dlib15zN3AAwTD3s3LVLVQk+V0iTrg2K+OeK8TLiCoRNRIytFxuFXPLfUesUR7xhatnuUMoBmFSDgNuKHMcFsKB9I2YxfHhyPPM2EUMzf2oXZ5LGRt43P72t284RvxYTU6M9d4P2+V6+JlzwrEy/z3XCeElSmzsKJcosbF4V22FQCGwvREoUWLk8S1RYuQBWEP1IWdWyb2se6H2wn/EEUe0UA0v2vJDIB8I+MMe9rC2Sug6xAXR9oLuZd2LPVLXH1ackUQr7XERuBYRsyKfnBJIEtKUsrTDqmXIHLLjn/ZoH8t2QkcS/48QExuQ4pBjZALpUJfflculQWhxREB5zGMe00gsd0USJWaFPSQFqUe0xJkLU4nV33l9UkjlEm9CmNSLsCFuITPI2j3vec9G+oknIfEh0Ot1FmQMeicMIqa+ECwCDteJ8BrncRdY+TVeVtxhod3yLpxxxhktYeTv/u7vNlcEomkcEVLjarXfOXDX96z6R5SZR3/i/ICbvkRM4+qBob+RT4KK+pFQmOc8mFitlzQviUa1CzHlFBHO4DqOHXURPtbrlIgglFwc6otTJcQc9smTkDma810v7Mb9qG2EQ+EHwcL5xkSoUu5B42fM3Kfua0IG94McDQ73izLNY+4S9xVxjHDncB8QDa1gO4iIxEWOgjgrMp4EHCIIDOGd+4CLwN/CtlzjXuYk6AWihJIQhSJG6leSTy73OEvSTGEU7mPXaq/xmibmwfYlL3lJC2nRV885GAVDeXKIpsQedfu8T4SZvBYRKvUj+TkIk1xb5pnvk9R3DY/iHXlJ8gZlLIicsBfWxlFnXlaiy42ZGiVKbAzOVUshUAjsDARKlBh5nEuUGHkA1lB9bPHIKStzhAPkHlFHPhA9L4dWyq3ahmg++MEPbrbpEC3ExSprkigiA4gv0kJw6A+27Ve/+tVL4Q1iwuV+6F9S4z7QRiSAwJFEeBL6ESVCIpBSTg5E+qCDDmrhE2mrFWHuiiSf1E4vvI6QZ4IK0o1Yp964Fpy31157tZVz5yXMQXI95yDISFFWSL1gE3CsfockWZ23mstqb7UW2bVKbFVQuUkmGDfJGoby1y7pQweUK7Tmzne+81KbYBhXhIu/9a1vNdGFc4PFHUZcCUJ2ODv0BVlWbgialX99kiMEuTRvOFEi7MxDjEjHQlwIQghk5iGCbewdEkcSJbSVE0TYgjkYV4W/k8nfeClTu5FrY2+OEdokxTRvuUjWe6TdGY/cL8hXhAlzL66fyfoQXXPJPULc4zzqy1JeEqQSIwgQ+izsBgb+ERwITbnfCRQcD8IviBTXve512zzktMj8lgfCQVhwPgyV6V5ITgZ/c2q4v+SbUL5/kj+6J8z1zJcIGumf/hIIiWHpj+9y/nJuoQgXxC+OLu0i1pgT/TV+j7NB3+V6cZg/xjjiBsFCCI+QoIiG/RhkvHzmd7gQfAhy6tB3czDPg5y33nmzVa+POwg2eU7kHpjWp7hikpjWfUEsE05DgPTcJKb247BVsdnM7S5RYjOPTrWtECgEthoCJUqMPGIlSow8AGuoPi/mrNBWY5EbwoTfkVEvgv72cmgVi2U7WyUirMQML5+uQ1w4JfwdcoKwWJXMrh0h+pOiBDFD+EBP4HripXyr+MQHZSCP4tpTl8+t0iP5XmA5O6yMKoOYYiUzxNRKKQIWgg22m970po1oiYXPy3QvSiDeVtnF9FthTliDa5Fc4kyu89mkKIH0EUzUwVXAdSGU4EEPelALG+m3Bl3DMK54iTH2j1WawyRuFIkBiRLyb1jpRiKRXp8RJRBzln5jKmzDmCZWPsJNCBp8zRfkV/9CCHuHwHr7FVeP8UPMk9fCOE+KEsadkGX1nNDigD3MzVtEPPNLm4kS7gEEnhtHskwCxqJECe3Rvlj+VxIlnHvaaae1Oafv3AERe3LvZXXf50I1fvu3f7uJQ4QV9wIMCAAOdblX9ZnLRBlCP8xvrhlOCc4RY+u+M5flClEHMo/Uh3j63vyBv8/ND58JJ/E3op9zI0pEOFiPKKEfHCDaah5wtxgvz4UcIcTCyAgw+duzhxAR1wYRx5ztRYVpooTr9S9z3rwhisKOIEO8Uf+0HUPWO/e30vXmF9HGEQfMcu3vQ/Tcn3km+7/G8xKuxDhhe8uJVFsJm83c1hIlNvPoVNsKgUJgqyFQosTII1aixMgDMGP1XrK9NHppR3iEUGT1GUFBZJBZL+JCNcRcs3K7zudeFAkOCRFAdJzjhdRnbM5Wra28+64PcZgUJULOemKfl1BtVCaCKaeDl36EWsx7iKVVU6KFFVoCihhvvyMsCd9IAjv5J5CsvDTrH9Itd4IXYUfEkbTBOQgtUQIRIkTAzcH6TQzpVwUnRQlJF9nuHQQaSQYJE8JhkJwQ/nnHo4fIqzf5DPLyL+8A0ipvgpwM8kJYteY0kZhTHgmEnyMlsf1ZkQ8pNh8INtn9RMgKO3tWNXvXyYzT89dOj6vA+JqfGaNpTol8Z06YG8nyb44j6Wz3yX9AUBJqQJQgTll110+kM66K9bR9mlNCebAxlwlASTo5LVEj4kZIIYZxcxABkq/DT2EnuW+NA1HCLhxCb/SXA4qDArlLvXJtGHuiYUQqfxMjiFDED/cv3LhkjKtDIly4GPPcz3bz8KwwLtkClwAG54RDZTU895afaxUlUka/3S4xKa6fzM08Gzi9OJPy3IIDZ0/+JkS6rwlVnkOTooLyEj7mHCIiQck9Lj+I8Bn9V05cOuuZL1v5WphyOHDT9KLuZHhb+pjPXWeuwZaAROAhTMgTYrciAleePVsZn83c9hIlNvPoVNsKgUJgqyFQosTII1aixMgDMGP1ESWQcS99rNwhxezickok1v2YY45p5MQLp+u8IMYpkZh95EoySC/qscYTD5Ad9ume6E+KEsjzNELuGjkMhB2EQLNNI1WIT5wShIYklhRrzvKbbRKtELPop37k24turkU6kFHERT+XEyWICFZUhTUgXFZWHXvvvXcTQBCaZOqfFCWQHqIE0qgezgIx+larEcuIB/MWJULMlMuWD8eErEgml/AGK+bCdSQ81Ec7qcDQeDon14Q0JxTGfEAirI4iwbe+9a1bTo9gHUxmnJpTT1emf8YKaYkbA9aTTonMSaE6mdc+47CAufYmzMjcIEqYP1bchdroHxeQ39d7TBMleuJsdd1cCFGfrM98N8fgavcOY4GQZ2zjRtEf26ISL/bcc882HhwWxlFy0n7OC6dyPyHTwnYc7knhEEQ3ooT5rS4upJe97GWtPuVySxDxIoQIj5KoEH7pqySpnDeEsIiBaW9+rlWUyPUJW/ETHsI3shNOj6VEmoSyiKdC0Tilco6wDvezkIGEHfVjkPKT6wIuMCfOZDcdYS9wMd/iEljvvNmq10doSIjPSiFcEdfiqDAGhB3OOfOeaOuZTBzsRY6tis1mbneJEpt5dKpthUAhsNUQKFFi5BErUWLkAVhD9VanEDQv6lZIsyMF+zqS4vByyaVg1fxrX/taO8eKodAD7gHE05EM9lYavWRaaffPy7qVd9dkFXKaKNE7DZQXIoxUyD9hJRRptKpsNZ/DIPZ1AopVcaQCmSRMWCFF0vq4deTFii5CkZdm9SJZyK5+OyadEtqtfqRb/UQcoocDYSSQ9MekKMGJol1e2IVIIG22BUV6kZy8nIfozSMXQ5wFcXsgYsbMmBtDFn/EVGgJOzuRibhit4YIN3I0IKTKsAJvjHP4DAZ+EmOEychlIJdHnBPJEbKGqflrl0S44Qww5/y0mj8tfCOCU4SHCBrmMbLuiJuDKKHv2VmGIGeeCGlZtFMCbkJqJJOFVRIs9p33OceD+RnCm50ssoKfEAl5QogSnAxEAfOMKGEV331k/kUYIzYJ0UlCVjliJBW06wGSLtGlc+HDDZE6zCGJY3P/GHfCCvdRdrNxj7inHCGTCRWblyihbXFywcF4uS/zzIqARlTx/PCcgy8njL5rf/JfuA+JdvBN+zIG/b3od3PO88Czwhz0fCHMwdLcmse9O4/7ZawyJnfd6cd7sk2ZLz43PuZtzjePPau5t4Rx1LFYBEqUWCy+VXohUAjsLARKlBh5vEuUGHkAZqw+pJ8FH4FA4kPy2fkR+xAJKnn5mwAAIABJREFUK1eIG1FCDLUXR+EbyH0s+lYJkafeqiu0AfHN1ozL5ZSQHwJJniSx6kGYJZOL3dzKt5dVDg/EAtHQVmRSn6yYsv0izP4WvvHmN795yeEh1t4Wiz150HbiQBLzgdIqqBXgEFgCDBcB8oK0qR/xsXqcUBL9U+6kKJEtQZWJ2FudFfoiLCY7QYT0zYvU9OUZE/Uh2UmmmR0HrPIaWyvpxBVt4xxAZjkSfO5AXgkAmTfGRhiE0AD9JkbAS5LRPm9ABJ4Zp+dFTo+ooFzWcIKUsXdMc0rEzZPcJiE6SLq5Q3yJCGZu6C8ST6DZCFEi4pP2R+QLgV8Op4hJwcI4JuwnIRjEgSSbRbTlgCGGEQm4YHKvEsaIhTC0Mp0xgqtrYGF+K5+NntiRa7UPjhw/xACChVwUhCwioHuYM0OoVQiq8kPm+xV096Z5lrAtYSfukV3NGaKUuhzmtuuF8RCWsjtQ7iOfxemhP8ZfSFmeU8KwkF4hQbl/+zGIuBGhy3MCeZYDR1kEVs8A9wnxMc+L9cz3zXZtXCaz5nXIXF3umZZy9Tf3aoRxjh1iuWe/n8qY17Nxs+G7GdpTosRmGIVqQyFQCGwXBEqUGHkkS5QYeQDWWD3ruJjsPp8DG7ckh7GJi2uXoR6hj23eymps0F4uI0rkez8T6420hMz6fNIpYZWTrd53SUjpBRSpsaODVTOx/17+reR6+UdyQjaFbyCTiBtRAkFK3gAChXbqQyzjWTWObVjbr3nNa7ZVuayu261CjH2EFKIEooXMidPPSmvq7vs3TZQgCrDTe8GWg0L5Vnb1cZbkcKsd5hDCOFROPPHE5mbwtyOhNde4xjWa7R1GyB7btBwgxlffkUZjIkQiYRIhaAhdVje5VQhL8MgxK4lZTd8mcwYsl+gyZfWChvANmMNAn2CU3BHEFVZxAo05YL4tyimRJJf6QphSrzqTu2M1OITI7b777u1eCBnneDIO+sGN42/9trIfsUZeEyKfEJ7U6R527yjHHE34BlGCiOEnIYBYQcR0H2q/HXEufelLt39xLkhwKTREeE8cKbDOvMk95Rnjnsvnclxw56wk0OiDRJpcUxEk3HtEUg6OuEEyT5Tp/Ag43AzG1uEehh1RCj6eVwnB6gUfzghzBlaeKzDyLDA/3FPcUu4TYS/ZLnS1Y7jZz4M3TD1bOUMcuxKNVtsnGGdOwtc4mWPy3ZhfxLHaEnS1aK7vvBIl1odfXV0IFAKFQI9AiRIjz4cSJUYegDVWPylKIAiEgMMOO2zpBTTkPcQbQfFCztLvfC/3iKx8C15c89Jq5dyqJHdAT1AnRQmruLYE7VfCQiatcqoHeUwiPwn3Ej7hGqvzsY/Lg4CgWPVVhpfchJi4nt1amRFctIsowc2QVX79sYJOfFC+XRiEbyQPg/KzYwKhgROkF3UmRQniBhJoFRsB4k7hOrFCy/kRzLz4IzXzIPP6nnFDKqyYs96nbGSNUIFMGkuE1HjBCk5PfepThz322GNpxxPkX94AR3I2GIMkPYRdRIm1rqyuZgqvR5Sw+kqUQCyz8ipcBQkieLH1mwvyoyCpSOZ6j9wLEdDUm9wFmTMhfdPCN1aq/ytf+UpzKUTQyJiav7e61a2a62DSTo/82bnC/DafEew4BNwb7gP3V3ajcL77FemOu0QfiIAcSg51IO5xH0g0SziUDyb3HrcGJ0o/1z1jCIRxfZhLCcta6R4wb+UbML+zk4qwDHlb+usiUKR87XcvCuPpHSfmrvYSX+IIyc/eKUHI4rLRB04Jwo98FeqGEdyInyHv6507m+l6WOe+npaQda1tJWxyaBFHPU/gTiAsUWKtiK7tuhIl1oZbXVUIFAKFwDQESpQYeV6UKDHyAKyx+mlOCQIBoaAn2nEueDH3ImmF1wpsdjFAOPxt1TBEjNUegUCQsmKqmZOihJhvGfGTB6EXJ5BpZUgOifhkBwWkKURP3DiS5G/kn+WXM0HbEL3+hVrfhG84skIrsWNIaWBEwpA05whZIUoQXuzSIH+Fz5GY7FqSPvt8uZwS6rYynFVjdSUpqLbGZZKtN9c4pO2yhN6kn/AgiMCC8MEpgYRLnnjuuec2BwhRISuj+m9MkXTXECSc2/cTgUTAfE+0UCdxKKQ7K+fr6cfktesRJYyhlfLgTHwhLsEGyUVWuUaEE5m780haOE2U0CcEHIElmsnfEGFgtVhlfJOnRYiFtgt34mpyT3ABhKRn5d9P4pTkpkJ4hExohzlHpBCGwCnhHs8qtnvPvZBcFuasXVu4feCUOZMdMQg9Qp24KnKN/DKcVr2jSJJM7oY+JKh3tkzDwveeB+qWi+PMM89s8037k3w2IoS5kqSsGQchF65PuIBzzGN5ISLi9WEncZK43u/OFb5iHsHYsyzXJZxstWO4Fc5LmJT5lu2g9XceoRTKNGbZrjguOeNXosTGzo4SJTYW76qtECgEtjcCJUqMPL4lSow8AGusflKUQDKRcCEGwjjsnOFfwhr89CIp3II93IukF1eJ+DgBsmLqpVWMO5EAeV8pfMM2fQh7Xu5D1rPSidjEFs01YbXbVpWx4CMHQguQhsSu9y+4ytNuBE1ox1FHHbUkkmg7Mmf1GOnOaqCVZOe6Djln+WYZJzgg6MQXRB454yhImATyMs0pIeadYyRhH7GeRxjJLgWzWvh3Nezq8U8uDCu6DtjYyvDoo49uQovVY8QzAkPGNG4CfSI6yDUSB4Z2W9nMSrtcFMiFZKC5bt67iWj7ekUJpNSh3caMSGRstJU4Ya7O04I/TZRI3HwvjGXb0l2NZ/89cmwnjYiHHB/uJfemMY9Y0NdjbBFqZNpYEUfgYP4RKMxt32XVWtm+t5JNvHIIGfG9e0JZ2p4kkeqVY0Ub5CTRV98fe+yxLf9E7mV4c2VwN/QYRWhcKUTA/e57ggTyGsFFPbleO/0esS+fJ+lsQkh6Z0V/bRKPJqEmQu4zLhsiqjnjpxCUPKfUOS/CPss8WPS5cIm41DvM1luvcj2vPcuFzvT/R5QosV50Z7u+RInZ8KqzC4FCoBBYCYESJUaeHyVKjDwAa6x+mlPCKjrrddwNCERevP1EThAK9vGsSvY5JfJymUSXRI3+mHRKIMdWUXOEHCAMiEZW3v0kBEiQl/AJdcljYIU+RCzujZDPODB8rx719fHoxAJklY1bn32HpCNR/kbCODl8jkRZHeaY4LBI+Eq/OjspSljFtgrNVeGIU6JfkQ2xmpe7AIZ9UkHx/dqQsSSqaBdiKymiFXK26Z4URgDQR2TVtrAhwH5a4b/UpS51kZXuiDq9eDCPVdXMjfWIEgSyfptPfb3d7W7XxiVzi3Azz/Yu55QIKSaAZKeLWepVrjEj5oVYc10YU0lrfU88jEDUu3C4GIynsCNjnhALbiH3BzGSIyD3E+xDEt2PeS743paiyUljDjvklJBzISFWPpN7QtsiwimD6MfVEaHLfRvyu5IoYfcd96bQD2JbQi08GzyX4vBQL3z7+8x9zgXmftAmzzp98nvmvueVBLDaSpRQfsQG84cjDJkW4uNZ5Ii7yf01b2FxjY/2uV3GSSPXByEzyYjnEWIWzM27JHz1POnnW+WUmNswrlhQiRIbg3PVUggUAjsDgRIlRh7nEiVGHoA1Vu/FUJLHnvxbcSVW5GVc0Vn19jLqJVVeBXb3vJxGlHBuiKmVV6upSES/gjgtp8RjHvOYJcKb3AqxqCeHgZ/CNJD+1ItIPOlJT2qiRE9kQjAiaIS4sKETJfoVfyvG4sGJGyHdtkKUxM6BTKnXyzMiIqcGIUMYB8Ei9aaPk6IEIqROtnjbM+qfI33ot+/sCdUah7Rdlv75HdGTT0Ef8x1BRWgMUsblwiWgfyFV6VPGEr5Wh3tRgsU//e/bOg/CslzfJ0UJ4hCHi3YjyNlNItfrR/oifMMKfj9HkVNiFEu/cBZkug8nCAFfiSSvNE7TRImIZr7jTiEAxMnTi0nKXS5+37hYYTY3I7Bx9HB+mH/GOztoZHU7/ZLoEhZyiAjZUT9S6HuumVNPPbV91s9RvxMROIhyrnGWj0QIRn+fyR9hrkuaqj/OJ3zkeRKBk6Divsh8icDnZ7aLjIjRiyqeJ3LVyPli3sZ95H5FYtXFsdU7JSKYuJbrh+gozIvLSXu4fDihuKa4KYScabd6+zlHDOUYEv4iJIUo0Ys0YwkS+mAMsktL7zpbz3PEtb2DYS1l9Q6UjG0/h4hXniNCcm5/+9s3PD1/hff46Z5Vxiyi3VrauZOvKVFiJ49+9b0QKATmjUCJEvNGdMbySpSYEbBNcLoXWeTDi/oZZ5yxlIdASALrdV6201REwQsqpwQyIqY7pAvJlem/JzKuZ3H24h7S5ftJUeJ1r3tdEwDy4ilEQ9JM2/mFXOQ7q8NW7CWLDGmz8wOiMO2IgyHEhyhhhTUuAuUSGOQUQLrSfi/DVmMdtj9EgiQS9OIswZ0XaYTw7LPPbm10RPhYbvcNK7SED8QhZD9CRn7GNr7e6RFyEjInkaVVXnhop7AN4TZHHHFES7aJpFk1144Q+Z44EGWQOUdIBtKbrRnX297VXj/NKfHsZz+7tdtqrrnbH5OihHCDHnvXEIokLLQLDOdE7y7IuKw1FGUlpwRxwngQ+dIm42UV3vgF2+WIbk/UhE8QJcxT4ymJavImZLz0i5AkSaPdVvbff/8WhuReyjyBHXdBnEjmY8ac2EC00N6EoFzhCldowoCEm8p3viSucCRKuDcy35UpXES7fEYQUVaeK3FG+RmRI7vFEFaUL1+F8C33HWFA2FZEHiLLeeeddxEx1XeTTgehJPASqmMbYO3RBi4R92gSjqo7YSnK0Cb3PSeInDqeY8RU3yV8K+LAaufzPM6LE6R/pkUMmkf56y2DeJbkn+YEB12el35GCM32yLA01+TAMR5yoNSxWARKlFgsvlV6IVAI7CwESpQYebxLlBh5ANZQvZc/q4osz1ZWQwYIBISCkBEvuHa1QGi8KHoJJkp84AMfWFpFmxQlvOiz4hIRvMCv5JSQ44FwEXKBuFu5ft/73tcsw3nR1z7k2Ip9ckYoV4y5lfxpxzRRwupsQiiUqe22wBSiERLZixLi6a0ss6kn0SbcXKtupDikUhumiRKs5QQNL9ghgVwqSBpHSZIEziuzfQhpxBgk1PaoDm2Vi0AoCsJAkPG9XCJxpfSCVHDfbKKEth5++OEtFMHvCGa2n81cmBQlENpgAqOzzjqrkXB4cP5wzRDqbE8ovCHkaa2rxdNECfXHccJh1It5zicUIb6ENnlZVnKeCDUgIBrTOF6MqZV+/QjhTk4EPzkCuGSIbVwTiH5CNdTFPcN1EpdCMBAOgoi7Nxy5t4iH3Cr5mygiR0tyvviZHBXJMeF6W4tGDE0f445KmAjRwXPHjjnKJ3hwHslhkjwnuYZAAjfiWgS1CDrms/O4IMx1uNzwhjdcEiW0xzNITo5c45wkd8yY2dHEvW9FXz4JQmbEoYg/80hUO+vjPM6SXqhapGNplvbFydM7YSI6+c74Ei2Sb4QQZBtoAiIBOQJbOSVmQX22c0uUmA2vOrsQKAQKgZUQKFFi5PlRosTIAzBj9bH3Iy6s1lamslpq9S+7byg25NuuBMccc0wjB0i8Vdm8cE5zSiAJzkmizDRxWviGz7TJiynS8NjHPrYJAUhiiJ0VNduVIv19aAdiisBNewlfTpRQppdhK6tWf5GqbDOonF6UsAItH0HyQhBxYm/3mRh+JCrbHU7bfUOfPv/5z7cXbecjLoQUfSJqhPSsJeHhtKGPaIJg6as4eP2MHR0ZlidAP+RReP/7399Wta1AI7c90dqsooR+27qUKGHeIPf60tvFp4kSIah+ckkQMtj4EXXXc+kQxYhl2b2lX22f5VZbzikR5xBsuQWcZ8yIVC9+8YtbSIQx4c6ZNq+db65weLgntT9bKZqH5qj5JmEtIY84GCfD3e52t4aZfgtHEgKTnTqUy0lBsDI35WwwJ4S4OCSXdD/HUaNMoo7rI9x85jOfaYJDhBc/hXFx6oRYck0QH2Fs3sVpQPjoXRLaKpTMNqPO6fPZ2CHGs8oYwRCZ5doQghHMIjCoI8k13Yvq5xYiyGSOJN9M3+64n1Ke65SlDhjD33dCDLTHFrsbfUS07d02a3X2LKrtnrXGkcjsgKN5KqdNtlTO/HKOeWfszW2ixBgOlEVhsRnLLVFiM45KtakQKAS2KgIlSow8ciVKjDwAM1YfAiHJntVDTokQBi/cdtboV8vlbfDyjcx4oZRTQgx+RItelMhnVnmdY0V2pfANq5NJJIlEiGnnyLByjdyE2Ck3CRdDEn2WLUGnQbCcKNGHKQjfILJkB5BJUUJIAJIq9wbCaqUWCUKGkEFESXnZfnCaKCE0AKEjABFCtMtKr2z++p/+zMspkZd45Wvj4x73uEZMYYmwIKRCOpAo5EquAHH1xBkOmFyfebIZwzcilrHxw88quX6tJEqY64m395MQof/yacCDCGaV1gotIco5yYEw4y3WTl/OKZF7i6OAANDjzcnDmeRfv/I9Wb979M53vvOSo2G//fZrY+cecv8QGoVY6R8BKjscEBUQaPclsn/ta1+7FZ1QKQSbKKKNXBDaYPxhoWz3vvvB/CcUGAf1ysfhHiBKeIZEBPGZbXjd444QZjkhJLrMtpPaw7nS72RjvITYJKkusoqkcrIQoXzvfGUQdDwziCoR3+KoyljEKUH8EL6h/xFoiRLuxbiFXKu/fhKM/I5c+9u4wZhbAnE2XwiwxmCMQxs4PRLKsVlcEsHdzwjY2To1uHvucNdEtOL08f9Rcph4Zo6Vq2OMsRyjzhIlxkC96iwECoHtikCJEiOPbIkSIw/AGqpHMrxke1H3sh+Lt9V/u29kxTDE38s6UYAVW14F5C1hENNECWEJyDjiFKKozGlOCYKAl9ZYn4USIIlW7SNoaC9yJKdESLyX1cc//vEzh28oKy/MhA9Ea7nwDWIE14aM/IgQkpeV4cte9rJNwLG6t1xOiWxD+IUvfKGtqNoyUf0SZUqaKe9Gb1+fxwt4CEBw134ujYTIEGK0W73CYeTlYInnkLGSnLwKm12UMBf8019zFsHO2GZ8IwzAgKCUcfK5+WkuE2eE2HBKEMUkjPR3Vp+zmj6raLSSKKHsXlBLwlPuBe0i6BH2ph3KNW/M/ZC7q13tas0Rw7lgjuqD7/xOVES6YYPsIbDcMhEa+jrM6R/84AftI6KEPmfLXW204u2eSN+UQRjiWjGfiBJxOOU+JYIQ/vrwIG2QmDJb0Ep2iJBmfPw87LDDWtgTRwNniJAu/dJPzx9EVm4Th+eX74xnnl3ZEjQuMPcAQcX9S5wx5zO2BAbJK/vnTS+mKiNbDguPUbdnBkHAeJkv8mRstCAAf6Fgntu9iDXrXF3DfyGruiTPoEmhM+Ec2tnv6uH/JCFJ5q35Ycwi+q6qwjppZgRKlJgZsrqgECgECoFlEShRYuTJUaLEyAOwhuqtMPrnpY8DIC/uyI3VybyQWyVkk5YUD/nwAolgeAkPySBKyLfQJ1hUntV5eRQQ7ZDtSVHCOUIn4jRQhnwUVi3zeQgmUYTDQNnqRsCEWniBnXbE/WEVWD/YrcWnhwghX0QTBMl3IeF9+AYCRiCBS2zF2ggH7bRCamU4hGDa7htW5MXPI8VECQf7OteJLRizQ0LCONYwnBe5pCfTylS/MQsJtcMK8UFoijElCiE2L3nJS5oFPuOoUEQUZkhnQh98vtGJLvWJRT8r68ZfWAGhyndWvblaQtLNtyRs1G5jKKdE5pKfEnxa8UaIOSPkCjDHuC7gE2dJwmBmJZzLhW+EeAs9kkPCESHJ3wQU4RscHMsd5g3RwD2c+5Abh6igT8qBl3vDnORMcK7QKATc2GufnC/mcMgjx0NcGgQf95gQD7in/8QCoRfpn1AIYoTDqrf7IWTTOZw4hL985v7L7grJZ2HnFGQ023C67k53ulObl0Ke3G+EGqKCZ4N2cVcIK3OuMolr5kP6IkRA+cmxQhQ84YQT2jzWf6EpOTwDOB76Iwkue2eZuUJ0kVdH4lzikOS8yp3X/bve+3+zXZ/xiEMt4nMfcpKQPJhnC9raEnRjRrJEiY3BuWopBAqBnYFAiRIjj3OJEiMPwIzVe0nMyzrCISdDCLzVWUQgBNSLpBdxIQBe+K0WIrhWLZWDaLBCe5F0ZJXdT4KDl31HCM2kKIFcIUpZ3bQCSigQSoC4Jxu+MnpRwt8RJZD9aYSxJwnayfqNIIW4IrJil5HDvp27EiWyxSGxAw5WnUNcpyW6RHjZ6RFEdmVt8S+29n4FOeMw45Be5PT0T1nIpDYSn0KGs6OIpIYcG1Z8WeLh69ysaiKxCARyKtdBylXZRooS5mDmVaz5yceRFXrEFdHsyXMfpoPQTooSch1wshCXhBIYHwKNvoVkpu61xLXPIkrAlBgkESVxRSjCcq4ZbRJigdg7Mn+QetcTIMxnIQ36DCPnOo+4Zn5L7unektPEuDuUy1UR8ZFDwv1OrMq8NB9cb84QfVzD2UQc0F55OggbQpySL4JTIolWjZ/7h7jIFZKEmASUye1R7eLhfol44D4iuMQtRXgx3smhQqTRlwhXhJDkvlGPvCrKMC6rFSXi9vBT+wgd+kfgIEqYM/J5wGSMJJfreU5s1LW5D7JDiDmQMKpeZEx7SpTYqJH533pKlNhYvKu2QqAQ2N4IlCgx8viWKDHyAMxYfZ8RHTkgNnjZRiQkqGTR7gm9F3LEhlDgxdvqKtKWcACx/NwWSAhy4YUT4WFtRiJ8HjvxpChhxdXKbZwayCGLObIstCD2am3wWXaBUB7SZUX7Dne4w1QE0gdlIEzqEaKgffJpIFJECUTMd3l53pUoEaeEEBXnElGy6jcpSiCFXCXCNwgDckq4ntCj7WKmHal7xqGcenrEg6wgW3HkdtFGJEDIihd/GCDrCJaVbiKSVfqQ+YwZ3IlXfWjERooSwSbCU0h4toP1ORLfJ1PUz36e69ekKNGHb1iBRzaReU4S5Lafe2sZl1lEiVjY7fYi/4M8Dck9Ma1uuSeMaQien9w4BA3CCsIvPMH8QtZzjyH67iEhCK4xfyMYuJ/dq8i377iH7HiByDvcb7A3f+VPyBac7vmEUXATcZxEHIpTgpDp92x7y0HFwdPPqfzup3Ccu971ru17bfBsIli6j9xj/iYGJqeL+mzjCxftMfaeWYQ/darb/afOWZwScIizSi4KzxFOCe0XEkOQ8byK42Ut82Q7XxOXRMJfkhBYnyN8TwqxJUps7IwoUWJj8a7aCoFCYHsjUKLEyONbosTIA7CG6r2oOxBRjgSr4l4OxUVHlPC9FfT999+/Efds/UeUYPP34k98sOpKlMhuBV5AvXwiw2K8+10lJkUJJAIRzIokomVLUqu0RImsVCsTObZKmgOBQqqRoGlHSF3IpVXTiADOlwjQ3wg3YuEIUUNwHNPCN2KZJyxYxfUz8evLOSV+8pOfNCHAyjwCjAiyfduWMcn95pU1f9IuLXQBIUviT9shcgnY3SHWdCvfclxkJTnCBDw4KoS6uD4rm2OIEnDO6rx2mQvGzlwWcgTL5DkR+kB0ipDBAbKcKGFe67/EoFbQkwMh7oi1JhCcRZSAK/JNNJDvoE8kO21u24nGPdkLJ1wK2k+cEA5x2mmnNVHQnHRfIfIcE5wUQiyMsZwNRCn3ClcE8YJ7yd9yVihTKImEqakLpskJ4XfjYrtM1wjfkGwy4VjmjDlFOIzIpV6uBWEijohMmXPKscVrkhzCJTkm5P1QlnoJHYSlCDPqJQASCuDp2SLUxKHtRKs4YGZxSuTZRJTwzOG2ErLGYePZeNxxxzUBJeLnGh7H2/4S4yFfxG677dYcbo7kUTF+7mvzwP8hJUps7HQoUWJj8a7aCoFCYHsjUKLEyONbosTIAzBj9T25ICYgyl64vRzGKZEXcSuLbNCEC9tYIg5ECS//IfG2dUNurKQmK7/fuSAe+tCHLhF25U9LdGlFFgH80Y9+NBx00EGN6COKRIn+YCtHQntRIpn/dyVK+J69PdvSqc8q613ucpdGxLIt6WpECeTOC7QXbKRI7HuEgGk5JQg4rvEyjuAie5Ly5UU8YsS83BK9TVp9XATEoYwpUUKyQKQqCUa5BPxNwIhQEeEKgZQAcgxRIqFGSG4vShhPDhWEWR+Q+Ahg2om4Ir1xsEzLKRGnRPC3qm7eIa7KjsU8K/izhtbMIkroDzJGICBKaDuxKgSun9/aw5FgF4gc5q35zSnhgBdhj5DHHUREcA6MOCmEXDlH2IsQBCFbERgIaDCxrai5zXHBPZI5rnzCZbYs5ZQiXriGEJItQeN+Qto9Q/I3HN135qAjYUURvJznvuZGIDBIdClEgzNB+7XJITGl0KuUQSDwPLv85S/fPksbI8YJ8/LcUv4sokTmgWdkhE6OCcliCV3cXRxXfajZjI/kbXt6L5pN5rrpBWfPR9iWKLHxU6FEiY3HvGosBAqB7YtAiRIjj22JEiMPwBqrD+GTuV3str+tinNHZPURySZGWJX104EsWGkPmbAqa2vDfffdt32vHCuryIiX9TglfE6AyI4T/iZciM1WljI4CJAidUlkGCKDWPjM6njIkRdY17BTZ0W8h6K3XiufMwEZi41cQkOkgvihDSHj2k1McSznlECgiBJW4NXvcH3CYdIeq71EAQccCBGI1cc+9rG2Mu1FHcEJ8VnjUF7ksl7c8LsVZeOVsZFXAElnwUdMEQJ90dbsvqGtIcRJxJmkhK7hKiA8TcN9Hn3oy5gWvgEvq/3IuzYg1dl9w9+cD8h48O1FieBgBR9RNZb+GWuJSIkSnCW5P7LCP2tfJ0UJ5fgs902f6NLn5rawEfeMcViO5Gae9nk29FOiS/ei8fEdVwGxkFDAzSQsA7GXQJYjQ3/Ui+Q7z3W+l0PC2HMZcC1lV4vfomTSAAAgAElEQVS0PUKW8ScWhOwTUQgjHAu5R/3kPOE80qYIQK51fh++kfnlGuKQ+11CSQlJtZXrg9ODGONcCS8jShhT+HLMmN8ENfeX51D6SfAhsvr7ete7Xttq1OFv7pFpiS5TrnYqz5ikPEKYPDXHHnts+xnH07zn/0aV18/XWef6Sm2MMJGf2ao19eV+UIZxkzTZPSBvCndLHYtFoESJxeJbpRcChcDOQqBEiZHHu0SJkQdgxup7pwSS4KU/4QtECS/2bMrs/EiBrTDFpVt1dfTZ95VF1OAGsProZdZ1MvJblfQzK/fOlTCTEJGXXlbx5DuwemqPeqEfiLy496ymIcnIErKS9iNORAEkaHIVW/ns/ISH2PCFb3jZ9Z3ykBKiBMGFKJEVVWEn3BPKtBrcbwnqeuRDG7TTd7HC+4wokfhyf1uFho1+wEGdXAkIThL0hRiF7M04nL92er86qZ8wS6JKJyOo2m1HFW1CqjhFuAOQ9558Op9gEdcEjLhNso1sxJRZXQSr7WMEpOzg0rsWiGByDzjgSnDSzr322quttCOecXdwVBhrpDIr8vmpDt9zAEn0KrxGMtD1HP0Y+F27zdcIHfCKKOEz+T0IBcIWiAnmzDSXRAQVcyXlZf4QBNyD6pJYNfOSi4GbQZ1cUYi9OZhVf7k53JMJn0gOBgKNrXA5N5QXcTEr3oQ7Ag7RASl3EP6IdMk3E1GCENKHBJlvQscyHsQDTqnMJ/0wpu6/bN2pDs8gY2Q+cEJwR/RYc1XEweEeU47cF8aa0KS95gR3l/Ath7+JEj0GPktIVsiz8AP5Kjw/tNX9oj74mi+LugfWMw9nuTZhSn1S1zwLjEuexfPoZ5/vJQK4EDGfc+8QSInD2VkpwuAs/alzV4dAiRKrw6nOKgQKgUJgNQiUKLEalBZ4TokSCwR3AUV7ufQCSnjIC7fVRSRE+Aai58VTYjnhFF7OORysXFpVt0LI0eAF0j+EB7FFVpUtwSU3BOJLsEhWenUh7BJrJjGelViCiGsQFdcnjIAo4Zqsrmb3De12HmJCvEC+/N6v5LvGVpZEgrxsI4F2GgmxE3uP6Nj9QxuCBzHFqqwXYaTH6ipy861vfaut0spVgEz5niii/zLwq1MbhZlot34TWuCgDc7XVkkl1fWLX/xiKXGg9s9rddIYJfmgFWkhL7DQBhghmgQa46UvSDDil7ZmymW1O6vDISbi563kK48wMw+SstI0D0myom9O+tshDAbecDWn7CSBqEcQQ3QJSLAgtmSXlvSLKKRP2U4SuTb/jRfXxXqOXjxJngvtSZiUdgqjIBjBV50cSOaQHCkJPZm2o0O/wpzcDTCRz0HyR9+rCyk3NsQ8wp92cOn43b0VwQY2xMe4kogPyhWyJWGmuXn66acPknA6lMnx434lhBAscj/4PUk0I5ZwNHBKmCsO5QuvcW7Iqes9E3wnbMR9ph8EBrvkGEf3GbHGDiNJDJodSnK/cXY9+clPXnIzeGYR5NTDReKedwhh8rt61XmLW9yihWIRPBywEy6UuW+uuK9gBDfz3zPQ3/AzN9Om9cybsa7NPQELzyYJUDmpCH3GO+FncHA/rfdIItQIY/6Gn/uCi0zImNwd3C0RQ9ZbZ10/HYESJWpmFAKFQCEwPwRKlJgflmsqqUSJNcE22kVZuc0KlZ8IDZu/l09E2+GlkK2bNR5BQfyc65/Vdi/1Xiq98CPxXtKtJnIeIBPyEKQO5SEhnBCIWMiNcpEdgsGPf/zjpc+dkyz7XpSFl7CRc1aEvBMv/G0ll3gQgpkVXY4NNn4Ez0svgYS4Ikkd0qY8oohQhF78QMS0C/nQDwQkoQFcIlZ41XHpS1+6hbuIl4+NXMiJ3ARe3BFQK9OutxKOvFiRjb0e8Qme83zx1hftyzaliCgRImMlTAHpcBCJIppkpxDX67vkhVYvrSpndVw75QwwL7Q91uvltq9c7yTXlvPPP7/VQzhKckSf2/2EqGLOmn/ahGxy/nBRGAMYmztW8DkEIg5pl8+RLM6g5AVBxIR1JDfDWtsfsp2VZvUivsh9xiFOCRgThDgD4Esk4twIvtPaYM7KnZB5q0w5KeRgsOJPYIkwIsSJ0OEaK9Dmg3nonkgOGKKaMddOn2u/+8/9hag7j7BFEJAMl4h105vetM0f40L8Uh/BjVMi88JcJ0rIaRGXiHr60JM4HdQtTwOBhOjhcP9xOxFMEyZCONJeh1wX5of5R7gg7BCqfO4wtgQQGGcu+R3GwsS4heSWESZAWA3hdm4vxiVkyU+JN2HoOnNPaBQXxlbdEjRzKMIu7N1LnnmezcYlwqO5QbRY7yFEUDLaJMwN7u5H85hYbA4TJVa6D9bbjrq+tgStOVAIFAKFwDwRKFFinmiuoawSJdYA2oiXeAn1Ah/rdIQD1nG2d9Z8ySbFuCMeXuy9lHpxj40W4ffSiLQgO15oEWEvmqzazuUuyHZ66ggpUz8CrKzLXvayjQQhCCEyvicmCMvwnXrkB+AsYJt2OMeLLBKGoIinT34En4d8IiAIKWEAiRBfj9So1yGfROKWtd+54ur1OdngYUCMYNcmnBAskHov51bliRvILzKEWBJxtFsb1eV6Yo26nadceCA0cQGEmM3TpowkIt4IFLLoUK/VSOT0rLPOaqvQcIeXz7hE4IgccIYYJ/Z37YxTQjgHkstxgVgjqYs6YGTlmwB2zjnnNHKqvdqiXs4A80+IEaIpLwDMQ7j1m1Bk7rDaO/RPf7lWfC4MwE9jYF4QJZS7nkNZWVWWCNFcEQIFS4f2I9lwJBghYgkfIpBwIy03F9yjBAJ9Np5xErnf9AvhI4iFJEsISYTgcOE0cc8QloSpRGziImCbdx9rt/ZzokgcCVP3ILHySle6UiP8Qh/MfY4omGmH5wZXkfCn5F1Qjn4KEbHqTjDSfv3LnI/zxfxTrnGOKKA+IqDrjR9BkWgIGzuQqDNbkypH6I526TMxxT1NXCWouhc8g8wpoop7n4BCCCHwcHMQ4giiERsiGhozq/ew9qzxXDGGxBguL8+Q5C9Zz7wZ41r9SOhY/l/QDveZueD/ifQtc2297YxApW7lw92YwtN4ECWIa3EPLUr0XG8/tsP15ZTYDqNYfSgECoHNgkCJEiOPRIkSIw/AGqsPKUgCOi+FISlZzfXTi33Oyeq7l1V2bNcgdJLohQR4cc3KV58nwXkEhMSNKzfEK+6GhGXETpz8D15cs2KXa5AMJNpqnnh81yRpZFb2lJfVOL/Hoq5d2p96/ETktEOCNS4M5BChUTdi7BzXe3EnPLAZW333PYJvdTGrzEif+pDp5GOAGUu46x1PfepTl/CepygRIqEtGa8IPhFrQmYjTGV8Q0AyF/TTCrJ2ZyXdGCKWfiJkEXjWOA1XvAwuSKjkd8Y4yUKzWqs/5pp+CofQL8IP4QX+hCCEEbm1Au96/1xjRTj9Tf8Rc+OSUIW19ilEG2ZCiLhn+pwSEYhCvjNH/I1Ui6cn8E07kGLuh4QxZaU74xPRJXkdOJf8TqAhuDgP2eOYyfxABAkCyDgxUvvNIy4FQgA3gjEnVBBziBxJlhnxQ6iEPuYeUI+2EeS4bbgJhHtwVCH1DjlmtME4qI+TiohHmODKIDQRMODncC4XCdHQWLlPHf1OJRxMchEQXxzaw1FDnFMuBwDhkVgSJ0vuGUIccUQ4m37rm+eCZ4U2eoaZO553BBAOKLk1PPvmKSiudd6t9bqIqBF29Tf/F+Rn8gYZl/UecHefEjiTo8d4cryZp8kpwUE0D2fGetu7na8vUWI7j271rRAoBDYagRIlNhrxifpKlBh5AGasvif8CRvIz97e3q8S9iv6vdDQCxtphs8iAOSlP0JEysmLbsiZn31ZPdHKOQnbUJbvs7Lch0A4N4JE308v3T1pSF25NmX3K4H9OSkr5L4nlemjz5K/YjIcIyvHy/3scZhxOFc8fdpYh6glH4G/Mz75PRhmvDKeGae4FRadT0J9aUPGMGPVCyw9rn0fIiTlZ+L++x1hJsdkXmORdiOunEBCQ/ojbcpc6dua89LXadf183NyTPt5mjHLvZF68nnu5/6+msStH4fcu2nb5H2b+6Eft8w110Rc7O+9aeFLGe+UN4lP78aI2yf19M+AHt/gmPmbMiPCTj5Tcn760mM52c953rcbWVaeEf3P4GessvtOf++nff1zPo471/ZzY7k53M8pzjuhNIQJbjOhhBxoHBPzDG3bSFy3Sl0lSmyVkap2FgKFwFZAoESJkUepRImRB6CqLwQKgUKgECgE1ohA7yLrxcrlBIVevJ0U9YgbccGtJuxiUgjmOONi4dDibooAvcau1WW7QKBEiZoihUAhUAjMD4ESJeaH5ZpKKlFiTbDVRYVAIVAIFAKFwOgIxCUTF8xKSTuFugjTSTLd5JvJFqo6M+limexg8lj4nHBBmIjb5eSTT26JUeUykcejL3d0oLZhA0qU2IaDWl0qBAqB0RAoUWI06P+34hIlRh6Aqr4QKAQKgUKgEFgDAtmlJflyhGtEWJjmlCBC+Nfno+nDZfp8Kn1YWN807odsM5pQmuT7kTPEji6SqGb3ja2cr2MNQ7Khl5QosaFwV2WFQCGwzREoUWLkAS5RYuQBqOoLgUKgECgECoE1ItAntSQYrBR2kXw//7cgsbStLEfDZN6ePv/QZNOSzyOJlJPTwg4xkqLa8cVWv9OEkTV2sy6bgkCJEjUtCoFCoBCYHwIlSswPyzWVVKLEmmCriwqBQqAQKAQKgVERiBggyaTElraHTRLPaYJAn8yXoGAnFNvRZreVXGvXI98vtzuP7+xi4p8tWSW4JGLY6tb2ynZBsiUxJ8VGJNQddRBGrLxEiRHBr6oLgUJg2yFQosTIQ1qixMgDUNVvKALZFcBPL+1exms1b0OHoCorBAqBOSGQ8A1br/7sZz9r28Xuyi2RqokItkm1Deu0HTf6XW/ynFSH0A/nExt8zplh61X/Pve5z7XdN4466qjWln4XqDl1uYrpEChRoqZDIVAIFALzQ6BEiflhuaaSSpRYE2x10RZFwIv2t7/97eEqV7nK0gtzv2XgFu1WNbsQKAR2KAKeaZNb7IJiHmJrnBjK+6//+q8mQHBHXOYylxl+/vOfD7vvvvtF6hG+cY973GN417veNdzmNrcZLnaxi82lHTt0aHfZ7RIldglRnVAIFAKFwKoRKFFi1VAt5sQSJRaDa5W6ORGwsnjaaacNN7jBDVoDxVIvl9Btc/agWlUIFAKFwP8ikJ03kuiSaJDcEPMQJYgdvaOMgMstsdtuuw0XXnhhEyUIF9mKNDkl7L5x//vfv56tC56oJUosGOAqvhAoBHYUAiVKjDzcJUqMPABV/YYiIBbai7xt8XLEpryhDanKCoFCoBBYJwJxMhAOPNeynadi55nLwW4bF7/4xZsAIfStT6apXgKFuo844ojhpS996XDccce1LUGzG8g6u1mXL4NAiRI1NQqBQqAQmB8CJUrMD8s1lVSixJpgq4u2KAJeqrO6qAtWFVfKMr9Fu1nNLgQKgR2CQJ5nCUMjRszDJRHBI6Jtdvnwt1AO/zgl4jT71a9+NRx//PHD4Ycf3nbfEMZBlJinOLJDhnTV3SxRYtVQ1YmFQCFQCOwSgRIldgnRYk8oUWKx+FbpmwuBrCbmp9ZVMrbNNUbVmkKgEFg9AhENOBh6QWIewoRWJGfFt771rWH//fdfqiPuibRUfR/60IfalqBHH3308IAHPKB9Na92rB6RnXNmiRI7Z6yrp4VAIbB4BEqUWDzGK9ZQosTIA1DVFwKFQCFQCBQCWwQB4gfXhBAOP7/85S8P++67bxMfzjjjjOHggw9uTgk/K1/PYge1RInF4lulFwKFwM5CoESJkce7RImRB6CqLwQKgUKgECgEthACxAZbgF7ykpccvvrVrw4HHHBAS3Z58sknD/e6172GY489djj00EO3UI+2ZlNLlNia41atLgQKgc2JQIkSI49LiRIjD0BVXwgUAoVAIVAIbBEEOCUc2eUjuSwkEf70pz893POe9xxe//rXN6dEhcYtdlBLlFgsvlV6IVAI7CwESpQYebxLlBh5AKr6QqAQKAQKgUJgiyBAlMg2oV/5yleGa17zmkvbgp500knDfe973+aU8NNROSUWN7AlSiwO2yq5ECgEdh4CJUqMPOYlSow8AFV9IVAIFAKFQCGwSRHotx1NEyNM/M///M/w3e9+d7ja1a7W8kd88pOfbE6J17zmNS3hZb916Cbt3pZuVokSW3r4qvGFQCGwyRAoUWLkASlRYuQBqOoLgUKgECgECoFNikDCNeSM6LcJ9Xu2VLbrx/e///3h7LPPbqLEm970pha+4ZzaEnRxA1uixOKwrZILgUJg5yFQosTIY16ixMgDUNUXAoVAIVAIFAKbDIF+2+TsokFk+NWvfjX85m/+ZhMc/uu//qv9Trj4j//4j+FLX/rScNBBBzWnxIMe9KBN1qPt15wSJbbfmFaPCoFCYDwESpQYD/tWc4kSIw9AVV8IFAKFQCFQCGwyBCJKEB6EaVziEpdorofeLeFvggTHxDnnnDN89rOfHR7xiEcs5ZSoLUEXO6glSiwW3yq9ECgEdhYCJUqMPN4lSow8AFV9IVAIFAKFQCGwyRAgPkhSyRlBXLj4xS/e/vZ7wjLsvPHjH/942Guvvdp5ckrIJXHccccNd7/73ds2oXUsDoESJRaHbZVcCBQCOw+BEiVGHvMSJUYegKq+ECgECoFCoBDYZAj04RuaFkEi23xGtLjwwgubYOHnxz/+8aXdNw455JAmXtTuG4sb2BIlFodtlVwIFAI7D4ESJUYe8xIlRh6Aqr4QKAQ2JQIIVR9L73d29f6zIlybcui2RaMy/8y5SUFAB4VNLOdEiBjgp38XXHDBsOeee65JIDDfHX3CSp9xSfT1n3zyycNHPvKR4aijjhre8pa3tESXFb6x2KlYosRi8a3SC4FCYGchUKLEyONdosTIA1DVFwKFwKZD4L//+78bgbOlod/FzPs7MfU+u9jFLtZi7Wvbw003fFu6QcnREBFMTgfzjgDgd/MuySZ3tbNFyvjpT386XOYyl5kbLhFMUqD7QxjHox/96OGkk04aXv/61w+HHnpoEy58V8diEChRYjG4VqmFQCGwMxEoUWLkcS9RYuQBqOoLgUJgUyGQRH5EiKxGI1yvetWrhvvf//7DAQccMLz2ta8dLnnJSw4PfvCDN1XbqzHbAwHzLoJDXA8+O//884fLX/7yTaBIbodpbomIERE4Mqd3JWKsBr2Edbg/7LghASZxTh2nnHLK8MAHPnA45phjhnvd615NkJhHnatp1048p0SJnTjq1edCoBBYFAIlSiwK2VWWW6LEKoGq0wqBQmDHIBBSh2whVr/4xS+Gl7/85cNNbnKT4S53uctw5JFHDnvvvfdw73vfu1aCd8ys2LiOhuRz4fS5HRB/7gOfx4UwLYQoYprzuXr+3//7f63x8wo3Uq46vv/97w/77LNPuwe08z3vec/wkIc8ZCnRJUfHb/3Wb20ccDusphIldtiAV3cLgUJgoQiUKLFQeHddeIkSu8aozigECoGdhUBCNqzyIn8J00C+Yp0PIvMiejsL4ertcgjEAWFeRVRA/F/zmtcsuQ84FHbbbbcVhYYIGH7OO8Qo7g1iXdrhPrElKNGOU4JgJ9SkjsUhUKLE4rCtkguBQmDnIVCixMhjXqLEyANQ1RcChcCmQiBWd41KMr/+syQP9D0COW/Ct6nAqMaMggAXQj+/HvvYxzaSf4tb3KIJFclx0rsgJhtq7vY7Zfh+HqEUuReSxDKJMJX/0Y9+dLjnPe85vPGNb2zt9V1tC7q4KVSixOKwrZILgUJg5yFQosTIY16ixMgDUNVvWgRij86Lf1YwEYLYo32WF+/YrPNdMuYjAj5TnpXDkNrs5JCX+z6HQepyrpd6P63Ws2GnXf1uEEB0TjL1/+d//mfbpm8yQ38S1IXYhPi4LuWvRHRmGaw+N0Ou63GLwyDtXq5s/Q2hcr3rkjzP730yvWk7EmRVV/9CkNLX5eqc3L0gZC5lqCdiRB9j3/+uXT0J7P/2e1awsyKetvTzZha869ztg0B2tzDHuCLMW3M+z4JduXPybMg8Nt/mLaDl2WeOJwHshz/84ZZ35ZWvfGX7uav7bPuM2Dg9KVFiHNyr1kKgENieCJQoMfK4ligx8gBU9ZsaAdnuE9eNEHjJjgAQkcFnxAYv6Qh9yOq0VcqIDREkEhaQMIGICv12ez2ZTeK6tAtRCfHoSX6s2z1h6OsOmU9setoTcpE+rXdwIsD0OwokSV/qUkewmlZfBB2CTB9fP7lSGwEgpL4XFvrvgufkloZ93bk25A4xTGw8bIKlcY+YNE10iujjZ8Ssfl6k/LQvAoufKW+9Y1DXbz0EzIs8G37+85+3ufebv/mbq+5I5lFEvO985zvD1a52tVVfv9KJfb6KPAv/7d/+rc3Xs846a7jHPe6x5JSonTfmAvmyhZQosVh8q/RCoBDYWQiUKDHyeJcoMfIAVPWbFoGemPZx3nE+RBDQgSRE7LPiI/wh5b2LISuMyU/A8vzbv/3bLWncv//7vw93vOMdmyPCjg9XvOIVl1YhkVn5DHwXUUF9ISCEismEdiG9F154YRNOzjzzzOGf//mfh1ve8pbDvvvu267NCmoforCSSDDLgCkzAgoyow0hNTDrxYLlrOWxh0dsgFvveog4kc8mRRrtPeOMM4YXv/jF7brb3/72w5/92Z8tJQxcTggJoeI6ifiQLRlDxiKo9D/9HsGj76PyIohoc78zQu/80E/iln5UTP4ss217nNuHQ8TB5D7flTui733vLjKXzjnnnOGqV73qXEIpevdFhMWf/exnLXTjcpe73PBHf/RHwxve8Ibhfve730xt3h6jt7G9KFFiY/Gu2gqBQmB7I1CixMjjW6LEyANQ1W9qBJB5YRAf+9jHhre97W3Dm9/85iUSjyj4Zwu8r3/9601UuOENbzgceOCBzbps6z6ktM8+HztziPnnP//5lrwO8UV4swrvmjguEhseYSPEmICBwBAX3v72tw83u9nNGulNaEHO14evfe1rg7h0K6YI8C9/+cvhNre5TdvakpCx++67D0cffXQj7Fe/+tXntqNERJHrXOc6w9lnn92S4nEdxMHx/Oc/f3jCE57wa2Em/aT4yEc+0uLT9UtfejfJM57xjOGZz3xmwy4Evidvwe5Zz3rW8LznPa8Vu99++w2nnnrqcKUrXWnq3OvdGAmt+O53v7sUx69MRM/Kdb9tIwwTMgPTkDdt9vcFF1ww/P3f//3w1a9+tdVt3M2RJAokOEXcmGVVfFPfQNW4NSHQhz714UmrLcz9kO04I5DNImrsqp4IJ73bSdLLf/zHf2w5Jd70pje1e3ZSrNtVufX9bAiUKDEbXnV2IVAIFAIrIVCixMjzo0SJkQegqt+0CMQd4eVeVvnnPve5A5vyF77whUZGvexbfXz961/fRIveKv3JT35yuN3tbtdezP1MPHifrwEJRaQ/9alPNZL75S9/eXjiE5/Y8EBKDjvssJbJvg/fICYQQF760pc2V4UyrnzlKzey+3u/93tLRDiJ8pT1N3/zN8Npp5023PnOdx5ufetbN/cFgeBDH/rQ8L73va8R42tf+9rD3/3d3zVh4uY3v3kTO9abFC/5K7TFFprIOax+8IMftLJ9fqc73Wk46aSTlvJhTJsMxBQ7DzgfWb/sZS87/PEf/3FbhSWicH34LmJFHBVxe/juT/7kT4YTTjihYel6v8Nimr08hCv2ef0who7PfOYzDZu4HqwME6G4T1796le38YqLxU9tImgQf9797ncPv/u7v9tEESvLxoDwdJ/73Ge45CUvObz//e9vv1tpdqSeTXuDVMMWgkDvDIqwNSu5j7A2Gao0D2Ei7q8+z0qeh55lwjfMd8LsrvLFLATAHVRoiRI7aLCrq4VAIbBwBEqUWDjEK1dQosTIA1DVb2oEkptBI63wEw/23nvv9rLtuPGNbzwQILIyjgxwPQiTeNrTntZWxYkZj3zkI9v5fYhBiEZPPJJV32fHH3/8cOihhzaS24cruO7cc88dbnWrWzXCyynxnve8Z7j+9a9/EVEiYgpSf9xxxw3XuMY1GnnX1ogjnBO+P/nkk1vM+T/8wz8M+++/f2vreglMyIuyEqrw8Y9/fIngK58oA68eg8kJQWwRq36JS1yinWs19nrXu147Lbkw+jwNvSiBlMGK6JKQCeUcccQRLYRjWh/T7v47cf3+/uIXvzjc4Q53WBp/uBIRknOCW6IfV+277W1v21w0T3/605s7gpuCmGRlmQvkT//0T1vZyiAKEVyS2HC9Y7Cpb65q3LII9KFjcevMIhL2ouJkfpn1wp6yIzomnMrPU045pQlrXGUEutqZZr1or3x9iRKLxbdKLwQKgZ2FQIkSI493iRIjD8AOqT4kvrclz4P4jgFfTw6EawjB6Elx2uQzJJUAYBX9IQ95SHtJD0GfRjgPOuig5mDw4v/Wt751OPjgg1vZsUmnbgSWe4DgseeeezanxHWve92l0A2kVz2+u+9979vs1I4QiT6XA4fEwx72sCZWEDc4Jea1wjkpNhAXXvGKVwzvfOc7W8iFQygF10Lfz7hU9PFlL3tZw4MAE0HmCle4wrJODg6ShMyo/2//9m+HF7zgBcPv//7vN7JEqNBHMfA9rnEmTNvBI2MqNv9a17rWUsJTIg7yNe1QzlOe8pTmQMn4ZJ70LowXvvCFg38EF/Mk+S4iUI0xx6vOQiD3oHnsPkoum0knR3+Pv/e9723hbBxRnl0lSix2HpUosVh8q/RCoBDYWQiUKDHyeJcoMfIA7KDqExudleiQwK22GiyEgNCA0FrFF86RI2Q+fSVEEBf22muvRr6vcpWrtBX/5QSZu9/97oMXe3Ug5K6PiOGa2FECPGwAACAASURBVLER1p/85CfDTW960/b9O97xjuEGN7hBKzeuCiElCDMRIKKDdifZZHAncDzqUY9qIQ1CKeSaSMLM9U7PaaIEZwnMTjzxxNafww8/vCWh1J5esDE/HvGIR7RQCdd861vfauSIMMAdspzLIeJLwiiEwUgkCh+W8rgeJL8UemEcE0qz3LgE+/POO69dA2NYCn+5613vOhUm4TjCU7g0PvjBDy6dEyEk2Eho+gd/8ActBORVr3pVG4uEAmUL0/WOQ11fCMyKQC9KJHQqIVIR1dy/+Z2o9uhHP7o9R974xjcuJbqsOTwr8qs/v0SJ1WNVZxYChUAhsCsESpTYFUIL/r5EiQUDXMVfhLCHeHpRtfItJn+rJfXrXRFW3IkNLPmTsdZZpX/oQx/a7PhPfepTm4U/8d7TSHVfttCABz3oQQ0/ZSHT8g7ICXGjG92orUJa+X/2s5/dVuOt4AdL5fz5n/95+16MdxJ0ZrcOPycdAXJLEDe4FuaRU6IXBzIJOCU4QZAZ7Ubsr3nNa7Zwl36HAf3VPqKMUA0k51//9V/bdYSBffbZZ6ookS1ZQ5Scyyki+d4tbnGL4QEPeECbd4QO+Tu0AVZECWO4q34Ld5EI1HlcMASn5UQJyUcf/vCHtzAbDhRtiiCVOZAwmte97nXDYx7zmOGoo45qK83GMc6ReoQUAmMhkFwteVZkh5/sCkK8dE8IyyKucY65H9yvcXltNdF5LKzXUm+JEmtBra4pBAqBQmA6AiVKjDwzSpQYeQB2UPUhfFnt/+lPf9qI3Vaz+CK3n/vc59oKu8SFchz0K/xxSSS3hDwCEhtKinn66ac3wjktwaKpkJVI37/oRS8aHve4xy1t+ek7AgcnA7HCy74QBJ8JI0hOiYgBVtyFbSD1RAtixuTuH9k6UH1cFeqTPHJX5Hy103aaU8KOGe9617vaDhR2pOBikNPigAMOaP1HfAgEnCBcBoQVAgtRYldOCe3ut91EmOR8EBYBN6SJgyGkKg6Jyd0EphEp5WoTfPyUsFPyyiSmnMRE3gp91S9iEiElY5wwplyjLOMjQSAhQ12xzK8W6zqvEJgnArl3MxcjksWBpK44ety/EshyXREAbQl6yCGHrDsvzTz7sx3LKlFiO45q9akQKATGQqBEibGQ/796S5QYeQB2UPU90Q1x3IqraOL///qv/7oJC/I42NkifUtSuvy0w8Ld7na3lujQqjghxk4Ly62CZ6tM0+KOd7zj8IEPfGApDwQCYKcJFmkOAnUi8EgvUSLhG671nXYixeoiADznOc9pSeiQDW23ypkVe58JH7jUpS7VEnnO65gmSsizkLAHu1nAxQ4hdsjIiqx2ffrTn27YSQYp/ETSUOVJXLlcTok+SSUB5thjj21CS7ZcfeUrX9ncKsmpIcSFyNQn7Vuu73GryPthBxQ7sQi1Wc4pISRFX9XFffLhD3+4FZ0QH+3Lto36LeGo+URwItQZt7K+z2smVjmzItALZ9xFRLUf/vCH7R9XljCw3DdxeBEnJOd13xFjZ0nOOWv76vyWjLjeoWsiFAKFQCEwJwTqgTonINdaTIkSa0WurpsFgZDT1axIz1LuGOfusccebTtOfZFTAnnOC3reEeOWIELYrUF4gu+uc53rNGfFcmQTGQ1GBIUQaNdyF7D2W4X0M6SB+0JIwW677dZIrnMR/S996Ust50Sf3JJwgfxzeHBuCJ+JoJJ655nrY5oooU8SP0pAyeWhzXacsPMEoSRkXX4FpIYzgRuB6yGihJwS047UF3FC6ApBKMlIiQnGLDlBhHAQazIeCftY7l1fCI28H3JiOFdYxnKihD7CmksmAsPzn//85kjhiiBORUDqRS2fxTa/nKNmjHlfdS4GgX7ObiaOyQ1k7sqDE7E0TqQ8pxIu9fKXv7w5I+R9ca/KhyN/S4UgLWbOpNQSJRaLb5VeCBQCOwuBEiVGHu8SJUYegKp+yyHASSDswIu60AgEdaUVQWEDHAFIbKzPy5GP3/md3xm+973vtfJksJcDQbgBUn3kkUcO3/zmN1u8ttX0uE36RJhZsfSZg6ODO6CPDUcsLnOZy7RV+f322685LIgDDtcjHJNiwloHaZoo8eQnP7mReZjI90DgEabhb6JEEk9yOPzlX/5l+xvR+Zd/+Zel8A3Oj+VECf0LyVee0A+5GuIKIeAQOPSVS0IeDeJMhIyVdr0gMhElCFGuX8kp8aMf/ajt+CHWnqOF8OGnHBqInoSZRKOEfwSrhJbELbFW7Ou6zY1A8qb0YRG5BxfV8t6JlFApzxsC5eQhYaX7xP0aobLPhxPh1WcEDDlwJPS1ewzh1L2tbyWsLWo0yymxOGSr5EKgENiJCJQoMfKolygx8gBU9VsOAY4EuQi8lMtRwPmQhIWTnUE8iBKf/exn21eECSQ8CQ8nz7/tbW/b8kQ4QtDVl/ADdb7lLW9pYoXfs8KfkIC4J9SRlXghEHbVyPnZljSkSBl+P/744xuRiFNhHrk+pokSkksec8wxLSeD+HPERxuQdyRGPgmhEci/nA0EoFlEifRdfPv+++/frOR2t+BmcQh/Ub/cHjCS74F7QlvhvNzYuHYWUQLeBCt1Z+xD0nynfvURuYyRvBdIo/7Xsf0RmEx4m3t30W6JuBvMQfeW5wyRcvL44he/2EQGYRsRyrQxYtlke53/i1/8YinR5b3vfe8KP1rwNC6nxIIBruILgUJgRyFQosTIw12ixMgDUNVvOQRC4r2UcxkQHFYi8IQGuQscronlf5q7Ik4F5FSCx4gEstvLT/BP//RPS+KBcwkIyG0IgjLjnMiWfr/85S9bbgrJLjkurGpGeIg7ADFRjtwNrNiLTHRpFxI5MOAoxwVRQH2EAmIL8eD8888fJIp81rOe1ZwjqxUlMplgwGnCJQLva1zjGk2UUY/cFIQCuOg/N8kzn/nMpVwPk7uS9BN0FlEi7hTz4yUveUkbg6wuw5qwZbzi7OCaEN6hbYhjhKktd4NUg1eNgPlnHpgPmXeLFCX6PBFxWmnsck6vtC1hTXku9GJjwr6UZ+teApvdftzbi+zLqkHexieWKLGNB7e6VggUAhuOQIkSGw75RSssUWLkAajqtxwC8kJ84xvfaMSePf9Tn/rUsiuCXtiJEkQFwgXCbUVcosppRwQP19luUtK4uDBOOeWU5ixAtokVhIQ+LCN5LZTLJZDtQWO9vvDCC1uSOquZ2iD0QMw4gqGs7MSRHSDmQSimOSUIAPJjKF9dT3rSk1pYg+z9BAjtlViPI0ReDQk4VytK6IN/+pMElsEejtpDWFCenBvwsxWqvBNxkqwUujKrKBHsjYfQG8KQXBn6m3qyPSubu0SjwlR+67d+q30/D7fKlrvBdlCDzckkO41ouejkkNnW0/zKbjzL3etxVUTgTHhYhqhvq/I8ozgkuJPud7/7lSix4LlcosSCAa7iC4FCYEchUKLEyMNdosTIA1DVbzkEbGEpXwDCKC+DlXDEcrkX+9vd7nZtBwmHc6zcS3a4nFMi24LKHSGhpWu88CMGdp3gZPB57N9It+0yuRz6A4FGzhHcOCjSTmTEv6985Sst0SMyEeKhf9wECPJ6j2miBBGCO0JbJMYTYhExJtvEIjXEk7/4i79YSp63mpwS2qsfxJab3OQmzXmBHNl6luiQ+H0JLk888cSlPBLyWTjfsVIM/CyiRMYnbYorwk/zhyAjGSZBRAJNWKlbDoznPe95LYyjRIn1zsDNf725sOeeey49P+YhBi7X6wgSxLiEEK0kwimHW8JzJIJEzs8zKc8nZUpeKw8M15P7Ltv7bv5R2JotLFFia45btboQKAQ2JwIlSow8LiVKjDwA27T6ENwQPC+wWYmOTbl/uQ1hn/aCnBX8lJUX67wM+zkZbtDnSwjEPosQgJCHoO/qpXxyiJB/Sd36nBJ9GQmJSF1/+Id/2MI3IjZwA1idn3b0K5Es0BElgg+Hhd0ovPBrv34/8pGPbEUhueqIRfsFL3hBy2kgVMLRk+KUBwdhDEQCDgYOBQRe8kcOj3kcCVnQLu4E7od3vvOdS3gQbT7xiU+0/iAz+ihzv2SetkXllGAJJ2DARw4Ku1dMOzK3CD+u51C48pWvPFz60pdu5Se05dvf/vaSEKBdHCmcKdPmUl/PLKIETLUdSZtcYVYmXOTOsI2iLVFtLRthIluVLpKgzmNsq4z1IcCJIJGt3XA83+YVNrVcq4ijHETuhdSXZ8PkNREd8jzzfZ45udb8lBvG88zzRflywRBUhW9Uksv1zY9dXV2ixK4Qqu8LgUKgEFg9AiVKrB6rhZxZosRCYN3RhfZiAwHBi2mSK+bF1s9enOgFg8Q6R4zIdz1B8/KubCELIfvKdC6SjVhHtEhdSTLoZ29hntUuLQcBwq8NEl0ik72bIS/iCL/DlqBIt3r0CRFx/rRtQUNe/fRij6BH0IGXfAwHHXTQgMhLkqj/SIatJx/84Ae3MrPLh90r7DphpTPJ6ZSrHG3vE9b57LnPfW5bobcqqh7iwTyOzAd1IGByY7zvfe9b2r6UY0E/4cLZQJi41rWu1eLTiQ/CHoRbECVsBSqx6HKijvZyWCjjr/7qr5oTJM4EuRpe97rXDTe60Y1aYsu4JmCBFK60VWtwmEWUeMUrXjE84QlPWNp5I/MzwkfIYPJ7cGoQbeBAqLj1rW+9FIIzj3GoMjYnAuZrnDyLJvEcOeryTOCgWil/yqRYm78lkpV8t782YR6S9BIQPbsIp3UsFoESJRaLb5VeCBQCOwuBEiVGHu8SJUYegG1YfVbqs+qXRH6TwkTyIdh1QRZ4L7t+99LMBnzeeee1sALlIZI3u9nNWpiC87z82j5T+ASij7xKFIi02j3BrgrCAnzXb3GZZIdZNfez38ViNcOxnCiR/mY1PmKK3TcQbHVp7+c+97klQj5Z33KiRDDNT9chMGedddZw4xvfeDj66KObMNHXLWminS4kWRQGkfYh6dl2U96JhDVY8ZSrApGXbwIpXu/RzwF9k6iTI0O+COEhhBXhC0QCOS+M8Yte9KLhZS97Wcs74fja17423OMe92iihDGXrFP+iWliUnJKwOL0008fzjzzzIusCodYIWW25lS3z+w+QBwhMmXXkml9n0WU0A+hMRwv97rXvZacGv2OKamDSMa9AXPEUd/vete7rrjV7HrHpq4fF4H+3jCXEXtzY1aRdJZe5JkbETXOnGll5LmQMCTPmwjGabty+vCOEiVmGY31n1uixPoxrBIKgUKgEAgCJUqMPBdKlBh5ALZp9X34RBIMWtXPKjEShnxJ+ocAJ8eBVf/DDz+8EU+2e6t5VuWQZ2ID0cKRF3cvyeecc85w6qmnthX+5Huw0oxgCm241a1u1a7xQt7b6Nca77ySUyL91ha/y82QbS/Vf/bZZw8HHHDAVDu/Ni4nSmRVsicD2n+nO92pCR6cAcIV4gZx/oc+9KFmpbYCL1zC1pNxB/QJ7PKZ8pD/M844YzjhhBMGYSfrPXqXhDHjBHj605/etvr0HcFIOAart3qN9/Wud73m2iDmOEdSUcnzOCaML7FhOadEXCD6feCBBw4vfOELl+oxx3yfBKDaQThwGC87dXCb+H25FetZRAnCCzGIQ0OCy4TPKLuPz8+4n3vuua2fhBuiBHdIhW+sdwZu7usTIpH5MKtAOmvv8vxQj3vBM3klt4Tyc022MtbWiBM+k/sk90uJErOOyPrOL1FiffjV1YVAIVAI9AiUKDHyfChRYuQB2IbV9zsghJSyKAur+PrXv95WjjkhrE5f6UpXaqKDPAns9o6EFUxmfk8OiKzgOTcrfXFjeDm2+s5hgdja/lLdyhZGsc8++7RVduf556U6iSBXOxQrOSVCIkMuiCvcB1bkH/vYxw4vfvGLWzXTQjdWEiWSo6NPWMkFwCItAaRQAeEavQhgC0q5GYgNxx9/fDsXAUG6lRehBt5cCsq2Ok/kIXRIqrneoydB8CYocHDIyUFk0h7jpW3GTFsIDtqQsSXssIRzyXC/fPrTn25zZ7kVZcIB94gQEW6I9DXEL6vF5pf5Zw5og+SjxJLlxgYWs4gS4uuzLSL873znOy+JDJPWeG2S8ND58oDoq7Yt2s6/3vGt69eHQPI1mJvZCWN9Ja58de6FPvdMnjuTVyZsLK4yzjXPBPdo8sSkHIll99hjj+Zgq/CNRY7gRcsuUWLjsK6aCoFCYPsjUKLEyGNcosTIA7ANq8+Lb0INOCGQUHkC5BRAtORFuOpVr9pW8a20Jc9DErBFcPCibmW7X1FMbobJHBPJLZH6EU0v0vI5WGW3lSZSyz3BVZCkbcpG1Fd7rFaU0HZ5GYQi2DrUyvl+++23tMo4bRV8pfCNEAD94x5A5BF27bcjh4SKIRgs1QgC54Pzkfgjjjii5WyAf0hxiD1S/MUvfrEJKE972tOGRzziEXNZpe9FEm3jYBFqYk701vHDDjus5b9wSDopJh35SV8RHY6Km9/85m33kuV2BlEmYUHYhDqE9UTQmZxD/hZWISGlg7PGXDEflztmESVOOumklqhUMkvhKYQ4cz7ztA/JMe6+1273CadEtjZd7bys87YeAkm4q+W9C2pRPenz9UTw2pUbJ1sS9wmGPS8cnqGeNUKrrn3ta5cosaiBW6bcEiU2GPCqrhAoBLY1AiVKjDy8JUqMPABbvPrezYBs5cXV73aZ4AxAQiVmfMMb3tDs944+e/vkS3Fiq7OKOLly7SWYUJGX5UDob+X2iS/zXVb9tAHxc65cCwcffHBbsQ+Zz/kEDXX0VuU4NHyel3IE0gq/XBb5PnksuAKs2Mt1YdWc8BGMlNsLIfrERXL961+/naNNkmk+5jGPaav4CSlIn4U2ZMcKbRG+kZwSyRmBvCPFnAAOuTr0n1ABJ4SIfTvE6AY3uEH7XfjASrHmq52yGb+ELfibqCAxqHAbYQ2ZBx/84AebSwB2nBQSRDrftXaiME5cL9oLJy6CjFlWmJP4VB3nn39+GxciQISRXiwLISNU2YIzISxCfYgJfd6H2Nthb5yEzOiDeWDHDiEXfbiSdvn7pS996fDkJz95KfkoB4h7oheXemGMGCJnRpJzqm8lgWS141DnFQKrQSDPcq6pPBMj6EUg6++luNPyHCO+EQQ5wo488sgWClXHYhEoUWKx+FbphUAhsLMQKFFi5PEuUWLkAdjC1SdpZAhsCLeEfXYyEKMvLh7ZtVIsdCLW+SRNmxQk+lj7JG0MyVNPrMRJ1BZSh5gm7MP5y8VmhzxKauifv5Fj1norfT259NJNEEAMORH0STiGbTOTIBMxlZyRayFiiLCJH/7wh43gI7CEhT333LO1yRF3gu+R58c//vGNnAuZQLyRAwe85FeIOJKcGIgtV0Pyc2hzRIkkpbMVJtEC0bcC7xwiCfKP0Ctb8lCfC5VAxGFgZwztQ/7Xe0SU0CbuC04I7VK+vBq2+5T7gRAg1wTxxhjawpSDRls5BggAHC/pm1wRxIa99tqrlak8WNrBQ2iHUBnYCMe43OUu19whcpXAGL7GUsgQHLRLklWCRsScq1zlKg13Io+wItcZe+IOwYbQJtQCRuzsnDPGxrnKTDs5U+StIAIRhIgNwjIIFco3J1xnPsmvok3yj4T4wb/CN9Y7C+v61SCQ56e5Z25zVvVbJnMICXPzT16f/nnmvjC/XSuPDafTq1/96uGQQw6ZKhCvpj11zuoQKFFidTjVWYVAIVAIrAaBEiVWg9ICzylRYoHgbvOivchmFdwLrBAJrgjEDblCcpFH32UVDiR9XHPEhYgTIXQh5lbh+msjgGR1v9/xQtmxEy+3wpyylGNlz+4VVvaQ0mc961nNzo9s/n/2zjzcrvHs/+uv99eaYi4SYqYiZmIKNRRFItIi5pqHoNRMixJTUCJqJgQvpWYliIoh5nmoGmtIjImY3vZ6//tdn7v97ve2e06yz8nZZ+3hu64r195n7bWe4fs8a+W5v8/3vm8RLlJl3HzzzSFNVkwHjEVcQVBKEMQQ4oAdRu7DuMTdAAMVA5ddR+0+SrJPWzFIMdLJRoFxrh3HjIWImSz5p32QJdpx53OZZZYp5p133mg793MfWSswEog1oQOjGKNi4sSJYcBjDBNHAuUFxJEUKD2xQ6++SslBIEuwwEUEwgQyZK+99grXFnCDWMFAHzlyZPSDtKQKRqo0qrRPxAZ9uuqqqyoE1D777FNxTREBxPwg3SdjzEFcE1xFNA+zLz/tZQw4R0BS5gOECXMKBQP3gpfmr9KvimgiOCiKDvnbo9QgPgSkE/0muwkuJTfddFOUjyHHPIZcYd4xTvRPKh2RJC3+GnH3GgAB5r7mnd6xUpdpfsttjuePuavngHcb85bfeUfyLkOBJFKiAbrXsk0wKdGyQ+uOGQEjUAICJiVKAD1XaVKi5AFo4upZtLIwxUAnZgTxE3DT2G+//cIQxLDEmGQRi8EsAoJz/Jbl9NUuFwRvxKhn51xHTlFHbAKMWYKrUS6kATvV1CODM9+rMjLpofgV7JRfdtllYeASDBNlAwESpcyQgZtjMWhnkYU8B0a8jFEpGnIKPbVdhIMUIRjdCropAoRrVXeeHpJLaweTNshVpNqQUPpVkSh51zPjqXSp2p1X+/JufXenqNorZUgmW+S2gUEDEaCx4m92Y4UldYvckIpFmU0oD/yZSyIvNL5qP79THlgJc80Prs0ZYUTmiAxQG+QWku8Dz2ofe2XVUJvzWFOXiDbuZXeZOcwO9MEHHxwQS5WjcaUdXYl10t1x8n1GAAQ03/O7Su9s5q9+Z56j8GIOQ9bl9/mkSZNCHTdu3Lhwa7LSp75zy6REffF16UbACLQXAiYlSh5vkxIlD0ATV89CFYOeLAfsjCFLRyEgP2SMKi1KZRTKV1/GY444n1PTEXSQ3fy55567Et9AxikL5VGjRsUuO24ILJbxZWbHGZk+h+IlVMPLAloKA8UR0MKb4JEYiCg+2FmHXIH0UH+ykUlbMaQxTBWNXuVRp7JcSE0iI1nGeFZMZFcWKT9E9sgQznXLOBe+IodEUHBe8TWEb1YtYOhynjoYD6ldcvu5XmTC7ExRkTcy4JWyM8eykOpFrj3CQMa95pCC9FWTC1ltIyykzlGmEcqgfJUhEoc65AaTiTGdE6aarxr33GauFWElnFVfnmsqi3s1H9QO9UHXq5026mZn9vneWhGQKkLzOD+Deg41Z5mbPAcorggkm58plBKo5AhUiyJKz1et7fB1XUPApETX8PLVRsAIGIGZIWBSouT5YVKi5AFo4uohJPAfJh0c8RBQC4hYkCxeBmQ2LOmy/sbFgCCRkA/Zr5mFLf74Cvwo41q7daT73HvvvSN9JAYo0nok8oprQfkdpXbMcR0UdyIrGyAmUEsQlwDlBzEWMnmhHe+8w05/ZExmdwvVJUJBqgUZv+qvlBHaadd9tF+GgIgRGce6VmoTEQyZ7BCxoTKoT4FA5Z4ijLQ7KiOiJwiJrKShXAXplMHD74ybiCeRIxpDuVLkPmnM9Nhovgl3kSlZtcK1ikWiTxFBfEqdkedYdpcRYZDLVEwRjW0m34QxbZFSQ8FbRUxIFcOn3IU0FvpN86OJXxFuepMhwJwVQQHZmt3kiKfD+xaXPD0LzH+y16yyyipF//79I4AtCgmUZ7hv9BS52WQw9lpzTUr0GtSuyAgYgTZAwKREyYNsUqLkAWiS6hUIEMMJQ+uGG26IQJYEiTzzzDO/l8FCxrAMaP0tmW82xlnUImOHBCBQoaTzBA8kUCFBMqmTdJAsemX8kwqTeA0QIgQQJKAkZWnXTjva1fBmxYAMTxmWXEs/ibtw7LHHFpMnTw6CghgHtAO/6Wz851gXefe+SYbUzTQCRqDNEBBRKNIxK7K6AoWI07fffrtYdtll41bIONRtBNe99NJLQylhpU9XUO36tSYluo6Z7zACRsAIdIaASYmS54ZJiZIHoAmqz/EF+E5kdTI6QEYQ6JEMByIgLrnkkiAtcINQrADt5mvHmS5r155zZOsgdSV+yARsZCF76KGHhisGC9ssq9ciml070m1KZVAdELN6R10wE9yShTQkg9wFRCiwYy61B+0jC8Tuu+8eaUzJ8oB6Q7v8OZ5AxqcJhtNNNAJGoI0RkBJCBG93iAMpJciKw/sftQ/liZTAnU+pcrtTfhsPT5e6blKiS3D5YiNgBIzATBEwKVHyBDEpUfIANEn1GOm4a4wZM6YgJSXuEwSizMa/jHNJ0jHgX3zxxchZT3pFxXtg4QoxcOCBB1aUEeeff36kf8QNBJIAFQZp59h1Q6EgEgO4qOeggw6KTB9kz0AxQTBD3De04KZdHaW1JF0nLicQKgowKJIEYkOLbYJzUh4EC+0mWwIpREljKdeN7J4gyX2TDKebaQSMQJsiwHtLqjUgkFtVrXBA5kLgElOCdy+kA+8/yiWjD+TtlVdeGWmSswqt1vJ9Xe0ImJSoHStfaQSMgBGYFQImJWaFUJ1/NylRZ4BboHgWm7hJ4NJAdPVrrrmmGDRoUCxG5S5BN+XfDxkhH3+u+fDDDwvSQSqFJr8/99xzkYJSgR8pH6Jj7NixscC99957I2UnCgp24EitiLqBRS6+zgcccED4Lcsdg/MKYkndnaW0JGr8qaeeGmkhWVDjNkJ5BMnM8RvkpkG/IFGOOeaYSOlI+1h0V8dcqM4e0gLD7i4YASPQYghI0VYde6aj+DuddZ0yPv3004gvIeWaVHAKdEkmI9LjOqZEfSeQSYn64uvSjYARaC8ETEqUPN4mJUoegCaoHlcFDPF33nmneOKJJ4oFFligQgbkbARcR9BCXDtwycCQZ7Gr4JCS8XIOpQKR21EtyMBHnQCZwHXUQ33ElUAezG+oIbTzds4554TSYp555om2bLfddsWdd94ZhIbSjXa00KZM+vLKK68EcfLII48E6UA2D0Wez9kc5B6CYmLTTTcNhcd9688TmAAAIABJREFU991XrL/++jFyCgynbBtNMJxuohEwAm2MAO8yiFi977oT1BalBOlscW1TgFqCBPN+hUi+/PLLrZTohTlmUqIXQHYVRsAItA0CJiVKHmqTEiUPQANWL/WDyIRrr722IFYE7hXLLbdcRR2hjBDKEiF3BoJQ8n3VVVeNzxyHAVcMykcpQSDJww47rKJQoBxFe58+fXpBvdtuu20oLLTjhhriuuuuK6ZMmVIcffTRQWKQfo4dOmJSQCjkrBUiMdQO/kZivMEGG8S1eSdPATil+MjKCb5/9dVXkYb0gQceCGKCIJ8cebewAYfTTTICRqDJEKhnnBrerbim4a6WU9Z2BSJIYtIwDxgwIN7PEBz8g+QlLTTuGxDOPuqLgEmJ+uLr0o2AEWgvBExKlDzeJiVKHoAGql6BH2kSBjvGNgHLiKSOy8bAgQNj4clOmzJRyNh/9dVXg7CQmiFno8jEhEiC7777LgJmktaT2BFKlSgCA/KBGBYoH4hdoXSa7PCxQ0dcC6K+046HH344duxWXHHFiuoiy5NRcFCvUjUSnA2Vhnb41Ff+FinCPZTNIQMBfFCAEOeiT58+oQihHJE3ur6BhtRNMQJGoMkQyC5pev90Fri3jK7p/a//J3hH8+7k3Qw5DCkBUUxMCR/1RcCkRH3xdelGwAi0FwImJUoeb5MSJQ9AA1avRTHG+8YbbxxuEeyIcWCsQzzIN1lqA/LUn3322cXWW28dRrwCP5JF45Zbbgl1Apk1OM8OHQQBxAKqgz322CPiQSiOg3bwFJciu1NU+0Jnl4uc0YPruF9khMpGxUHAypNPPjn6w2I6x8VgB5A+zjfffJX75QYicoX75p9//iBhHnroodh15BoHdWvAyewmGYEmRSC/v+qpnOgOPLxPc3pkBQg2KdEdNLt/j0mJ7mPnO42AETAC1QiYlCh5TpiUKHkAGqx6LTa/+eabYu21147UnPvss09F6iv/YxnzNJ8FM8EsTznllJDt8htGOkQDwSghAs4444yIN8F5gk0SWJJFN/WR2WL06NHFVlttVey5554VwiMHzuQ6duI45DaSSQB9l6KCvyEpcLm44YYbIrAl7SSWBCTJSSedFOVJvqxhwKVk/PjxkQKU30WIKAWoYkjcfffdxX777RdZQHAjgZhw6rsGm8xujhFoQgTye4/3DwY/qrFFFlmkIXqTlWE5rTKNMynRu0NkUqJ38XZtRsAItDYCJiVKHl+TEiUPQANWzyKYIJUcBKSESMAo5xNDXQtR0nauu+66kRUDg5wMGRj8nBe5QVmK8wABANmB3/Fmm20W7hGcmzBhQmTbIFglcRqUyQICgIBqBK7MQSs5D+Gg3TnaxDn+5sjkBeeIFE8b+vXrF8oM1BDEqpCKQi4bqDiInTFs2LBi6aWXrqTNyxHrFT+Ca0eOHBltJysJKU8hJnwYASNgBGYHAanBFO+GdxjkKgGGG+Xg/wBIZ2L68Mn7mfe2SYneHSGTEr2Lt2szAkagtREwKVHy+JqUKHkAGqh67YARK+HWW2+NwJaQDSxAFUNCKTxZgB5yyCERx4FPLaAhHFBNjBgxIhap/MMHmTgQxI6AYJDaICsepISQKwUkCOQBmTfULu7lgEyQa4fgy0EpOad0pRAOtF3EA7Ev+G2llVaqECfPP/98kCu4q6CAIM6FiI3PPvssUt+pfyJE1I/hw4eH+gJSBSx8GAEjYARmBwGREnoX5vg8s1NuT91L+4gJxDuV2DocUtCZlOgplGsrx6REbTj5KiNgBIxALQiYlKgFpTpeY1KijuA2QdEiCOTG8O677xZbbrllMXbs2IgPocCTkhTTJfk68/nyyy8Xa6yxRkV1gLIBYmLDDTcMdw0WrpT9wgsvRJR2FrGUyaGy+a5AbiIqvv7662LGjBkRzFJZMbhO5EN1MDjaQkaO/v37V4J0isDIbh456KbUHJ988kkE0yQTyFlnnRW7f1w3ZsyYUIHQF6klRHioflxPIDEIeAmRo35lf2vHmmiCB8FNNAINgkB1/IiZxZOofn/n+Ds91Z1ch96ZELsQtlJvoJR45plnCghe3NkIdLnjjjs6zk5PDUIn5ZiUqDPALt4IGIG2QsCkRMnDbVKi5AEoqXpIAP4RVFI7XwSwJE7Ce++9V0yaNCnOo3KQkU5T2SHjPISDFsDsjj355JOhmCBApA5SepIWjjq064fUl78hHSAoKOOtt96KvPZktoAYEAnAPagcst9yZwY+bYKUwEVjVgtzykWJQb9EXOBWQp9ElGghTv+VnYNz88wzT9wjbGgf7hu4rNAnFBQK8smnXTpKmuCu1gi0CQKZtNB7iXd5Tx1ZsYEKjvc2/1CyKdsSdRE7CGKC/weuuuqqYocddoh3p0nZnhqJ/yzHpET9sHXJRsAItB8CJiVKHnOTEiUPQEnVS5Eg1QKGP8QCASHvueeeom/fvuErDIHAoeuIG0Ewy1GjRkUaTrlFoI7AyB80aFDF0CfeAuqIpZZa6ntKCC5Q1gwW0SgMICIIfqm4EDnjRQ5iOTO4aK/cLkQ2VF8vpYTcO6gPQoL+s+tHvWoD17z//vsF5AoxMNZZZ50oX/Er9P3jjz+OAJ2DBw+OWByUwT+pKxwAs6RJ7mqNQBsgINIWRRpkK2o1SAO5VHQXgqxGU2wgBd7k/cbvOUMS30nPTMpkAhwrJejstqO77W+H+0xKtMMou49GwAj0FgImJXoL6U7qMSlR8gCUVH12gxBBwWIS1439998/FpwiDuTa8c4770QASOJDzDvvvPE7RADqABQUL774YhjmlMffc801V+ySVQer5B7kvQcccEBcK6Nd35XpQrEjRBTMzLjPMSZmppTI8mPugVg49dRTo92bbLJJkCzUQ/shZ3BhoTzICRQdQ4cOrcTF4DzXUQaKCoiJ6667rtJvYVPSELtaI2AE2ggBqbwUALinui5CWhmNeD+KaJBrnd65pEgmYDHENXGFOiOHe6pt7V6OSYl2nwHuvxEwAj2JgEmJnkSzG2WZlOgGaC1wCwtNFpQoITDOSYFJ5gyCXBIfgUUmhjaEA9+//fbb4rzzzivmn3/+cPHQeS06uQYygTJxo/jxj38c5YrcyDEZWNASi2LgwIGxuFX0dl2jBa8UEnKfmJkUWPfOSiqcyQvayvW4n2yxxRbRfo433nijQP2w3nrrRX9xwyDWBoEs82IcskT1Uf+FF14Y1/z0pz+Ncvg9x+JogWnjLhgBI9BACEjNQJOkbFNQ3tltZnW8ihwDKH+XeiJn34CUIKaEMinNblt8f8cImJTwzDACRsAI9BwCJiV6DstulWRSoluwNf1NCkBJRwhCSfaJG2+8MfyAcyBKdsVYdJIq86CDDiqmTp0asRMgHardGJRpA3cIuUJImcBvOZhlJg+0yyb1hhQTWlxnQqMj0kH3aYcwL5irB0qqEJELcvmgXH1/6qmnisUWWyyCX2a1g8rNO4dauHP/448/Hlk4UJoo4CbnLV9u+sfFHTACDYtA9fsxu93NbqPz+zur6zI5q7hE1PXggw8WZCS64oorwn3DMSVmdwRmfr9Jifri69KNgBFoLwRMSpQ83iYlSh6AkqqXOoGF5i9/+ctiueWWK0466aQOW8Nu//XXXx9xFVAOELxRKgMWndmtArWBUnfmwp577rmIU7HIIovEaakfGsFg124jsmP+7b777uGSIfcOZRuhz6QURUWx7bbbVnYBFVeDPv3qV7+KIKG4sigDR0lD7GqNgBEwArONgN5vmSym0Ewyk4Vo5ZVXLiZOnFgMGzasGDduXLH99tt/L8bPbDfEBfwHAiYlPCmMgBEwAj2HgEmJnsOyWyWZlOgWbE1/k3yBp02bFrEQDj744IgnoQCT1R2ExIB8YAds3333rWS4IAXcaqutFvfJHaQjokELW7lPSDnRCEEgISUgU+QrnZUb4IDy48033yzuu+++Yvr06bHY3nTTTQMDBZmTmwaf/P7rX/86ruFoBOKl6SesO2AEjECvI5BdOFS5CGne+bi2KeglnwQ8hrAlmxLuG539f9LrHWnRCk1KtOjAultGwAiUgoBJiVJg/79KTUqUPAAlVS/JL/ETzj777Ag82Zn/r5QEisCuAJgY4AR6hMwgWCSxFDorI6f1zOWU1P3vVQsWyrghdwupI0hxR8DLNdZYI2JMLLjgghGHg8U417LolouLUucdeeSRxYABA4q99tqrkna1EfrpNhgBI2AEuoKA3mncI7IWUgISl5SgCy20UIV4VXyeIUOGRMYiAic7pk5X0O76tSYluo6Z7zACRsAIdIaASYmS54ZJiZIHoKTqRQyQ2hN3DJQSP/jBDzrMKc+1LC7JQw9BQSpQjPOcVlPpMfk9p+XM3RO5IUVFrcEp6w2R4kzQLlxPyBYCWbPKKquEQgKXFbmdSOEh8kUBPumzXFIeffTRCJ554oknBqY+jIARMALNiIDiBol4zTF0lBJUcSN4J5ISFPcNSG6REp39f9CMeDRam01KNNqIuD1GwAg0MwImJUoePZMSJQ9ASdWzoMQYJ07EGWecESoA7YZVNwlCAkP94osvjp+++uqrcPlYdtllw2WDRSf/UA90ZoQrYJrkvI1CSNCfLFGWQuKyyy4LpQMHRIV2DEXEcJ5z3CvlBBjw+2effRZxKU4//fRinXXWKWmEXa0RMAJGYPYQ4P324YcfRtBfBRkWSa13oZQTkLcTJkwodtlll/i/gpSgs8qGNHut890mJTwHjIARMAI9h4BJiZ7DslslmZToFmxNfxPGN/EhSAHK7lZnvr/VZILkuM8++2yx5pprxqJTxIQM/JnFUJCbRCPEktAgSilBmzJZomweXEdMjY8++qgYP358sdFGGwUBs80220QRCu6pcviE1ICcOO2005p+rrgDRsAItCcCvMt410OudpYlSfGGeO9fc801xYEHHhhKiZ133jlAc0yd+s0dkxL1w9YlGwEj0H4ImJQoecxNSpQ8ACVVj8F98sknh5vCzTffHK0QwcDOvyKt44qwwQYbhCJA7gmS8nKPSAvtiFVn41D35LrB39nYV7BIysS4R2lBmYpBoQUt94vIkOtJbg/3QqxwvZQPap9iYGhRXf1JZpCBAweGIoJ7FbRT8SWILI87xssvvxxxM9gBlKJixowZkf40L9hpAwt5sppwr7CT2wp/i8hR+r5MbFB2TrPXUSpS9TP3F1xmJpXO0muNg8Zd45R3NmmH5oEIG7mt5Mj71fE4lMpV/a4eY/qme2ivxpOyqVPkFp+MhVKw6jq5ClUTYrpO4675odgfmoOaW3luatdX9Wk8VabmUA7QmuehypKiJrsqSWlD2SL1qudwnqu6RmVUp7zVGIgEq+4Hc4ujWnKvv0W8qW+Ul1VO9F0qID0DeYzybxmv3IeSXmuuthcQyO9XvS9eeumlcHd76KGHgow4//zzi9122y1aY1KifoNiUqJ+2LpkI2AE2g8BkxIlj7lJiZIHoKTqMVwGDRpUjB49Olw4ZBzLkJNhSSBLJLk///nPo6UyWLQYlYGk+zPhUN01GVGqg3tzjAbalBewlIVBp/SlMlpFTnA93zHiRChkpYO+y4jKBq7uo2z6yLHwwguHASzygHOUjbsKx9xzzx1kAfdyH8bx119/HefVD86rX8cdd1zx+9//vgKDyAX1R4agCIlqY17khYzajLkMShnmwqaWGBbqI59K30qb+K426VPjqQwllK9rhY+MaI2LjGnNFRnIeUdVBqxikICBCBXND91XPX7qK+0XeSMSQe3V2Ivoym2Rka8xE5nDPSKksptRtVGVMcnPRFb/cI2uy4QGblBgKMwouzMSQYQTdYh0o12aByK2KPOHP/xhkF9gzKfGNRNw3377bTHXXHNVSLtMKGQiQvVmYkZ9U5pcjZ+e+2qVUUmvNVfbSwiI2NOz/s9//jNiE5GhiKwbV111VbHDDjtEMEzejz7qg4BJifrg6lKNgBFoTwRMSpQ87iYlSh6AkqqfPHly7Gb96U9/CiOFxSOLSoxRDBwZdfx2xx13RPyIJ598MnyL11577WK++eYL4wgDRsb2zGJK0E0ZMHlH+4EHHghipH///mEwYXzJCKR8Frv77LNP1IErxEorrRRGHQEo+X3JJZcM9xPOTZw4McoQYYCxhtGKsSsigP7cdNNNBRky3nrrrVgwo3bgPPdSBwvr1VdfPe4jWNsmm2wSygcpRmgfbhzHHnts3LvCCisUr732WhiXBx10UHyyKD/88MMDp3feeSdGmQChGIvc85Of/CT6Ap60/dZbby0ee+yxGAfawRhwLYbkJ598Eu3Zb7/94jfKp0zS7v32t78tXnnllbiP8iFQtthiiw5nFRii3MC1BCOS8ZpjjjmKeeaZJ77TLgzVkSNHRvYQMEFJc9111xXXX399jAsE1nbbbVdstdVWFQP+3HPPDb9zBQo977zzArsvv/yy+MMf/hBuLMsss0y0//333w9/c/qH+8+7774bpBDqE+Yf19Fvxv3zzz+PvmcVCm3t06dPBFqljo7cjnBJWm655WLnVoY3/ZNxBKbMFbC47bbbig033LDYY489or/gzCd9Yow++OCDYrHFFos2UJ+IAMr68Y9/HNeCOc/Rxx9/HC4+w4cPj9/o6/rrr18hqUSgZOLu6aefDvKCQKr8zngwZ6iHOQ421M1coR7w4hqyHigVI/dx/OhHP4pxfPvttwM/MOZ5WnzxxSvXS/lC+aS3zYSIiBLupU7uo23cw1jqXurn/LzzzlvBP6suSnqludpeQkCknsacv3kf8Q6/8cYb4/2B+wakRCO56fUSPL1ajUmJXoXblRkBI9DiCJiUKHmATUqUPAAlVX/ppZcW7733XnHWWWdFC7T7ykJTEvS8M4+hgoGG4YrxCxkgWb6uk/HY2UKUcinniSeeCDcIDgxDjFVSb2JcHXDAAWGAYVyRihPCgYCTpOQ84ogjil//+tfF4MGDi2233TYM+kMOOSSMbAwxXCwwAjkwIKdNmxbGGIbdJZdcEuQGhhRlQBrcfvvtYXjqwMiDqCATCfVCXCBBxsDEgOMe8MIgx/BECYHx+7vf/a7YdNNNi759+wbRA07ce8IJJ4TRCnlAv0mbSjwKDEuMfco788wzI1r9lClT4u8LL7ww3D74Rx9oDwTIN998U9xyyy3hKoIbydFHHx14gMXUqVMDKwgK/dOY5OmF0QmuGA7Ui8F65ZVXhjH76aefBn7Mi3POOafYf//9w6hmPBgrjRfky0UXXVT86le/CiIBMuSpp54q9t133yARaD+qGggGjGj6DtFD35B1T5o0KbKSvPDCC3EtBjhlcC3jeNJJJ0WQUNpJW4455phiqaWWijGBrMBQBgeMePClnrxLT39RAEEkgbcMdsZBLgj0mb5CKnF88cUXMW4QBPSZeXD//fcXxx9/fAWD1VZbLeY7xBwkHQQNBAR93nvvvaNdzBUIoscffzzmI/fQB9otMkNqIak9CIYKSQPJQhlgBVkjMg7ShN/AGDcrrodUYZwZM1yP6D/3kNqXDDkQaZAIPCOMMUQOz+zWW28dBBrjzZxhDmFMQsowHuCz7rrrxhgxrwmAy7Vjxowpnn/++XgOqJN3AOVyvl+/foFxduexXL+kl3ovVStSTQomni3m4N/+9rd4D+EWKKUE5z0f6jcwJiXqh61LNgJGoP0QMClR8piblCh5AEqqnt1sjBUIgexjjuGF0YEBi0GCccSBYaVYB2pyltXzHWMZ8qCjg3tZoLL7u+uuu4YBqMUqcSswelEM3HvvvWEQKQUn99x1111BoLBbD6Eht45DDz00DFuMRHblbrjhhpAO50NuAb/5zW/CsIU42H777aMejHoML5EouGKwC4/LxdixY2MXHcUAhAbGKEY4BjsG7auvvlrstNNOQTBQB/cRlwLDkR1qDEMMW/BFZQFBghoC8kJuGey2Q1JAjqCAgHyAZKG/G2+8cYUcQvFx2GGHBZEAqYIRjCHJZ3a/oAywwPjs7JCqBewxmjFq5bbAJ4YsRA1kAJhCltx9992RFlXGByQMLj2PPPJIVINRyu4oxrWMbpEA/IYCBKIAnJhfqBLAH6KFdkAC0EfcZ1CjQDqADf7pqDJQZ4BRjn3AtXfeeWfMNzAQCcMcpF+QEqgXmOP8Jnedv//979E/7l1rrbUqsS0gEyAVXnzxxegPbWV+EAwW0oI6lF0FogGDHrKLMYNkgaDQAYEFscLcgSiAkKCPcuOQAc/1kAd//OMfAz+IBcgHXQcxQz+Z9+AARgRXReVE+1D/QH6suuqqxeabbx4Ycc2QIUPCQGQu8lzxPEOSEYSQcWXOgwPkEXMYRQ9lMH9QLkH0MC+Zh4wT10OiyXUEMofnDgUM8z4fUkOV9Fpztb2EAM8Ezy+Eod7jEF1k3uAZ4rmBuHU60PoOiEmJ+uLr0o2AEWgvBExKlDzeJiVKHoA6V99RjAeMJHbCMazYOZVfu+TlGOfs0GOIIt1nhxSDhWvZzZURSNkckvOyEGVnvaNdel2D8Ue9f/7znyvGIoYQhjTGEIY8JAULW5QI7DojC8bYwoDGyKNeCAyMW3bXMbpYHNNWVAfyc84GOEQCsnOMKIxKJP4YtKgGZLjSFwzNcePGhdsBRt7yyy9fSQmKPJ/yaQdGGgoOjEjaQ9tReGDAUx5toxyMSAxPMMWQh7jgUNwJjGfID+7nE+IEoxwFBIYj/calAYOf+lBK8IlRQD9Qiyi2Bm4nlJPVH9XTC0z4BxYYzigZMIIxJsCPMWSsKQMjmfOoCHJwSHbScRFB3SJ3B+YTJAXGMOOvfyI8FBgUw4V0soyHylScAggX+gPuKHHYvYfEweCG0JGrkGJJcA6CSQfjAKHE7j/9oA76IdKN6yDjLrjggiAlcO/QOEAkQCAxL+SqgRoE3CGUeBboN8oI7uM6yBkIBeYpZAjPBf+oj3mFCmjUqFGV9nG+oyCdjDPkAfOWnWbGm2eRZwFlDq4mco0BC9oBKQHZBV7MOeYMn9TPHOW5AUfIBT2PjDlZFCCu6NNRRx0V90E2MC9RrHDPyiuvHEQFShHckSiPOafnCSXQz372s3BZyrvgUkp5Z7zOL/USis8uGyIndU6fEFIQWTzfKCUgiPX8l9DktqjSpERbDLM7aQSMQC8hYFKil4DurBqTEiUPQJ2rr15MYjhg6CLTxiDB6K5WQOTdToxI1BLIt9n5xRBBIo5El51cjGB2zDDqWIBCIMxsd4x72fll95W28Q8SAuMTSTqG4JZbbhmGPO3D6MJo4h/tQu7PQR24DGA0cmBsQVBANChQpfzlFZASAgFSBPKAnW12wiEXaDPtoP3cg3sHBiGGK4SMSARICXahIUzoOyoC2sV5jHSMOYxRCBLKJxbBeuutF9eCOX3XbjOKEfBkd55dZ0gWdvZJp8cnRurQoUPDjQMDkPu5F8MdnMCPsYOk4BpIDAgjxrJ69zob7XxXLA7KRQWCcY8hgVuAduAxjsEXJQCqDxm2GP4Yxbiw4I4BkQF2GPSQQ4wZ12b1DSQH7VdcDxQuGC0QQMIDQ5fdevqCiwLziutRtqAKwZAGR80tFATghLJCygJ27jG0ISQghtjRhxRQZg3aTjwU5jME0dJLLx3fRSQQv4L6RKigWoGcYi6CO/0FZ4gj3BiYi7QLAorxgoDid+YM/SfOBgRDzrRC+zsy2iEfcN1gPNhhltqGcqmPg/ZDSkgpwfhAGkEogDtjwIExyBihcmD+0UfqhehgLCGzaB+kEm2mXOYu/YbYAlueC/Chfu6lTj0jIl1QWUhBxTVSQ3VEStb5Nefi64QAc5fnEMKKeaGMPMyl6kwyzA9UUby3eC8zP6yUqNPA/LtYkxL1xdelGwEj0F4ImJQoebxNSpQ8AL1QvQxEGQssMNmhlyxfgSBz9gMWmDkjAs2UmwPn+S5jkN+0Ez6zRSiLW4w5DF0Mfwxx2oQLBAtZXDRwSUBmzgIY+TlkA8Yo7VFmCb5jzGIkQnDwN/ED2N1lscx1MgRpm4wpjDPcL9j15RrIA1wyUDTI6MNQxtWA/qBcwMDEdx6yAOOUXWNcSLgftQeLb6TxGPgY1RipGLZSa0CE4K7CzjQGILv4GM/EUOA+YigovgD10TaMUwxudt+vvfbaUAMoyCB40TcIFepHgUFZnMcdARUA7e8orocC02GEUg8ECkY7/UN5oXScYEEbTjnllFAEYFzQH2VlQIGAmwcYoBzgPAYx+ND/HPRQ7c5l46pAXAc+ZejgqsH8wE1Grh+0A6IF4oX5AdlCX7kG8gqCSClFaQOEGRiyw8/coC30S0QWygtcFogzgvuQ5iwuELiLcC24QUAwhrg6ED8DsgKCA/IGpQUEjsaX6yEHGC9IHeYl7kcoNMAYwoA2ZtVOR488KRUh1LgHwoZngbYS24T2ZFICwoFAgsRIgVyhLvqi54n7OK+4JMwXSB9cjnBLYh5qLOXWQjt5PtjpJqgtZXENGIhAol8QhmDL7xCGkCcKuCnyrhdeaa6iFxDQcywiUzGENGdEFCtDEvMcVQ+kGsQX7w2uNUlVv8EyKVE/bF2yETAC7YeASYmSx9ykRMkD0AvVSy1BVSw0ISXYTSUGg2IF5ECXUjDklIGKFaAFqox97pP7h0iKjjIiqExUBezqIguXGwi7sBj1XIMyA8ICYwxDD1KAhS4kigwluW9gpEqhgZGK2gJDVf3M7eccWTcwLqmLAyOTNtAmDoxiDFuMTnb2MWrZ6cZYY+cd45SdZgx2zqEMwGgm5gFqgBVXXDHuUdYCjEF2q3FXoW9I6jF2ISokt2cM2L3nd0Wup50QHCgi2BmHCKE+6gcPyAhcaRgT3CVQZUB6IOen3bgUYHhXH3Lz4JPdfYx7CCHaQswKyBLJrSF5ICUgfdiNl1EN9ooBAlkg7CAlIHQgkjSX6BPGMqoHZXTgfhQIEFPsxkNkgDtGNKoLVCNyZVD2CrDSk2XxAAAgAElEQVSATFL6VmI4gAtuE7gkqD4IFPBgroAhxjQuFuBIW1AGYDBpDOQOQnmMJYY+JAmECXNEcTL4DQWBAl8qYCb4Ml/pN+5OuGEwV8EEQgnjHrKFMpmL1NeRO5XGCQIO0oo5DTnA/AQn2i71D33DTQa1CYQYxCJEgVypqIdngB1rCC+lymUeMhZgDMmhnW6RiMwrni/GgcCaIv7oG6oZ2gFxoueNZ4/nDcz1fpErTC+80lxFLyLA3NN7PrtCMZ9Qi+FqxbsfIo3nD6IX1RqfOX5KLza5baoyKdE2Q+2OGgEj0AsImJToBZBnVoVJiZIHoJeqz2oJDA0MNWIFyFUDooJdTxafWkiiiODgb4w/Dgw7DBJ2TbXbyj1SVczKnxxjDYNR7htcj3HK7i7GNTv/GE4YxOx6s4OLqwnGF4a2dt64D2MVQ5z20RdIAXaBObSDnhfTBIpkNxuigR1pVAIYrdSHGwUHBhblsODGv574AdmXHoUAhi0xFMhowMHvYEd7IAQI0okhzsHuPEoJysV9A1cXduU5j4EJOUC7aC/uIsTkwAjEZQHjEzyoE3k/KgE+aTuyfK4FD8ZTYwdWlKO25emVjVvcTVALQGaAEddjYCuYJG4LZLeAsCDIIhgrkwWEEW3CSMeg50AtgPHOmMlo1/yQ8U/9qF7ADjJGJAlzD5UC7iyQZShXaBP9gCDCJYKx0A4txjhKEc7RDykEMIJwi+F65iMGM4Y+hAJtZ36BOcoJCBkOzVcMbq7FmEexwPUY/sTcQGXAmFIXwT+pB8UBxBDtZD5Tl+Yc5TJfecZoIyRVzlDR0SPPc0gbGHdILAw9XCogrCAaGGOIL9qPUgdyAEUM7aC/jAmZZ6gHJQNqFsgr7qeNzEvmOHhyj+aniBLmOQQlhJOefwgu8KAMiAwwZQwVU4JP8MbNQ2oJKWN66bXmauqIgJ7j6rgQzAO5POn/Cz3rqHh4l/OMEidIKp86NrOtizYp0dbD784bASPQwwiYlOhhQLtanEmJriLWXNdrF1P+v3yyo4ssHUNerg2S+2McYvzLTQBDi+8Yk/LNx/jESBMRUS3P7YiYYGHLP3a/MfQwrtU2DCoMPhaw1I8xyG/EFsB4RJmAcUc2EC2UaRdGOYtf6ie7BgYb/xQTAMOMvzF+UQFgXGGIS8mAnJ2FM8YwBhzGLeVj3NEOVAIYfricoADAEESWzG95x5D6IG3YbcaQZide/vUQHhjQYMpuOoeMcfrAbrMCXVIHfWKXnACFGKK0BxIDGT2KDHbwCVBJ+RAHKDi0Q805yB5UC8SzqD401lwPUYISBQUDdWB80hYdEEUYu+y2Mx55jGkv7YQ8gJygXpQvGP8QGyJxOI/hSrtxkaBeCAhICXCif3Jd4TsxMjD0wYH2oxpgzFBFYPSLlMBFBZUEyhIk4rSfMYEsoFxIM/rK38wBSAPwpC5iYUAMoc7BkNY4ETOFsYakgbSgDwp0SdmMAYQcxABEGSSOnh/UN8wlxoJDzwtkDvMFNyGdlxtMR2ODEgbiAKUF5BrlMm/0nPCpQJfMIcgs/gYzFDzMV55LjELGkzmNSw/X8owxd8ABNQ8YSeEEDsRZgah48MEHvxeTBFULig+wyEoP+ks8DxQU9FP9MinRXP8/zKy1UrcRG4V3GvNEhJXi70BKibilLN5JkJW84yHHrJSo73wwKVFffF26ETAC7YWASYmSx9ukRMkDUOfq5fuuDAcYoSwYIQfIVCBjSYYkRh4GEYYMrgzI+jGqWFzmHW8pFlR+lux35EOsTAtIfEVKyP0Awx15Prv9yH8xDNkNhgyAdMAowthEVq56+SRtJvJ4jtGjR4eMHbWCDhbISPApB0Me5QHlYJzRRggKpc/EqMZlgf5gdGO0Y9zjToDBjMsFbcFIRN6vNI/EVEDZQMwJDGkyiWBcyx8bQoLghRixGLVKdcrv7Gor9SKECBhAwFA+BjUH7eFvdt0xLDEeUVdgWEIMQBpwL2VRPjvdjJlUDXl6MYYaL4gXsogocF3eDdVcAE/KhhBgbBh/cAMz1CQY5XIbgDRC5UAQUIwUDsphDFAokDWFujHwMWJRzJCdgrklBQWkE2ONOoPgo/SHscLw5pzcg8AbwxtSgk8O1AXMbVQAtAnCB3IHw4jYHRpb1CrUjzsDO/wcGFsoc1DOYOhTFm2HFDj33HNDAQIZoWcItwqwp29cB8lCHRBjtBGcULgQC4SYIP369atgJ2yrH3vF3KBc7sFlBncSKRA0bmDBPOB6lAzUxTxGvQPpBbHHd0gDDEbtaEMyMS7En4D0wfUmq6eYV/QREocDEoY6iVsBocQOuIgH5gCuSJTF/KcsxXDprH91fs01ffEiAOjIrNRmM+usnseOYsromWT8RB6J8OI3CEOIKRHYIjFzm/K7nd9FEksxARmG+5DeYY4nUd+paVKivvi6dCNgBNoLAZMSJY+3SYmSB6DO1efFLlWxSEQ6z86wdno5J6MHgwijV0Yqhh8+/pAYGLwYScjbcR/obOHbWZdYwFIOO9fI/qkTYkFuAxg2XIMqQzERMLxQINAufPNRDGBUUTe/sYDGkGd3Gek7u/0yXjEe2RknGwM71hjWGOOoRDCOaQNGKm4RHBim7DhzP8QEBiq710jrwYgdcgx0yBHaiVIEDFmAo5SQoYjEHyMcgxADmF15fme3kd1rdtTBkUCB1I3hzD+yLKjtiuEBuUD9GNkQEcj6aTdjAsFD4EUIF+qA8KAtnRkC4A0xg+GLGwt1YchDeKCGyMFBZYjQF4wk3FwgMcCO8YFowVVEsQ4oj0Cj9I+2Sa0ASQHBxHWUQz30A6wgaoj7wHyibQQ5ZaceIgLiCqylFsDop5+SjjMXmKe4jXAtcwqDinHGcKeftBHSCmIFlx2MfMgO5oUUFeDL3OEfpBJEDOoPCBaMesaBtKfMG8YQQgTcMcaZk8wp6gZL5grPBSQW10AsQPBh4EuRoWew+hnR84cyiHkMoQL5I3UCn5BNYEc9YAqxA3FDv2gncxqyAPceDp4VSAWeJeoHA1QgPA8QZxAYjD/PJPOUMgh6irpCsWYg1XD9QHEE+QJGjD/PHDhD5km6LzKozq+0lim+WqUmI7+jmDyz6rRIrRx0tLP3QCaOeIdKIYYiAgKN9xYHv/GduC/MOYhIymTOMKcph+eXZ5Dnm3kEMQahyzMJwd3ZfJ9Vf/x7bQiYlKgNJ19lBIyAEagFAZMStaBUx2tMStQR3AYoWgoHLYBZVLK7zoKzI1Iip9Gk+dodlWEskkO75rV2UcoBJPlI7zH6KQtjEGMPY5N/LHjZZUa2j2JC7gVK2wmBweIXgoBFNP3A2ELFgEqCXTotzNm1g/TA8KcudoJ1KMCfjFzOK6AbC3wW47h8EAhSO5fUAyEhQxEscQXgOiT0tBtjFCMQg5vrUFrwnfZDRlCGjA76ATlEORjCCsypTwxdGRAaB/DAkNZvqEAoB4UB5fOb3Feqx4Z+MR+IXaBMJmCDYoDdbs5RD2UrwwoqAYgFyBsZGBAoXC93Hs7TV+YIsTIwjnERwh2CsuWCQNm0VVkuMG4x+Gkz48F4MmYY/LgNKIAn10NCrLbaapWsL6gDcD+h3xjvzAv6rb7wN0H4ZOzzHbIEjMAQY570sODBvEGxQhtoE0QDKiG5z1Cu+icDTpk8tEOMkcY9KGrABuWBZO3MJT2HnY0N7ZT6BqUDrjHKGqJ7UTZpbmu3Wy4ojAGkAUoHMGb8mJsEjaXPlI/aAdcXlA+QF5QvUg9Ci/HD+GR8wZo6ICL17EPI0EeeV1xyUAcxP8EtZ+qZnZ3+Wt8nrXSdXCE0tl0hJTS/hQdjxjPNM6U4QB29B0R+QiZC5vG3CEaNN/dJXaVnICvmOKf7pGCDBEQhBFkBsaf3ViuNVyP1xaREI42G22IEjECzI2BSouQRNClR8gD0QvXagVPsAXa9WbhWkxJSTGCo8A/jjAUzhpp2z1h8smjlsytKCUnFMfJZtGLoavGtIH60Sa4IeTFLu7SLj/HDgps2cb8MeGIpoKggU4WMZbkm0A8W02qvDMm8s9vRrqXw0PUytvikHcqoIINShICMDC38Va/qy5JpYa20kTJM5Cqj+BNSrmTptYxYfmNMZDB3ZtRkQknZMBhXETMycPgbzHTIEOFTu6QKkMo91bu0mUjhO79nskQ7uBpL/Q3BpHpVhsaetmhcaYcM/TwHhauMKpFHnK8OxEg/uJd2ESsEIkFqBpWT2yUlTMaW62WY0V7k71ynuaR2qg/UNTP3BuFM+5U1g+ur5w3lqS5wAUfGnj4xj0QsgSft1bMrdY+UDWprHv9cl+T8eg6EGc8r91KO+iSMq9U2vfB6a/oqpIrKRFOtndIzy71yu6gmljsqS+9DzUc+83Or+C16hiiTMddzz/uXOQchi9sVc4gyUWzxfkexhVKiM7VGrf3zdTNHwKSEZ4gRMAJGoOcQMCnRc1h2qySTEt2CrWlukoEkQ4TFJTJ8dpmrSQkRB/Kd18IVo40decpAlo+Euzs7YCxc2Q3HJYCdbgwaLarzTjI+/bgyEJCSQ+kLtWiXP7QUDZSBqwXyYnaZZUTlvlcPWHUf1XeuU/BFkQsy6vgNQw1ihfYSxJEYEuzsg6fcIaRkoB349tMPcFP7ZcQrW4P8skUaqX9qs1wfKJ/db8rS2MhwzAZFZ4aAjGjtblM+xkUmRLQzKiWMFC4yvrlHZEj2J9d51a2d1UzsqD/ZCBbhg/HMdxFeulYEg0gF9bsj5UieQ4phksvXGGteCDP1VXNRBJDwyiSFCL7q/smYz0Y5/RRumbzoSEmgMdYckZEPDnyXgkPGoPDW85FjOojIUr9oG/jJWBWxonKzsck55hjnRPiI5NBcoE4Z0uqLCDh+syFa+38PmrPcAdmDOkyBUWsv5V9X5mejs3HQNVJC5XeO5h6fGkM965lI5ZxileRnjrJwv8IFDlJC8V6snOnqSNZ+vUmJ2rHylUbACBiBWSFgUmJWCNX5d5MSdQa4AYqXoSlVAZJd4id05L7Bb8i9ZZCxoMRIYbHMd2Tq7Cp3lZSQIYh7A8QB0nmVIQNHUJHjnkUvMQZkKEo+z2JZUeCzewMxHJDyZ1JCRqhUB9W71DIsZRCKuMkLen4DE8gHYkLgxgDJgOGARJmYAcjgJXdXHdpRnDhxYrhscA/tzm4w1KPdTRkBIktkAGZ1QzYMZKzSZhmk2pGXa0r11NMYqN8yUPJnJiNEEog8knGRlRM5BoZ2a0VyqG0yYNRfSb1zX4V9NfGkOZJJJKlCKC+nJ1QZGm8RIiIZMsGiZ0IGmAzwPO8zUaU5Ub2jrPtVRyY2dE745nHqaGwyQScMM3EiEkj3ahzyGOR2ZrJFY6FnR0aslA55PmVyUgFTUV1ktYjGRXPSConuv+iZc3pf8F2uVbWWqPdnJpE6IyU4r+cgvzuqn+mO5ifn8nMqgi6rlXDfgIwgtgvkc1dcUWrtr6/7PwRMSng2GAEjYAR6DgGTEj2HZbdKMinRLdia+iZ25MgUQLaHvEMt41PBz2RUZZm9jDKRA10BAsOFOAEEqiSAngweGZy0C/9mMigQhA/fdsnR8261DDUZ9PxGoL4999wzpMPVv2u3XEYabZ6Zgag+ZQMzG7zZnUXXSt2gxb3KJ3YGcRMgNIRvVhN0BT9fawSMQGMjUE3SQGiipIKYbIQjK1yyYqujtqkveg+KuNL7SwqcTPYR02To0KERfFWBLhuh363aBpMSrTqy7pcRMAJlIGBSogzUU50mJUoegBKqx/gnkwGpONmVywoBmqOdZrkxaPcagiD7LXeUdrKz7mgxzP1k/4BAUD0iCdhR53cyOBDckJScHCIZsnw8S8RZNJ911lmRUYBdOi22RUIopkG1ZFmL7c7k5llBoTayKyhchFt2hxA5obaiMOE7gQQziWKJewkT31UagV5CQOoYqtNz30tVz7QaxU0RocA7UDFMqm/M70eRrcraoyCa+r+Be/luUqJ3R9mkRO/i7dqMgBFobQRMSpQ8viYlSh6AEqonYB1p3FBKkBkBskHBJlmg5iwQLExJ80bWDLJL4C8slURXDGvtuhHdn8wKpHuEhMgBEymPRS9kCW4iRG9XPIfqhb2ICi3+Tz755EiBKJIlBwuUJD9Lo3MwuGxAVA8HgdyIFwFOtEeH7qn2red3/UZ/crYMS91LmOyu0giUhEB2b+jKu7KezdV7U4RDdo/rqN7q9y5ZbHg357g2uUyTEvUcvf8s26RE7+Lt2oyAEWhtBExKlDy+JiVKHoASqsdgP/3004McmH/++aMFWS1x9913R4pKxTMgsONyyy0Xge+00yZFQK3NV1mQG6gZiCnBoTgI8nXnb+IwvPzyy8WRRx5ZScepnT0Z/GqHDH2yeeAmobSe9EfZGuRzLwWF/JzlO99ZIDaVTVtJhUhwTo7BgwdHHAnSVFIWCg31hbKUHpHvpF8kjShuKUrf2BWFSa34+jojYATKRyDHgKE11XFgym/hvwJqQvbmeA+dkSY5Ro5iwcgdjr6IwNb7z6RE746wSYnexdu1GQEj0NoImJQoeXxNSpQ8ACVUz0Jz3LhxxVZbbRXp3OR+oECFNEnntCjN6SdzAMOuNB8y5P333w9SAhJBgQhlrCto4BVXXBEuHMpowcJeC+KcbULSYX4nwCWxKlhs53gRkh1DFBDY8/DDD4/YDlyDqmJmAfpkUCiGBO2fMWNGpJBE0fHss88GjgQNHTJkSMUA0e4j9+2yyy7hWrLCCitUAnvOym2kK5j6WiNgBBoLARETmZBopAwUvLt499VKSohw4DNn2+D9i3oO1YT+fzAp0btz0aRE7+Lt2oyAEWhtBExKlDy+JiVKHoCSqr/ooouKtdZaq1h33XXDWM6ZEJTdQMazDHcWpATBvOWWWyKI2VxzzVVp/ax2BKVK+PLLL4OUmDRpUhAf2bdZ2R5YwK+//vrFXXfdFaSJYjhQx+uvvx6pP1lQc16L/SWXXLK4//77K6oFkSlaUPM3/T311FODjKGuaiVF9W6hjAtSf5IGValJlcqT66UwyUHhOAeGKCsOPfTQ4o477ij69+8f/aXOnNaxpOF3tUbACNQBgY5Izlm9G+vQjE6LzK4Wcj3rLENGdYDL6thDvLtRkK288srxPuX/kMceeyyCDjvQZe+MqkmJ3sHZtRgBI9AeCJiUKHmcTUqUPAAlVY8Bj2vBAQccUDHuRRLklI3KzqFdsscffzwM/0UXXfR76ToVFJKYEf369fuPXrHApXzSi/72t7+NDBuoDiA5SDH6wx/+8Hu7cATD3HjjjYMMELHADt+ECROC1OCgPLWPuBe4osgdhd+7sjuZU0FmJQPtk/qC3UV+o1ztGGaDI/tn8/3cc88tpk6dWpxwwgmVNKo5nWlJQ+9qjYAR6EUEql06FAS3K++nXmzuLKvSe07vQFzyeIe/+eab4boGKYHajZSgUr/NslBf0C0ETEp0CzbfZASMgBHoEAGTEiVPDJMSJQ9ASdVDLuy2227FG2+8UUlVKf9gdvKJ6bDeeuvF7pcUAZyHPFDMBC04FTSSRTb3rbHGGv/RKy3E+UQtQTwGymNhS5l5ga54EdXKBS2CIQqI0ZCJAZEQCtTZFVKCckQ2aDeQPqKQoG+KpyFlBTiJjOBerhGRQ738Tt8uueSSyDICUSJ5s3YUO9udLGk6uFojYAR6AYHO3m29UHWPVcH7V/8PQNiS8hRSgnc/3yGNcWuDlODarKjrsUa4oEDApIQnghEwAkag5xAwKdFzWHarJJMS3YKtqW/CoMboXnPNNcPlAdUDRrWMa6kaZHznPPQY4WSUYLEptYQCn0lB0JHBnaXAgKc6RGxQrrJ68LvaktOGcj6nBc3uF1mKXL0zWctg5dgZIhg4d+KJJ8aieqWVViqWXXbZkCrnI6cFVZwK8Pn73/8eihDiXIjUkZqE8n0YASPQHghARPC+zUSqet4oWTm6OhJyx0MdgXKOPvLO+/jjjyNI8rXXXhufqMt81A8BkxL1w9YlGwEj0H4ImJQoecxNSpQ8ACVVj+FOCs0BAwYUu+++e5ASLJzzjr8CWoqc4B4M7smTJ0esB7JddEQ2dCZLViyFnM6T+1WnyqomHkRi8DvkBTEd8jU5LkUmMWqVR4vEoB6MBLVTcTYIrok7yW233RaqCeJEECNCcS1EqCgmBu3Dp5o0ogTAFPGimBLZPaSk4Xe1RsAI9BICkJG8N+eZZ55KRiORmc1ISmT13F//+tfiq6++KgYNGlTw/cYbbyyIV3T55ZcXI0aMqMQq6iWo264akxJtN+TusBEwAnVEwKREHcGtpWiTErWg1FrXSCmB3++rr75ajBkzJgx9jGyICRnbLJhZTGOUs+MFeaDYD9rtx9DGZQIZr4z6ztBiMauglXynTKUEpRzK6MhlQ0SEypeKQmRENvb1vTsjRqo8SY2nTJlSLLLIItFnVCEcBKx85JFHittvv71Ye+21w/1l5513rqg+qJtgmMS+YHFO5g3wUiYTyhCBUSth0p1++B4jYAQaE4HqtMSN2cqZtyq7zfEewwWQ7EK8J5988sli2LBhxfjx4yMjUjOSLs00JiYlmmm03FYjYAQaHQGTEiWPkEmJkgegpOpZWHJssMEGxWWXXRbuCTnApVwj8A1m0Um2jXXWWed7rc1BzFhs59SiEB/Tpk0rFlxwwTDERWJIfaCCqgNF5kCS1W4OIjWyQQ8hAhFQHTxuVhHvc2o7YZFdWHBtIUAlEmSCaBJgk1gZm222WTT9pZdeiqCdG264YQU3xaaA0CCexGmnnRZkj1Kfqm8lDbmrNQJGoCQE6hXcslp19fzzz8d7qifJgGo1HBBmtZvc00jhDIF90EEHhVICUpbD7mr1m3QmJeqHrUs2Akag/RAwKVHymJuUKHkASqpeC80zzzyzIJ0mwclQSLCAzKk68RHGVYODxSe/SY2AYuHoo48uzjjjjGLuueeO8zK8uVbuIJTZkZpiVsRBPaChTsmPRcKINEEpMcccc0QfWNzPN998xTLLLBOkCooRzuMXrgwayv6h+BhyAyHYG6TFNttsU0l5Wo++uEwjYASMQCYNPvvss1B49dRB2QrSq/8Dctn6vwCVBO9PiInjjz++uPTSSyPQZXYH7Kk2uZz/Q8CkhGeDETACRqDnEDAp0XNYdqskkxLdgq3pb9JOF7v611xzTagCOnJ9wCCHUMDVgt9xTZh33nkjQOaVV15ZjBw5shg8eHAQEBj0IiZYoPbp0+d7KolMQojgKMONAVICYkGBJxWoE1WDsmnQrhzwUrEv9MmOIK4ZIiK4VuUiYV5xxRUj60YZxEvTT053wAgYgZoR0Ltc717eOT2Z3UekBO94XOz4P2PxxReP/wtwd1PQy1NPPTXUdLi0oZSAlBBxW3NnfGGXEDAp0SW4fLERMAJGYKYImJQoeYKYlCh5AEqqXmoBjPALLrigOPLIIytZIrLPsGTALEiJtP7MM88Ue+21VyV4o4xuuSioXLqFkf/uu+9Gqjj8izmkKsDo70mJca0w0rcvvvgiUthp4S51B32kXSIscoBPXfPss88W99xzT7HRRhsVm2++eVyf05DSJ3YrcVvhfhEVtbbP1xkBI2AEuoKA1Ay8byFLUXP11LuVd+L06dNDLafgnI8++mjRt2/fSOtMXdTPO+/OO++MQMC/+MUvQimBy19PEyRdwaUdrjUp0Q6j7D4aASPQWwiYlOgtpDupx6REyQNQUvUsFjHQWXROnDgx3A1IYckh9QIuC8Rr2H///YuBAweGIgJ/ZQ6pC9gJI7YCkeVZFHMomKN22HCFQDXBglVpQ7muDF9j2ku/tJgWmSLCJLdPC2quZ4cQ8oE+yh0lYyUCY+zYscVhhx0WGTzArgwlSElTytUaASNQAgLVaiwpF3qCmKAsXDOkiOB9xvsQlVgmXHk3Pv300/Hb9ttvH+o7PntSsVECtA1fpUmJhh8iN9AIGIEmQsCkRMmDZVKi5AEoqXoFjWRBO2PGjGKttdYKcmKppZaqxI6QQa2dfwW/zH7CcvlQHAp+k4+z0nPy9yeffBLuEqTSVLk9sWjuDnw5BoTam5UekAkZH/2mnUIRGGq/jAACgh533HGxYygptTKZdKedvscIGAEjMDME9K6VG5kIip4kfPV+U1BhxeARKYEbB8GAiSsEGXH++ecXBEiGlMDtz0f9EDApUT9sXbIRMALth4BJiZLH3KREyQNQUvVaWIpMuPfeeyOdG4Ev2e1S0MvsZtFRfIR8Tt/51IJVbg8saBWPAWO+1kWzFB3acVO7lTED+BT9PdcrwkCKBdqjLB1qZ84EUk2QVPdL9UgqTVngpEU3ipPRo0cX6623XrHppptWZMuOKVHSBHe1RqCNEMjv3p4ie3OZQIliQgozxbHANW+hhRYqbr311lDS4Rq34447RkwJgifX+p5vo6Hq0a6alOhROF2YETACbY6ASYmSJ4BJiZIHoKTqtbMmFcCXX34ZhMQRRxxRLLroopUAZXLBqNUNQSSCVBIsSuX+oJShdHlWEmO1T/Uq5aiUDZAUWhhrtzBDqbgY2VVDgS11PWXQ/67GfciqENqHHzf4QUr85je/CV9rkRhqY0nD7GqNgBEwAt1GgHcj7nlkIspqMgUF5ve33367WGGFFSLzxnvvvVcQ8PK6666LQJe8h+3C0W34Z3mjSYlZQuQLjIARMAI1I2BSomao6nOhSYn64NropeZgllIw/OUvfymmTp1ajBgxIhaTxFHozq6bXBdUR3b7ABcpFGZmsEsRgQKBBTDtUFtEfFCWyImMd3Yp+eqrr0JWzHWoNWgLRILaAFFB+bWSLtSj2BJacFPW+uuvX/zhD38IN5gsb1acjUafD26fETACRqAaAd5tvEPJJCRSImdO4l380UcfBfHMu5XYRPvuu29x0UUXFbvttlu3/v/wKNSOgEmJ2rHyleZ9WkcAACAASURBVEbACBiBWSFgUmJWCNX5d5MSdQa4QYuvditAmosrwqBBg8IveJlllom/FbSyVqOdchUITeSBSALKECEgQmFm8HCf3C4oS6QCBIMMf9wzMPy5FoIBtwrtzOVgkyISpHKAgCFY28Ybb9yttJ0qjzquvvrqUJgQe4OAn1KJ0De5ljToNHCzjIARMAIdIiBFmchgEbi6uPqdSsYNFBO4b0BK7Lrrrk4JWue5ZVKizgC7eCNgBNoKAZMSJQ+3SYmSB6Ck6nOwRwVwxNDHsD7vvPOKUaNGxc4XBn9X5bdSQLzyyisRPPPQQw8NQ12EhNQKIhY6giC7b8iFRKSD/taieMqUKdHWRRZZpEIC0AYIA+pE8QG5QZlSLtx3333FyiuvXPTr1y+qr5V04Vrql6/0Cy+8UOyzzz7FQQcdFFlK1EaRH5AkPoyAETACzYYA7zARqyIo9MlvUqlBQkNc8K575JFHiu222y6I2mHDhsW710f9EDApUT9sXbIRMALth4BJiZLH3KREyQNQUvUQAtnNQbEaWGD+7W9/K2Rsd9Vg53oRCn/9619DcQERwHdIgwUXXLBCAszMfSOTErQVguGhhx4qttlmmyAQMP4hFlAmTJ8+PQJMLrbYYhUfZu6fNm1akAfzzjtvpa9SiLCIFrmQXUNqGQ5l5uC+rbfeOvyt2SXETUSuKyI55BpTS7m+xggYASPQKAjoXalYPCKReafq3c05uenxecsttwQJfdlll1VSgnbHBbBRMGj0dpiUaPQRcvuMgBFoJgRMSpQ8WiYlSh6ABqseNw7cGlhUDh06tFhggQUqWStYjOa4DFJbsGOGoZ7Ta9ItxVxgAYsCA9/jNdZY4z9ICQz4nA1Ef3Oh3B+qf8/uGgqamaPFS/2hAJkQFATwVJmUSwC37777Ls716dOnmGuuuSqLbS26RTJQdnYbIQ0e6ojbb7+9uOqqq4qddtrJ/tMNNpfdnOZAAMIRVzE9x3pGm6P17ddKKSh4x7744ovFgAEDItgv78ennnoqFBLjx4+PT2ffqO/8MClRX3xduhEwAu2FgEmJksfbpETJA9Bg1SvVJgY7Rvfvf//7MOblT1ydklO7YCxQCUqJcaFYEnlBKtKC7rKoReWA6oEjEwiUJ1kw3ykTWXC1moHysvEiEgHSRC4TkhjTl+effz7UFMiJn3766WLcuHFBpCjTCKTJKaecUvTt27cSR0NuKyJf1E4+UUYcddRRxRlnnBHuG6hBLFVusMns5jQFAopbw7MrcqIr7lRN0ckWaqTe77yTRTx//vnnBXF6SA8KQUtMiZ133rmiUGuh7jdUV0xKNNRwuDFGwAg0OQImJUoeQJMSJQ9AA1WfA0uqWYcffnikuUQxkeMkSJWAYgCFgf5GaYGBj3GPUc8OGi4WHJAA7Iree++9xQEHHFDMmDEjzosIkRqBc5AgnFewTZEXcjkRWaE2S13BpzJt/PnPfw7/Zv2tgJiUi3vKuuuuG0qJOeaYo3jnnXdCegzRALkg9xHq5btIF4iWhx9+uNhqq60i2waEBItzZ9looInspjQVAiIUu5qat6k62WKNVVwfZeLgb0hsglwOHz48giX/4he/cKDLOo+7SYk6A+zijYARaCsETEqUPNwmJUoegAaqXvJp7Vzy9w033BASXYJfavdSC1IFPcvxE1AkLL300hFfAUNd12S/YwgB0sbxiarh66+/DsMe8kKxLqRKyNkrFCgTkoFys/pCi2POE7+CIJbnnntusffeewfpwD1qj8gVCAYRFsqYQXDOVVZZJa5V2lARKlzz3nvvhVvLwIEDizFjxsTOIOWZlGigieymNA0CPO88/7hPKXWwM9Y09vDxXuT/AAhd3n9Sz/HuxEUPpQSBLiElRCY3do+at3UmJZp37NxyI2AEGg8BkxIlj4lJiZIHoIGqz24XOZbC2WefHQtPFBMKMinVgQiJ+++/PwJLbr755rFQlXIBA4NFLPJeznPfHXfcEWlDd9lll4hRIbcHVBYE2VxppZUqaT65F7UE5WQS5M033yyWW2654osvvijGjh1bnHTSSUEOcO3jjz8erhqoNIiPwSGDJwf0hKzQ7iyf1PHWW29FuZAlUn/Qd5Ed7Aai9iCrCAE0ReCwSKduH0bACNSOAM8V7lUQkvkZd3DE2jHs7St5T8sNbtVVVy3mnHPOaMKXX35ZXHzxxcWZZ54ZpMTPf/7zStal3m5ju9RnUqJdRtr9NAJGoDcQMCnRGyjPpA6TEiUPQANVLzUDBjaHDHO+QzpMnTq12HPPPSuKier89a+//nrseq6//voVFQPXQEjgGjFy5Mg4j/vGkCFDog6IA+qbf/7547dJkyYVa6+9drh2kFVjtdVWqwTQFFQQGRAPgwYNigXxBx98EKk9RTi89tproXagPNoD+cAimc/dd9892k+76A+7ebiobL/99hW3DerJ7htSSFx33XURSwJSBdcPBehrJ9l5DiaaDUedr2U6i1yy4VkLWq1/Tc7kkOO2tH7PG6+HXXk2da0+eY/zbtxvv/3ifYvrnBVk9R1jkxL1xdelGwEj0F4ImJQoebxNSpQ8AE1QvXYzr7jiinB3IOVbDjyp4JIYF5988kmk/oQ0WGGFFYqFF164EuwM453f+ezfv3/0HBeOr776qth0003j/IQJE+L7u+++G2TGFltsEWqE0aNHFyeccEIliCZuFLiJQEQovafcKNjJ+/TTT4sll1wyYkWgfMDYueeeeyIWhFLa0ZePP/446uEaCA65hSiVJ9eyA0gkeQ5UI6gw2vXICpqcGjCrWPQdjKQkyYELqw0fxQdxcMN2nVXud9kIiBjKz2ZnZCuBgtdZZ52K24bIbN7DDzzwQLhvkL2Jz66QlWVj0Iz1m5RoxlFzm42AEWhUBExKlDwyJiVKHoAmqF6LUxaukydPLp544oni2GOPjcwY7IRl2bUWqKghtt1220oOewWoRAkBAQBZgRKDuA9HHHFElME1xK9YffXVK0E1gYc6cJtAGsx3XD/OOuusiBchcgNFBHEsUF5wDSoLyBGO3XbbrTj99NOLJZZYIkgVFA4vv/xyqDC4VkEsaQ+EBoqKHGGexfWHH35YXHjhhbEYb+c0dxpzcNWutuKAgB9+5gQ+rT5EZiidoOKCiIiQUdQEj4ObaARaDoEcbJT3G0Qx79nFFlvsP/qqWD64sG288cbxrsSdg3cnwYV/+ctfFpdcckm45ymDUcsB1iAdMinRIAPhZhgBI9ASCJiUKHkYTUqUPABNUL12u1mMYnjeddddYXyiaFCgM7lEyFBloSrlghaxIje0e8bvkAfK7CHiQvEbUFqgpBgwYEAQDvodyFA94CbCvQq8iQqDGBLEeuBa/XvuueciJSjuIyy0aSMpQckAkuXiSnHHfRjfb7zxRpAXf/rTn4rx48eHiwlHuy+0NR/AIu+waszl9pNVEho7zQGRV6hsJPG2UqIJXgZuYksiIHc1KcToZE6vnDudsyXpOeZ3nm0yEqEmO//884tdd901brObVv2mjEmJ+mHrko2AEWg/BExKlDzmJiVKHoAmqF6728pJj2FPTnqUAxjrP/rRjypZM7QDrsCSMvqJzH7ccccVt99+ewSERK1AsEoCVRIcUy4YXM8/CAbIBRa6HJASOZ6BZMZZtYDLBvJh4kYowwYGL+4XBOk87bTTIso/B3UoBoUW1LRdi+wbb7wx2osSg3gYBOJjN1Dta4Jhq0sTs+JBBgznNO4idvS3iAtlVBCJkTO46JxJiboMmQs1ArNEQKSEAhnzHoRc7OyZFDGRiWKeaVz8jjzyyIL4O8Tr4TrHlZgl/N2+wKREt6HzjUbACBiB/0DApETJk8KkRMkD0ATVs7CULF9xBGj2nXfeWXGj2HnnnSupNxWDAiJBsSdYvOq7yAVcIlA6YMAqWweEBaQHu3QQCJASZOSA+JBSoTqWQd6FZ3fuj3/8Y9wvYoT6CH5JVg/JjHEx0M5+VndAYBDX4sADDyyuv/76YrPNNgt3BF1Dv9t550/xH0TkkH4VTHGVgWjCLQfjBIPms88+iyCkBC4Fa84TMBXZ9zHHHBNjy3VIxPndpEQTvAzcxJZEQGk9cwyIzuJB8BwrvTLvQlzmeAfwvsV9g/8LUKINHz78e7GHWhK4kjtlUqLkAXD1RsAItBQCJiVKHk6TEiUPQBNVn5UKiiOAAgJVAcYqcSYWX3zxiqRfbht0UQRAVjZoIazfc/BMSAFSfXI9i+AcnBLjlWBruHcoLadgxB0El5IcbDHvxEsJoR1/tYe/cdc4+OCDg7wgmOUOO+wQREv2t253pYTmADhijPzsZz8LNxpcYS644ILIYrLJJpvEcNx6660xhg899FBFYYJS5uSTT45AeIzh3XffHUQF42BSooleBm5qXREQiat3pOL2iBCVeq2nnhm9L+VeJeVaVjlUt4lr+R3ykXcuv+NWBzF8+eWXR6DLdn9f1nWS/Isg9xq63iC7fCNgBNoGAb9QSx5qkxIlD0ATV88ilIUpC2fcLXCbYCFK7AaCnqEw0GI6u4CwO96Zv7LgILAlwdKUdhPjlqwfHN9++22kFd1ggw2K+eabL+JIoOT45ptvKgE0tZvH9SI11Bbt5EthQSaPUaNGRewISImjjjqqWHDBBZt4ZOrbdAgoSAQULuecc06kd4UgIl3ssssuW5x44okxL8iWctFFF0Xw0mWWWSYMGGKEnHTSSRGXBAXM0KFDi7fffruSprW+LXfpRqDxEciEKu9JnjO9s/ib9xjv0J60R7MqQu9ckRAijeXakV3fpHCCnB44cGC49fFMkxKU/wt81BcBkxL1xdelGwEj0F4ImJQoebxNSpQ8AE1cvRbMdIEFLMQERMKUKVMi48Uaa6wRLhe4Y0AcsJjVTpzcKxQgsxoGZP9SXWAAsyuvMriXnbjBgwdHzIeXXnopruVfjmlBmYqDoaCLCqzIYhpVxWOPPVYcfvjhQXSwkMbAZrGvYJY9ufBv4qGuNF0KE8YNLAlsh8vL8ssvH2lgybiCeoJsKARCVTrWm266KeYIBMSWW24ZJNBHH30U5R599NGVLCitgJH7YARmB4FMSuSgspQpZZeu6Sm3J+qZMWNGvK+r3exyEEz9BunM+5j3Od95f/br18+kxOwMfDfuNSnRDdB8ixEwAkagEwRMSpQ8NUxKlDwATVy9pMVaOLNgZRedjBW33XZbqBfYQT/kkEMq5IAW0ezG4YfcmdGvXTrt4LHozcoL7doBHzvw7CQqmGIOgqk2Sqmh8p566qkgI1hUjx49OhbY6667biWTB4t/ExL/OTk1LnJpOe+88wp2SVE/IOEmICiY77///sVGG20UShZcOpgXjBnqCNKzXnXVVTFPSB/Ip5QXTfw4uOlGoEcQ4B2V3Tb07qJw/aY4PD1S4b9JZdKA4g6ng/efSGTOyR2P8/n9TcDivn37xvvZSomeGpHayjEpURtOvsoIGAEjUAsCJiVqQamO15iUqCO4LV603DcUD0C7ZyIeCIIIIcHuOC4R2223XSgbJEXOC+9qqChDSozqgGsYtzlwpuJE5MjxCsRG21hMs5Cmfezqn3vuuZEF5Cc/+UnEPMBw5pBLSVZx9JTPditNBQW7xJecoHZLL710ZGKRkgU3GMgGXGw4hzJim222Kc4888ziwQcfjKwm+J0Tg2TEiBHF1ltvXRxxxBFtn2q1leaI+9J9BEQ8UIKUETxrEAbVRG4mDbpf47/u1DtVmXFyJh3q0TuZTwgI3rtyjePdCiFpUmJ2R6Fr95uU6BpevtoIGAEjMDMETEqUPD9MSpQ8AE1cfd61k1JBC+nsNjFp0qQIbPj5558HEUAKUAJJcr/cJDoiJTiH64f8p5VeTiSEFtI5mJqkxvymGBIEX5s8eXLx3HPPFauuumqxyiqrRFYNdvcUrE1uCdwvQ8CExH9OTgUs5fP999+PYJZ8J54EmTfADJwJbokrDEYUBhX4gj0pYHHvIfbEoosuGnPi448/LlZffXUrU5r4XeCm9xwCUiRI8cX7bsyYMfGM4V6hTEA9/X6iHhHKcrXT+1yELc/ynHPOWUkXShpmsudMmzYtnn+TEj03D2opyaRELSj5GiNgBIxAbQiYlKgNp7pdZVKibtC2XcHVioYMAOQC/959993ItnD88cdXYkxU57FnUa5YEzKCIQpEOCjVp1QQUk6ITGAnH2P47LPPLu64444wngnCiWoDIiITIbnNM2t/7ot2EqX46MndymadNHmcRBblbCrN2i+32wg0AgKKy9MTbcnvq1m98zr6XWSJ3rMECl5qqaUi0DAxhYgXg3sWgS7tAtcTI9Z5GSYl6ouvSzcCRqC9EDApUfJ4m5QoeQDaqHp24mSwikBgR/3aa68NsoAduBVXXDF23Nh94xwqCcV3kBqDTxbp7LJLDUG5pPQkcCX+zo8++mi4Day55prhKlCdAnR2YKcfuIGw68+Ov1xFenrncnba2Nv3ylDJsTs6U8H0dttcnxEwAv9CoDpoJc9rV59TPeNy7+B9yHsaNz3iSxDk+OKLLw7XLhOT9Z15JiXqi69LNwJGoL0QMClR8niblCh5ANqkevkra5dOagMWyZAIr7/+emRjIKDla6+9FtJ+3CzI7rDAAgsECcA9ki5zHRkf+EeANhbFkBQEV4TM4B6CbCpYG58iQmYX8iyvVhyLarXH7NbRrPfnAHiKGdKsfXG7jUCrIiCVQ3bB60pf5UKXgx1fcMEFEV9m7733Dne9HXfcMcjgnnrvdqV97XKtSYl2GWn30wgYgd5AwKREb6A8kzpMSpQ8AG1UvTI2qMssiBWEknMsXnUNPswcLHrZgVtkkUXCnzqnxINo0K4d5fzgBz+I8kQUQFSQAWTuueeOsiA1eoI80EKeNlJnOyskNJbV2U0YG7m3tNEUd1eNQEMjUJ09h3cZzynubl09CG7J+49DGTnIxoP7xrhx44rhw4d3q9yutqOdrzcp0c6j774bASPQ0wiYlOhpRLtYnkmJLgLmy7uFgNwncpA2ERJSM0Ai6DoREkiLlWpUC2cFZBOJoUWxXDkyucFvindA2T1BSmiXUAt8xbRoZ3ICjNl9xUgRPvYn79aj4puMQN0QEBGc1QvdeW9Rztdff13MMcccQcoS6LJPnz7FhAkTir322qu46KKLil122SXe5111D6lb51uwYJMSLTio7pIRMAKlIWBSojTo/1WxSYmSB6BNqlfANCkZsqw3y/yllNDvkhl35DLR0WJXhIUICkgIXAq4NmfpmB3Y1ZZcRrsb4IwXAUWXWGKJCs6zCqI3O2Pge42AEegeAmS7gUCAQKwmcLtaIu9WyrnpppuKoUOHFjfffHMxcuTIYvz48fG3SOWuluvra0PApERtOPkqI2AEjEAtCJiUqAWlOl5jUqKO4LpoI2AEjIARMAJNjICIZEhdqaA4pxTNEJKkCu3Xr19x3333hUKCLBzElOiOCqOJoer1ppuU6HXIXaERMAItjIBJiZIH16REyQPg6o2AETACRsAINCACxJuAfJAqDfXTE088Ea4bQ4YMqcTwIUjx4osvXjz88MPFsGHDiquvvrr4xS9+YVKizmNqUqLOALt4I2AE2goBkxIlD7dJiZIHwNUbASNgBIyAEWhABCAhbrzxxmLEiBFBMBDcl3O4xSlwsFzl+O3WW28t9t9//+Lyyy8vdtppJ8eTqPOYmpSoM8Au3ggYgbZCwKREycNtUqLkAXD1RsAIGAEjYAQaDAFlGcJVAxKCvzkgJ4j1o/S/7777brHyyitHSudnnnmm2G+//SKVM0RGdzN7NBgUDdsckxINOzRumBEwAk2IgEmJkgfNpETJA+DqjYARMAJGwAg0IAK4bqCEgIiYPn16pGXmUCDib775JgLcDhgwIFQUDz74YLHHHnsUY8eOLXbdddcgMnKmjwbsYlM3yaREUw+fG28EjECDIWBSouQBMSlR8gC4eiNgBIyAEWgJBJQmmM5gzCubUFc7x30cSqGcs/uojnpn/JEygnZMmTKl6Nu3b7QJIoJ2kQ6UWBMKfol6AoXEySefXFx11VUR6FI4dLX/vr42BExK1IaTrzICRsAI1IKASYlaUKrjNSYl6giuizYCRsAIGIG2QQDCIKc47o5SgHuyq4RICM7lDBizQ3rUMiBqh4gRZeH49ttvw31j4YUXDvcMBcGkPRMnTowAl8SU2GGHHey+UQvQs3GNSYnZAM+3GgEjYASqEDApUfKUMClR8gC4eiNgBIyAEWgJBLIhjzsDBvvkyZOLwYMH19y///mf/wkVAgfG///7f/8vjPv/+q//inOQHpznmu4qMWpuzL/rox7FlRBJwuell15a7LPPPsUPf/jDaOP9998fColrrrkmSIl6qzm60o9WvNakRCuOqvtkBIxAWQiYlCgL+X/Xa1Ki5AFw9UbACBgBI9ASCGSXB4x2/r388svFWmutVXP/chnclIkHfoPs+Oc//1nMN998dSUlsuojqzc+//zzYt555w0igmtIDzr33HNH/yAjjjjiiFBK7Lzzzt9LJ1ozAL6wZgRMStQMlS80AkbACMwSAZMSs4SovheYlKgvvi7dCBgBI2AE2gMBERG4PKAS6I6LBWVAAnAvigjcJRZaaKE4J1cK1BKoMHCpkPtETyNMfdTPgVqDWBKQD4ohoVSgjz32WLH66quHcgOlxG677VbJviEcerptLu9fCJiU8EwwAkbACPQcAiYleg7LbpVkUqJbsPkmI2AEjIARMALfQ0CEgmJJYLiTOvMHP/hBl5CSWoJPuW7IFYK/MfbrndWCuqXS+Mtf/lIccsghxZ/+9KdKpg3qryZdrrjiiuLXv/51ce2110ZsCbmfdKnzvrhmBExK1AyVLzQCRsAIzBIBkxKzhKi+F5iUqC++Lt0I5N1MDAp8sznYceRgcZ+D43F99YI/B7vjHu2YKko/16ueark31+uc5N8YSaqHc3zHZ12GCOVpt1YjqOtov/qha2REqQ0z8yXPfVXb+KzeWa4uW39ThzBExi4ZOZhkXNUGnVff+FTWAOGmMeB8xro6UGHeJRb2Msw0lmpnvla4VPfdT0drIcA4M8YoCxQYkvlXnTGj+tmqRmFm1/dE9o08dzt7VnMmka+++qr44IMPitVWWy2aqveJ5rjeK7///e+Ls846K7JvDB8+PN5TjitRvzluUqJ+2LpkI2AE2g8BkxIlj7lJiZIHwNW3BQLsGLJAlzEsA5xPDHwRDdlI7swg7ig6PwYQhtA//vGPIBcoh+9zzjlnGEnUI8l3NhKy4cT1kBUiPGiTfqe8jsgOdoEhBaoj9au+znZzRRBkEkNycPCgLxAOkA8iSGQAiUDRxKFdqkfkiPrIPQo4qN1lnVO7uZbggmBFncJP96neHOxPu9dcQxtFNoAhMnbGm3IVnDAHKmyLCd+mnSS+AnMQNweRfpkAYw7pfL2VDh0NAfNVc1K/a+53dP13330Xp5nTyvwhAo85rvcF1zD3H3300WLEiBHFJZdcUgl0WUY/22X6mZRol5F2P42AEegNBExK9AbKM6nDpETJA+DqWxoBGesy0vPCPvuIi5QQgZD/FkBZISDDPasdKFtGslL16Rz1ywddxAf1K7K/6hNJwH0qu7Od2WpVhNqXd1g72yUVKSFCgX6LRKFu1S+CRDhqF1oEi9QmIkx0n8geqT/UZ/rJb7oOQkHtzWVW++9zj4gZYSnSQv3WGFcrJ9RHCBzaI+VGS0/8Nu0cc0hKnPzs6zlgrmguzUotUQ8I9Zzo2WYOf/rpp0X//v3/o7r8jPKdZwXFhAgKCIt55pknYk3wbEDyXXbZZcVvf/vb4uKLLy522mmnivqpHn1xmY4p4TlgBIyAEehJBExK9CSa3SjLpEQ3QPMtRqALCGTjBCNArhlZ3cBCXwaLXCMwcOSmwH1SWmSSAqJB5WcFgYx17oN4kG+7UvdhHGdXkkwkyC+edrIbSh15t1PGiqTZ1EH5tFUGuZQgncGEQYMygbpEsKiN7L5mVxEFD1R7KJP2S1khIkZ1Ux7X0m4ZgyIpKEsuGgoQmPHO7jAqX0SGiBvUFLQxu3nkfks9ous1PtXKly5MIV/aJAho/mQyTXOwI4VTGSoCEZ/Z3amjdog0IdAmCpBFF1204ubF88u7gWceYoLj1VdfLaZPn14MHTo0sm+gmOiMlGyS4Wz4Zlop0fBD5AYaASPQRAiYlCh5sExKlDwArr7lEcj+1yz+2UXcb7/9YkGv32688caQPkMaEFCuX79+xV133VVMnjw5DPTzzz8/riW6/WmnnRa7k7vuumsE0Vt88cWjvF/+8pcRiA5jY9ttty2uv/764umnny7WX3/98AV/7rnnwk1hwoQJxbnnnhuuCttss03Rp0+f4tBDDy0ef/zx4qSTTiq23HLLuO7ZZ5+NNj7zzDPFhhtuWPz5z38uzj777OKTTz4pVl111YLUgBgsagv1yJCpdqPIgyySQYTJG2+8UTz88MPFxIkTw6ABA/pEefRlxowZETiPNi+22GLF7rvvXuyzzz4Vg+eMM86Ia1ZeeeXiyy+/DLUIO7prrLFGMWTIkLj+oYceKo488sgoe+rUqcV///d/F2PGjInfRK588cUX0X/84kUGYVRhYL3++uthkO27777xG9/ZXSY1IjgyPn//+9+LueaaK7oqww+c9t9//wou9cyW0PIPUhN1sPo5oOnZ5afahaK3upbdrHgOReh1Ro6I4OMZEQkhco17lZ4UUpV/BMQkwOWll14a7hsm4uo7siYl6ouvSzcCRqC9EDApUfJ4m5QoeQBcfcsjoHgD+txoo42CPMCgVbyEBx54IIiFzTbbrLjwwgvDuIWkwGgmaNwWW2xRTJo0KYzmE044IUiBRx55pDjiiCOK3/3ud8WBBx5YfPjhh8Uee+xRLLjggsVNN90UBgHG+t57710MGzYsfhs/fnyUzS4mbzY30AAAIABJREFUsu377rsviI4rr7wyyIqbb765OOyww8KogHw455xzoiyMj/POO6845ZRTguyAIFhkkUXCULnmmmuKn/zkJ8Vee+0V18llYmZuCtxH3//4xz/GDitB8fgbYuQ3v/lNEC+0g+O4444LMgGiBQLkxBNPLLbaaqu4jj5ed911QaqMHTs2iAnOjR49OogdyALIByTlt912W7HAAgsEuTNu3LggDiCI+KTNkC7gcscdd8Q4UA6/UT51LrXUUsUxxxwTu8a33HJLkBIQIhAga665ZnH88ccX77//fvjT05bnn38+sIWskMtIy0/2Nu+glBLZ/UcqmrfffrtYfvnlA6GyXHgUH4U2qI0zI8roDwEumes5kO4777wT7xneH6QD5dlddtll49k54IADiosuuijcN+TK0ubTom7dNylRN2hdsBEwAm2IgEmJkgfdpETJA+DqWxqBasUAkelZsGMgs5MvF4K//e1voRLA4Oc890EyYKy/9NJLYdT++Mc/DkJit912C8w4h1oCRcHIkSODgGAnH+N4rbXWijKI00B9XNe3b99QC2CgzzfffFEGcmsMc+5/7bXXwvjHyDj99NNDBYEy4s0334z2QgJATEBePPjgg2GkTJkyJVQNOUYD6g1cRrIbQx5kGTfcC9EAWXL44YdXXD9++tOfRh/5B1mw0korFXfffXcYRuBFGyAVIEsgIR577LHACZJFRiEKEUgcsKC97N6iaOB44oknioUWWigIGkgexbCASIDkGTVqVHHsscd+L7Afu76QSH/4wx+iDRBCECG33npruKGADUQOdW699dbRjo8++igUJu+99178LfVFS094d66hEcgEhIKy5iwxUvjI3Yk5i2KKd0Kev8xnuZehpuD6adOmxfMGUQFpyTtHcVoaGpQmbpxJiSYePDfdCBiBhkPApETJQ2JSouQBcPUtjYBiJkg9gKF+0EEHFT/60Y9iN1/y6b/+9a/FzjvvHEav3BYwZjHYMboxpDG8ITVQT8iFQLEbJJPmbwxySAkZDezyo8JYYoklQoHw5JNPFoMHDw7DHNUE1y699NKVccDoPvnkk+N+Ge2cw/igfXfeeWeQBKgA3nrrrTBEJPOWO8rMZNsianAL2X777UOdsd5664XhTj2fffZZkCbsvqJ0oO8oEzgU7wKCAJcXFCCoK/gEQ5QU4IR7Bphr9xbMIAwgbiBluEdZM8AMQoPyUIdAEHE/cnQFJaR86kS1wjncOY4++uggR9gxxiBDOQIBgssI40o/IW9wh1GwyzKCG7b0A+bOdRmBTDxwc3bpkKpD8xUiD/KQuQ3JRlYRXKgU3JWyjjrqqHhP8B11F25kkKs8B3p+utxI31ATAiYlaoLJFxkBI2AEakLApERNMNXvIpMS9cPWJRsBBWxU0EQMYQxVlAnI+yEF+A3jHrkzO/BKVUnsA9wqIBKILYEBjzsFCgIM9quvvjrcJ/iNXX6MaAxn/kZtIcIClwtcOFBKoIxABUA9yLIpBwUCUfM33njjGDDajFKCcxgkSllK26+44opwh0B9gSvDJptsEm3CiJGhItKBsjqTqUMeEDMDZQfxK2gr9z/11FNBLsw///zFBhtsEDEvcJuAlFBZ1IU6AaVEJiUgG959991QQOBSoZ3g22+/PQylM888M7D/+OOPg+jI2Uhwu4AkwW1jySWXDN/4tddeOwwtjj333DPOUQfxKYjPQT0QSAqcSfsgJWgz9+ne7K/vwH9+J5SNgDJvqB1yKxOhqHdAJig4B0nKs6GgtjxfPDe8wyDmCH6Jqov3FO8m1ElSIZXd51at36REq46s+2UEjEAZCJiUKAP1VKdJiZIHwNW3NAIy0DHCiY0AAUBMAuJG4BKBqwIL9xdeeCEUELhQKAAkPujEXGBH/sUXXwwDHNcCCAYUFwSH3GWXXSLoIwoKjF/cJlAEEONA2Tq4h3gPuFlgjPMb1/I7hgTxKFZYYYVQRyiOAqQEBAGKiJyiE0ICMgBCgfgMGOeUB4GCwUK7yEwhEqazqP4MOsEr6Qt4oGqA9EB5gLIDdQGxKugfZeImwYFBBUmyzDLLBFGBewS7s0jFwYv+E2/j5ZdfjnZjaN1zzz0RK0LkB6oMjKblllsuyqSNv/rVr4KEoN0EGoVwoA2SrHM/6g3IH0gIiCFiReBDv/DCCwduHKhHcEmhzcqyIiIiy+RbetK7cw2LQCYgcM8ic0bOMpPT4kI6QDjw3PD+Io4EzzjvERRHnON9BjFBORCJxMbhmcUlbMcdd6y8yxoWkCZvmEmJJh9AN98IGIGGQsCkRMnDYVKi5AFw9S2NgGIc4JLALj0uGpAOBINDHYErBQYtO/zELWCnkQPDG7k0hjtKCdwK2JXnO4oKjGUIBoxjFAu4Z3APqgKIBMWlwKCADEEdgVKC7xjttAMDHwIBdwWMCFwlMFAwTKiHwI+4gnDIcEEhAVGC+kCBLmkbhgjkgNJ7yne9I6WE5OIYMLin4BKCywVYQcrQNogSAl1C3NAu6iNLCIQA0nBIBc7RfnzewQ5iRME9MZCkhKAfkBYYUShLUFFAqMilhv7hgkK8DrJ33HDDDaEkoX1ytwBzlCjUCz6QM4wNZAnBC0XmkEGEmBL0X4fIEaWJtFqipR/5hu6ciDGeUwhJlFXMy0xWMD95TiDWeEYg13DjgHjI6XMhLXhHDRgwIN4hKLwgLniWUVlBSpSR8rShB6CHG2dSoocBdXFGwAi0NQImJUoefpMSJQ+Aq28LBMjSQBwH/mF8Y9gTW4KddZQGGMMoIdiFJJ4BhgJqCgxoFAwcEBDEPsDwxaDg/AUXXBDXHXzwwUEcKEMFygliRuDvjcGB6gCJNYEcISBQOAwcODBcHAhKh1qBGBccKDAIcIniAhICGTaEAIY3JALuC7Rx8803DxcQMoOgFsCQl+RbaTY7GlzJxDHccRlB9YCxz9+4nlAfSg36xDnqoT/EvsCdBHUE6gfUHRhCxIfAfx1D6Oc//3klDaGMK/CBjIF0gMBh91eZB2gLKgmCiFIfhBEpSjGsID8GDRoUBhljxYH7CmoMCBiIE+JrEI9DMTRoF/J14oCsu+66lbSlHblytMXEdycbCgHmaY5vIgJUKUrzPK0O0ov7E+QfsWmUzphnDLUQ7y4ITMgJnguURlZK1H/oTUrUH2PXYASMQPsgYFKi5LE2KVHyALj6lkaAhT2GMHEMUChgAOObjRsA8ml+RwkAYYDBjasGQRQxEoh4D4lA9gmMBQx0dueJbs+OJcY6iosvvvgiVBAYCEipKQ9lBgQG8mpIB5QBKAdQAXDdK6+8Etk9aAtGPmlFUQIongQkCe1jJ5U2QzrgrkDZEBnVB7EYUCMoxalIiY5UATJ2MI5oA3EaIGOUyQNjnvt/9rOfRZ+JgwGhQKwJDCIyiEAWUA7kDKoO+vr555+HIoS2gBe/49IBIcSBegJyArKGg7ZBKtB30odCaqD+IJMGO8Bgc+qpp8bYkeaT8nDpIKgfWJIxBIy4j98gasgMgloFsoa4IbincIBL9tlv6UnvzvU6AgoAi+IKkkxZfWptiJQSOR6M1D+au5B1vEd4RiAiICOZ5xCWvH9oA0TmdtttF+8pCELP+VpHoHvXmZToHm6+ywgYASPQEQImJUqeFyYlSh4AV9/yCKBCwOBnd5GFvjJuyGCHYICEYAHPP4xhDAGMW/1WncpPwR4Vf0JBJpUFg7/x+1bqT8WQUPo+jH6IBwgGDH3JslWPjBwZ1NSj3dSOiAaRJqgIJBFXm6oHWC4tUlVwHW1BkUCfq40hypPbBeSIYmVwn4J5co7+ooKgDaoDlw3OYaRpF5h7uJ4+Uy6kDn2DGAIniA7ugZjAAKNd/OMeAmzyj+uQt0vWTn0QFPzDcINIoTyUHMJLY9XyE94d7HUEmMfMe71bRLp1pSHM4epnW88on4opwbOE0gqyVM8BrmkonHB5wv0KhRWfTgnalRHo+rUmJbqOme8wAkbACHSGgEmJkueGSYmSB8DVtzQCSr+HQYvhIPIBw5u/MVr5DWNC8RyqAyTKNUBAyXhQvAO5IvC7CAGIEAiJnP5Pxr52UUV4qFzawG859gHX8Ddtor0QK52RElJHiOCQTLx6gBVTQiRMloIrjakyBEhurj5SNnEkRDBQtvDhHvnHC2fFwhC2inEhwiRnDFGWEcWiUL/VTsrI2NEGESAaE+5RsE/hoDZ0lomkpR8Ad66uCIh86+hd0JXYJZq/uie7bug34tNArvLM8H5h7kPe8TvxXVBu4cKBYgqXKeLMdKUNdQWqRQs3KdGiA+tuGQEjUAoCJiVKgf3/KjUpUfIAuPqWR0ALfBERUhNo917yaIDIi3gW/xjXkAU5tZ7UAZlEkLJBv0k2LUObulWv6uMa2iDDXwORA99xTuRCdSrBPHBSLYhQQUEA4dLRISOHtokAgJigDLVJ1yhQngiHTKzQVxEr2inO/vIqXyQIdUlJUk1WZLcT6hL2uk54CmfaC/7cl3eDuU8GojJ3qE67cLT8o97rHcyuUCLnZocIyO+qTJJq/svNg/S4uGzgKsK8RhnE80BMCeJLEHuFmBIziy3T62C1YIUmJVpwUN0lI2AESkPApERp0P+rYpMSJQ+Aq29pBLSTmVUBIhNk0FYv3KV20L1SLsjwzjvu2a0CILlXRrLUBSITZFDI4OZ6/cbuPiRCNu6zqoDrIDU6M3hkiGdioTNlAHVRVj7k1qI66DvEBqoIcFK5ckORkZTv+/f7LAwh1ZF3fLPbjLDJO8yUCUbKyiFSg/JENohoyDvLlCG3F42d6hepUu2y09KT3p3rVQTyM19NKNbaED0nmWBT9g3KYP7yLDLPs7tZJhOZ65AVBHolBgspjn3UFwGTEvXF16UbASPQXgiYlCh5vE1KlDwArr7lEcjp9mQES9FA50UEyCVBRjAL/nxvNvJz3AXt5utaAco12UWjete/I8M8y7elMNAOf25zR4NWXX+Og9HR9Vn1ICNfSgeRDiIa1K5MBuRruC6rQ8BO7hMZD+EvAkfuGCJ3srpCeOd7pJTILi7yu+ecfpfyIvvkz84Odss/JO5gtxHI81Oqp+6m4tRzQHwW4rEstthiFTUVAXgJCEtGIALoEkdik002CZcuDp4dUuSSfYMMP7hxzEwx1e0O+8YKAiYlPBmMgBEwAj2HgEmJnsOyWyWZlOgWbL7JCBgBI2AEjEBLICDFFJ8cEGiffPJJxKUhsw1uGsSLIEsORAN/T5s2LbLziJQg083UqVOLoUOHRkYaSIlqYrAlwGqgTpiUaKDBcFOMgBFoegRMSpQ8hCYlSh4AV28EjIARMAJGoEQEUPigkiCl6AorrBDqCLJtoIzAbUOH4q1wPVlrSJdLCl9IDAJhop7Yc889i3HjxkVKX8oRaVFi91q2apMSLTu07pgRMAIlIGBSogTQc5UmJUoeAFdvBIyAETACRqBEBCAbcjwJuSehfMAlhKCW2d0LBQQxJ1566aUKiUFa3wkTJhSjRo0qxowZU4wYMaKSsrfErrV01SYlWnp43TkjYAR6GQGTEr0MeHV1JiVKHgBXbwSMgBEwAkagZAQUQyZnsFGwXWUKUiDX7777rujTp0/EUPnss89CDXHHHXcUH330UXH66acXN9xwQ2TfUDadkrvWstWblGjZoXXHjIARKAEBkxIlgJ6rNClR8gC4eiNgBIyAETACJSKgDB4KrpsDziptb3XwVmJLfPDBBxFnAhcPstZMnDgxsm9ceeWVQUrMKjhuiV1uiapNSrTEMLoTRsAINAgCJiVKHgiTEiUPgKs3AkbACBgBI1AiAkprq6wdb775ZrH88suHywbnlEWGv++///5i6623jpgTSy65ZCUg5pxzzlk8/PDDxbBhw4orrriiGD58eMSUcNaZ+g2sSYn6YeuSjYARaD8ETEqUPOYmJUoeAFdvBIyAETACRqBEBHJaUZpB0ErUD4otodTCXMfBeVQSxJqQi8cLL7xQvPHGG8XIkSOLq6++OmJKVJdbYhdbsmqTEi05rO6UETACJSFgUqIk4FWtSYmSB8DVGwEjYASMgBEoEQFIB7ln4Mohtwtl5SBuxBJLLFH84x//iFbOPffcQTj87//+bwTInD59etG/f//ikUceKYYMGRJKCUgJpwSt76CalKgvvi7dCPz/9u492tqqKgP4/q9hN7XEQi1BjJBMTREDNUVTEcnGKLUMCYw0Qa0URfKCdxQvKIJ4iUzQvKWloEYJYaAmKkF5RQdpRFjKALLbP/3R+K3h843Zdn9858C3z3v2OXOP8Y199t7vu9Zcc673/d7nWc+cqz2wvTzQpMTE8W5SYuIAdPftgfZAe6A90B6Y0AMIBrtp3OpWtxppGfvss88gFHyvzoTtQiknQlikgKV3qgkvx6op8ZjHPGZsCSqNwyu/Tzi8Ldt1kxJbNrQ9sPZAe2ACDzQpMYHTa5dNSkwcgO6+PdAeaA+0B9oDE3ogu2pQPnhJw/iZn/mZQUJ83/d93/guxS8RFFQVPitued111w3iwnfqTRx55JGzc845Z9SUaEJiuUFtUmK5/u3W2wPtge3lgSYlJo53kxITB6C7bw+0B9oD7YH2wIQe+N///d/ZVVddNbvLXe6yo44E8gGpQCGBgJDSkW1DmZoimM5NMUyFLh/96EePmhKPfexjx4i60OXyAtukxPJ82y23B9oD288DTUpMHPMmJSYOQHffHmgPtAfaA+2B73pA2gQyIGAeIZA0it3hpBSfDMGgnxSyvPHGG0eRyxSwpJSwgwYbPvGJT8we+MAH7rALGZHfkBLauPjii8eWoGeeeebsiCOOGEoLx/RrOR5oUmI5fu1W2wPtge3pgSYlJo57kxITB6C7bw+0B9oD7YH2wHc9oLZDUiaoFaRIIACkSNzSF+IgRSwrOfH3f//3I13j+uuvn+2xxx6jL32mZsQNN9ww+8///M9R7PLb3/727Oqrr54dcMABw5xrrrlm9mM/9mMzbSA1fvVXf3UoJaRvZIvRW2p3n7/YA01K9MxoD7QH2gO7zwNNSuw+X96slpqUuFlu65PaA+2B9kB7oD2w2z2grkOICKQAgmJ3ba2ZLT1DNiQl43/+53+GOkORS+TEv//7v88+8IEPzI466qhBLLDpU5/61OzBD37w7B3veMcoYnnrW996KCH8lmM+85nPzH75l395dvbZZ3dNid0+M763wSYlNsDJ3UV7oD2wbTzQpMTEoW5SYuIAdPftgfZAe6A90B74rgdSowGBYKtNQP+www7bLbUZkBFeNTUEAfH93//9Qx3xvve9b/aLv/iLs9vd7nazr3zlK7P99ttvKCQoI9SbYIvvfuRHfmS0c8UVV8zuc5/77Kg18fGPf3z2uMc9bnbGGWeMLUGjyujgLscDTUosx6/danugPbA9PdCkxMRxb1Ji4gB09+2B9kB7oD3QHviuB1JTwscoG4D73ZEKgZSISsJ7akjc6U53Gn2lBgTVhJSN29zmNsOqnIe4YEvdrSNqC+qOCy+8cKRvnHXWWYOcSPpJB3c5HmhSYjl+7VbbA+2B7emBJiUmjnuTEhMHoLtvD+zEA8CJf1YxgQC55j/wAz9wi/ylPXJrxedU1d/Vy7H6ZsNaXo71zwtYmc+DT546ALPo5XdAZq393ZRN8ZlxphCfcfduAGuJZB8zpQey24XrwXzdXcUiax2JmsJR1RnZVcP43S/07TtEhTQP11OICO/acc2qKUFVkd03kBJ9rS13FjUpsVz/duvtgfbA9vJAkxITx7tJiYkD0N2vnAc8oJM8kzJ/8Ytf3PHAfswxx8w++MEPzh760IfO9txzzx3b6OXhP8XqPMADyXn4r6uhWYX0/ud//uezP/iDP5hdeeWVs09+8pNjBdKD/4/+6I/uACmpnA/8p50QAln1zKqm31XQf/jDHz4q5L/zne8cdsQ+xznG5+S0P+c5z5m9613vmn3zm9/csTpaSQd9ZRzO+/KXvzx7xSteMWTnQMkTn/jEAWyym8Cxxx47u8Md7jDTLnCTldTYcN55581OOOGE2Re+8IUdRIJzA4r0ne0H6+4BAT++Q97c6la3ml122WU7cuAf9ahHzY4++ujZKaecMmzxG0m8v0NYeE+MsmqcODmurjD7XP3qN+Atvsnf1a7EpUrn0+7uWAVfuQupDZ7EAyE80nnmrLno5dq97W1vOwiFXHu+z+/+dk4tmJm2KCXUm1Do8td+7dfGcT23lxfmJiWW59tuuT3QHth+HmhSYuKYNykxcQC6+5XzgIf6v/7rv5791m/91uzVr3717Lrrrps985nPnH3jG98Y+djPfe5zx3Z4AHeq2AOp2XYvq59RLGQl0kO+lUjn6ENVe6uOX/rSl2bf+c53xue99tprgN+QEJVQyGqq7wKmtakf30W1gNRADrzyla8cAD7AOG36HND9Z3/2Z7M//dM/nb33ve/dIe0OcZFVUn1FIeHvJz3pSQPcn3rqqUP+rV2++Ld/+7fZ/e9//9m55547+9mf/dkdq60hFxyH7OHbQw89dBAjlfTIKm+VjwfoR14eW/iC/Fyhvsc+9rGD0LnnPe85xvLf//3fs9e85jWz97///aN9tqWYYMiPCtz0F/JEDI3V8TkmRf7Ym+/43DGViEpc2cbvIWWi3uhV5ZW7FaycwZmfda6Z23ULUnPc3Kyqilxn5nPIidwHcl/x+YILLhiEZ9I3KpGxcs5aAYOblFiBILWJ7YH2wMp4oEmJiUPVpMTEAejuV84DHswPP/zwsT3eW9/61vHwfsghh8w+9rGPzX7hF35hgHJF4fy+9957zz7/+c/P3vjGN87udre7jdV52+edfvrpo2AcgPvpT3969rKXvWz2+te/fsfK/VOe8pTZt771rbHaSCVBlUGxoIAcsH3SSSfN7nrXu84oADz4+96xn/vc50aBOYXoAnYBEbLq3/u93xu+RjBYyQTWL7300kESPOIRjxi2swfIANylUHz4wx+ePetZzxoKiP/4j/8Y/VIhqMLvn5fjozLQF4UEpciZZ545iAdtfe1rX5sdf/zxg2g47rjjZo985CNHNX99O+eHfuiHZieeeOKwB7ljLMaJONlnn3122M/f/IbgcNwLXvCCYUPUDiFYKC3kyYuF3QCe8IQnzF784hcPMuZf//VfZy960Ytmf/InfzK76qqrRlzE9KMf/ehQkvzO7/zOiNub3/zmMdZ//Md/HOqSBz3oQUMZ83d/93fjeGTU05/+9HEMdcgb3vCG0ZdYv+Utbxmrzb/xG78xe8YznjF76lOfOj6fdtppwzfi4fsQLw3eVu42sPIGI8aSYvWRj3xkdvDBB48dNRBqfnMvQGBW8q0qszggO4WEtHAPzJagyIlWSSx3mjQpsVz/duvtgfbA9vJAkxITx7tJiYkD0N2vnAeoGX7iJ35i9pjHPGb2pje9adjvId4DOGCPLEBUAOLvfve7x3Eq1Hupag+MUkAA9cDtAQccMBQEwDwQDrSff/75Y3XeA75UA+oB6gtpFC996UsHSUAmrf8PfehDg4jwGxsA4vve97475NXaef7znz+TGkFebcs/pId0Bn2+8IUvHH0iCO51r3vtOA8AAVa0h5wA2J/2tKcNIM4+5EZWXJNjbpVVm7e//e3HeVFyOAeIR778/u///khzQbIA49JUEB7GYbvBv/3bv5398R//8RjnP/3TP40+jRWBILVDOstv//Zvz5797GePHQJqCkTIBdsZIiGQEggJ5EBy8xEfYsAGtr7nPe8ZCoqvfvWrg1RAdPjt8Y9//FBusBmJwc7LL7989uQnP3mQM85BpPC5dykpxul7cfSSIoMgMtZ73/veg1C5853vPFai7XSAEEn6SyslVu5WsHIG11QxxJg5p05N1EreXWfmp+1BkXOu5VrjZT6NKW26DpESSd/omhLLnx5NSizfx91De6A9sH080KTExLFuUmLiAHT3K+eBSPIBe2qAyJx9/4AHPGCAaKviCAWr6lYMrc5LZQD+KRaAWoAaUJX68Q//8A8DIPtHDYB0CClBaYGUAJIRD+o0WOUPiKUoAPStaqqZ4BVptdVOq/EPfOADR6V9/fzwD//wAP3Ahbakm0i1eN3rXjf7zd/8zR3nI1qQGG9/+9tHqsNLXvKSoW4AUKgD2ICEAMoRNcANoIMgAbypN7wuuuii0fYee+wx+nrVq141/EYNAcT/xV/8xfDbL/3SLw2iAwFCUcBvyANKCcTO2WefPUCP8VIzUHpQhmRHAH2zgY/5n71ICQoHaRxsZLtzEB5IEIQFlQMiAjlE0UBh8jd/8zeDkEGksAVplHQPagsEhXfxuuSSSwaJQRljS0QpL8bMLy9/+cuHLfydWiOOP/DAA3fEL5L4Vkus3K1g5QwOoVAN/6//+q9BQrje3SvMw1zXUVvlfpI0j5AYPiPuKCy089nPfnaoyP7wD/9w3K/6tVwPNCmxXP926+2B9sD28kCTEhPHu0mJiQPQ3a+cB4BfQBMoVVNC7QCkgQJxJPzAsAd0oFlqBnCNwLCyT20AgAPfVu+tugPszreq7mEeqAbcpT38yq/8ynjQR24A7cgNAPvnfu7nBmBHTCAbAAApJAiP1DKIgsAxVBmOUygTgDjnnHMG4GYrm5AIKXiXugrOB7at6CMEkC1SOf75n/95kBjIg1rILrnpgPqP//iPD+IBkEe+8Bligd3SLvyOoNAHP/geYALopVFQWVBDIHbUnwB0EDXIBH5BpmiPcsGr7k5ApWBsr33tawfJos4Hm1LDATFD/WBsCBT1Jdh6v/vdb6SVGKO+pdj89E//9PAzBQkSg71iSQHzu7/7u6NdRASih+KEP9lM8cHvJ5988lDOUG781E/91CA+EBraTY0R7/O7lKzcRdEGr4QHXGNeIVbNPdcQJdcVV1wxflN7pRbOrQqeSkakjov0JnNcatPVV189rgn3Mdd1v5brgSZNGg9LAAAgAElEQVQlluvfbr090B7YXh5oUmLieDcpMXEAJurew2XqBqSI33yldCvLHkitii961d0P8pCbh94AYudtxRVgD/NW+IFkJMPd7373QRbU4o9qQfgtID87OuQhH0EgnUMqSF5Jg/A5K5d8awUzhTMj968KDX8HmGtjfos/MfBdCm6mbgQCw6sWx8y8qDHM1oBJgUihxuxA4XPail2JO4KG/frOSq32qBTsLuJ4qQ9IgvnjYpt3fSEbyMnrim1sS3/VtlrgMzsGsIcvpFVojy/UtKDCIF1HNrEJMWK8bHItSO1Q5+Nf/uVfRg0OChJ1Kx72sIfNrr322qGYoIAA0NigQKlUGX34+yEPecgAa0AfAoS9iqUCdUgLSpL5F/sT79jPdq8AR/NiLdu77upWo3395Vo25h/8wR8cp+0stURNgbobimPz2d+1WGKnp+wqAsv/PfdssXYduIch5sxfu+IoqIu0dJx5SaW01pd5k/Yog5BzXVNird67ecc1KXHz/NZntQfaA+2BRR5oUmLiedGkxMQBmKj7up1hTKi5woAeMmJRtfYcX/OQKxlRV9NqzYGtAkoC+CsQz24VAWUherwbd0B0AGTaqKDTb77n9wDD7NSROATYVxJBn9p3fogJYCBbj2ZHipAVQLb4hkDxOWMJiEw8tZ1q/PkuK/vZtaLOn/wdggBoBZgDqDM3HEdNoICnvtXioGoIKZPxxq8V3GScGXPGk90tYlfmc0ih2JY+al/xUeIXv9fLM/5KDKpfIm/PHM+OKiGCEi/neGVXFgoUChCKihS9rH1WIiLbtwb05xqu19gtvZ0AqlJgEuObuv4zt+Nfx1bFSr7P1rS31LY+/5Z7IPebmsZh/ogRUk2qU+YTIg3ZutaX61g9GOQdQk961lYkpNfqj404rkmJjfBy99EeaA9sFw80KTFxpJuUmDgAE3UPMAAgWQnNw2pqENQVbQ+Wi1a8Unk9D7EAmHx9q/+2rvR9fttKD6cB7kKnZoAVf6uMvo8MPwRAvouv+BfgyxaU8St1AvDOT84B+BR59KB/j3vcY3yej0MAZAgQfUrzkApRgXeA5TwQmc8vtzLOrsQs4J+N7DC2kCvGLk3CaihlgFcdc4iYSpZkZ48ocvKuyKV5mJoP2rK7hhoZAbnSPzJX/Z5Uk+z64Z0PAfsoCLSrhoQ2cr789xT2833IH23WuPrMP1EPaDPbfIZoCRGRnT9qG/MEgn74U9/+5k/kkxodFBsUFYte+vJKSg6bE+/0Z0zqleyuV+ZLVs1vqt0cG1+IAdVJgG7iU8mK3WVnt7N+D9TrKMSk2IT88p30qn333XcUfpVmtNYXck1xTMqLpG/M32PW2lYftzYPNCmxNj/1Ue2B9kB7YC0eaFJiLV5a4jFNSizRuZu4acAIkACq5d57KLUyRrKrIJ8CjOohZFV2kcqhrqIClHL1FVS004N/Adj68dpKxASwKH9apXnFEdUZiI8y3hADdRXdd1IAgMgQGEkxSBqC2ADlhx566JD6pz5BQHztJ6v3fKtY4wUXXDBqFth2tP6Wc+uKPdCpdgUyxBaa6ilIQckqfo3f/NiknqgxYRtTKQtsF3MgW5FI5/7lX/7lIEjY4ndg5frrrx91JiIRz5yoxJbvQn4ELFVVQ9IZQijwlRofSR+JCiWgvfrX2NTPUBNDjY4QGCk2GRUE0gChkYJ/7BFnu45YBVbrQyFM6TkhMELCRRkQnyeusce73TykdagnEoXEzq6xkCVqUvChaxb5F/Ip/dzS6ytkmKKeCBO7iEgpCcG06HbGt8ZA8ULtImXJdriKtyJb6rWwiW+H28a0xCNzBqGV9LyQjv4PEEO1Y2pq2a6chCxTn8Y9ESlBKTGfErirNvr39XmgSYn1+auPbg+0B9oDN+WBJiUmnh9NSkwcgIm6j4zeqpjifICvwoUAkhx5oM2ODo6LlDuF+QLCIucH5IB0oAhAVYDwec973o7VfQAKEATGFS2cl3nXQn915TUgq0rgA/yyip1VvlqvIKtz9YHYA7b+ATmvCtj9HRsqeE9oAjJT0yH1GRA2CiLaftO77/nBQz6/ZTVcO77PQz+yAYA/+OCDd5A1ddzp184RyB4FMOOzRb6IaoAyQK0DtRmASaSSAowk2PFlTWmw64Tj2GPXDsXuFJAMcAmIdm7AefXdNddcM+o7IDUQA2984xtHPYY999xztGG7Szt0KO7oM0WJbTqpaObjVVMA5tU6fqvpLPweoM6vCoNqV/HMKAmiLMixsdv7kUceOeo7SBeZ/32RmiRzRXFQ6hASdeoQBTnN95AkSadIX/Fj5k2+1x7fUbpYkQ5R5PeoICqxEpsU4DSHXavG6xqLSsO4k+pS52dsryks+U5/ia3rPnPUajdyCrklvjXmVfkQGxV39U/8KUEQVuYUH1V/5trKeSFh8n1qgTgn18P8WDIX2BsSJWTURLfSles2qrikEkUdxZ+2MUYmuV/mXpn7QK1TU+dNJd0U7LXd8R/90R+NQr9dU2K506NJieX6t1tvD7QHtpcHmpSYON5NSkwcgIm6Dwi3WgsMAIpW++3SYDX2TW960+yYY44ZwMSODh5CFXX0wHr88cePY4AjINiuBICebS6BLBJhANFvzgFwPKwCIXY5sCpvxRmQ8vAqPSHAXT/Aq4rwjr/00kvHijKiJMoCVeLPPffcYR95MaIDIPL33nvvPYA2ooVNHpCRK2y2taYH7/e85z2zgw46aNinaOHDH/7wsbILWAPVAKNVXwDU6rR2PcjbXcPuEHygQKGdMC677LLRN1LCbgxWiikQqAQuvvjisbMDX2iTkoECBYlx9NFH79hONMA4IEt7/PCud71rEAXaUHvA93zi82GHHfY9RQT1yd929uAzpAa7VMWnaAjQS/0E5JH2gFuS+zve8Y7Dxwipt73tbaMNqgYAXv9IDP5CXllFB9K953dyb8SI45AhFBJ8KJ7sMvZvf/vb4zMVQtQJbADGFY7Ut9gAuexGHEjj8C6WditB+pCK84ddMYBf8TJX1Wbwbk4hfsQM0PLP7iSIIPNcoUm+MXfNJzYA/annkcKivjdGO6BoQ7/+nXjiiUNhhHCTh0+p4XxzwFxnL5ULoG8u+sdOx/Opc80r840/qU7EwE4nSBb+OeGEE8YYbJtqBxfklBVs43AscsR1iqgwf83jv/qrvxrEoh1HjjjiiGGbnUv4yrXHL65bqTCZDyEd2IbQkoKB0GKLAojalkpkG1b2IBFCcvjbTiQUN1Q64sdufrTbjPuKc43/yiuvHDFmH18h3FyXjnFP4AsKFHPPtWJeUaU4XuFEu7i4F/FBCB9z+ZYqRCa6BU/SbQiJxM/9yz0mpJ/r0Mt9wP8RSRkLKWpuiK17vDmYORRiyRwwVykl7MJR070mGfAW77RJiS0e4B5ee6A9sKEeaFJiQ939vZ01KTFxACbqPivfAAPgBswBocDn/vvvPyTZQIjtEK2aAfregRvEBbAJ9ADXABDQC7yddtppA9QgKIBvuwoA8sAoWa9+bZ3ofL8BGIBOHoovuuii0S6gBqQAPMAXcHLWWWcNggFosxrv4RfYQWDYmhPoA4SAH/aqbQHgqAgPiKp/YLz+Bh6RIuxUmA2QtYUdEkI/iBSqAeANKLQq/pM/+ZPjYduDOHvYD3wC96T9VoeNkU3GTB3y8z//84NAQb6oOwHMSt3w+VGPetRIOaiKDiAQiDR+En9A3nafwCXyAIhwvPHWVAwP/wrVAW+AKoLAlptScYBpNkWKHyAB9AOHADcQwncIAWNAcJgLYi6uALY+ER7IIN8bM6CofWBRrBBEfIlEQhABtlI2xNu5QKi4AZ+pM4AUQwwA1WxBdoiROYncMN+QFM5HTGjL+Kh8AGZxRXpY2QW4AXw+0J54AVBIIWSSeW0OORaxxK92AAGmzXdjD0nEp+atOUFJYl6/9a1vHWRJ1DOUIPzmGjBWxwBjSA/SePEyV9gJ8CFFkCGuG8eYD643c+zCCy8cKTTSqJA/yCd9u6bMeT7RD1k8ws33QP6b3/zmQSLst99+w098T3Zvpdr4fC9W2nNN2elE/1nFjppB2obvgU1+QlC4BsxBNS/EV3/mbxQMYogoMsf1a94jprRpLAglvjJ+80JqgDnjuvG7eUBJIzaIHb7hPz51TzEXXN+IRPMM0YWsY0NVbfSK/Nr+I0naXvxFFZMdNnznukbOmnepDVJTcEIkpmBv1EFJr3LfcP/2/wTiuip01mZhH7UeDzQpsR5v9bHtgfZAe+CmPdCkxMQzpEmJiQMwUfeR4kY9YBXWg79VXnJ/gACAkXf/zW9+c7x7eAXcATrgw4OrFVKAwwrseeedNzv99NMHcAD8PNQCNr4HTgBjCgmgGxBUVwAIQh5ktRPQAiyBU+APUYJk8A8wRJI4nj3IBA/VVlI9HAN5gCFwA8ABfFZggRwAH0CVasB2ABcQcgwA5zwAzlisYmc1HSGgbgCSABEC7AKe7AEGgSigSqoCkAtkAVIAGJDHJmDOefoDtviXX5AcbE/dDg/w7FGsUiyAR0QHIMqnQLO4WVm2Gh1AYMUZqeCfmAEESBekiFV1dgGN+suKp75iv3aAcXEGFsVevQxAna+s7Is1H/CF2iF+B1hvuOGGcTygiMgB/oESIBZBYeXUCr3tNq1+m2/iYQxZoWcT0sfcAuQBHmNCNogXxQd7+QF4R1YAqvo03wB079rkazGkYgGUKCj4EaHCHseZmwC0tvVpDiKiEFiIjMjZ2UV5IKYIKGMzPxEoSRMxFscD/hQi7KYEQZAhY/RFPcQnvkOCmevmFwIIQWO+mu9RDPETMgQBIh2Cfx2vL/E1TxFOUcUg+QB9BB/f6AtoZzNSyhhcL+YMP/KPa8hcSr0NvjI/KEe0ww/+pp5xvZrHFECIMURdiiSKIUWDecD3SC7XuPbMQXPeOa5jY0XS6NP1yK9iLAauAWP2N1vFz1xASpln1CnOda0hydiaFJ6JbqEr2W3S8cxLBFbmMTLYNZFUMN/XOjKuSfdapBQS2b07aRvaRBa6h7pHuN8g4szDfi3XA01KLNe/3Xp7oD2wvTzQpMTE8W5SYuIATNB90gR0bVWMUgKIBIABPSD9jDPO2AHmkRHAADAGoHgABbqt3sqp9y4VwoMosCFdwWq1lTKAFqgCMKzUetilLAACEQbAEZCVegxArBV6IB5RAlwBJoA+sgCgAiL1AYwCQECfB2grzoAYAA0gWon1kGwl1z9EiAdq+fgAlxVdRAngBrQjPQBMq8oID6Bc+8ASsKd9Y2ATgsPxQK++qALY7G8+AtAAVYCNTS972csGqaM/oBUwo5TwdwAeUoEUHxHCVsdSCQDVfO7dsY7h2+TSp0YA8EkpQYWBLPK9NICQJPySfH0gEAhRNBHg1CYwwU4kgJVyhIQVe7HSnnQDag9jowARC2CanBu4dJx0G3NCXwgRcwORQUmBGDDf2OW3FLE0DxEdjqNkQXhQfQDB5otj+Rx4R9oA11INxNBcQaggeqg5gCd2ON+LLUgRcQR0xZQfjUWczT3H+xxAllVfPkKiGJv5Yx6Yz0gjoMyczko/P0dN4TtkgpoR5ig/m7N3utOdBpEgzggGJIvrxLxAUiGetKlQKN8D9eIsptJ1xAcJ5jzv5hzQLzZinjkL/Jt7AKRrQHtsM3ZkGiJMe161mKn5jahig7lnrEhAc8/1j1gyDtdj0iYQdIgs6g5zIYSOdo1dXBBxlC38yHdIF2kt5hmb9YO4RMRRnrBfwVT+pqJBFiGQXEvi67oRfyAYSZTCqBPcSleuy2x1W4uxppAptY17qWstO9PwbZQ0fO96cJ35Lru+mFNiRsniHuT+7v5o7i4q3rpyTtvEBjcpsYmD06a1B9oDK+eBJiUmDlmTEhMHYKLuA06BD8CCJB4JQL6LWAA0AB1gA1AAQgATD56AldV4oCKKB8QG0KANAAJpABgBNIANcIEQ8D01hlVPAAZwoUAIQPWONIh6AvjyIG0lXWoDIAaEqt1A7QBIAZfADlIEoLcDCAAKjAK6/iFGtA3YsttKs2Mcq5gfO4FgZAyw43cgyjuSRu0CoIn6gW+QD4AV0C5NhYoB8EN0sJ2aBPhDCFj5RbZYKTdegBP4tloJ4Hlwz/iNlYwfuGefVWurz74DGoAEq9gk9SmwaAqJZ9InAOwbb7xxrNSLbYpOIg/EMVt/ArPUERQAiACEhLb1DSSyxbgoLsjupcGIAbsBVDEAbpEwwKGxA+JAKD8jIZAT/Min+tEmcM1HkYV79898A3ysxAPe/CJu5omY8wWlAX9K6TEOpIqVcyu95o259fGPf3wAXyQAv/OF+OmfOgEBIKVDGgpiw7lsolSocnO+QzYo3Mh+80OczAlzli/NS32YA/rjK6QJRQeiBwFC8UP1oH/98BHFg/h+/etfH0QAMpCayHi0jezSZsgrPkR6ucb41Jw0t9gsbogPQF7/iBYEhPQNZKFrz7nZIhURhgDx4kPzgq/tJuJ6dy3zmeuVjchAu2uYh+xPkUnjR04iKpBlgKjrT1tk/NJMxNm1johBspj31BfmDvJGfF3DfOs3sQFs/e7acE2xxz1HP8Cya0gaEL8Zl3tEv9bmgRBvIaSy7ad55poQO9dbYhw1Vu41KbQbItX37r3uT+Y6Asz16VpOTYm1WdZH3RwPNClxc7zW57QH2gPtgcUeaFJi4pnRpMTEAZio+4BggAwwASw9mALeVsC8yKYRDFO8UpCtrlp7EE49BN8DOhlHpNypTVGr/rM/K4NJWwGwvJALXin+mO0Z8/Ce87KzwfxuDTWnOg/s2os9kUunSGfG43s2emVVMn/nt7r7iPMcFyCf8dVx1R0tMs4Uq6ttx+asglabsmrq+Pi67niQ7zMnstJex1yPSRFL8yjFVWtxvPgpOe41fz3HV5l+fLOohkAUIzne5/ihrvjWbT4TnwrC+BFxQO0wb2u2EK1jrG0jb5AEyLqrrrpqADWkRuqG5H0+jolB/JkV7eqXkDeJMxvqziiZE5HVp8hg2qp2xlfe/QNIjbf6X/tTrXQjFCkikCxIFWNDPiFUjEM6h9V5KgpEYb/W7wFzEYmA6KrXemrV7Cz+VTmR+1rmDXICgYiUSE2JqebQ+j2yemc0KbF6MWuL2wPtgc3rgSYlJo5NkxITB2Ci7j2QZvUrq8NWqf0d4JWH0ymq24eUqDUQPNxSJwTghihgr9+AMQBsfovAkAV5t2JNDUL6Lh/fSnEAXLY9DbDTXwBrFA0V3FVioYL7PNBXciIESoBnQPciwiMF5QI8E6NKciQ+AQkVaDpPf+nDbykM6Hs+CsAPUI5dAaoZW8aQWJgnyTlPG9W+fKcP54Q4AS750nfGx+8hCOZBemxJQcX4ITbkvEpSZcy+q+RBbMuxFfgnDWERuROipcYwAKteO7mE+cWYqTWoEoyVakX9g/hUf1Ep1esqfqr25NjaZ2zKubE7x6SQYfzjWsk2o9nyc34ex1+LCJx5cm8jb1eZl3UrSt/5rEYFFQWlRQqmbqRtq9pXiC1zwPVojoX4mifAcs3Nj7WqJyqJRXUlJa+mbySGq+qvzW53kxKbPUJtX3ugPbBKHmhSYuJoNSkxcQAm6j5AJWAooDUPqwDVFGRE3FFXlj3sSicgzydjl2suVcEDsQdrEvsK3vM9gOhB21izopfxZmXYOLOiHkJGWzmO9NyuFYooBsxWpUHIhwD4gM+Ax4BFsnyye5L1rEyTp2cVG7Cqq+jAlv6sNpLaO84rSg1tRI6fPvKbVAFpMtIJgFNAgZTfSnjUFtQx2g9oNfYQFVVhED9I7yGzl1Yh55yt2ojvKzDXVhQ2IQIC2CtICYnjuxAl2klKgb8DrhNncUsaivFnW0L+oVKQKmGlNv4PYGWTdIyoASoJQckgBUAqhtSJShAA8vyadqrNtUBplBWUEdJ0pL1IMdGndIoA/6SEsCeqHrbm7zrvpeuonaAeR+LPH8bvxbbEDBEifUPaihffSIMJoVL78nsISG3wYfzBTr4OoeTYXDsbeauKP6sSydhzDYRw44uQThtp3yr3Ve9VIT+lb7nH5V5Sr7P5sYaoqmRl7kdSOaRvJJWuVRLLnSlNSizXv916e6A9sL080KTExPFuUmLiAEzUfR5Ms9qeVfasAEepkM8b/XCZVTz9K6iolgSgJ5dceok6F/WV1dSoEQKkAoazuq9dK3ly3UmMPXzL75c3L9fd+QG03uXkI0L0HTCn7bra7u8K3Oqqf0CsGgNAs6J+AdVsysp4xgJ4GR8SARnjeDt7eFXiIkqOKCEAeTUcgDnFJf2NRCDNJoNXD2K+0GX6rKvhUVPUd8cB+uoMqMGATMmLv4w9oNnfac/4+CbpBvGLc5BBUU6krQDnShJlzL5LqoL2s5VqQKp3hR2NU/2Hiy++eNQlMF9iX5QHfAaMsw/hpMipmhhqFKhbkb6qsqKqQ2qaTlQPISjUPTBO6QfioLaCWglR74TwqOk8uRbjh6xmA3fiqVCq+Rp/Zhw5nl/UQrHLhfoL5g9CQ+HaXL+17aQqOS+qnwDMqpKJSiXHbfStah48J10LsRPChU2VCNxoG1exv9zj+M11EMWSz+aOIq67Up+YL+6dyMdc385XayaFjL0vSrNaRZ9tVpublNiskWm72gPtgVX0QJMSE0etSYmJAzBR9wHv6T4P9lFQBKQEjG20aiKgGwCxtRxQp96FIoxAngdeLwX4bFWnqB4b5TRTVVgplppBVZHVZcUnVY+38gzoSd+womcHBwX7AFQrzsgAO1JY8daeQpkevOWxUyAoSOizVXkrgxQJdqPIqm1WnUNi8KWVSOQH2xAIank4TtuUEBUM+t52fcCy3UOQAHY+sUOFnPqsDEeqD7xZ7deWnST4SwFO20QqXGks2TVCQU9+Mk5FDG2TaeeVgLuaYpLY+w3gBXQpPthrVVX7fIisQJywQ8FG3ynUCDiGoMiqvviJl5QGRUa1YVzibDtIIJzPFW5MDQGxN1aFTfmeWoMqAFHFFjE1DiQElYhiq4qRKraJbPAyd4wbSUMNocAroK/YJdvYZRcWr5Al5hbf8w+wxqd2HwHaatqIds0Z/fMRvyJI7NRizqh7wK92KfCbApbakM+vPf6i4ADwKhnIT8ZtHppbCmcC5sYVhY25YC7ymZ0szHvzBglGqaEfcy3b2vKTf+zkOySGopns0FZVtLClKkQ28lYV/+Zd30lzCiHou0pkbaR9q9xXfJprMmoJ34u/eRhScmfkhLniWkUuVkIWKYFQNeejWGpiYnmzpUmJ5fm2W24PtAe2nwealJg45k1KTByAibuvIDREAJM8dKa+wkarJAI2InlXjDLbiZLHIyAQAYCnlWgPzlaVpXdYHbZarSq/nHMPyIgEwNIuHRQPwKfzFCK0JaOtDFX9B+iRFUCpWgAesAFrBT9PP/30ARyzii+9wraZAL/zP/GJTwyQ6/eoF4B1tlt9t6OAlUVKAwAfCEeYUC8A+iElskpupR2gRmIArY5DmgBkgL+dUJKmAkQA3UA9pQAiIiRSajcA+cC/HTf4D3Fh1xGKE+CfioNv+BUAt+0f+0j7gVwglr/trGGXBaoCQJ7CBGnAF0A39Um2eEUOGFdIGikgFBwICbbwB1sB4htuuGFsjWmHBuDa1qHAN+AMVCNTEB1IGjHKzigICYBc/MTA9plSe8wHdrHBbhzSZuzAwR98hNQST4QUvyELEDWIDykQSCqgCpFkzLbW5BfxNk+QBMYVcGZuiRGfIDJCoCEUHKcPvjQPECr6tpOFsVN2HHzwweOz8TvenDBX1D8xfgSJFBOgkY/NSeMUR4U1xcuY1FqwO4Ux8pW42rmCkkIqEBLGdaE/RJdrh+18q63sbiFOqbMyxfVfb4tJ4YiqK/eHpCJ1+sb6/hOpKVSpwxM1TNJmUpNlPvZ8XdPMorRhge9da13ocn3xuCVHNylxS7zX57YH2gPtgf/vgSYlJp4RTUpMHIDufqEHqswd0AI4AWD1EYB/8nxbzgF6QCAAdv755w/ghWwAyvbdd98BRoE+q9y2MbXlKaWEbUoBz8svv3yQD7ZDRAQA3MA68AqkUib4DHSr9g9EUgkgAoBV6QEIDikSSJEApkjkpVBYNQeuo5RAUgDuyAZKAYC61mbwcG/FX59sBOJtAQqYsxMop0zIKiagSllhq0rHsyXEkraoCwB3AJ3txq8t20kC2LYotcvBgQceOAgKhIMVUOQJcA+os5+/2WpLUPbwJb8alxh4B46RQJQIfFhrJNglwe+IJcSKtvn0kksuGf8AbSoYtlE0PPjBDx6kEkUKogKxRB3hfNu6sge4RlAgTpBDfC2OfrMDBjUG4gHwdhwgzy5KAv5X8PQd73jHKJhoLvgNgYOsMt/MHWQBMMY+8TbP+C4kXhQnUe3YqjPpRcZvPiKCnIOQQO4cddRRI5baNC5EgXnBrqc85Slj7pp/5oG5bR4jRMRBDPgdacSHQODd7373QUrYBpZvTzzxxKGeERdzUIzF3ziQQ+aKa4pfzG+xu8997jPOR6xQUHhVtUTfqlbfAyGhk67nnYoLEes+YV6Zp3Wr2KR71N19FnnCcdQ/rt9sD7v6HtvcI2hSYnPHp61rD7QHVssDTUpMHK8mJSYOQHe/0AOpKUFibGX48Y9//FidppiwMpzCl8CnFV6rvggD4NXq8AUXXDDkxYBaVgMBcp+RBx6gERoAOFICaAOmAVkg3+q07ykdrNoDjcAioKxPQFfqB0JCgUTtpuhg3fmBooGUmeIipIRVcqAVCWBsAKLvsn2n1Uffa1/bxosA0G+IhwAHQMHxSBhjB5gpQUj9gVdg+LDDDhvEgtV3ABWpAHjrA0mAiEAyGBs/8AlfS3/RjxX7r3/968MXSA+KCmOVBgGQU6V4B5wRItQPVvjFrNZlAKr1B7AgXMTACr548SNwLQ2CKoGyAEdyMNQAACAASURBVPGCtPjOd74zlBS2cUUciL04ISzYITYAN4KHz5AM2qI0Ae4RGMC8tA9zRUoFQsl3VATIKuQMUgOZhIyhjAHsTzjhhKHgSKzMS4U+xVi8gDq+lr6jKCUigD/ZkRV8q8e23EWoIQFOPvnkobrgL76STqFuCvIFYYDUMC7xQTaxi0qGLQiZKGwoTbQhbvzqb2SC/vnqG9/4xgCX0kWQNtoTJ+P1jz1ID2QKX5o3xo/04kvxzVze6PStvi0uxwNR9qQIMHWT6yypWq7JKNSSJuM+ah7VWhOL5oNUNqSGayyFLpczim41HmhSoudCe6A90B7YfR5oUmL3+fJmtdSkxM1yW5+0AR5Ifr1VZSBV0Ul59laWkQ6ANsLAbx6CASzydyAMIAP2gC+SfivmgJrVYYD01FNPHcATMAPWgW0r6UCi1XL5+NoHsqVyALpUGOpSUAFY8QYStQUcUlSkQGJc42Fev5QJwCCwiOwwHmNQWBPxAaQjLVL00nlsYxOAavXRP9J7/Vi9B5JTcJOf2GyFEvBGQljtRjAAo0AHggERwidIGaSEYykLqAT222+/AZyBYMQPMkUaDMUCkKoPpApAzc8IGmQF8Op3yhHfGQMiAThBBlBcBOiEPECyUKoYB5v8nhoJUUAYg1QSvqaeiLoDmYFsoYZwjjSJkEtSYoB6BAc1AiUE+6lqAHkKGySIv/lAjLUjLogO/paCgQRAMlFvILqQSo6R1kG1Y3yRtbMdwcD3/EPdgCAS76xK619/zkc+iKN5ZG4gRtiJ2OE7fkES8HdUHGJoPJQmSCZx0rY2zWP2iLH5aF6a064DfVF8SFsRS3HyopoRYyAyu9hQXBx00EGDnJCq43z2IF7mt9jdgEu/u1iSB0I+JBUm99goJlxziM7UmYjiK0RFLYo7b6JUKiSH+5t7rrk0derPkty4aZptUmLThKINaQ+0B7aAB5qUmDiITUpMHIDufqEHslMDpYSHW0A9Oy4ArPLrgdBsA0klYAUbGATKrPQDq1avAXgryWo8kMID+AgGefRWABELQK8XssPKuPMBVFJ4K+vAMUKDFB+4ZA/wCgR6kAcWQxJoh/0e4L/61a8OkArwAa9Wo6ke1BbQLrAJNOahP1vrnXTSSQNoImIAe+oF49PuIYccMs5JoboAi+y6YLVeegiiAPkBFPMFMG71myrCWIydQgPwZifgzSeIErU5kDuUGpQL+lXIUXuAjXQB6Q0k39IbpJ8YF3BP7aCwovPYnl0UqB3YgmSQKgCUW9nnRy9AHQhCqGRLWuCIEkDfAVJSNrRFNeFlXMgWaS5ij1BBipgbYu93JBV/mDPmAsUD/6v5wBf+UXawmw0IlxRTldJg3mgbcUUV4RXSgW+MSzoGssdLjIzBb85HlJgrfKKwpJoaCBEkEGLIi2oDkWSl2VxCsLCbsoXtSDVxFD9kkOshIJOiBdlgvogdJQk/SQ9B4rDf+LzMDYQF29SfMDfF3j/9IfmQEtn5ZFc7MfQtbLU8gFhzvbq2kE7mVAhR9wEpUuauayU7c2QOOMdvi16uT/dP1wgij3Kni1wud240KbFc/3br7YH2wPbyQJMSE8e7SYmJA9Dd7/QBN/nstQI/0E7OT1lAQmy3AX97lz+fQpEprpjdRFK0c36lMFt2MiLbimarvOyGAPwnTSLkQXYn8Tl26iO7IcxvU5gCcdpxXLaQrCuJSVkBSPUZ6XzIh7qVYwXFKUhIsYFk8Mq4U5gzcuu6Mwhihe9SG8E5+oxN1TcIDEAmO1OkwJ02+KnuiBDFSPquwCTbWmZ7x9gee73Hn/FRLazHF0BRbPRZ/17zfjVPAK7EKkSXPo0n52nfv6TfZFtWhItj2eSVrTjnFQQhoKrf/F13L8l2ppkfiAakCUUMgg3xRmkSG+u8Cvnhnd/43HF1d5NcRCksGltC5NT5anwZe7ZyrduMJpZiXWud9K1q9T2Q+hC5H9T5UQuJin3miFFn/tyUB8x3SiFkHqUEcqLTfpY7Z5qUWK5/u/X2QHtge3mgSYmJ492kxMQB6O4XeiAV95OXHzVAQGx9SK7HLiID8lA9/4C8swftAMMQFanyX0FnVv8D3NN2BZUBegHw8/0HRFdAn7FkHJFLp7+0ESIhZEvGUlfvazE7K/MUApV4qVX4Q/zU3TIqoZH2q62xITY6JmOeJzSsuO6MZKoTIOQEOyMjjy8yF+Jjigy1LigC8qqxS385zzEheHJ8tT2EVuZYjoktlRypZFJ8WudqJYH4pBIjzmW71JOQatIrpHGEvKqETHwZMiRbMGausHORTL4SYfMkVh1r2sl7fFLbbBn+1rlRZ77mnkK5RB1hTip6Ok8GVoIsaR28YY67nnIfMy8phqQyqdGCaGulxHLnTZMSy/Vvt94eaA9sLw80KTFxvJuUmDgA3X17YDd7wEo6EiDqBrneJPneA5yjOAAyfBeFhBQQhSyluHhZjVcAVH0F4CQAPQAfcRDpt98i7w6QjjLD9/qgXqBo8UJAZMvSKCgC5kOOOCfHWbUP6QAIPfnJTx5bEJKcU09QiljdjVIjfXRNhN08wbq5lfZASKcoo0JYJl0j940ogBaRarkXuD6rekpamrQNtXCk1HXqz3KnSpMSy/Vvt94eaA9sLw80KTFxvJuUmDgA3X17YAkeqMoHBQ3VvLC7A8AOSPg9hEHAR8xQ4wHgt00oMkMBRQU2FbmM+iCFKdNPgAtSIYUrkQFZla0KkIAh/YUkiaw8BElWZNWDQECo26FeiB0x1PdQJFTtCUoJtRKqEiGpEt6j7OgV2yVMsm5y5TxQ1WEhGJGYrhN1a6QV5Vqs6Uq5fnPdRzX0ta99bRQCdh2qlUIpYecbxXvV7akqpZVz1goY3KTECgSpTWwPtAdWxgNNSkwcqiYlJg5Ad98eWIIHgAYg3k4ZgL0ihj4DGnbiuPrqq0eRTUUka4oIEGHF1I4OCjoqhGgrUgU6FbZ0rB0sSL7VQlB34fnPf/7YycO5CmHaIUVaArLASikixA4njpWmoLgluxALiAvgxS4cimoqwCgdgw12pFAgUp/+vvbaa0cBSecqrmkHCYSFWgwAlZ0sFJNUQFM/2fWj1qBYgqu7yfbAynigXus1rSz1cBR/taORorHq07hGQ2S4phGK6rSkgK3fkt6G3LDtrPuBXY8W7Ui0Mo5aEUOblFiRQLWZ7YH2wEp4oEmJicPUpMTEAeju2wO72QNWM0mqkQ52oaBwoJRATiAWFKMD/u30cNppp/2/Ao6APEKA9Fo6hF027ExhRZSsG0mBsLBLQ7ZlRV7YxYKawdapdjIBThAK+++//8x2k1ZRKTAQBtpWDM+OGc6VLoKIQJYokGdrTtt1slvfCA/biKqJsddeew27bd1qTHbLkLvufGkmSBHjswuI3TwCqLomwm6eZN3cSnqg1lxJzZmoiXy2g4vde84///zxL9cNMkJhVp/tSuTdPUaaWOrYaIdSwjbKdi1yjdZimSvpsE1udJMSmzxAbV57oD2wUh5oUmLicDUpMXEAuvv2wBI8oGidgnO2dgTUVcK/8sorx1aRgP5Tn/rUARxsVwqopGAmQgMZAeirJ3H44YcP4oI6QU0HBAFVg9oTxx133KjpgBxARCAuKBr8ZsvPpz/96UMdgYCQt65figaqCcSGNrO9pjSRJz3pSeN3BSBtL3rKKacMgoIiA8FiHEgJ/dzlLncZuetICZJzQMn5tnP1ftlllw2iJHLzTt9YwiTrJlfaAyHsqCdcb0g9xEJqxLgn+C1bMacwZogNdWdsIZx0MMe/853vHNejQpfuC/OFh1faYZvQ+CYlNmFQ2qT2QHtgZT3QpMTEoWtSYuIArHD3tehhagcYTmoVWElLXYHsGLDe4VqdtxrnVfOh19JOdnKIZHkt58wfk8ry2Y5xvTbMHx+b9JPtGLNNaADBzbGznqOP6667bqxYIgJIsqVSKAiJPEAUqBnBr4iHVNvXBl8pRgnwUxogBPx9zDHHzI499tjZ3e52t9mHPvShsWoqbcLKKIIB2aEdx9x4442DlDj++ONHUUvpGdQXJN0UFK985SuHeuK9733v7LDDDpu96lWvGsqLk046aeSjv+997xuxpqD48Ic/PEgGpATVBsXFK17xiqHAeNvb3jZWY9mGsNAuXzqWDfygj0c84hEDcC16pXZFamXEB4u2MjQX5ufx/A4XqbGRayMrzeudN7d0Duzq/AowQ9jU3Vh2dX7/vvoeyL3ok5/85LgvuFakZrjeXOPu3+Z76sQkTcPIpYIhMu51r3vtuCa0p9Cl689Wt+45TQYud540KbFc/3br7YH2wPbyQJMSE8e7SYmJA7DC3WebTg+vVtHrFoV54M0K/Hrl8ym2VvOe9XdzHnKzpV0KH67H5fPbJDp3PWMJ+FsEAgN87YQRsLsIDK/H3pAd1A7AviKX1ATUDVQM8sIVobv//e8/QIf87/hHnjjw/Ja3vGWkS9iiEkHwvOc9b9SgcN5LX/rSoVKQdy7miAQEAzLihhtuGOkbVkuRC0CJdhTCk/ZB4XDggQeOzwgLbUnlYKd0C3UigJnXve51I33DSqxVV2oP/5As973vfQcx8YIXvGCAKG1SXFCCqI9xhzvcYfaGN7xhpHCw2WotxQa1x6JXyALzNXNrV3Ms875uB5stNp1biwLWYpvZgWQ982e9sV/r8bXwqGuUTZWcWms7fdxqeSD3odxXWe/+861vfWu25557DsUUIlg9CakXIdmS4pHPzqv3ffNfugcyFFnpfoOs3B33s9Xy8MZa26TExvq7e2sPtAe2tgealJg4vk1KTByAFe4eyPKQCsxmO0jKiJAHeYAF+Na7LWOtAO9BOVvLrQfQ1R0muPnmkhpJAfDgvV7gVlMjInuuW+0hDwCA/LYrQLyW6cJfXsAFYJ5idACCNAeKCcUmkQu3v/3tx7HZypOPqCvUn/CSXoFscI4aEJQVn/nMZ4YK4SEPeciIvdQM6ovMA/0rdpl0C39/6UtfGuc+7GEPmymIR2mB9FCHgg8oLig3bn3rW49/FBYIFCu3AJP207dxHHTQQbNrrrlm2G1uXXHFFbPb3e52Iz5Wcdl629vednbEEUeMNA4qjUWvgDS/Jb43pazJnK7zMAoK4C5S94C+7D5QCYy1xHDZx1SyrUrs13N9LdvGbn/3eyDztxLIIRykcrk/uC/ku9yXKjkcAm5ePeZ7dWYoqyiikBLuCf1angealFieb7vl9kB7YPt5oEmJiWPepMTEAVjh7rPKnNQN4CwpCEArUAxUVvnvWofr4TnS+pu7130k9EnB0Pd6Vu7mV9FvCWFQZf4ZV2yZTwFYq492dlxNOakpIQETASYB0wEXASpSLagg/A5kz6ce1M8hjCq4z5ac1B+ORTogGUIS5fsQRY4PaM+YrMKKu38hqOo8qKAq8y+Auhbwo5iQcmIVeNFLO8ZgVbim1qwlBrXAn7/rVqdRUyR9ye/IGETMZnjF1ppC1ITEZojMcm0IyRAFm+ssNSQQj3vvvfdMPRo72djmc9999x0qrjrXzW3nIzb32GOPcV3n3q9ODXXTmWeeOdI4+rVcDzQpsVz/duvtgfbA9vJAkxITx7tJiYkDsMLdB/x6KH33u989dlu4853vPHvRi140cpJtQ0lWT6K/3m0ZFSpURFFdAYAxK87rIQaSFgF4XXrppaP4oQfmtb706dyrrrpqyJJtkwdUWrFf68vDPDvsGOFBX4pBcrP9FpCgPWNbz/h2ZkNIDiBzXnad9IKA+nz2HoUAX1EtqOEQIqMSKFEUhFQISWFcITwqAVJBjcr+jlFzgm+jGjE/QgpEWROVie1H9S9to/qIX30ffzrP5xTek7rCB9JFkGOLXiGuQhRRdXgBYzt7VbVEraXi7wC1+LUCfT6n/tgMxERIk8y3zMMmJtZ6Za/mcfV6Nh/VXnFtICJd864ffyMRvTsmhGJN+TD6EBs1Xemiiy4a93y76FBM5B60mt7a/FY3KbH5Y9QWtgfaA6vjgSYlJo5VkxITB2CFuw+QAXDskiCX2Mrwpz/96bH1o+0ozznnnJHX77UelQK5veJrVvICltermAipACzabYItWRlei9s9bB999NGjfsJtbnOb2ac+9amxpWbGs5Y2YsMhhxwyijKq4RC5fK27YUtLNR8OOOCAtTS7y2PSL4DOfqAfuPCqioIAisTSDh0q6osfYBFAUsmSCmyilKjpCTtLieB7NSiswJ599tljrsQHWYnNwMyVEAaIKf2bEyFEnFfnQ8CUNh3rOLUk1MQ444wzZo973OMW+iy2sh8hofCmHUbEYv4V8iUFIY0dYeIcL79LdzHP8hlxAuwh6U444YTZc57znFE7Y+qXefi0pz1tEGUpTLuokOfUdnb/u98DUSzlPuR6ScpXrju/uXd4r6l0rMl1WZVBvtcuZZK0DfVneveN3R+7+RablFi+j7uH9kB7YPt4oEmJiWPdpMTEAVjh7rPSDxyqGXDiiSeOegS2dLS1o50TKAQUKJTK8bnPfW6oDKzAe/hVpJAKAnmx3377DZm/B1uKBMdSFTjGQzD5fVb21Aywuif/2YOxuglsUJ+gyv2zsqdKvNV/O0lYGbQCeP3114/aBd7VVUihzjygA7fGoCAjsGr3BiuAtq60XaZtL9VaULeALfrwt50rgFNg3u+UI+z2u+/0Ke/a34gI42WD4pLPfe5zd1pEM+RBCkw6Xz/qKviNf4xdW8CEFfk73vGOY3YhGYBQ9RwqMVTJBXaLDXuA5y984QsjdlGF1BX0gBLj40/9hCAA0vlDDYisxvstigLqhSglYr/f+TdESgiOpI6ce+65wxZEhmPY6hwxC/ivdRFiH79QPHzgAx8YO4kAXhQvCCbzrqaApE/khd8U7NSXuWKOOacSJ/qXjmEuvPCFLxztv+QlLxn+UFTTPMoOIHzB79pFBCjs6Xd1O7Sj7YxdfPkz/uJjdqcYpTg71zXjXKRCiKGdkX6uvShK+AtJ4xr9yEc+MuZjnQdIlKTuJO0q10TUTlG3ZNcYPjLfFBn1m3uA69auKFUJxF/1OkvMtpI6Iyqa7DwUpdJmH2PIWrFWZFZBWnPMvbjGez5lKQorxyA0nYOUUFPCVsC7Q/m1wv9FLt30JiWW7uLuoD3QHthGHmhSYuJgNykxcQBWuPusMnugVbjQg7fihs985jNnlAHSNt7//vfPHvnIRw7QDazIQfbQaiu5+93vfqMgIUIDoeCz7emkggCejrPbggdeZADgSo0REgOwAgCRGVbo7MIgLSCrfcAYZYNt6kjmP/axjw3lhfQSD95W4F//+tfPnvGMZ8we/ehH70gDCJlhRdsODwGmQCSgjBAARKV1AJBAJoLBjhYIDCBRHYPLL798qD2MH8FiG07KCwSM1XW7RJA7sw+54NidKSWAAdtuAn/Ga6z8Rg3AP8cdd9zwqc+IBDGx8wUQ6HvjMxY530gdYBcAB3Jf/vKXj7E88YlPHJJrRIzCkVb3Q35EJRAALE624FRcUuwAcmoZRFRWXeWUawdY0Y62pc/YopNtUjkQPwplUlBQKIi9FAgkDnKEfR/84AfHP1uAUqvYElSM7Aoi3iFEMh/5iiJBvNjJLvGgmqC2UKDTHEUGBFgHeLPns5/97FA7UPwYD4LGTiHmdpQa5pGXMQHr4mn+yskH9LVhTOKATEF88YH5e+qpp47UJD4TK1swig9S75JLLhlAkF12GGEz8oBPkRvmO6JFX9JSXv3qV+8gdBaREuaI+c5u85NiiA+MD9HDv/Ezv/Op8VB3OKcqVpJuk2Kvrnfx5Rt1CIzjqKOOGr5wrvntHNcgfyERtZ/0mtQSWeFb4PeYHhWC9yh2xHKzkxKpCZF7H/tD8Nqu15z0m3sHIiypWuameBura9a1HlICYee1HoXcVpoLGzGWJiU2wsvdR3ugPbBdPNCkxMSRblJi4gCscPdWVbN6CvgBMoAuwOQz5YBVbmDIFpEACxAFrAL8Hm6/8pWvDNDkhbgA3Kgk/ObhFpEBjPoOqNeWrSKRFggOKgzA7cUvfvEAuwA1AMA2RIkHY6BQPQnbSlr1tmXls5/97Nm11147Ks0D1+zOyr6HaCQBZQRAitzICqHzgTp2s9fDujFeeOGFA/T723dWo6Up2DnirLPOGmCQagIYfsITnjAIAGNB3CAYgDsP+Gxd9AKu+dAKPkIEqaJNO3f4HlB3PrBgJws2PuhBDxr92JoTWeGz7TaNXRvsufe97z3AqfOQKEgLJI2VbjVBqB6SPhNgBXB+9KMfHTtbIAv4Dij12eo432gT6AbAHYu04S8EiPnBLgSNMSAigHPH21VDm4Csftlrq0G2GJPtR9/+9rePrU6RGeaO+LA/lf6RN0CWlVr/zMX9999//NOW/o0zu4cEZBsXsgSxZKUXSbTPPvsMEoyf9cUHyaVPLRWEEPDNDnPs5JNPHnOT7b4zfv/YqE3zTXqM8SJmkB9IAsQJW/2GbDFmc/2UU04Zx4ij2FDDPPShDx1Em/Egc0Iazc8dpInrAJGBADPn+dGWjWxyXbDXNQZcioW+XT/s5RvXmnlQV/9z7VP3qCVDKWKuuwbE2u9f/vKXB+lHGUSlZH5QS0T54X7htdkB+3pv0TXNZ5XUIGJjnkeV412MQvZVgsq8Ri6ZG+ah+6KYI+Nco+ZT7qmtlljvDFr78U1KrN1XfWR7oD3QHtiVB5qU2JWHlvx7kxJLdvAWbt7DaraSBKAAU6tqAYvSBs4777zZAx7wgAFKgB1qB+cA41QGgAsgKB0CMAN+Pv/5zw+pu5xkK8eAOiJBnjIwBuwDTB58nQuUe/hHUKjbkKKFgDxQBiwByUAwhQDg6LNq81JJgDKAKXJ+D9/AG0IDWcA2L9J647N6DhhaCQbsATl9AX9sVJARuEQcAH2IBH0a+7Oe9axByCAm+MODO6WFFAOqA78vegF3wDbggChB3gC4VBOUEICBc+95z3sO+xwPhFOD8CNSwjl8YVUeqOAzthgXQIEI4mur2UggPrLqH+AYmT8AgjRwLFJDjKUq6B9A5wMEkpVx70ga4NV8AaopRaLsUKWf7Vbp/c5O6hrfI0aoYShJkD3A/D3ucY9BdOgT+KW8CAgUd22wWX/IF8ebm7YxRVyJqflJSWGuBHBFFYA0E3OgnZ/EB4GhTe+OSw0GfmEX/1MkIIMAfWoLAF+/CBrqBr6k+qGUEBtkBzIN6KMwEH/tiJdxAvLIE8e6BrRl/rqOAD/z1ryipqDg2JnqYK+99hrEguuAjVEO8Z8xnn766WNOsNEcJttH7qSgaFK0vPs+xW3Tn2vP6jklkHnBdqSj65gfkF98zN+uPaoaah9g1rWz1QiJ3ENcT8YWFc9mB+ZRSpjTrkX3Ive41KFJGkpUDxRLSNWkHWU7YMSXuYZopW4LobmF/xucdGhNSkzq/u68PdAe2GIeaFJi4oA2KTFxAFa4+4BUQBlwtM89gAWQk5oDIsCPh1cScUAMceFBVUoDYgJoB1SBISu+6h5YBffw6xgr64AeUGilmnoCKJXm4Dig0UqtB2hKAcckf94DMhCKSABSPShLxVDEEPhERgC1ADKpffLfAQkAC6ACCoEooIK83hj0pU3tICAASiBSPQV9IB+ASN+pd0EpAaRamecHNsu///Vf//XRJuCtfQCRFH7Ri38RGRQcUlUQE4CBNvmCz42HrwFg40F6AMH6s/rue6vt6hoYnzhIKwCO+VLdDX8D81QTyAFql+TJp8aA8bNFUUfgGJBGJAEhajYAnFQCVArmA58hLJx/7LHHjpQdColDDz10xOWud73rWL13DDUHO4FkfSMSxJ+P+Mec8LdVe2SK46Niyaq0uWQeUSLom2/EC2AWC3PAnOU752ZLUH87h4/FFpkituaAtB3EWGo9pEAnUM4GChjzh31UKwg5/kOsmBOIIsob8UeeIY+Mw4sv+NN8Q1KIib6oeNgrjcbcDrlEUeF6QCogLhBTQOGi1B+kBEIMOWTcCCC+Nibzw/eUJ+mHYsVcza4J7EeEUGykuCiSTv/iCYCKnzG43thIEaUffqEEcZx5La785RpF8EgZ2mrS/qitkr6B/KM+2OyvupOSOFIs1ZotSVsKQemeiHiq155jKMbMc4RUkxLLj3qTEsv3cffQHmgPbB8PNCkxcayblJg4ACvcfVaoPYADGwAb+baUC8AHeAFOyPGBXCv9HnS9ZzU6kmAKCGDe+aTzgAuQr21S+Ne85jUDFAG1+rF67CUNwAowUEZpAYSlYrzVewDcKnmIBmCMDYiQrF5qHyjTP4UGIAEcUmQgQQBvAFH7VpqBacCS7cgFag01NKwuyvM3VqSA/oFR4NxnL+Ad0AaUjdUqNVusGnuIN55FL6vRwKE6CPyqDUoPqgZ1DA4//PChWrBKrQ2kCCWKlXxgH7AHGI1N3xQJCBlt+g6ZoH9EyZFHHrlD5o9AINP2CmnDv2JE4WHlm2/ECzlh/EAyUM1OpBLFCPWEGg+IKPb6HrHiOO+UKmKjP4D9i1/84iA2zAvEBV8B52wHxrVhPMC82Gblno3mHoIMcEbcUGYA9QC4uSAu+jJnk/dvfJQuALl4IxLExXeO0RZ7kBx15w/+Em8qB34xfxAqiADkhlQQcnZ9Z95Q2LgmADh+BwD9huRR48EYzCXHsAEAZKtrwFxCeiACkCqIFuOTNgP4J4Ulcwj4p2gxT5EAyAVkiTmBIKGUSXFPRA3bjcc84ivz1RxBupjnSV3JtY90NAcpJYxVfKhckG2IIfMUEcavrlvEmTlArWI+eG0lYiI1JYzL3KZuqcqazXi7F0tzwzx3XeU6N89zfeT6SmqHeRYVRArLOg95ighGSoj7VlPCbLb4NSmx2SLS9rQH2gOr7IEmJSaOXpMSEwdghbvPCrp3Rc68A6hZTQZ2AVNpASmctozh6gMYtJqdvgOiSZGlYsRWq9+APcWG3mHLcAAAB6RJREFUV1JQPIzPv4AJwJIEHyj1IO58gBEA88/qtPYAazY4DtiSOkGuDqAjSgA84B7gBor5C/j1ci7bERNZnZy3hZ3aQ5RQoTiWf30GGHwGXpEXAKtjScj9jfgwDsBZfQQ+sSLuN20YH1vYB1hY3TZ2K/KpGQKc1N0n2IM4oGZA5lBa2OEDKKFcQWzo11ipFPRNQcFn2uIfsZImwjYqGfMECYDEUKNA+oexiS/FCcKCPx3vXHMtNS+ikmA/4ARMB0gZq7hpQ4qCWCNwEE/Oy6p24qJtNRiQHcbIdvEyzsjUUwTQuMWOX9kv1uJjzgHe2qbcYIu6EMbEbqoFpBJfIDqsTgP+UpIUZHUsJYX4iKNz+Aq5wA4x8zd5Pd+JFcKMfRl3QCNyz3xAUpm7vucfc0b8KE70jwBiO8KQbVQf+rfyzTbvXsCqMad9pKDvECoIPnMQ+YGU0L75LS78zj7XAgJEDZgoMpZxX5iqzdxrEE78EdA+lT1r6dd15Tp1XWYnmtSNcL57Q915I+kedWcdx1FxSXsyj9ezdfJabOxjvtcDTUr0rGgPtAfaA7vPA01K7D5f3qyWmpS4WW7rk4oHPKxGdeBBtgKjHLZRucW1n6zqJa87BfYAKqAQiRAVwKKAGleVJ+cBPPUHsooY6XMe5r1LLwjoBSq1g3CoxeSy80OALtvnV7pjV1UpJG0mK8wB4qkDkIKE3n2XNmsbFWD4HqFBZu4c73UVNLH1XQCpMaUInvEiDqgGgFug2ao9FUNk38bNXj73ck4IpEpixWeO4deAIceIG/u0UVdg54s8ZoeQxCnzM+OvefD6SV2JumKvP+1kW9L4OGN2bIo9xlbtRGnjd7anzdjgmEj8xV8bIXyk2ITIQDBQs9QaBfrmf995+UwFgQxSZyL1Wmq85kF/fKWNxLoSeYlNjqNsoNhAJNR4hPhI/RafM2fi51xj7DFO/qjXCJIqNUu2yg21XmMZU/y2mceYa6LekxK/xCz3rsxpBCOiSXxd/wiyJiU2NspNSmysv7u39kB7YGt7oEmJiePbpMTEAVjx7gNKsjoYoJ4UioCbZRZ600cAUR6g592a1fAcm5V19u+MmAhwr+DWecYSmXbaCZjL5wDH+MXDfk13SZuxqxYQ3BlBEp8CBanvUPvNd0mJybhqvrjjA5z8XvsNAJ4H6QH5GVtAVlZL67jsBkENIKUgv/PXPHjN+HNubJonLPJ9gHsK7lUiopIzAf11vrG7ruwmrpHVV4LDd1H1ZC6lfkT8EqIlhEYF5CEfcm71aQBfSLLMvdicsdVzs/ViYhs/JHZsoQChBKnxzjaUsZmtaT9z0nchJgBQpBmbjLeSL45xbsizbOlpbP52fMiP9Odz5nxiiJhA2uTaib1bSeKfsYYYrPeHzXyrD1GGePCP6odahkJHXRHXdO59uQ9RFiGVUpPF901KbGyUm5TYWH93b+2B9sDW9kCTEhPHt0mJiQOw4t1XUJkH23lAuFEqiQDu+ZXzgLx5MBTAGMC2KBRVdQCope2aRx1iIed7SM8rAC6r0ZW0CUESkBugvsgOv1VCZb6d+bz1SjZUEBpAEUCZvuoKdoBVjW0FzAHRFbznu6pKycp4wHvAZ/Wh3wK8jSlKm/ikAvSMOf1WP9Ux+j7+Tmy0U1fy533t+ADIamcImPyW1eKsLPMjsJ65VFMnMkfSXv3MlqhOQsRoM6SI36NwcX6IEX8D99rK9o38EmIk/kq8ck1kfCEr8jnzKm1U8qiqhFJnJXNj3kfZPjRxiH/5z9+5DhL7EB8rfvv7HvPn1SLz94bNOl5xV39GvY/MU+/moKKvCua6F6o9ISVFMVZpVnaUybVqDjUpsbERblJiY/3dvbUH2gNb2wNNSkwc3yYlJg7ACnefFfR5MiKAJQArtQqWtSJaV7C5s4LXEA76rg/bWcW9KdBQQXnAfNrJ9ohZIY46wXvAZgBkCjEuAsUBeXW1/aZIiXmlQHwfYB+wnLSD2J3z5sFz+q/pBbGlKgLiizqGAP2qOKhpISGBvLMn4FscEqeA6BAJITWS1lBX3EM0sA9AqukAIcICgsWnEjmZB5WM0Uf1U/V7JSkqcGdPVBdVoZH2Q86wJ2NLYcyQC6l9EoIgKRlIr4wxfSZtJfZkVVp/UePEpqTvhIjI9VYJBO0mBaaSN0mxSJzmiSyfK7GW3yvhF7IocynzIn2KV1RGif8K3/4Wml6VMZkfq0BMiJEaJgqpViVPrpe8Zy6pQZF0rzpvm5TY2BndpMTG+rt7aw+0B7a2B5qUmDi+TUpMHIAV776qEuZXUevQ6nEbMeQKnvN3BWexYVdESbU7pMbOSIPaVlWHBGDOqw3q8euxI/3P+76u/tc+Fx0/ryy4KdtDJniv4woZVMHXor9zXiU5KnCet2VexbDWeZT5Nz/XQp5E7TAP2iv5ND8v6hjr2Bf5opIAsSW+mydz5m3I5/nz0ub8fAoZkLHNEyR1ri/6OwRDJYVqm/FDYhNgXRVCdV7Nx30RATfvv424D0zVR8iJRT6dyqab6jcKmXqtSAuSnqFQbNKGQv6FhA25q23FVxWGteOI3Xbs6rLMtL3N6MeNtqlJiY32ePfXHmgPbGUP/B+6tKlecKIei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24390"/>
            <a:ext cx="4936266" cy="6616978"/>
          </a:xfrm>
          <a:prstGeom prst="rect">
            <a:avLst/>
          </a:prstGeom>
        </p:spPr>
      </p:pic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34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png;base64,iVBORw0KGgoAAAANSUhEUgAABCUAAAHaCAYAAAA39PP5AAAgAElEQVR4XuydB7RcZdn9X7/GR1F6RyC0AKFIL0EgVNEQaYJ0AekiIB2R3hEVgY8ihCI1UqSHFpESqYEACUUghB6KFPXr5b9+758963GYezPn3plz5s7dZ62se+/MOW/Z7zmTefa7n/18KfkwAkbACBgBI2AEjIARMAJGwAgYASNgBIxABQh8qYI+3aURMAJGwAgYASNgBIyAETACRsAIGAEjYASSSQnfBE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YmK74H/+7//+7+KhzCgu//v//7v9A//8A9JMP75z39OkyZNSs8++2zaeeed07Rp09KQIUPSf/zHf6Q333wzTZ06NX3lK19JCy64YJp33nnT3/3d36UHHnggrb/++unf/u3f0owzzpjx+NKXvpTb/N///d8aPv/1X/+V/vEf/zG/x+t///d//zfn8vr//M//5Db5yd+PPfZYWnPNNRPX/uu//mt68skn08Ybb5yvY+z0ofHzO9dyHce///u/p3/+539O6667bnr44YfTeeedl/bbb7/cFtfQ3vvvv58WXXTRPD/O5aAdtcHrM8wwQ/rP//zPPHbOp98FFlggt/NP//RP6ZNPPsltzT///Okvf/lLmmWWWfL1Gh/X/fWvf00zzzxzrW3e4xxhAB6MPfYfx6H+uY72+Mn5/IvnNXMz/u53v0tf//rX09NPP51WWWWVjDVt+jACRsAIDFYE+BwdN25cGjVqVBo9enTabrvtBisUpc37S/qPtrQe3ZERMAJGoHsRMClR8dqalOjfAvBFjOCdIJ0AmSCXAPmll15KyyyzTA6mCcpvueWWtPnmm6cXXnghzTrrrGmOOebIwbeIAAXdjEZEBO0R+K600ko1IoDgmjZom3Y5COhnmmmmTBysvvrqOUBWkE4APWLEiBzAQxCIgHjllVfS0KFD02effZYJg9lmmy3de++9afHFF0+zzz57PverX/1qgmQZM2ZMeuKJJ9I555yT+xQhwDkffvhhmm+++XK7/M18ICcgGnjvxhtvTHvuuWeac845a8QE46Wd119/PWMAGSEyAeIGbMDva1/7Wm3etB8JB8bAodchBp5//vk8J/pnHJAe4CCyhDExz3hwHYfIjWbuBtoWCSXsRYg0c73PMQJGwAh0GwImJcpfUZMS5WPuHo2AEeheBExKVLy2JiX6twAE9Oz2K2BGCfHGG29kkoCg+s4770wLLbRQDtgJ3i+//PJ07LHH5vO1e09gTfAcA2SC3A8++CAH8xAKUiegphD5IfKBL4P0udhii9XICBQJBPccXI9CYuWVV64pAyAbGDc/UWxo/FJg8FOEyUcffZSDeREu77zzTiYsOOe5555Lyy23XK0ffqFv5jphwoQ81mHDhqX77rsvkzcjR47MpAnzQUUCIcG8GYvUHJA2L7/8cppnnnmyqoQ50xe/S9XAuVI6SFER/2YcEAZco7mAM33xN2MQsVCUUGDdRIbQjwigou30787z1UbACBiBzkHApET5a2FSonzM3aMRMALdi4BJiYrX1qREaxaAL2RKCYgpEbw2efLk9Kc//SmrG5TOgEIA4gIy4aGHHkrbb799Dm5FcBA8E1QrZYEgXGkQtMnrb7/9do1QEKmB8oFgfuzYsWnTTTfNpMHyyy+f0yKUGgJRQHv8RKHx5S9/OfcNeRHVoFIjQFxAcCjdgrEptYQ2+CcVBsQDqoq11lort0mfBPG69t13381/k77BuZAdSjuhDd5HrUEf/GPOjFG4KPWC+UAMgKNwFzlAu5z/3nvv5evnnnvuGnGglBRWXakuIm6avRNi2gtjQ4kRSYpm2/F5RsAIGIFuQcCkRPkraVKifMzdoxEwAt2LgEmJitfWpET/F4AvYwS4BOcErJAF+CxEmT8eE6gHSGkg/WKzzTbLxEL0jOB6PCAI2FFXcKBS+Pjjj3N7BOQE7VOmTMk+ESgWCLiVOvL444/nawju6Q/viLvvvjsrJDifvl577bW0yCKL5GCdwB5iJCoHFNjTBoSJ+lXqA6oFrtHBHOUnwe9PPfVU7k8+C5AA/A5Rsc466+S0jGWXXTbjxMHYwYRUDik55NPBTzBBeQFxEj0lIDYgM6KfB6/xj3MZSyR1GAPnMif8PETAyH+jSPoGGNE210QfDSsl+v8suQUjYAQGJgImJcpfN5MS5WPuHo2AEeheBExKVLy2JiX6twCReNDvMmnU7jnBKn4MBx54YI2okJElvRPcitSI5pacg2km6RFSYij1gb8J9PGbUGAMYcA/Uj4InEmPQOFAIM45vEbahdIYGJcUDlJwMB4F1zLWpC/GKAKC9mgHNYLagOSAMIF4EQ5KpyCAp31UETFlgt8hIyBJmD+GnxAKkBYoLETy8BPVAwoQxi5lBT9FKnA9xAnzFNkTiYZoSBrNLWUaWoRQoC3SdMBAxIhIj/7dTb7aCBgBIzAwETApUf66mZQoH3P3aASMQPciYFKi4rU1KdH6BYhB+aOPPpqWWmqpHEzjb6DUh1j5QYSESABViEBRsfTSS9dSH6TIoC0pDc4888x09NFH50mgfICIQN1AsIxJ5gorrJB/b1RlgtfkiUHaB4oFruWIaRyxEgiBvjwVlFLC+VzL+Oaaa64vmHdGskZtkxKC4kJpHYwF8gLSBTzoA+PKFVdcsUYyaBwQHBAiscIHJEasqBGrccQVjmsjfwr9rL8T1AbmmxA99Mn8I+kkxYarb7T+OXKLRsAIDBwETEqUv1YmJcrH3D0aASPQvQiYlKh4bU1KtH4BYuBL6gHpHJheKmh+8MEHczoF6oJrr702py2gAmCXX4GvTCXjTr4UAoxYKgKIB9qGqMDfgNQOKlDUkxBSWhBooySADMBIE2WDyAVSLRgTagvaQmWB+uCRRx5Jq622WvavoJ2opFA6R/SjUDuMkTSSTz/9NJtebrXVVlldcM8996QlllgiG3NCZmBsSSoKign5R6gP2uUc0lQY76uvvpqxE8ZUEYG4if4QIhkaVUsjFQbFhpQTwrRR+oZICTCAQJE5prDlfeYPmcL6+TACRsAIDFYETEqUv/ImJcrH3D0aASPQvQiYlKh4bU1KtH4BoscEgetbb72Vg38IBwJYpVsQ3KJQQEFBIE/Qy2sEzJwrVQWVKDDJFFkAyYH6AgKB60l5UHpFTMmIM5MqQiaZ7PDTHn1zoD6gjfqqEhh0QiLggUGpUKWXiBSRGSVt8DvtQ8Tgi0GfBPRKv6APUlEgKVTPHjyYK/+k/pCyA+yiZwR9v/jiizm9Q4RDrBLC+6gaUGtAvDQiJSBJGINID5ETPd0FUeUhgohzRUzoOqdvtP45cotGwAgMHARMSpS/ViYlysfcPRoBI9C9CJiUqHhtTUq0fgFEJkRPBCkJoopClSB4DZ+GhRdeOCsFqCiBegHCgWCdAJtDaQMqCUo/nIPSQKaQCpwV2NMeqQ3yXtA4RADIo4KfqBUgKehfKSX0C3FAG7FyhVQfEBuMD4NOfkKWSH0A+cB1qpAhNQLkhOYIqQCJQeoJygnGSbUS0jakeIBA4QCLSBKofKmIEq0kbYAnyov6Q1VHmItMPnvzk5BaIioxYr8mJVr//LhFI2AEBh4CJiXKXzOTEuVj7h6NgBHoXgRMSlS8tiYlWr8AqqihAFqEQvQukLklSgT8FQi4CeBVIpNrtPsurwmV/ZS5In9jLklaxVVXXZV23XXXL6QxqAqGyAX+hsSIwbTGdeihh6add945EwIcpEZAFOBTQcWK6IcRVQjRvJJgn/EyLggKKREU3ENUoJ6AMJCfBD8hRCAJmD9pGqgyeF2GlyI6lNbCTxQjpHWgPBFpEMmDRmRDLNsqtUNvpITmVp8SIiIEgoV/jNeHETACRmCwImBSovyVNylRPubu0QgYge5FwKRExWtrUqI9C6AgPO72NzJDVKD/+9//Pvs2QBjISFJpIFzHa6RrRKUFATZ/k+Iwfvz4NHz48FxhgwC+Ph1DQTTvQ4CIOJFygnGIJIAkwauC9uSjAEryk1CgrtdQY5BCIkJAqo1LL700bbnlltmbgn5kqimlgcZKOzL3ZAwiMpQaonFpzLwukoLxRfUHv8dqJvWrq/WIOPZmihnJkEjExNKp9MHa+DACRsAIDFYETEqUv/ImJcrH3D0aASPQvQiYlKh4bU1KtH4BRACoWkT0P2BXPr4ePRGiqqFI9QiCeLwUCNBRTURfCBEbvAYpQP96nz4I+PmJIkFkA+NDhbDQQgvVSA4RDvVzEVEggkFpI1QOka8E46Kk55AhQ2rEBP0yjkhM6DWRCnpPmKEqoQpGI6Khp7QOztUYVTmjp+ujCkPrwrkaT/SUIN2EFBSlpNhTovXPkVs0AkZg4CBgUqL8tTIpUT7m7tEIGIHuRcCkRMVra1Ki9QvAlzOpBUhnICAnwFdQrHQMBbZSEbDbzvkKgmWIWT9CrieA5jxVf0BhUV9BQh4UnBs9FGQgKWNK/qYvBd0KsFFM4FnBT6plxDKmU6dOrc1JCgqll0BCKKgXiUEbqCnkbQHpAWnBtSoDKpJC5Ih8LcBP6Rwx9STiEsmd6KshBQZtoh7pCdNIqkDecL7wlLqC8YE9B2tHqgnvUfZ1jTXW+AL+rb+z3KIRMAJGoDMRMClR/rqYlCgfc/doBIxA9yJgUqLitTUp0Z4FIHglCCZ4JX2BAJe/KY25zjrrZDLh9ttvTyNHjsxkgEwc6wPhRqOLKgp+p914vYgAqRs4B38IynFCAIgEqO+LMRHEo5qIagqNQVVBpGjgS6hMKDmHdvGLiP4KIgjUl8YOSYHSgJKoVPZQmU6luEj5oFQWESWNSndKAcJ7UV1Rn6qhNI9GmEpREtUUGgMECuMDFx2cp9Kn4ELbjdJz2nN3uVUjYASMQGchYFKi/PUwKVE+5u7RCBiB7kXApETFa2tSovULUO9XQA8EraQ0oBZAIYAR5DzzzJOmTJmSg1mICwJ6DCUVyEM01B/RzyF6LcisUX1zncqA0g7EBUTDhx9+mKtpLLroojVfBs5VSdHHH3887/pL7SFig2soDQpxgRlm9Ffg+j/+8Y957Lfddlv67ne/m4ctpUMsdxpTKaTUUN/gIIWJ5kYJUHB68MEHM4ETU1OEjcgH2tNc6AevC9qOqSmNTC0jpvK7QCHCHOWVQTsiSGiD8cm7A2xZPx9GwAgYgcGKgEmJ8lfepET5mLtHI2AEuhcBkxIVr61JifYsQNx5j/4JBLCTJk3KVS3wRyCQjqaJlNWMpEZvo9N1/NTv9eRE9EGIPgm8ToCvvmL5UpUlVbAu7wlIFdQWBOoQCEoJ4SfzImhnTlJURKWCgn3mE70rYqqG/Ch0HW0yH0iVjz/++G8qk0RcIHgYP+RFxA4ChdcbkTvxehElkbBQmgY/IYtQdZD6oRQTkSPMlX89pYW05+5yq0bACBiBzkLApET562FSonzM3aMRMALdi4BJiYrX1qRE6xcgBrkiCyAf8EYgnYPfMaRkd12VJBScKwVB5o6NRqdrlI6gqhZxx18eDlyPykGeEVI4KPCnRCcGkpTo5D0UD0OHDs1KgJgqwXggCfC9INiPhpnqX6QCfQoDfpeBJH3SLm1EooYAH1wYY5x/JC9oR2OPJVLlUVGfHqIxyFQ0mohOj+jRmEVwaBwiLaL3hlI2NKbW301u0QgYASNQLQIxZVD/dzAiqeH0GTlu3Lg0atSoNHr06LTddttVO+hB0LtJiUGwyJ6iETACpSFgUqI0qBt3ZFKi9QsglYQqXvCTQP6tt97Ku+pLLrlkzX9AX/BQAnAeKgQO1AfRwyCOMgbLKp+pFAi1x+4+bdEmv88000z5dwX2EAkE1JAXH3zwQSYFVlhhhdyNSIT6QFsGmVxDf5AI9eoLlfGsR5VxcS7XMua55prrb1QNUkJE8qHRyjAmTDYhUSIR0SitQ1+Yo4llkdWOX7hjaojWR2VAhYE9JYqg63ONgBEYKAjUkxKMW+ls+j+FnyYlyl1RkxLl4u3ejIAR6G4ETEpUvL4mJdqzAAThDz30UPr617+eK1hQsvNXv/pVOuecc3IwLo8HvuyRXhDLdcadqEbBPe/HVAPtUkXFQlQi1Kd08Le8G6S2kAqCn7RHwC1FQFQ66HfeI80DpQWKDwiUWE2kftwQMqRXELirXcZLPx999FEmKUQe1M+vvi1IFlW+qPe2iOcqNQYsIGVE4BRZccakdBR9MUd5QnuMg3SbSPYUadvnGgEjYAQ6GQHIdP5/4nNW/7+IuOZzmvdFxvI5aFKi3NU0KVEu3u7NCBiB7kbApETF62tSoj0LoABYigSUD6qQIcUBPWs3nt/54sfffNmbXqArNUbcpdLvjZQBUfUQv1wyTogGEQEx3QElwvjx49Pw4cNrnhX1gb3afeeddzIxQbDeyF9BhpnyaojjFsmgkpu9zV0qEa4HU6WlNFpFzbOvSonYF21AnuCZIf8NETTymWhkotmeu8utGgEjYATaj4CIWJHY9CjVG++NGTMmbbzxxpkk5v83kxLtX5PYg0mJcvF2b0bACHQ3AiYlKl5fkxKtX4B6LwIF/Ar+RUDw84033kgLL7xwLQ2iUcnLOMIYYEcPCRQOBOjsXEnlEBUH0SNC5If6EtGgL5760sn7+E0QiMuoMpprisBgXqgk+FLam6kkY2OMUomo/Kb60xde2uspwBe22q3rbfVIS0HFoWoZUmkUXXHhjOKFlBj5Zbz88stpmWWWqTXXm2qjaJ8+3wgYASNQJQL6v4b/O5Rex+e7/g/g805qMX2Wm5Qod8VMSpSLt3szAkaguxEwKVHx+pqUaM8CKJBVKoZ+EvhzECCTBhAJBM5pxuiS6yM5MW3atKxSIJWA3fzZZ589XXHFFWnTTTdNCy20UO1LpIJ/KRK04x+VCbQLETH33HNngoP3InkgY8modNCXVNpXqkNPqBLI4wch1UgkVoRRbyafIlCUmiEviUaEgFJSYh9FiAONJ+ZOi4jBtBTCg3VkLNNTtrTnLnOrRsAIGIH2IaDPQBHJ0ew3Et0iwE1KtG8tGrVsUqJcvN2bETAC3Y2ASYmK19ekRPsWIHpDRKMwvuARlCt1g+AffwYksAS5CrxFIsQgPZIbUVVBWzfffHMmEDbZZJOcRqEvkDJi5D2lUdSrJUBBKSGoHr7yla/k66P3hNqJVTbiGGmjPuiXqiB6VxDkQ6BwKAWikTIiqjKU8qL5qwKJ1CdSikTCJhI3mneRFIu4ZvUpIDG1IypS2nc3uWUjYASMQLkINDK4jJ939co5kxLlro9JiXLxdm9GwAh0NwImJSpeX5MS5S0AX+YgIFAzLLjggjkgJ5iePHlyGjZsWM3wMhIWCrI5D1JB6REx11cB/zPPPJMraMjjQF8epRiQf0RPKSK8LxNKyBHIA9QcEAj1lSVk9liPnoiNWA2jkVIhEjaNVkDzjakceEjob7Uf0znUjuZ9+umnp0MOOaTXlJLyVt89GQEjYAS6FwE+d01KlLu+JiXKxdu9GQEj0N0ImJSoeH1NSpS3ADEdgCAf+SskgxzONRKlCIhs4HWRBdqxj2keUivwmqpu1JfD1OsiCBqV0KQfFBv4PnD9Y489lq688sp00UUXZTJA6gTG8P7776cFFljgC+DFsUSVBSfK7JO51Ff/qG9IBqGcJ0JESg2RDvKKoL0PP/wwp63o3IkTJ+YUFMYoVUhvXhXl3QXuyQgYASPQfQiYlCh/TU1KlI+5ezQCRqB7ETApUfHampQobwG0q6+gOhpMKmCOhIRGxnkE5Aq4dX0s+xnLd/I6XhXyXaAc6aKLLlpLlYhkR5y9CA8pKvCWoIzpUUcdlVM7OGJKSKNUCK5FCUL5T5EpUk/ImwISBg+M3g7Gonnwk7+ZUxyjUkVoV/4cSjm5//770ze+8Y1ahQ5hVSR9o7w7wz0ZASNgBAY2AiYlyl8/kxLlY+4ejYAR6F4ETEpUvLYmJcpdAKkNYuUKBcyMREG3lAnRT4Lz+KcymKqIgQKBgJ1DygKlV3z66aeZVDj55JNzGobIi0ZlO7leFTJomxQKkQcx3UKmZ43UFlyHyoH2G3lZyMldqoaejCe5FjNJlA60h88F59I3hIfmLtVFJGpEnoA141fZ0pgfXe6quzcjYASMQHcjYFKi/PU1KVE+5u7RCBiB7kXApETFa2tSorwF4EtbTFuIpo3yeRBZoaA7pkNAPhCUY0LJQdDN+wrelcYwfvz4NGrUqHyOUhf4nT6iIWSjmUslQdsy3YzGlhqXVB6N2hAZIRNK/YzXSq3Rk2qDdiEjSG+hL8px8jfznXfeeXMpOogYDD05wAaSpL7PaKRpQ8ry7nX3ZASMwOBCwKRE+ettUqJ8zN2jETAC3YuASYmK19akRMUL8Hn3CsDxdCDQVgDf7OikBuCL4R577JEuvvjiTEJIOaH3Y7DfqG0RHUq1UPUMBfuQCBAAKCGiqeVLL72UllxyyZrSg+tVSrO3ChvNzi+ep+olvFYUp576ox1V+OjLmHyNETACRmAwI2BSovzVNylRPubu0QgYge5FwKRExWtrUqLiBfhcERBNGKWm6KlKRk8jVhoIBMHQoUNrPhCkPqAiQFlA20r1qG9H1TciAaH0CtJBCNpVypNro/+FfCJIF3nuuefSKqusUkvhiKqI/qIdq0IDjfwAACAASURBVI6Az9SpU9MiiyzyhVKkRfuRaqW+xF1P6SVF2/f5RsAIGIFuRsCkRPmra1KifMzdoxEwAt2LgEmJitfWpETFC/B5GgZEgBQIGlGRgFjqASkHosIBxQLtQ0zIsLJR29OmTcvqijnnnDMPQcacUj2goqj3ouCcmBJCv1FtoT5bpWgQNvKukKFnT9VEml1dkRJKS9Ec+ttus/37PCNgBIzAQEbApET5q2dSonzM3aMRMALdi4BJiYrX1qRExQvwefdSOUBMQAJsvPHG6fe//33Tg5O6ggu02w/xMGHChDRs2LCsjqAPqS8aVaGAXOAaEQlSTPBlk+uiBwb9yIRTfcuzIaoO5E0RjTKbnlTdibQxZcqUNGTIkEx8KC2kv8SByJeICZVH8LOYZZZZ+jpcX2cEjIARGDQImJQof6lNSpSPuXs0AkagexEwKVHx2pqUqHgBPjdpJADmkLGlyn8WGZ3UEqpIoZSQqFxQ+40CeVI0uJaxRAPKSDKInKBNjphiouBehIU8J5hLq0gJtclP5qCyoUVw6uncOKdG82tFH27DCBgBI9CNCJiUKH9VTUqUj7l7NAJGoHsRMClR8dqalKh4AT7vXkoJeTMUSd2gCYJoEQZKQeBLoowuY+WJaHpZP3upLERe0KbKlCo1g2sgGjTGWJI0Vg3R+42UCH1FXaVOVVpV5Uf72p6IIH5qvE7d6A+avtYIGIHBiIBJifJX3aRE+Zi7RyNgBLoXAZMSFa+tSYnWL0AMwuXtQC+NUib60rvalNGkVAitaF8BuVIjnn/++bTiiis2NJLUuTG9g7FBWKgsqBQNIjvq5yuPC9pC+RC9MPqCTbxG5U0jqcLYRGiIqClKANEHbULuoCr5+OOPc5nW/qaR9He+vt4IGAEjUBUCJiXKR96kRPmYu0cjYAS6FwGTEhWvrUmJ9iyAVAoEqqRV8LMVQasCbI26t3SMojMjyCZApywpAT1+Coy5pyogjEUpI2+88Uaae+658zW8juKDSh1ScPQ0FpESvE+/XNMqU0zakVLk3XffzSads846ayaH6tUiRYkJ4U5bVDdh3K0ghYqumc83AkbACHQCAiYlyl8FkxLlY+4ejYAR6F4ETEpUvLYmJVq/AAqG2UVXWkZMn+hPj1JhyDciqguKlhBtNA7aJyVCaRu0H/0l4jVSHFx++eVprbXWymVIpZ5455130oILLlgjYnqbP++BE9cstNBCue+iJEFPmMoQE9KENJPFF188t//BBx9kEiWWNW12XaQC4VqICKXLNHu9zzMCRsAIdBsCJiXKX1GTEuVj7h6NgBHoXgRMSlS8tiYlWr8ABK2xNOfdd9+dq2n0xbyy0eiUCiFSgHN6Ig6KzC6mmvC7jCR7GjcqCZlpKoVEgboUFCJlelIRxLQOFAcoLXrzvCgyH6kZolcEcwK3jz76KM0111y1CiJF2uVcKTxou6fUlKJt+nwjYASMwEBFwKRE+StnUqJ8zN2jETAC3YuASYmK19akRPsWgOBX6RatSN2IwTC78wTvM800U0sqWwgF1ASkOUAqUEZU42+kXIjeGSo3qjKi+lskRW+Bu8gDkSutSoMQUaJKGlI0REVJXzwsaIdDvhsyGG3VuNt3R7plI2AEjEB7EDAp0R5ce2vVpET5mLtHI2AEuhcBkxIVr61JifYsgALimG5RNIWjvg0F/AT6H374YXrvvffSEksskckDBfT9mY36EyEhsgAjR5QFpFbI80EBuLwzVPYz+kEodWJ6agL1o+C+aOoGfX7yySdpttlmywSNSAeUF/wuc0uVOo3Gl8yjaH8R4+iJ0Z92+rNuvra7ERChp+dTs60nDCPxFwlD3aNRzUQbsd2IYDTQrSfa6seiv2PFH7Wt57mnz4Q4hkbeM5pfHPf0Pk8bkZ+6vv49qbnq5z516tT8WTLjjDOmyZMn57fxouH485//nJVWpH6RbsbvfK68//77ab755ktvvfVW/qxk7nwuf/Ob38yfmfHzmfHI2Leb7lyTEuWvpkmJ8jF3j0bACHQvAiYlKl5bkxIVL8B0usffAfUCX/r5Yqw0Df6mPOaXv/zlthssXnvttQlPhm222SZ7MsTUhU5Aj/G8/fbb2cMilkAFOw75YiglpRPG7DEYgWYQiEoeBeR8HnBPK61KpJ9+olKKRGU9+RDb5BqlWGE0Sx98pigFjZ/0w7NEn5GkUHlexqMSwfK6YW68TlsiHUUYRtKD9lXWNyqYYplhXS//HJ5xiADhQRuvv/56euCBB/IYeX/DDTdMkyZNyt4xzO9rX/taeuWVV9INN9yQRo0alSZOnJiWXXbZNHLkyHTiiSemI488Mu2yyy553hCc4IdijM8VxitiAQPf5ZZbLpMWe+yxR27zuOOOyya9zBXS4tNPP81joyLPuuuum2655ZaMhUjRSMZ0E5FpUqKZJ7q155iUaC2ebs0IGIHBjYBJiYrX36RExQvQS/dxh4+dtVjOUl9m+Tm9Chf9nWFUbESVQatSUvo7Pq6XuiPu2AqjP/3pT2n22WfvlyKiFWN0G0agKAIxoBchKcWU0ohEutG2TGpFXMT3eF+kAtdCAhBkowjgJ6lg9QRGNILlPamfRFbQjnb96ZtgHqWAiAMZ5vJ8olwSAfLZZ5/VCAvORWVw5513pqeeeipfy5i4hn4w0YVUmDJlSjr11FPTKaeckhZddNH03e9+N58/77zz5nMgIqRc+MUvfpHVCzz3kLm//vWv0/33359/Mr4555wzvfTSS5nIoO1p06al1VdfPY8JMoEx8DrEBu2vvPLKmZBFmfbmm2+mZ599NpO03/ve99I+++yTVltttbTffvulbbfdNo0bNy69/PLLmdyAuEFV8dvf/jaTGayncGI9TEoUfSJ8fkTApITvByNgBIxA6xAwKdE6LPvUkkmJPsFWykUKEPipXcYYFOg1frbTz4Av0ezyafdUO5qd8oVaO6ZaFAVSCpYoB0pg0d9UjVIW3Z0YgYAAwTHPHc+fPGogJ6PaQf4tMoiNxCHPgp7XqHCKKQS0Sz96PiAyCNwhGB599NHae5yz6qqrpuuvvz599atfzUH8GWeckdunPYJvriP9YamllkoPP/xw2nLLLdM999yTICEwsd1ss83Sbbfdlh566KG0wgor5ACfwB0CAJXBc889l5/VFVdcMQf+KB3Gjh2bRowYkdMlUCxANDDXc845Jz344IM5rWyHHXbIygbGvPTSS+frbr755vw6RsPgt8wyy6TFFlssz+m1117L41lggQXS2muvncd32WWXpb333rumwgAHxochrjDnJ2QDpA8kDr9DqEjFARaqQIQa46c//WlWZ0BqXHXVVZnUkGKr3Z/bZT9IVkqUjXgmtfwdunzY3aMRMAJdioA/UCteWJMSFS9AE93HAITTo1cDf5eVTlGfN94p34ca7e5KFk4QoWBLio8mIPcpRqCjEEA1oBQJgnd5pRBs6+D+RvFAYC4FhErW3nTTTTnVYOedd84/b7zxxnTllVem9dZbL6sOxowZk3fw9flCW+PHj88KAB30jyKBIB6SYKWVVsopECeffHIOvp988sl03333pccffzz95Cc/yWkLkAf7779/JhBQFjCPO+64IysWGONZZ52VyQDUCXvuuWf2ZECRQKCP2oBxHnvssTUSRsSMzHj5DILUQFkhBQmYMBeZ7PITlQZ9SHkCfvo8UxoK8xQBy+/49qCoiGoRridVA3KE65mPUjvUZ0wtgezAVwJMeH3ChAmZNJGhcEfdZP0cjEmJfgLYh8tNSvQBNF9iBIyAEegBAZMSFd8aJiUqXoBeutfupYgHfZHWziSvqwKEpN3tmI1Kj8a+OmmXT0qJqCYRRhq7ApR24OM2jUC7EJCiAbPZe++9NwfVpCkcccQRafnll8/pBZAFvI/PwdNPP50VBtzvw4YNy4E9pMOQIUPSXXfdlc4888x00EEHZUICQoFUA1QK/EQ1sNNOO2VlAAoAyAKCaAJoiAGC73nmmScH1yJISKkg5eG6667LpIJeV5qG0jhErMbnUf4T0atCn3l6lsFVpCPXSv0U2xMxI8ICckBEAe3ps1GkpEhdpXpo7ZQGp88TpZ7wuVdfjUiff2pL74vUiak2KCbAhnVhTc4+++w0fPjwlpWIbte9V7RdkxJFEev/+SYl+o+hWzACRsAICAGTEhXfCyYlKl6A0H38Uhzd2RspIcpSR2h40d+i1QSI5kIgE3d++7oyURHRX3WEJPEEHcjRN9hgg67KA+8rxr6utQjEQFlmjUq7IIVg++23zwQkioAtttgikwyQARAGBOEoE0477bSc4iBlwCabbJKJDNIbSJXAUwGVw9ChQxuSmY0+Uwjq2e2fY445srIB0oHx9fRcSYkgIoExRyJCBCvtyowzVsVo1G787BExGn+KyIgGmPTDs6v+oymofHikgOBckZb1GPB3NPnUZzTny7+DdYolkXVnaF6Mi0pJEER4UPA6pNIBBxxQw0Zj4L1o+Nnau6y9rZmUaC++jVo3KVE+5u7RCBiB7kXApETFa2tSouIF+Dz9IvpGMKKB/OW0CKL6kh9TMFRBo0g77ThXwZBMAXfbbbc0evTotvp3tGMebnNgIIDZIkoEpWpw/+GNsOuuuybMWn/+859nBQMVHUhF4JlRpY3oNcNs5XHA75AJKAdIYcBHIZIA7UAmpnmJXJWKIaoPWumDIx8NSBqIG/rj0OeLqnlEzwf5RETT4EZ4RGy5XiSFiAmlioFxT+a/+izBX+Pwww/PBMUvf/nLXPEjVgeqV2+0Y33a1aZJiXYh23O7JiXKx9w9GgEj0L0ImJSoeG1NSlS8AJ93H2XLfLnrpMoW7UQo7iYy50Y7ju3sv7e2FVxpjOTOH3300SYlqlqQLu5X6Q7amVc5SvwYqCKx+eab5931SEIowAaWmOoV07u0iy+/Bf1s5268UiuiF4NICRnmRqVDf5dVmKk6kZQmtCulBP3KNJS5i4hQGkZP6Wi8js8F5+NzwVGfPoeZJkoSPh9IoWl0xM8S0jkwvcTn49BDD03f//73a8oVeeD0F5MqrjcpUT7qJiXKx9w9GgEj0L0ImJSoeG1NSlS8AJ93T+BBIMIOqIKMwUBMKGdejvR8+UcuThm/TjgUTDAWdkiVM98JY/MYugcBqR50f1HFYtSoUflZoFIFwW49gcezwmsoK/jsiAojfleKRDSkrTfJbSeCPC9Kh4hpWfXVcVoxBrw0MPHEQJPKIHx+QOCAS0yLo+8DDzwwqxQwrEQ5wnmMs6fUMRQmv/rVrzIxwbUiXbiGSiJbb711NgS9/fbbcwWSRocMNFXphJSc9ddfPxNOl19+eSadGAtHpxgIF10XkxJFEev/+SYl+o+hWzACRsAICAGTEhXfCyYlKl6Az9M3lCKgL+ytlDZXP8OeR8AXfJXQY8647SNPn3/++SsfdiyTqPzxWGKx8gF6AF2FgAg6nocTTjgh+0Ecd9xx6Vvf+latUoQmXK8o4hqlaSiw1WcJ7fJPqRMiANsFXvwsY5woDfBjIfAW6ap0i1aU6Y2ml0qFEJkImYASQekc+Dh8+umn6dJLL80kBJU3qBLy3e9+t0d1Gtdi+EnKBaoIYQ+epNVQFvXUU0/tseSwiBmNgTlDiPzsZz/LpAkpHYssskg2IaXcaTtVLO1ac9o1KdFOdBu3bVKifMzdoxEwAt2LgEmJitfWpETFC/B59wpIYtUImbN1xgjbMwrmrSBGUutWBCqtGG30u6h38G9F+27DCAgBqSD4ec011+Tymj/60Y/yrr+8C7STLzPJ6IXAdbHShUjN6E0jkq3dhKdIEI37tddey8H89ddfn5ZYYomaSeb0vByavTt4TilzCiFBpRF9jvBZSsoLpIHMNiEWSMOYaaaZcvAPwfDMM8+k1VdfvUcyAAxZD9pYc801ayWZ+RtyAfNKypjSF54g9YdICRQtcQ1RYDDWbbfdNldNoWzqd77znQGbHmZSotk7tnXnmZRoHZZuyQgYASNgUqLie8CkRHkLEI0TX3rppeyC3+6dd8mG4yw1jvJm7p6MgBEAAREK+l0EnCpmPPXUU+mYY47JFTZ+8IMf1HbvVQ6Y61T9Igb/vC5Sgmf+z3/+c97FX3LJJRsCr2sJhikJKjJUnw0E0IxJZpD0qcBe5/REbqhijeZKUP/cc8/lkqMQAs2kkERCUFhJ6RHJDPqgPw6ICcqc6nz5dNSnb2jcMv4UKRpNOTkHRcXFF1+c9thjj8S6QDqgqDjssMNqxAFzO+qoo9ILL7yQU0dQgjA+VCuoIJRa02gRtAa89+KLL6ZVV101HXzwwdm3BtNM4RhTyDr5KTIpUf7qmJQoH3P3aASMQPciYFKi4rU1KVHuAmhHlC+tuMSX8YUzfvnVbNu9W1ouqu7NCAwMBGJKkLwMCPh5Hi+77LJ00kkn5Z13ds+XWmqp/Lq8IjhfqQq8rn+q3EMwrEAcr4NHHnkknX766Q3TEmK1n2jCKMKgXmlx0UUXpb322iuDrOogPaUZ6PNGQb7GxfkyuJTyqLdVU4oH4xMRoXHJTyN60cSUFqkThB2KBtQRIlS4LqpI1J7Gw9hpb9KkSdkvgut/85vfZKXH8OHDa+vC2o0dOzarQI4//vi04IIL1ubINR9//HFaeOGFe1Q/aMz0r/uAtSe1A38KXo9lSDv5LjcpUf7qmJQoH3P3aASMQPciYFKi4rU1KVHuAvAllC+a+nIeneDbMRIFCPoyb5VEO1B2m0agOQS0s4+Mn98J8AlGn3322fToo4/mHfdzzz231pgCc9QPfG7ccMMNeSedNARUDFxHasFOO+2UP1P0eUIpUf6ec845Gxonyt+AjjgPkpQAnvEQDIsAYZy8hmoAs031IY+KRrOOygTeFwEgVUgzhKjSulTaVOlt/M0cKfGJEkHn0Y9IEhE5Ss9QygTVLh577LFM1MSypQr8pTSRFwcE0YgRI9Jaa61VK9sJ0UNKDeQDfTMODkwrr7vuukxagCV9QlKwbvTXyLwSXGeYYYYahFOmTElXXnllOvHEE3P5V/wvVH50IJQKNSnR3GdAK88yKdFKNN2WETACgx0BkxIV3wEmJcpbgLhLpy++zewYtmKE2jmUUmOgOry3Agu3YQSqQkAkoRQPjON3v/tdLhG5wgorpIMOOqi2m8+5McDmXFIy9ttvvxwA8wyPGzcunX/++TmAJTDmkBrj3Xffre3c1883ppHovQcffDCbLp522mk5sIYAUAUgkQBKKYgqg0ZtS92gzzfmEQnRerK0vg1VupFaARPIa6+9NhMc+uzUGPRTng36jJPnA5UuSJX74x//mM4666xsJnn22WdnnJgnnhMYTWKIqbYjaaMqHpx/7LHHZkKIVA2UF5wPATTvvPPmKil4UzBXDDQ33njjtMoqq+RKH41UJcJIRr9gTQWPI488Mk2bNi1X/Nhqq61qqSDNkDlV3df0a1KifPRNSpSPuXs0AkagexEwKVHx2pqUKG8BJI1WjyIK2vllU4FATBNRgFHezN2TETACICBfBgXSEydOzGkB+BWw889ngfwbhFj83CAgJlWA6hwxcNa5IgEoM/nAAw9kwkKlJuMKiBQQ8QEJQJuoAjbYYIO80x9LEsdxo9CQGqLRquozB9XHYostVvPAiGotqSZ6uivAh88pUtxIgZg8eXIem8hUyASlY4gE4G8F+lKiffLJJ+nDDz9MQ4YMyWN+++230w9/+MN05513ZhUCChBUCZdcckm677770vLLL5/Pq09jEa5gitcHRNJcc82Vx4N/B+oGSpIyXvyC1lhjjbT77rvn+UNKNDoYK/NUGViRKly/6aab5jWgzX333TerVDrd+NikRPmfcSYlysfcPRoBI9C9CJiUqHhtTUqUuwDaodTOIb2XQUpoh5Mv4fqCX+7M3ZsRGLwIRJWAAnyqPuBXAHHALr1SFRRQ66c+MwhKn3jiibwjf+CBB9Z29ZVKET0l3nnnnVxSFH+Kng4F8DEVQz4QuoYdf5ElMoQUodGTpwRtcC4BNQE8JX4bpY1Ff4z6MYpEhThgLp999lkmDGQiCYGgwJ3+8H5Ybrnlcj8iPDRO3o8BPeaetKXx0ybpGGPGjMnVNVBU7LrrrjnVgzZiOWApLJjXl7/85VoaCOeQihEVICJuGpkNi6BiDJwnckI4UIGFMdAHqhhUF52ubjMpUf7nm0mJ8jF3j0bACHQvAiYlKl5bkxLlLoDkx/US5HaNQl+MRUq89dZbWfK9yy67tKtLt2sEjMDncnbtfisw5vnnWSSlYOTIkWnrrbfOKRv4ODQ65EEj8pLPjddffz2bJ8ozQT4SMrkkOERJQJBNtQgUBP05YtqZjCUbkQzqQwqw+++/PysFCPghBYqQryJuaAtVApU1MNrU5yZ9iUzhXNQQs846a543FTBUqaOR4gHCg0NpHoyL1BWqkICV/DtExshzIpJFGl80yOT3noiaIvgzLkgY/CUoC4uKBiVGK9ouMo6i55qUKIpY/883KdF/DN2CETACRkAImJSo+F4wKVHeAkSCgC+eMmBr5w6YvpTry3PcSSxv5u7JCAw+BEg/0A49z52UENqZJ+h97bXXcpoCnwWNgvZYJQOCg8CUABoDxhigS8WgNnju2fHHK4GUgv4cCt7Vv0qS9vS5RalNVAMQBAT4c8wxRyFCQoQD19MOSgnUDaNGjcqqAhlS6jx+4rWBqSeHlAcyE+U1gnxwiOshzBTsxxKiUi6oeofwi2QE7/GPdWylVw/qFMZOBRVIq0022SSn7EC6dPJhUqL81TEpUT7m7tEIGIHuRcCkRMVra1Ki3AXQLqJ6FUnQzlHQB1+4la/ek5y4nWNw20ZgsCEQCQUpCzAwZNebIBODRapmEID2FOBzHYEwzy9BNc/u3nvvnS6++OKa6aNIAvDlPFXMwDRxs802a+gpUWQtNHa8HWibILy3XXtUIBg/QgCo5CXBe6w00Uz/UpXJOyOW/5SZZ70/DviAU32Vo3rCp1EqSn3qRyR9KO+peatiCn0xJual+RVRg/SEgYgPfEFI69loo43Srbfemvvv5MOkRPmrY1KifMzdoxEwAt2LgEmJitfWpES5C8AXWkmZ2VHkixx5w+069MVe7fM3X3ql0mhXv27XCAxmBOQDAQZR4n/wwQcngk3MFUmh4jnUDn0jYqK+2gTB7ymnnJKOOeaYrESgIgUkBUcsc4l3zKmnnpqrRZDO0J9D7YpgqK+kUd+2VAPRdLIo+SoSVQaTqAdmnnnmTAIwb34XblJwxJKgwl/VS1TKlM8+vDy4Bj8P0tkoqSrCFpIDVQbECueSVkMKzMMPP5zWXnvtbLqJKoOqGBAFvH7eeeflcdF/K1IshDfpG3iCcJ/gO8KcO/kwKVH+6piUKB9z92gEjED3ImBSouK1NSlR7gLEXOxGBmetHk29SqLV7bs9I2AEGiMgpQQBL7vqGBZK5YBCQqaIMZWrUUsE0OzG83lBO7TH3++9914mOElbUAlNKbEgPCE7W5kaRrBM+9OrAsE5SntgblI49OU+gYBQf/J24G+lONA2nhOYXkbCFayef/75XCZ1oYUWSm+88UYuBco5XAvRQHnQu+++O/tVUEEDQgHM8KdA6cE5qrDB2OtJGVJCdtxxxzw+KqiI+OjLPOuvoS+qcKy44oppt912SxdccMF0cW9Fv/1pw6REf9Dr27UmJfqGm68yAkbACDRCwKRExfeFSYnyFkBBiHb/6Lk3wzjelw+FfhYdbbwu7rq2QmZcdCxFzo/BTDQHLdIG5/bn2qJ9+XwjEBHg3hOhQAD84x//OK233nrpxhtvzCkVqrwQS282QlCfEUo5ENGgtAYZPtabLmr3PraptqRmiJ8xOk/vxXP0HKlNpZXE1BGpIfTsMj8UGwT8mF3qM0dkDaTBUkstVUvrgGSZf/75sxIBAoGDayjjCclCXxAwEDLyyYBQAOOhQ4fWSphGxUi9QkOkjaqMMBb10+izWASL1ihiTBsoJ04//fTs90BFFH4q7SOuUxEFRUzxQ81B6sj48eNrmHTqU2ZSovyVMSlRPubu0QgYge5FwKRExWtrUqLiBeile8mfTzjhhGxst8Yaa9TK83XuqFszMnYhCRhUdo8v9dML3noL6HhPFUhaM0K3YgR6RkBBO0E1qQDbbrtt3rnH2JJd+P4e7PYTmCuQVgAsJYUCc54hdvIjYaD0i0hYcj2pCzxjquZRH5DTFl4YkAZ8Hi277LI10pT5iLCQJ4KUC5988kmes/7WcwwukAyksPCa5gTJ0F9zzv7iO73rwUbePPy84YYbEh4eV199dY3kkBKOuRVVrKhCCAoJUkRI5SjqyTG9ObT6fZMSrUZ0+u2ZlJg+Rj7DCBgBI9AsAiYlmkWqTeeZlGgTsC1stn5XsugX3BYOpbSmYmpL3DksMne590s+Hnd+S5uIOxq0COi+ffnll9P222+fA+/HH3+8JXjIT0FEGzv2KBJ4PqhWAbFAiUvt0PP61KlTs0cCAT/EAn4KyyyzTCYteN4gJSBNlltuuaxQ4HmZNGlSVjlMnjw5rbPOOumWW27JO/a0x996tiIJwgR5X69pwvocY0xRzcC5Kp0q8qTTlVwQEZEkBbuxY8em3//+92mPPfZIQ4YMyR4QfSFY+NyS+SnpJ6wrxIQ9JVry6HRVIyYlumo5PRkjYAQqRsCkRMULYFKi4gXopXs5zMdyntrF7NxRt2Zk9bJqEQpFSAmNRDu3nR7otAY5t9IpCIiUoDQnpR2R9uN/MD1PhmbHT8DL88B9TbsQHrPNNluab7758i4+RIh8IGiTcfAe4+CZ0DikcIjPXH0Kh6pcKGWEzyGdH/0j4vMpk0mNMbaplBNegwhZYokl8phptxnfimYxatd5SlHRPOiH11DD/OIXv0hHHXVUWmyxxfJ8in7ugLFS/TDXZL1I+XFJ0Hat5sBt16TEwF07ID9NSwAAIABJREFUj9wIGIHOQ8CkRMVrYlKi4gXopfuY46zf++ot0bmzbN/IkIMjeVYAVTQ4aN/I3PJgQIBAnh3vKVOmpKuuuiodcMABaY455mjJ1GNQTPUHqnpwsMsuJQS+FTF1AwNHjBsVQEMmML56A0uVvFSVHikcuE6pH/LLoA+Rp3q+FFDH5y0SElIZoPLYfffd07hx4zKhgiGllAV9IR9bAmyBRmJJUHlU8JlDWsrqq6+e1Q3Dhg3LZEvRcp4qabrJJptkI04UK+2s0lRg2j2e6vSNVqBYrA2TEsXw8tlGwAgYgd4QMClR8f1hUqLiBeil+1gWT+Zwfdl569wZ9jwy7cJKzq1d56LEQkz90I7wQMTDYx54CCgF6fXXX8+eEqgBxowZU9hfoNHM+WzAd4UUDHbQUUBI+RBLjMaSmCIUCJIh6+oVWPUqCF0r8oLn5913383pHDJzfOyxx3IKCGVH1R7X6XedF4kKpYbwHlUxXn311bTuuuvma+K/Tl5x5qNqHPwu0kUYP/vss+mII47IFVeU7tLsfJTaws/jjjsuXXjhhRkjVDCdfJiUKH91TEqUj7l7NAJGoHsRMClR8dqalKh4AZroXoF1vat7vDTmb0tNEZUWTXTTladE7Lpygp5UxyLAc8hzyT9KgEJKnHnmmYVIiUbVc/Q5QFUKduAhJaSIAIxIDggcfRZM7zOh/jwF3KR+4KGw+OKLZzWGSpRSCpMKEUsuuWROOSA4l8qBn1IQxBSq6O0S56c0kPj5VW/GqWsjyaHPvhNPPDHdfPPNaeWVV87lPDfeeONa9RNwiGkR9Sk08XMiEsARP5GamqewUhWVmAZDX6z5+eefn+aZZ57C96jmedttt6UtttgiTZs2raZyKdxYSReYlCgJ6NCNSYnyMXePRsAIdC8CJiUqXluTEhUvQIu6Z8cUKTW7afrCrl3HFnUx4JqpT39R0DPgJuIBD0gECEzZOUd+f+yxx2ZZ/0MPPVSIlGDiCoIVoPNcf/DBBzlILUNZQP8XX3xxWnrppdPXv/71HNwTNENMoJwgrYDPHsgKSBIRE/xETUCKSFQpSe0kfCIhwGvg9NWvfrWWdgV+BP4QIjGNDZJEFTBOOeWUbNS53377JcgJgnm8HbbaaqtMCjGG+tQ3kQ8ieehDhpuqRqKKFzIUFdESyRtdJ6JGxBD977DDDrnySBGFlxQr/CQdZLvttqspLjr5QTApUf7qmJQoH3P3aASMQPciYFKi4rU1KVHxArSoe31JVhlR+yj8/2BOuAyEHPUW3QpupkMQ0G431TfwTkDST8pFkYP7V8G0gmiuh5SYf/75c1P1VS6KtN/MuUpVQBXx7W9/O1eB4DVIiJlmmqlWalcExKeffppuvfXWbLQpUiU+f/WfTeCD14b8NkQSUEqUQJ8+pLTQvJWiAhHx3nvvpWuvvTabS8qLAfUGShIqkajv2C/jrycK9HkhkkS467pIaip1g9fqyQjmTNuoS0jdoOxpkc8f2uZQvz/84Q/Tqaee6vSNZm7WQXaOSYlBtuCerhEwAm1FwKREW+GdfuMmJaaP0UA4gy/n7BzyTzuQRb4ID4Q59meM9WZ+/WnL1xqBZhCARKCcI34LpBPgv0AAzq590YNAVWoDlaKUIkEeEUXbbPZ8kSuXX355TtN49NFH85yWX375bOiozxl97rz//vtps802y/PlNYw3RRbo80kVORgDZTQXWGCBnN4ihQKKBUgXiBwMMDlOPvnk9L3vfS9XtdDcCdzVtip3QAjos/CRRx5Jq6yySr7+r3/9ayYQYilPkT5KeSGtAzz5GdUdmhvt8FnL+fLloI24BlKSTJgwIZcG7Uv6htaGtinlimdIUbPMZte3VedZKdEqJJtvx6RE81j5TCNgBIzA9BAwKTE9hNr8vkmJNgNcYvPKmVbZ0Ji7XeIwOqor7XoyKBtddtTSdPVgFOwSAEOIkV7F/YeKYKWVVmp67vWpG3/6059qHhLayW83KcFgUUUQqDOXF198MQf6GF4++eSTuXoGaRLMlWCdc6+++uq0xx575HkyB8gZfqIciL4QvA8BQcAtlRdtoChZZ5110v33358VFFI10DakDv+4DmKAc3W90jRELkjFIBIkKiTq/SxQZmC8ueKKK+ax6mC88uzQXI488sh0ySWXpJEjR6Z/+Zd/ycSDUjv4/OXfM888kxZeeOG8Xvzd7EF/+iyHALrooovSXnvtldZbb71mm6jkPJMS5cNuUqJ8zN2jETAC3YuASYmK19akRMUL0KLu9SVaPxWAD2a1RMQE2Te56quuumqLEHczRqB3BLSbr/uQ4JnnkSC12QPCQc8wZTPxcIAA4IhBcLsJNwgDpRPgc3DnnXemZZddNqGKQAWC2oG/RTIwHoiCGNwrLYPXFKTHFCsRBvyEvNlzzz0T6gyUFpor/Q4fPryGIUQIhM/vfve7bCzJUU968BpBfr0ZqHwimM9TTz2VfvSjH+W0mG9+85vptNNOy/1CcigFjHY5Lr300rT//vvnfjgwLz3ooINqCjX1N3HixKyUiKRKM+tOfyqzCpkzduzYTMpQwaWTD5MS5a+OSYnyMXePRsAIdC8CJiUqXluTEuUtgL4s6wvnxx9/nL+wDmbioCf0FcyATQyIFMzE8oUKGhq1JeM6gjkk5xjydcsRc98JWpjrLbfcknPPkXvPPffc+WcMAgn2XnjhhZynz+tgQuAkDLUzD+bk4+s9MFOwRKBGEHr99dfnSgeqvkAQyjief/759PTTT+f+6Q+DRAJWrqOKAB4AWlPuf85Dok5wyDF58uQs58dUkUCSnXnmxpg5H68AniX+8Te71ASQ/M0zxY4354oA0LjKXnc954wDo8iNNtooqwuKyPCj4uLcc8/N6oEiSotWzFnEwV/+8peMM0SAPst4Du+7775c6UL3CPcA/6KRZaPnWPec7gWuj0aSuhdFDPA+a48JZiQ4MA/dZptt0uGHH56NLhkj9xOvoTSI41WahkgcfnJvcQ/jAaE1k3+G5sRP7i2eHcgPxiFlyHnnnZd22223PGc9k6R4QEosuuii+RksckglwVjBHOLnpz/9aVZMdPJhUqL81TEpUT7m7tEIGIHuRcCkRMVra1KivAWolwt/+OGHOaAq4sxe3mir7UmBigIXSbW1m6qgSLvPVACoPxS4EjxEV/1qZ9a63rVTqx1fMDvwwAOzdJ4Anx3sK6+8spYjz33261//OkvBCdqRqZOjv8suu9QqKij1h+tOOumk7IGgHX+CJP6B5QMPPJB++9vfptGjR+fXzjnnnLT33nvnyeED8OCDD6azzz47j4OA7Ywzzsjt8Do7vpAVGBOuu+66mdggBQCig/HhU3DAAQekb33rW3nsBIwQFVtuuWV+nXZ5HfKDefzyl7/MQTFt/vznP09XXHFF9iPYdNNNcxukGhSRz7dqhbhXSTcgSKYKA+QL60MViWYPSfkhZ44//viMJdUcihAbzfbV03kaA9UkvvOd76RFFlmkRkCw9vJg4EXuMe5DgnpIAaWv6DNOzy0/wUfeDSIjdI/JKJJ1xFhThAXpK+DJukdsUCswvuOOOy5tsMEGWV3w0Ucf5b+jH4T64VqRFagxeCbok9dRsnBvr7322vnelm/FTTfdlNdRnhXMk3uX+5b1EFEqEvCJJ57IBNzmm29e6DNeFUV4zs4666x87TXXXJPv904+TEqUvzomJcrH3D0aASPQvQiYlKh4bU1KlLsAfOmVa712+6yU+OIaKHghqK3f6VZAQ7BAICAH/EakBK+pOoECnnJXvP29abeXYI2dVXbkkfoTzBCYEXyRWw8ORx99dA7cCaauu+66vIuLekTBGgER7e24445ZdUFePOQF60AACeYKMAkQCbQJRjjnnnvuyX/TBn1CFtD2N77xjWxWSLsEaeThQ1zwHCg41C4z44KYwERRxw033JCDYcgIKhEwFnbPCRLxLSAghazgXmD+qCxQUOBHIPPEKp6x6PkwadKkrBgBw2i0OL27Q8Qa55FigApm6NCh07uspe9rHj/+8Y/zrj079kqHUMAvYkxVMQ477LCcAsF8UQ1wb3Jf8D4kA2kJ/OQ1CCkCeAgE5str3KOQUfgo0AbqF4jHn/zkJwkyl/tt6623zq/RNsdLL72Ubr755nwuZBumnFzLwTj5B/a8zxxQnEAKc2+hrNB5RxxxRC7hKuKHexNlBNVEeK70mUMax84771wjXqScEPjMiWeM+7bIIf8OnjVw+sEPfpAVNuDZyYdJifJXx6RE+Zi7RyNgBLoXAZMSFa+tSYnyF0A73FIBWCnxxTWYMmVKDnbltK8d2FjWL5ITjYLOKDHvxhKpCli1m6v7CqUBsnECtBNPPDErEniPgBIFxAknnJB362+//fZsxKdgjVUAcwIhFAakYEAgnH/++TnNg6BL60B7EADsJhMoP/fccwnzPwJXEUEEZASY3//+92vpGgruHn744VqZx6gggsDAOBCJPn0QVDLO7bbbLp1++ulp3333zYQEhAj9MldIGN7TejNOUj/YrYcU4fwqlBIiZ8CDXXwULJgjFkm/UOqEds/1dxFioxWfcBBaEA0oEPBc4B8Yg20cm0gJ7knSOlAt8DuEFalASy21VM3QUtUyuI9QBVA6sz6lQ2lJ9MMYWGN+p03uT1IquEcgELjnuSc0pogR12FiSVWQV155JUPCa5B1/KRtCI6DDz44kyNRkcX8UCzwLHFAYlAaFW8PqT307OgZZHyYgOJ1ccghh9TIkWbXQnOlfRRIPA8olzr5MClR/uqYlCgfc/doBIxA9yJgUqLitTUpUd4CKKDQF1cFylUETOXNum89EQQg3UYCTuCgL/0KFpQbzus9kTrK71YAws9uw1o58GBA8MT81lhjjfSrX/0qm3qyW4zsm9fJhx8/fnw29CNAJGjn/RiAgREBIqQBeeyvvfZalrKzO6/UDsnU2XFGuXDooYfmFAkk9RdccEFWWTCe3XffPQeu7DCzhuyYcw0BHQGbngMF76wp6Q38IwiTEuauu+7KqRvsqNMebfM3u+mkjRCQQoYQVEo6D1lx66231jxbyl53+W+oCgSpJczptttuq/kvNPNksL5SAr366qs54GbXvMz5sN6sjYJ51DeU1xThwDx0T0AEQEwo5YHxRhKWtZO/BOeKhND1Uo9xPfcFhxQI8lqQ1wRGmPfee2/ui38E7xBj8h/R868+SLOAUIDI4EBhgeqGPrl3UUjgSyHiQyoQSpH+7Gc/yyTcPvvsk0k9yI/4uaNnSJ9TtIlSArUOZE4REkn/T4iYgCjh3kYR1MmHSYnyV8ekRPmYu0cjYAS6FwGTEhWvrUmJahYgmsBZKfHFNYi75wQJSr2IQYwk/wpE61tpdF1vq622q7kj+tar1AH6SSCDT8OYMWOyp8QjjzySyQBIAbwWyJdHcg4ZASmBYiLu7iqNA2wJxAiouI5rWBOpFxgtfh4EhhADd999d1ZErLnmmrkyA0EeCgt+4lkhQgijS4imCRMmZA8I7XorgGQ3mLx9dr1lmAi5sMUWWyQMBemP4BBZP2QJShqRGtqlRx0BAUDAihJE2NSnS7V7vXX/SYlC6gprwdyKHFIiKA1JP4u0oWCZn43SxiIWjXDRPcKaKFWDtqJJJX8rNU1EhdJz1Cev85oIWf6Wl4M+EyPhIi+Z+HnA+P7whz/k9A0w1b2F1wbqIAgpEXQiR/h57bXX5rQOER60w/2HRwbKD9IsRIQxJtaKe4h7nzGvv/76mVTSnHlf6Tjx81yfR4yBe3yuueYqZGYc1SakqqDcgKA95phjii55qeeblCgV7tyZSYnyMXePRsAIdC8CJiUqXluTEhUvgLvvGAQU7GlneKB6UKCUwIgSFQN57+wQk2aB3Jy8dIgDZPSkE6CAIOBSUKVdbIIzfB+Qu2+yySY57SOaj7Jo7JZDfJCSQPCIgSXeCSgn+IciA7UGO9gKaiElIBjIzVf6jcglgjhUFuwIEygKf0gJAlD8MFBKoJDgGl5vFOzyHgEkxAwBoQgPES4yOFRA3K4bMFZRIL0FPCBWVDqzmX6VosOY8UyAXJKKpNnrRXrqvo7KGJED8ohgjRXkc54IlRh0x2ukfJB6IRIKEW9hIeNLkRUiSZRCQZDf23NHP6RhQIChQuCgTfrFRwRSAi8KjVf3FvMi3YN7j9QfkQ5S3Ii84jz5UKAIQVnBvcq9RxoG/dR7R8R1iPca5qwQZ6gviiglpH6iLXxEeMYg8qyUaOaOH1znmJQYXOvt2RoBI9BeBExKtBff6bZuUmK6EPmEQYCAdtO1SxyDi4E2fUgJdpIJygnyqdhAOsdaa62VlRPk7rNbf+ONN2alRH1ACVEBuUAARvlD2iHtQlUQlJqA9J2gjuoFpBRgUEnKBqkh7CgTzKkNBZ+UZu2JlOAcpPH0KQUHASqGluxWU2GDSgZUocAQkz40Fn7GgBYy5I477sjGmyJaFEBrJ7qdCqWYvsG8IHUgJiB4VD6zmftKqgSwpjQqa6fqF81czzmQPQr0lZqga2VgCnYi5TiHflERcBDgs/4QPKgDeB8FDAe/q/oG10v5EhU8UeWgoJ/xyLBUKR8ii8CuURDP6/Q1YsSIXOqTIz6n3IPcE5ikihzROFBw0OZll12WUzBogxQivC6krJBnCgQbaUu8zny59yDeaJPxa3yNfGxE3Cn1gmcRMqSo0Spj4P4EI8hDvFhOOeWUZpe8kvOslCgfdpMS5WPuHo2AEeheBExKVLy2JiUqXgB33xEIKHjRDquC6I4YXMFBsFMMIUCKxPDhw7MRJOUxCRr222+/vKPMzjBKg7jrztypSkAOPcaMVCZAMk5uPBUwML/kHFXyIHBi95/zaZMgirQKiA8MK3fdddd8Pp4S2vFHjo5iA9KkXilBAIjaAhm9vC6YOuNkpxiPC4wuMdCEUOF1gk3mpZKM8hcgMCWNhOoiURmhHfq+pkAUWYqYvoHXBioRgkzSYooczA+SAANSDoiJZo94P2vOtKd/YKNqEjKThKDQddHvQwSJlBa0R7Atcof5sr5Ui6ByC+kUeJNwj4nAiCVAeY3qLgTbVEzhPkHBg19DT54ZH3zwQVYeoCCg34kTJ+b1pcoKfUK2iVjU3OiH3xkLBB3PBylH3N8iNXQNc0KJwT1KOVzGBFF21VVXZd8SvG5I9VhmmWUaLgHXgxN+FeDBNTwfRTxAlCbF/EhVQiHBWEi36uTDpET5q2NSonzM3aMRMALdi4BJiYrX1qRExQvg7jsCgUhKKA9dMu6OGGCBQbA7+9BDD+VAjLQN8u6p+ECJTnaTCfogKlBPQCYQBBHc48VAmgSBH6U2l1tuuRwwYjAJWXDhhRf+jbSeayAKkNITgHJwLeoJdrIpA0oJx7322qsWlBKY8/5jjz32BVKCAHfUqFE5iCPo02456Rqkg0AyMG7y9PmJNJ6qIBgUMg6UHKpEQooKQSqBZ1TBQGSgBCH4badSggkr0AVfxoJaAg+MIqREVLGglGCNwLrZezOSEgTL8umQGaUIG6XBSPkA8RTVEvF9pUTwUwaVMlpFLUN5VsgM1BTcPygTIDxErvA7BBQVdlDyoCDhPe5NGaf2dLszJtKGwAKvBYgGyDLuAe5xkU5SZ2ieEGXcpxAKlPvEW0XETFSR0C8EGFUzaA8PClKgID8gCDiYD6SdlCRxrHG9wACTSv5BmjR7iMADU3xbIOJ4FlXZptl2yj7PpETZiNtTonzE3aMRMALdjIBJiYpX16RExQvg7jsCAQWukl+Td15kR7ojJvH5INgJVtDPLi8+EgTsBPMcBPLsKCN1hziQnwABHEEbO7MEZAQZ7NCS0458HEk77fA6xA2BJUEnQShpEtp1JoijggZBFUQIKR3ylIC0IH0D0qJeKUH/pG5AYuAJwUE/yOeRsEu+T0BOmVNMOEkHoX+UE+xO848gk1QV/AUYF+NQnj6eFATCBHoEjars0ur1Y6zRwwEyhHmAy6mnntp0d9HcEk8J2lxhhRWavp4TwZWKEwTiHCI0wIn1RTUDOcHrjBuyCVwI/lHbsB4E/1SA4BwZU3KNUjcgmyCgSOVRtRDOpbwr80ZVo2vp46233sqGrPwUCUh7pP6wlsOGDWs4R9p+/fXXM3kFMcG1lLplbkoNYdxSKvA+ZALtkjbDeCDlOEQa8bsMPDFspToM1WSuv/76PHZURyJfuGdRHaFaAI/6QyoH+U6QRsR9Sknboof6xGyTseLv0smHSYnyV8dKifIxd49GwAh0LwImJSpeW5MS7VmAKAfWjm/8EtyeXtvXqnYeo9lhu3ea2zebxi2zPsoFZxeX3c0iBnVlj1f9KU1Asnp5SvA+wSQBPmkYeDEQnBKgbbjhhjnQZzdbO9gQBQT4EBrsAhPM0jbqCYwz2eGX6oH7gX9I9dl5RqKvQJwAlCAMZcPFF1+cK2bo/oFEQCmB/B5SQ7vuCgwJXG+//fYc+HGwHgSGpGxg2LnOOuvUdsN5jxQRCBN8J2afffZ8DW0S8FJtgaoFHATgBLMoLJjHyJEjezVUbMVaaieetlCboPiQHwbBsj4PRIj11KfagRRinqTM1N+X8bNFaRXMF3UGBAzYcUAI0beeXXBFLYPXhcgGfuIhQaoPihL8OyDpIHOUEiFFiowx33zzzVwilNQHHWBPOVeMPSMxBNHB+pKOwn2Bmod7jt+5dyGTUIPIh0HkFeNGAcT9yHhEdFHdhXQMyDaRJMIDwgJFBd4R9Ms9Eo0kpQBhfHinkN7B76NHj873HGMhtYSKMKRwQL5QdhQyTiagUkdIOcI4eQZ4hk488cTsgwLJUeSIBqcYblKOFWw6+TApUf7qmJQoH3P3aASMQPciYFKi4rU1KdGeBeBLJfnj7NohuZZJYHt6a2+rCpr4wo+MmZ1GZOhF8qTbO8L+t17vKUHwTrDW6QcBC4oO7agT9BMcssuLrwJrRrBGUIZKYOzYsTmoYyeaIIxdckn62cFHWcF9y6HgCqUERAE/qR6hHXdIBQgGpOwEr7HUJEEwZAgpIsjmZS7JrjWSeII9iA7IA+2iQ6AQCBN4056CRwJCUjVQcECKsItPQEighqIDZQhKBHwl+Ke0Fdrh2ZMyAIKENBACbvkmtPMeRnHAwa4942fekAQQIgqoVYKyJ/JLRI/MINm1J4hvZJzIeshoErzHjx+fCSiCav5GtYJHAmtOoE5FCYJ8UhVYe9ZBhAXpEKgKuJ9YF1IseI2DzzTGRV/ClvQUKlVwsG6k4LCW3HsiMmmb5wqSCbIC40yUFagJSA+iH8bI/SLSQyal9MN9CQFBX1KhgCPBOsoFPpf0Ocv7KEtQKXDvcy/gc8IY1KZSVKSm4LkAs6997WuZdICowZMEQgmCh/uQ8XMfkpIBAcOY+CwEC5VuBQORIrQDOYNaqNmDNkUWcg1zJOWI+72TD5MS5a+OSYnyMXePRsAIdC8CJiUqXluTEq1fAMnY+fIbzeHoqagLe+tH17cWNQ/laEvy37fWOu+qgegpIYWEAlyUCezico9BHKAIIGCjlCGBIIEVJpKkcRAoEtCzI33SSSflYJ5ceYJUdpMJWJG7Q1IQBPIaypFzzz03B/oE2QT47ByjksDgcv/998+pBapQQFBKBQN2nxUMct/gcYHCgd1udtF5D7UDbUGooCYgwKSkInMgkOeA5GC8BG30gVkmu+0oAU4//fT0/PPP5x33gw46KJ8PWUJ6iqoYEFSTLkBwR6AeFQPtuCNFxCiAJuhlbTATJa0k7rT39LkglYS8IRg/gXJ92ol25ukTLDkPVUksmYpZKWkteDcoaCYARz2B2kVKCfrifoEsAEsILjw+OFepOwqW+UnpWM7lgCCDIOK+g7xQug/jUECP/wf3BR4JEGUQWKwhwTumqgruRWboPofkof36ah/cL9yLGj9mm9wzKGW4h7hnUOtASoAd82c8SlPh5/nnn58xoG0Zc4Il11DthPsLjCHLINNI3eC54XmCMEIJQdqSvCOkuqJd7mU8Wpo9uBaCCTILDCHTWEvIt04+TEqUvzomJcrH3D0aASPQvQiYlKh4bU1KtH4BRErE3VB9sR6opITmwpd2grlmjfZaj257WqxXSgwEAkmBD+vB+AnQ2dnmYH0IhgjiUFNAUiCxJ2AjoNKuNcoFdt4Jcvn9nXfeye8RvEFUcL7UPgRpGEdyLuU2X3jhhbyDyz3NTjFBK/0pJQPyg3/siENkENQRwNE+7bL7DsFA0EuKADnz9MtYCRSZD0Eq/TIWgjQREvSpNUMRwu4/O/uQEqSOEIxyrxLIMR4CZ8ZK3xAfjAP82pmeIwKPABPMVO6UseoZggDobRwKzFlTrXcjg0URQbTLGrLTDo78DZbgp0MEBtdAMrH+kAhSEPATHwPMQlk/SK1Y+UHBP+3hEYJCgnQcKqaQogLRIM8R8BXGqAtQ2kASoD4ggCewRx3BnOhTXhLcc8xB9zZ9sZ6oTbi3r7nmmryupEeQQkQfkHLcHwTxEFYy1NSzDBEF4YAfCd4pIljAAUIEkow0JxREEFe0g0EmqRz0yb2P4kKpGJAvKDxEOkGysMa0y/gh3yCiIPVQrDR7iIhiHZgPpA0KGciXTj5MSpS/OiYlysfcPRoBI9C9CJiUqHhtTUq0bwEiETGQ/SQiQppHGSUV27cyX2w5VmiI73Y6iSQ/iLjrz5jrpfwETgT1Wj/tRitAJXBVsKuAXbvJvK58+XofkYgbvxO80abk/WApE8HoQ6D3Y2oQ18b7StjH0pO0Ldl9JMbiOkWlEkE1wS39cJ3eY1y81s70DaWfyE+BoB0ZPyqU6Jeg9JlG97v8CjiffyIFG5EpkQyVhwfna91JW4GoUjukN6CeINiFkIKsog3uBdIeIBAgjiCQSLPR2iulhNdRPUAqkOp02WWX5WCfQzv9KimKSof0H3wxaBejSs7hJwQCigSIBtaK8dEXpACUqXS1AAAgAElEQVRKDVIqUGpArNAeqgVKc0IIXHLJJfmeIWgntQfzS8YnYoyftKn5Uc0C4gtSDSKM+wnCClIGAgGCRR4VVPWgpC4KHuYHuQAhIR8N+mIM+FbQDoRYNOhEdcQ9hyqk6OeIngMULyiNUH1A7nXyYVKi/NUxKVE+5u7RCBiB7kXApETFa2tSovULoOBAgYGCgEY7nK3vvfUtKnCU4Zy+YHeb0aUCAe18KhBsPaKta1F+DGpRFSUk91fgLWWB5ihygtdj2Uja0fwVLNMmhyoKSAGgagdx51ztxt1e3S9R3RB/pz2OaP7IvAhC1Q59KBUh7ugrjSiSfvVzlMpHc43KhHbew/SjVAPmh58H/g2YiZJWEgPVnoJWEZsR10ZjljEiATI7+pwPISO1RFQFCEsUNATkEA7xXqctqlBAMES1l8bAdaQtQGigKGAuGE1CMESyRYQPa4RJ5oMPPpgJDEpucqC+IOUH5YS8JYQX4+I8SAzSIriedlAjUHaUewOSQGQFxpmoLzRG2iTVAkICYgECBLUCvhWoeSBdwIb7DKIIzxQ8IyBISF2hXYxgGSP3PUQF/ih6Vpgb9y3zJ10GY1z8OkhXATPGwvukQBVVlcXPW7BmrKSnUBa0kw+TEuWvjkmJ8jF3j0bACHQvAiYlKl5bkxIVL8Ag6l6Bk/wFylCPiCAiQJgeKVTGeNq13DFojcF7X/prhEOz2EzvvJ7aZpz1aociu8tF+p3euX3BrNE16kdBJmVY8cggzQVzRPm09JbapTZiGodwiYSN3qdiBLv3Cu6lOhC+Ikr5u/6eEQERSQ89s1LPMGYUDfiFoKjgWYYcQOkgpQztRpXIM888k9UCVK9QugMKDCrAkObA9ar+wbW0Q1lOzDD5+4orrsgBP9hRdhSygTSRESNG5HmiBIFEgViAKEHZwBhJB2L+vC+lD20zNtKJUE8wNhQS+F3ITBSSAVUHBAYeHPhC4EOBaacOqX8gHLQeIvNU6ePwww/PbUKIxPSZ6d1fUS1ESgnqDfxSmFcnHyYlyl8dkxLlY+4ejYAR6F4ETEpUvLYmJSpegEHSvcgB7XJrh7udO9UEPARN0RSwSKA7SJbG02wTAgSX/FPaAQaXpE9g2ImHAfcingHsrvf0HCh1RSoShiryQESDSA2CbHw1UAbg6yAjTaXqKOCPREWjqSs9IZKH8izBb4GSpIyb9gjWb7vttrTiiivmpiLpwZzwnNhqq61yYH7jjTdmdQI+EBdccEEmBk477bRaZYqocEF1AdGw+OKLZ7UCSgQMOfkbkoDSrlIBMT/6ojIQ6R54YVBNJGLKXGif8bEeIoQgSqj2wfuQHaSGkCoBuUMfF154Yc0YVPPjZzRuFQkoBcoZZ5yRSP3AxJU+VRGl2dtMpA5j5HpUIhBA9913X7NNVHKeSYnyYTcpUT7m7tEIGIHuRcCkRMVra1Ki4gUYJN2LlNDuLF/kVZ2gXUQBgROBgkmJQXKTddg0o1KCAJpg/I9//GNOfcB0kYCT15UW0+g54Bnhdc6R/4d25JWSoZQCzn311Vdzm0j9pdDgdSkF2Nnnup5IEJEKkUQUCUKwTuqJSqpCBpDygJcEh+YhlQbjxRgSTwS8JyAaSN8g1QOlCEoCFAkq4yqSgTGQroD3BJUvIEHAjnQUqr5AFnBExQtmkKR20N6BBx6YP1vqy61GwkSKiSeffDKrMPBuAGd8NcCG1BHWSWabwlxED9ejXKAf0lekDEHJQRlQETu0JVyavT3lG6LxMi9IHarJdPJhUqL81TEpUT7m7tEIGIHuRcCkRMVra1Ki4gUYZN3zxbU3s75WwxHJENpupzKj1WN3ewMbgWg2yW45pSRRSLAjr+CWGU7PNJZzFbATnOLNgIeCXodoaETw8T6H/CL07FHVBN+JRofOUTDNOeqHtBPMMQmyeY0AHrNLVUfhWogDKT8YKyoEVAekH+DVQLoEJAT+GpS51PMYvTNoh/HRllJUMJikEgv9Sn0gDFERkGbBePBykLkmr6PMUAqKvEtEmkBWMhfeZ4yMFawgFlA6kD4C6UIbeIGQGkL1DlQeqDEgNCBaUKdwUPYTHw6qv0TcRQ4VuZulbsFTAoUIc8Xws5MPkxLlr45JifIxd49GwAh0LwImJSpeW5MSFS/AIOleX8xjHjt53ORpt6ssI30pcFGwFVUTgwR6T7MiBOJuPcG3lAP4L2C2GNMpeqoCImJB75PGgCqA0piqRCJSgyCc+1sGpFJEQA7wjPE+KRNnnnlmOuKII76ACs9oVB8wZgX4tEmgTmCMAongHWIB1YL8LKTYUL/MnzKgVNGQaSqpJagtMICUKWQM4IUZQT++E7RJ1QmUFhA6en4ZA9UvKAeL9wNjwXMC8gKsSHmYe+65M9HAeOgL0oIqIJAdmF6SCqL0GAgjCBdUDxALfDZNmjQpEydgB5HDeDDQ5DOL9ZNxKrhdeeWVuUKHCAQRRVK5FL0FtRaMleoomGyyfp18mJQof3VMSpSPuXs0AkagexEwKVHx2pqUqHgBBln32vkkSFHZynapFyQ7V2BXVEY9yJbG020xAgoslaJB4ItigHQG0gI4RJr1Vn1Dz4dIDIJuqmwQrIsAkJIiGmK+8cYbOVCGiFDgH5+/RtNlPATfqAMw5lRaAn2iikAlgK8ExpUiGzSGelUSygZMLPGNYA5bbrllNqgkBYOKGhAjmFHSJxUmKKGpFAWwQr3w7rvv5uAfM0qupX8CftQmEAfXX399Tr2gIgdjEhE5derUTB6I+ICQiKSJ8JJCg/kppUPVMnQOZABmmZF8iX4beHnce++9aYMNNsi4cT5qEMbN71rrIrcX81C6DoQLaSmUM+3kw6RE+atjUqJ8zN2jETAC3YuASYmK19akRMUL0OLu9cUauXjc9SzSDbuj7FjyRVwBVZHrMZjUl3K+mKu8Y09tME5VxyDYol+CCR0KdnraTS4yNp9rBMpCQD4EeoYef/zxrHJgl54ddZ4NBcN9IeYIeLmONvgZS9oSWEvloDQSlW7V54IMGsFDATg78igOMHhcb731as+lgn36uv/++3PAv9pqq+VAHwKB5xX1AiaeOo455phs9gj5SHoFppgQg/hMcJAKQR8y8YxEgUiUqN6IaSi8jsEmigjSJ3bddde/qSaizwypGZSmEXHmPcYmDEUM8fkFkcDnFr4Rwo/PNNQXL7/8ciZsMNxETQEWkCl9WcNG96LGznsQEfvuu29WglCJo5MPkxLlr45JifIxd49GwAh0LwImJSpeW5MSFS9Ai7rXF+dYiq8vpITSHGiPwEY7gkXMKDHCY3eWL/TzzTffdAMv5XwTOCiQkjEf8Cho0Y5siyBzM0agrQhwv8bddYLdZZZZJnsOsOsf1Q1FU5i4FiUEPyE5lB4VvRmYXL2SgudY58RzRY48+uijafbZZ8+pErwmpYE+S3gNRQNkA8E45Kc+e0SI8pM0C6WXEPgr7UIBN8+5XpOiSc+8nneZ4XKeymrq84FUC3BcYokl0uWXX56JTF0nzwnUEpCd4AO+Z511VsKjAW8MAnxSUfh8ogQo76+77ro5FYS0jmHDhuU0jzfffLNmmomqY+WVV86+GMwfbw/SOqh0Alkhcqi/N5UUMeCBCgOjT9aaaiSdfJiUKH91TEqUj7l7NAJGoHsRMClR8dqalKh4AVrUvUrcSaUQv9g324VK68UAKe44NtuOzps8eXJaeuml8w5ibwSJghLNQbJndiZjoFK0f59vBKpCQMoCqRN4png2CaTxLUCNwGsE9SIHihB/zAtlgkre6jnlGeJ3AvlofqkUBK4jwIdwlPKA11SqV8oE3mfsBN2kPkjNpDa5Jvo7SFUltYB8LQiqUR0Ih/hTpImIEvqIxIIUC3wu0YY8FegXlQKkwJFHHpnLkTJe+qS6Ca9jqkn6Bwf+G7RL2gmeEqS04DXBET/zNDeRRTKbVNoH56tiijDWuTqn6Bo2uj+ZN3iKIN59991zyos9Jap6mju3X5MSnbs2HpkRMAIDDwGTEhWvmUmJihegRd0rKEGlwBd4BRVFmldwpC/jUXVR5Mu2ShDGa3qTNmunNe64atwx5167wUXm5HONQFUI6JlUoI9yAFLivvvuyzvgIuv6mpYkFUZ9qVD6U5CuShn8FGFBvzybMeUjelFo3BpfVCjFlBQRCHhNQEDy2TPbbLPlcp+QGagNGAtEAJ8pQ4cOzaoE1Becp5K9BOC0gTKBEqC0yzVPP/10Vi1gZvnBBx/koJxzJ0yYkI466qicvkFp1VhemGsJ6umDsfJPZEes9BHT0kSUgAGERyR4lNqhih3cS1KRyZRTP2Xm2Yr7Tak4eGZAsKDGIG2mkw8rJcpfHZMS5WPuHo2AEeheBExKVLy2JiUqXoAWda+AXooEfhZNdyA/GvM8pMj6Uhx3U5sZauyXYIngaHq+FPX53/Tz2muvpYUXXjgHCSIj+pKO0syYfY4RaBcCBN4E0hykDFBikuBSvgQ8I3q/6BhE/inYprIFqQwE9lEJISJBAbXSG/Rsx11+ymC+9957ORBmd/6aa67JVS7wjyAwHj16dNpnn31yGgqvMQ9SIFAu8BqqCsgH5gU5wU+RA7wHBvxEIUKgrzEooBc5Ir8HnnnhQzsYWlKy85e//GUux6m0E5nmRo8OtSVyRb41rIk8d0TQRCKGzxsRD7TBIYIVXKWCke+OiA/OK5qG02jNwUzjQlWDzw6eHI888kjRW6TU801KlAq37kt/hy4fdvdoBIxAlyLgD9SKF9akRMUL0OLuo9Fl0aZfeOGFXOpunnnmqV3aF2l53HWNue6NdoQVDIhAEfEgUiSSHCYliq6oz68SAaUDSMnAz2222Sb7Frz66qu1sqBFiT/NSc+mUiUmTpyYK1qsscYaadNNN83kxLhx4zIJQHD75JNPZsIBlQHKBBQbVLXAgJOD6hEoFCADpR7Q2PQcMwepLLhGwbNIUZlnxpQMyAdSsUQKiASJlT2UwiVjSn1WKK2En6Rm4Adx4oknpkMOOST3LWyjiWd96lpMw4ifQeqfeehzhvfj6/yttDLOi6QJf6vtvnw2RQK5XokGcXLSSSdlEob3KDk6YsSIKm/n6fZtUmK6ELX8BCslWg6pGzQCRmAQI2BSouLFNylR8QK4eyNgBLoWgejBQACLyuCOO+7I5TS/9a1vZUVDDHr7CoSCaowZSXWgOgTeCa2qCNFoXPVqLCkIojcE10UVl4J+FAW6PlbVUKAuLxmRG8wJvFZdddX005/+tOZzQfAO4YER5DnnnJMOOuigXNVDhEk759/XtdJ1mmt9qVLGjJmovHVQl0BmqVRpf/tt1/UmJdqFbM/tmpQoH3P3aASMQPciYFKi4rU1KVHxArh7I2AEuhaB6M+iChCHH354uuCCCzJBIUVQKwCIqqaYEtWKtntrgzkQQEuFwJyjWoHUCnxu8NEgsCZ1gvNVKphxqzTnPffck9UHEBA6T1UtUApQgULeD4yJa++888503HHHZfJDPhN99eloN1axfalDRKAwfo7HHnssm3POOuus+XelkIBHJx8mJcpfHZMS5WPuHo2AEeheBExKVLy2JiUqXgB3bwSMQFciQNApPxWZIZ577rkJUoLSmxhBRq+C/oCg3Xb1KVJA6RX9abuna0WoiAxhDJTc3GuvvdJOO+2UU0NEHMgzAs8KyBnUDJhYKt1DxAOeFXhGQNiQToZhJa9BUlBGlZQUDqV5EKgzDlJT8LfAC0NeGypn3I65t7JNkTi0iSqCEqZUFNl4440z2SJ8O1n1wdhNSrTyrmiuLZMSzeHks4yAETACzSBgUqIZlNp4jkmJNoLrpo2AERjUCGiXm0Cc4BKPh+OPPz5XnyCFA5NIpTf0J+iMqQDyZ+mrV0WzC1bvB8M8ZOZJ5QxSLhSsUlmDFAtIBdItIBOmTJmSDjvssLTjjjumrbbaKuOAgkTeG6gqLrzwwnTttdemyy67LK2zzjr5HEiLk08+OZMPtMU46G+llVbK74Oj/CuKVA1qdt6tPo+xMs7f/OY36fTTT0/PP/98TkWhFKgUKNw//bk/Wj3mRu2ZlCgD5b/tw6RE+Zi7RyNgBLoXAZMSFa+tSYmKF8DdGwEj0JUI1HsGEGBS4WaLLbbIioJLL700V5CIxpH9ASKmb/TFoLYvfctHQooM5nL77bdnI8pnn302p3Hwj5KhzBu1wze+8Y1MJFBhBzJiueWWS1dffXXufvz48bmc6GabbZamTZuW9t577/Txxx+nG2+8MVcGop8111wz/eEPf6gNV+/vueee+TVSQSArOv2I5p78DtkCdpAvv/jFL2oeErxHOdRZZpmlo6dkUqL85TEpUT7m7tEIGIHuRcCkRMVra1Ki4gXoR/d8CZQr/kDYEezHVNt6adzxpaN27zC3dTItary+mgB/q8oDXdRXIYgeBgq2VIpRmMr0UeeqYoLOk6kh58vocCB4A/QEecQwVlp44IEH0h577JGrb+y2225p3333raVx0FZvVRma6Uvn9KUiRJHbp759fRZBuHz22Wc5RUOqDZQSY8eOzSoAqmdwLlU/IB3AY/bZZ89rznXcW3hQoBS46aab0qmnnppJDlXiwASS8qS6b1BccGDu2akpG1LDMM74O38/99xzucoG8/jRj36Uy3/Wm4AWWZeqzjUpUT7yJiXKx9w9GgEj0L0ImJSoeG1NSlS8AH3oni/tMtBD1uujfwgoAIiEhGTgg5nswZhwxhlnTFQ4oKwkB9J6/n3lK1/Jf8ucTwQZ55KaoL8JPuUX0GiVeJ97eYYZZqj5BIic4N7Wfd6/Fe6sq8HvpZdeShtttFFWTPz2t79Nm2yySU5pAE/mrbKUnS7Zb4Qsa//Xv/41EwsQUaytPDV0P7DGkBFLLbVUmn/++WuVJqRwABPKmy644ILp7LPPzqkZ8rCI5Ub5HYUBxpBLLrlkLX2jk57bSNjFSit6RiAkqCgCUXXwwQd31s1aYDQmJQqA1aJTTUq0CEg3YwSMgBFgU9IoVIuASYlq8S/ae6NdaO1YdtIX8aLzqvr8KKWOYxnsmIIL0vpTTjklmw2ut956acKECenb3/52WnrppdP555+fHnnkkXTAAQfknW9y+w899NBculFkj8pAguVpp52WS2KStoCfgFIXtHvMrvFbb72VTf64Hl+BbloDpTtAPFA1AjNIfCXwTlh33XUzMRH9EAbi3Ek1ePXVVzNJwHzirn9Uy/D6xIkTM2nBvSTzStI+wOLAAw/MSoqFF144Kyu4F7hPRFRxPuTHCSeckI4++ugaGdZOc8++fk6JmFBaDThATGF4uv/++2d/EVQz7Va39HX8zVxnUqIZlFp7jkmJ1uLp1oyAERjcCJiUqHj9TUpUvAAFu9eXW76c8zvBzUAMXApOu5TTZUooWfhATh3oL2BKz6AdAr8f/vCHOacfUgE5/fvvv59+9rOfZQNCyAX8AZDe77LLLnmH+5vf/Obf3JcKtPFU+M53vpPNC6kwwH0sQoJz2CGnr3feeadWmaGb1EAKSsEVjC+55JJ01llnpQUWWCATPFTkiGqCgaiUwBcCI0rKc/IMiYiQ0gFSAYKB48c//nGaOnVqTl/gePfdd7PxJYQG5NTaa6+djj322ExEcI3aEiEB+UHVjW222aaWKoIShX476b5hTFLCaE1J1cDYc7XVVktjxozJJUAhaDpp3EU+R0xKFEGrNeealGgNjm7FCBgBIwACJiUqvg9MSlS8AAW754s9QYtq1g/E3OOCU2776VF9orx4/Wx75x3cARhgGsi9RhlLdvRRQay//vrp4YcfzoEi6ghUE1deeWW69dZb06677prWWGONmtRegSjEA4HZK6+8klZZZZVEaogqCkiOTyCJDJ+2kbOjpuAYiIF5b8vKM6vgGq8FFBMoAvBguP7669MKK6yQ31fg3sG3SMOh4RuBAoCdf9afQFskl+4nEX94RqDCueGGG3IaBwTXzTffnO+TDTfcMB100EFZTSKCUIQN7UB8nHfeeemWW27JHhMqL9qJ9wv3PuPinqdCCSQM6gjmxdyXWGKJ2hwH2nprvCYlyl85kxLlY+4ejYAR6F4ETEpUvLYmJSpegILd82WcYJCc/rIc9gsOccCdLmKHwAknfwwIB+puZavA596SvwFtUsaSoHGvvfZKd911V9phhx1ycEUQvc8+++QShgSfEBJ4CUBgiJCIbaGUGDFiRN4FV2rG22+/nb0D7rnnnqyS4B7nb9I8uM+7aS0kz1cZSOb2ySefpIsuuigrJeaYY45caUKmja1azzLbQTWD4oX0i0gUcB+IVMg7El/6UlbccC8svvjiWTWAcoR/zzzzTL7/uN/wM5FCTAaoqCtQ3AwfPjx7Toi0iClDnaQgUwUNlB1HHXVUNv0844wzMkbcA9HctBNJlWbuH5MSzaDU2nNMSrQWT7dmBIzA4EbApETF629SouIFSKlGLsipvvoRDY4RKEiKQW+zOd0KfpRGI+VKtyAXUyoI+DCv/MEPfpB3tceNG5d3qNnRpjQjigbSLTg233zz7C9B+gaH7mkZh+IhgLKCEpGYGrIzvthii+UKFNttt10O2EhhQDXADjiVCDopuGzX+kJSPPXUU7WqEpA34MLcZQRK3/VVT9o1nmbaZVyx2gVrDNGEL8iWW26ZlQ7cJ7yGMgayikNB93vvvZdefPHF7FOC0gaTx3PPPTen9fzmN7/JvhIbbLBBjcigfXmQyCBV6WvyLeFvqVCUMiQlVPx8jSQHKgYItUjy6nNA963IFPCPyh4w4D7WeTKvFNFQ388VV1yRPVjw0CDVCfKtUw/NJZas7e3z0aRE+StpUqJ8zN2jETAC3YuASYmK19akRMUL8HngpgAulkUczJ4G7VqVaDRIoKFApWjgK1IiBt3dtKOvAI35YSQIQYCChECRkowEj+zm8/Oaa67JefEc7HCz0w2xIMNBlA8EbmBMFYVZZpkleyjMPPPM2TSTco8EkCgFtthii1zxA3NNxgAJMnLkyHbdDh3VLoE7hpcQN+By++23p4UWWijjyGdBf+7Xdk1UJIk8E1gv0jYgJiAWvv/97+d0HY0fgiKaynI9PhJ77rlnTu8ZPXp0GjJkSB6u5stzpaBfaR/cl7FErcqFSpkhkkKfoSo/Kxx0f4sgUV+8L3JFSh/uX0gLHY36ZTwy4ox9aTzMERIPhQQVV/ARwS9joHxmNJMmaFKiXU9Zz+2alCgfc/doBIxA9yJgUqLitTUpUfECfN69dqa1s1Y0SO6MWXT+KLT7R7Cindf/x959h1lXlWcD3//kM0ZEUUEiWKICFtQYW+wxdjR2FKxRExNLooixx16xE0FFsYAGUZNYEcTeJQhExRYTBayIJZoQk/zzXb+V3HMtjmfmnTNzzuwpz76u95qZc/Ze5V5r73ff97qfZ8F6FryzWhhi0+8GsPkRWF0L9VG/ECzhBbb6zBzlCrn85S/fSKPklr7vxR0uhxCz4JqdFb797W83MQIBR/Rct8ceezSCKb+C74gWP/rRj1pDfeffdj9gndX1c889t62i2yb0wAMPbM6SzNE+we1mwCSiRO4FYRV77rlnI+jmSf+99vYuA7/rK9HJHDrllFOag8A1+hkhK3koIlTk3u1DNoJFwjv6elKvnyHXcVHkedvn8JDYlTCmfDuJ+H1SSIlDRNt8nzqS8yffa4dwloc97GFNqCHWEZ6uda1rLd0zm2Ecp7Xhxz/+cRNQCGPuy+C33POyRImNH8kSJTYe86qxECgEti8CJUqMPLYlSow8AP9XfV6Ke6txOSXmPzZenBENhDgr+asN2UhrMkb+VoakfGLiZxE25t+z+ZY4STaz4ps8EzAwZyMspPasYGcrSPjEHu8cJC47I4RgZxXdudPK3E64rjRKwQP2XCMSORIrjjjiiBbeEgK9WZ4LEeP63TR64aBPIEuEQmzjqJCPRPjGAx/4wOE73/lOy1PCURHnQOabn3k2pr7U0YcVRGDsiXOuM6+IasJHYJv7PqEYwTPzLDj7PmJbhDnlRLATbkNo0CdC3AUXXNB+J6Y4z+4jxDvnqRO5//jHPz5c+cpXbjvayJWxmY9eIJ8W6jbZ9hIlNn40S5TYeMyrxkKgENi+CJQoMfLYligx8gAMQ3vp/uUvf9ni9mMZ3qrJzsZHc+UWhKh4gUaMEJWsyM7S9p64WP2XPX87jVlEibgjsvKsjyFzEXN6S31CNTKP+xXrEBs4W0lH3IJ9RI7syNHnTthOuC43x/Q/mCG2cD/yyCMH22tyE0j4+KhHPaqds5nyl6TN/XwxL/qwicyTzA0r8MI6bOX5jW98o+VVcA/BIG4ROCWfhjkSMSHiQy9k9bkmeheT8oQaETO4Gcw3805Z3AsOAoHtR4WM+C6CpTAk+R84NzhW7Aajra4lpgjHICz094UcINrCLRJxhBDh2S7Hiu109bUfw80suPVCxGocfCVKzPI/yHzOLVFiPjhWKYVAIVAItPeOgmFcBEqUGBf/vLyywdunHmn2wr0TiNgYyGclH/kJAZl15bkPAUEg/Y04bacjfewJpv71sfi+y3wNOUv8f/+3cxyx3Sc5IXLmH+xCJmOvz/X+3ipx9+sd/77vmafIM0JrJV4S0cc//vGbTpjoQxtCsiddCHnO+Xnqqae2rV8Re+Epn/jEJ9quI+l/5lzmYEKBXvnKVw73ve99mwPBIZmmUB87w9halJsh5yL/RAMCQh9ClDE65JBDmtBw3nnnDQ960IOGAw44oCVotZuHnVC4U4gLnEAcDQTjE044oeVRsWUtQeWtb31rEyHkQUniTXlX7nWve7X8Kwnh0KY8H/JZ8lasd84s+vqMyWr+PypRYtGj8evllyix8ZhXjYVAIbB9EShRYuSxLVFi5AGYsfqsWCF6CLHVve1GiGeEpE4vBLYtAoQzSRGf85znNNIu14QVd3kbEFzPgYQjJBlkktpRBIsAACAASURBVD56NvRHSH7/WZ8fIDtMJLFj8oAIvVA24YCjwco/kUSuD44CTgN1Iep2DSGeIO4+Q8732muv4XKXu1xrrzYI17jxjW/ccogQD4SpvPe972398P0TnvCEtgNHRKwXvOAFw/HHH98EBmKGRKrOkzTVzi/PeMYzGh7az/mgXQQP7VUHp4PdXmApnCIHseuJT3xiS9Rqa9LsBCPBqPLjErKFLcE44SLqWQ1J37aTcpmOlSix8SNeosTGY141FgKFwPZFoESJkce2RImRB2AN1bMje0E+7bTTWhx2iRJrALEuKQS2AAKIMZEAEecI8Pf+++/ftmJF2pPPISvaWYH3d8QKLizixfe+973hOte5ThMOrPwTDlxv606k3/arwhjUdZOb3KSRdW4DrgcJDxF4bSBKeO4QFOwmIS8EkeHpT3/6cOaZZ7YdWuweon1ECbkkhEHc8IY3bLlX7C4iJOXNb37z0nafEUD8PPHEE5vbIPlHHve4x7V+H3zwwU3oiIvET+3laNAfYsHee+897L777oMQEZ8J0SJEKDciSJJh9jt09M6g1BFM+21G085Z3VVbYKqtu4klSqwbwpkLKFFiZsjqgkKgECgElkWgRImRJ0eJEiMPwBqq9/KHTHgxPv300xuBcGzm+OQ1dLMuKQR2PAKIOZLMFYXMCy2w1abPJcPkVHjTm97UiDryTzAQEvGlL32piQx+utZuD35HsPskpvJTcCVwChAubOcpZEE+C0KDnBbyrhAFkHz1xq3l+cNBkISQwim4E5SF+HNIOMc1yhZq4Vq5MRxxRvg9uSmSx8DPPneGfhEbXN/nLYkbJAk0s2NMyk7oT1wk6vJ7npd9csu4HyJQRIxIOF1cKSVITL8tS5TY+MdViRIbj3nVWAgUAtsXgRIlRh7bEiVGHoA1VJ8X7GTrjwW7XpbXAGZdUghsYgSyPWZyoHzkIx9pORmucIUrNIKO+L/jHe9oYoDtJj0DhDlwDDicI3QC4bY7RL+7j+/lSOCCcK3cCX5yXmX7SqInUYLbQB3KiVgQ8p6wjySqDOmPeBFhIGEPPk8ukogQybUQd0ISUvo7YRMJS+mfc9nZJXVNhqPEMZJyU1Z2kUkIXOrpE7v224RGzEgizhKAf/2mKVFi4x8kJUpsPOZVYyFQCGxfBEqUGHlsS5QYeQDWUH1esK0KWtVksbYKWUchUAhsLwRyr4fQI8NyI9hNIttm+rvf1jIEG7FPeAeCTUzwt7Ky64l8EZ4d+RmS729iROrtcygkcany+ySmcUwkkamR6HdR6Ul+ElJmtLgf9ClHdt5QR9oQscO16ZfyPQMd2u669DMOE3+7NufGRRExRVnaHFElbY4QAc84MvqdPrbXTFt/b0qUWD+Gs5ZQosSsiNX5hUAhUAgsj0CJEiPPjhIlRh6AGavPimC/FV9WImv1bkYw6/QtjUDI95buxC4aHzdCn8wyAkQIcvIchFgrMqQ/P/tzfN87B5B5IkXcC75LHX1YhetC3NPs7MYS9wMBIDunRDSZTAqp3a4L0ScKuE79k1uCRqzIWGfr1FybfmlPEmnGHeHc9CUhHwnBCJ49/Nrl36QTJNuPBtetPt/yf0jmQUSa/v+POEbS18l7LfOnD3lx7kc/+tHh7ne/+3Dssce2HCCVEHSxs6VEicXiW6UXAoXAzkKgRImRx7tEiZEHoKovBAqBNSEQ4oQghaBXCNOaoKyLdggCXDVJjCwBqvvGbiWOiEmEhMnQlUlRKGIQl0qEKWV8+MMfHu5zn/u0ZKmSle6U7XzHmj4lSoyFfNVbCBQC2xGBEiVGHtUSJUYegKq+ECgE1oXA5Ar3ugqriwuBbY5AnBJxrCS8haB34YUXtnCYOEwIF3KNOHrXAyGCcKGMhARJtPqJT3yiiRGvfe1r264sCQfa5pCO1r0SJUaDviouBAqBbYhAiRIjD2qJEiMPQFVfCBQCa0IgFvJJa3lZxtcEZ120AxBwrwjJcY/0u58kQWhcDxETJEG160pCO/qwoOQpyTXf/OY3hw984APDc57znCZK3Pe+9/01MWMHQLyhXSxRYkPhrsoKgUJgmyNQosTIA1yixMgDUNUXAoXAzAhktTf5A2pFdmYI64IdjkCftLNPUsr5QIzYc889mxNCuEe/O4nfc84Vr3jFti2tLWeFapx00knDwx/+8OHVr371YItYR4VwLG6ilSixOGyr5EKgENh5CJQoMfKYlygx8gBU9YVAIbAmBKzQfv/73x/22WefFtde+STWBGNdtIMQ6BOn9olS45SI+CCMw+4r2X66Tx7qXvvlL385fOc73xkOPPDAJjqcc845w7777tvCN+52t7sNxxxzzHD/+9+/7ssFz60SJRYMcBVfCBQCOwqBEiVGHu4SJUYegKq+ECgE1oQAwvT2t799OPTQQ3/Nir6mAuuiQmAHIRC3UXZJmfYTHESI7GRywQUXDJe//OWbc0Iox5e//OVB3omb3exmwymnnNKEQWEbr3vd69ruGxE7dhCsG9rVEiU2FO6qrBAoBLY5AiVKjDzAJUqMPABVfSFQCKwZgX//939vK7rLbT+55oLrwkKgEFhySsSJxCEh8SUhYrfddmvfc0oI//jsZz/bwjrucY97DK9//eubU6KOxSJQosRi8a3SC4FCYGchUKLEyONdosTIA1DVFwKFwJoQSBy81dk+Ad+aCquLCoFC4NcQSBLLXnzw2W/8xm+03TeSVNY9+I//+I9NrLj3ve/dRAk/K6RqsZOqRInF4lulFwKFwM5CoESJkce7RImRB6CqLwQKgTUjYOXWiq1El7Y2rJ031gxlXVgI/BoCxAjCQn4m5IMjwv3m8LttRN2Ln/vc59qWoMcdd1xzTNT9uNhJVaLEYvGt0guBQmBnIVCixMjjXaLEyANQ1RcChcDMCCRhH8KU5HyTW4POXGhdUAgUAhdBIE6JfBhRwt//+Z//OfzHf/xH+3elK12phVB9/OMfH/7oj/5oeNOb3jTc5z73KVFiwfOpRIkFA1zFFwKFwI5CoESJkYe7RImRB6CqLwQKgTUhgDD1K7hlFV8TjHVRITAVgYh8wqTkjeh34nCBfC5COC596UsvCYNECbtvvPnNb26ihINYUcdiEChRYjG4VqmFQCGwMxGo/61GHvcSJUYegDVW70UxcfTZB94Lot+zitzH/ooBzsFui8DlRdP5+d0LpHKtgl384hdvL6JJcpYs7LHt/upXv2p72Cf5Waz06kkMcmz1vQ1YXb39V7u1QblpW2y/WanTLr+r8xKXuMRFXpBh4Z+Eh75nJVaeuvUh7ezr8X0yyGubQ53q8bItJCAY5zxt8z0sY1lOv5TdY7zGYW0v+cmR4HdHys0WfukXPPLS71z4pT0+71c5exeB65UZjNP2YOzzebkO1JXxyDzqV1szV+J4cI76bUlonP1tHPp+answCibGzFyEwXpJkPZNztcQM/eF/qgjn2Wsk2wzbdKP3AfOsaKsT4nFz3wL1r43h5Wbsnynr/5lPGGqr/15eQYEv8xddQS/PA9Sdr+NauaSnykr94W682zRj9y7/XyZxGLa/M99qE8pb7ndGdK3fo7muRP8XOt34+GYvF+CRfBVvzJy7+tX2p37ea337U66zo4b17rWtRp2mZuZUx/96EebKPHGN75xuN/97reTYBmlryVKjAJ7VVoIFALbFIESJUYe2BIlRh6ANVSfF+m8dEsu9sEPfnD4wQ9+0MgM4vT7v//7wwknnDA8/OEPH25wgxs0QoP0fO1rX2s1hoR88YtfHC5zmcsMD3jAA4Z/+qd/Gj72sY+176561asOd7/73Ze2dFOHc7/61a82sh8yccUrXrHZdUOee4L7lre8ZfjZz37WiBky4DqZ2/fbb7/hS1/6Uitj7733bmTipz/96XDXu951uMpVrtLOt9/92Wef3QhEf9zmNrcZrn3taw9HH31062cEiac+9anttPe85z3Dt7/97UZUEBpkA9Hbd999h9vd7nZLpDXETt1wkZgtgk7IfUhXXrhteed46EMf2lYBQ0y9mM9r67sIShEG8uKv3pCoENVs0xchCW76a4z8HvKHxE8KAhl/OP3O7/xOI8shfSH16yX32mxc3/a2tw3mia0EE58ewr7nnnsOV7/61dscUJ8xyNjoi60FTzrppCVRQp/MIW2+whWu0D7/13/919Zf15kHvlvPEfKvfmKH+WSOXOc61xl233334etf//rw85//vM0v7Tef+1Vk/XD+O97xjiYemHfusYiI+T7jxPp+uctdbvj+978/nH/++W3ciGJwcb3j3HPPHX74wx8uiXLwuslNbtLw1H/XKv+a17xmuzY7IkT4UNcee+wxXPayl233Rki/8yIQ/Nu//Vv7/VKXulTD8pvf/Oawzz77tLY5Dy7G0+f//M//3JIaXvnKV271a/Pv/d7vtedORIJ+DFJf7jftyM4p0/IOZG4Hs377St8pB1aeFznXeGnbhz/84aV7Ofew+19ZP/rRj1p/PCs9e2xf6bpepFvP3Nkp10bgMe/NA/eFOVKixMbOgBIlNhbvqq0QKAS2NwIlSow8viVKjDwAM1bfv5xnBfSoo44anva0pw23uMUthhe/+MXt9y984QuNOD3/+c8fnvCEJ7QXcp/9yZ/8SXuZ97KOPPzkJz9picnYbd/+9rcPj370o9t117/+9ZsIkfr+/u//fnjUox7Vzne4Hin6y7/8y6Us6z7rV4mRG+TMy6qXViICsoMUIFiIgH8haQjVV77ylXaOdkiWlhVfwoIt5xBR5OrTn/708Md//MdN9LjLXe7SYpj1kThDMEA0HI973OOGgw8+ePjrv/7rRkj+7u/+rpHWnoyp4xvf+MYAxze84Q1LThPn6fdb3/rW4bWvfW1rlzrU/53vfGeJxKtnXgndQpCCpbE89dRTGw7IF6v0Ix/5yOEFL3jBkrvlXe9617D//vs3HM8666zhIQ95SOtrhKAQ05BtAgRXS0SAZz3rWU28yjEPMSJlIS/I6o9//OOGkfGO+wZRR6C18+Uvf/lwoxvdaEk8cb3z4GyOEYT69j/zmc9sBB0O5pXjale72vDud797OPDAA2e8qy56epwSyj/yyCOHv/mbv2ltjBMDCYubw9zyfdw0WYU3ZlaMzbOnP/3pw5Of/OTWTmXA10qzcpBrOJiX5qgdDMwBJNr9SBx0vrmuTPdBHBUERu0y55/xjGcM3/3ud5uQaB5nDJVva0bzAvZ//ud/3uaPsswZ/3I/f/7zn2/PB4f5RqQgwD33uc9dcmpIZPiUpzyllacd7mXPhFve8pbtPnN9xK0eVWOnX+z9j3/849tYwY2osav5RmjSxzwLDjjggDY3tOFf/uVflgQheH7yk58c3vve9w7HHnvsUpuNlTo91+BsHPzzfPL86N1Y65o4O+TiOGUimMLSPDe/SpTY2ElQosTG4l21FQKFwPZGoESJkce3RImRB2AN1fersogIh4GVUOThSU96UnvJtoKI+L/oRS8aHvvYx7ZavDwi7FwIXtSR7Jvf/ObDhz70oSVnwWte85rhec973nD88cc3kSOiwUc+8pHhz/7sz4bzzjtvydqOFCAIsU0r08tpVidjs0fEECzk0qqqgyDyF3/xF22F/jnPeU67BkFSpjL+4R/+YTjkkEMa2fM3wkM4iWtBHwkwJ554YnNdhPAp2/naghwpx0r13/7t3w6PeMQjWr2ICcdF3A1esl3zV3/1V42Epo4b3vCGTQi54IILGjlDjHu7t7p6kWhX5Go1Qx2rubHRpmc/+9lNWIqAgKxq/zWucY3mUEHyEFGiDJwRywc+8IFtnG584xs38cbWfB/4wAcaHoi2OXOrW92qETrHC1/4wuGwww5bColIv9YrtBgjc9U8IEwYJ4fPkWhiCDeMeUa04lYxVo7Y8p2LZJq3CS1QJhfOoYce2sYd+ddPbgyiBEfDeo6MqfrcQ9rJjp65pW13uMMdmoMjhHbSAWJOm5/mi7l28sknL7kNzDfzPlgQ98xT40O8IIwZX/2Oi8R3f/AHf9DmY5wB73znO1vf/f2Zz3ymzYPTTz+9XaMP3/ve95oA4XvOIn+bT7DSXsTdfWVu6RNBhLjgHokA9773vW+44x3vuBQW5Tr3rfIc5kieJXH5LJfbw/cEBs8kdbon1T/t/KzEw5HwdL3rXa/NbaLDn/7pnzaxSjuJb34mxMRcg7l7IePoM/ewUC7PH883zw3nEVYSHpWwlfXMnZ1wLVw5ZgikmQPpd4kSGzsDSpTYWLyrtkKgENjeCJQoMfL4ligx8gDMWH3cESFBCIOQCy/5r3jFK5aIt9VSLgEv9VY2QxisiBMcEqN+s5vdrK1uhYBaTfQZEoUAJ3bfSjcCxG2R/BNxIyQ0QBmJuQ+BUy+SzPXAeXDOOee0tjr3iU98YiNJ7O/s51a/kTJ9JCAIP0mIihXel770pY1AJO8CYm119Mwzz2woZrU68fY+Qxz/8A//sAkxSKyVUSvX6kqIRMI8kH//Yhm3pR0LvjZwlyDSyCnyx52QI+LGPEWJEHNiQkJFkPG4N4SwEBcQVQcybvUdKSVCcEIQWIgpiKZxi8CDaH/qU59q7ghkTZ+JWfrdx/rPODV/7fQ4DrQb9oh3wgAOP/zwRk4zPwgt8DNOBIwQVd+///3vbzb7zAXlmcMRKhBV5JaLBlFfr1MioS0R/2CUUBHtMQeJOMhyQmnS15B0/XvlK1/Z+nTb2962hRVlXjqHcCAshNOAG4IjR6iEMb3Tne7UREauBO4R95lrjRkngtAJ5b7qVa9qooO6PQOEYLk+IoF7CPl2bwmX8Dlib15zN3AAwTD3s3LVLVQk+V0iTrg2K+OeK8TLiCoRNRIytFxuFXPLfUesUR7xhatnuUMoBmFSDgNuKHMcFsKB9I2YxfHhyPPM2EUMzf2oXZ5LGRt43P72t284RvxYTU6M9d4P2+V6+JlzwrEy/z3XCeElSmzsKJcosbF4V22FQCGwvREoUWLk8S1RYuQBWEP1IWdWyb2se6H2wn/EEUe0UA0v2vJDIB8I+MMe9rC2Sug6xAXR9oLuZd2LPVLXH1ackUQr7XERuBYRsyKfnBJIEtKUsrTDqmXIHLLjn/ZoH8t2QkcS/48QExuQ4pBjZALpUJfflculQWhxREB5zGMe00gsd0USJWaFPSQFqUe0xJkLU4nV33l9UkjlEm9CmNSLsCFuITPI2j3vec9G+oknIfEh0Ot1FmQMeicMIqa+ECwCDteJ8BrncRdY+TVeVtxhod3yLpxxxhktYeTv/u7vNlcEomkcEVLjarXfOXDX96z6R5SZR3/i/ICbvkRM4+qBob+RT4KK+pFQmOc8mFitlzQviUa1CzHlFBHO4DqOHXURPtbrlIgglFwc6otTJcQc9smTkDma810v7Mb9qG2EQ+EHwcL5xkSoUu5B42fM3Kfua0IG94McDQ73izLNY+4S9xVxjHDncB8QDa1gO4iIxEWOgjgrMp4EHCIIDOGd+4CLwN/CtlzjXuYk6AWihJIQhSJG6leSTy73OEvSTGEU7mPXaq/xmibmwfYlL3lJC2nRV885GAVDeXKIpsQedfu8T4SZvBYRKvUj+TkIk1xb5pnvk9R3DY/iHXlJ8gZlLIicsBfWxlFnXlaiy42ZGiVKbAzOVUshUAjsDARKlBh5nEuUGHkA1lB9bPHIKStzhAPkHlFHPhA9L4dWyq3ahmg++MEPbrbpEC3ExSprkigiA4gv0kJw6A+27Ve/+tVL4Q1iwuV+6F9S4z7QRiSAwJFEeBL6ESVCIpBSTg5E+qCDDmrhE2mrFWHuiiSf1E4vvI6QZ4IK0o1Yp964Fpy31157tZVz5yXMQXI95yDISFFWSL1gE3CsfockWZ23mstqb7UW2bVKbFVQuUkmGDfJGoby1y7pQweUK7Tmzne+81KbYBhXhIu/9a1vNdGFc4PFHUZcCUJ2ODv0BVlWbgialX99kiMEuTRvOFEi7MxDjEjHQlwIQghk5iGCbewdEkcSJbSVE0TYgjkYV4W/k8nfeClTu5FrY2+OEdokxTRvuUjWe6TdGY/cL8hXhAlzL66fyfoQXXPJPULc4zzqy1JeEqQSIwgQ+izsBgb+ERwITbnfCRQcD8IviBTXve512zzktMj8lgfCQVhwPgyV6V5ITgZ/c2q4v+SbUL5/kj+6J8z1zJcIGumf/hIIiWHpj+9y/nJuoQgXxC+OLu0i1pgT/TV+j7NB3+V6cZg/xjjiBsFCCI+QoIiG/RhkvHzmd7gQfAhy6tB3czDPg5y33nmzVa+POwg2eU7kHpjWp7hikpjWfUEsE05DgPTcJKb247BVsdnM7S5RYjOPTrWtECgEthoCJUqMPGIlSow8AGuoPi/mrNBWY5EbwoTfkVEvgv72cmgVi2U7WyUirMQML5+uQ1w4JfwdcoKwWJXMrh0h+pOiBDFD+EBP4HripXyr+MQHZSCP4tpTl8+t0iP5XmA5O6yMKoOYYiUzxNRKKQIWgg22m970po1oiYXPy3QvSiDeVtnF9FthTliDa5Fc4kyu89mkKIH0EUzUwVXAdSGU4EEPelALG+m3Bl3DMK54iTH2j1WawyRuFIkBiRLyb1jpRiKRXp8RJRBzln5jKmzDmCZWPsJNCBp8zRfkV/9CCHuHwHr7FVeP8UPMk9fCOE+KEsadkGX1nNDigD3MzVtEPPNLm4kS7gEEnhtHskwCxqJECe3Rvlj+VxIlnHvaaae1Oafv3AERe3LvZXXf50I1fvu3f7uJQ4QV9wIMCAAOdblX9ZnLRBlCP8xvrhlOCc4RY+u+M5flClEHMo/Uh3j63vyBv8/ND58JJ/E3op9zI0pEOFiPKKEfHCDaah5wtxgvz4UcIcTCyAgw+duzhxAR1wYRx5ztRYVpooTr9S9z3rwhisKOIEO8Uf+0HUPWO/e30vXmF9HGEQfMcu3vQ/Tcn3km+7/G8xKuxDhhe8uJVFsJm83c1hIlNvPoVNsKgUJgqyFQosTII1aixMgDMGP1XrK9NHppR3iEUGT1GUFBZJBZL+JCNcRcs3K7zudeFAkOCRFAdJzjhdRnbM5Wra28+64PcZgUJULOemKfl1BtVCaCKaeDl36EWsx7iKVVU6KFFVoCihhvvyMsCd9IAjv5J5CsvDTrH9Itd4IXYUfEkbTBOQgtUQIRIkTAzcH6TQzpVwUnRQlJF9nuHQQaSQYJE8JhkJwQ/nnHo4fIqzf5DPLyL+8A0ipvgpwM8kJYteY0kZhTHgmEnyMlsf1ZkQ8pNh8INtn9RMgKO3tWNXvXyYzT89dOj6vA+JqfGaNpTol8Z06YG8nyb44j6Wz3yX9AUBJqQJQgTll110+kM66K9bR9mlNCebAxlwlASTo5LVEj4kZIIYZxcxABkq/DT2EnuW+NA1HCLhxCb/SXA4qDArlLvXJtGHuiYUQqfxMjiFDED/cv3LhkjKtDIly4GPPcz3bz8KwwLtkClwAG54RDZTU895afaxUlUka/3S4xKa6fzM08Gzi9OJPy3IIDZ0/+JkS6rwlVnkOTooLyEj7mHCIiQck9Lj+I8Bn9V05cOuuZL1v5WphyOHDT9KLuZHhb+pjPXWeuwZaAROAhTMgTYrciAleePVsZn83c9hIlNvPoVNsKgUJgqyFQosTII1aixMgDMGP1ESWQcS99rNwhxezickok1v2YY45p5MQLp+u8IMYpkZh95EoySC/qscYTD5Ad9ume6E+KEsjzNELuGjkMhB2EQLNNI1WIT5wShIYklhRrzvKbbRKtELPop37k24turkU6kFHERT+XEyWICFZUhTUgXFZWHXvvvXcTQBCaZOqfFCWQHqIE0qgezgIx+larEcuIB/MWJULMlMuWD8eErEgml/AGK+bCdSQ81Ec7qcDQeDon14Q0JxTGfEAirI4iwbe+9a1bTo9gHUxmnJpTT1emf8YKaYkbA9aTTonMSaE6mdc+47CAufYmzMjcIEqYP1bchdroHxeQ39d7TBMleuJsdd1cCFGfrM98N8fgavcOY4GQZ2zjRtEf26ISL/bcc882HhwWxlFy0n7OC6dyPyHTwnYc7knhEEQ3ooT5rS4upJe97GWtPuVySxDxIoQIj5KoEH7pqySpnDeEsIiBaW9+rlWUyPUJW/ETHsI3shNOj6VEmoSyiKdC0Tilco6wDvezkIGEHfVjkPKT6wIuMCfOZDcdYS9wMd/iEljvvNmq10doSIjPSiFcEdfiqDAGhB3OOfOeaOuZTBzsRY6tis1mbneJEpt5dKpthUAhsNUQKFFi5BErUWLkAVhD9VanEDQv6lZIsyMF+zqS4vByyaVg1fxrX/taO8eKodAD7gHE05EM9lYavWRaaffPy7qVd9dkFXKaKNE7DZQXIoxUyD9hJRRptKpsNZ/DIPZ1AopVcaQCmSRMWCFF0vq4deTFii5CkZdm9SJZyK5+OyadEtqtfqRb/UQcoocDYSSQ9MekKMGJol1e2IVIIG22BUV6kZy8nIfozSMXQ5wFcXsgYsbMmBtDFn/EVGgJOzuRibhit4YIN3I0IKTKsAJvjHP4DAZ+EmOEychlIJdHnBPJEbKGqflrl0S44Qww5/y0mj8tfCOCU4SHCBrmMbLuiJuDKKHv2VmGIGeeCGlZtFMCbkJqJJOFVRIs9p33OceD+RnCm50ssoKfEAl5QogSnAxEAfOMKGEV331k/kUYIzYJ0UlCVjliJBW06wGSLtGlc+HDDZE6zCGJY3P/GHfCCvdRdrNxj7inHCGTCRWblyihbXFywcF4uS/zzIqARlTx/PCcgy8njL5rf/JfuA+JdvBN+zIG/b3od3PO88Czwhz0fCHMwdLcmse9O4/7ZawyJnfd6cd7sk2ZLz43PuZtzjePPau5t4Rx1LFYBEqUWCy+VXohUAjsLARKlBh5vEuUGHkAZqw+pJ8FH4FA4kPy2fkR+xAJKnn5mwAAIABJREFUK1eIG1FCDLUXR+EbyH0s+lYJkafeqiu0AfHN1ozL5ZSQHwJJniSx6kGYJZOL3dzKt5dVDg/EAtHQVmRSn6yYsv0izP4WvvHmN795yeEh1t4Wiz150HbiQBLzgdIqqBXgEFgCDBcB8oK0qR/xsXqcUBL9U+6kKJEtQZWJ2FudFfoiLCY7QYT0zYvU9OUZE/Uh2UmmmR0HrPIaWyvpxBVt4xxAZjkSfO5AXgkAmTfGRhiE0AD9JkbAS5LRPm9ABJ4Zp+dFTo+ooFzWcIKUsXdMc0rEzZPcJiE6SLq5Q3yJCGZu6C8ST6DZCFEi4pP2R+QLgV8Op4hJwcI4JuwnIRjEgSSbRbTlgCGGEQm4YHKvEsaIhTC0Mp0xgqtrYGF+K5+NntiRa7UPjhw/xACChVwUhCwioHuYM0OoVQiq8kPm+xV096Z5lrAtYSfukV3NGaKUuhzmtuuF8RCWsjtQ7iOfxemhP8ZfSFmeU8KwkF4hQbl/+zGIuBGhy3MCeZYDR1kEVs8A9wnxMc+L9cz3zXZtXCaz5nXIXF3umZZy9Tf3aoRxjh1iuWe/n8qY17Nxs+G7GdpTosRmGIVqQyFQCGwXBEqUGHkkS5QYeQDWWD3ruJjsPp8DG7ckh7GJi2uXoR6hj23eymps0F4uI0rkez8T6420hMz6fNIpYZWTrd53SUjpBRSpsaODVTOx/17+reR6+UdyQjaFbyCTiBtRAkFK3gAChXbqQyzjWTWObVjbr3nNa7ZVuayu261CjH2EFKIEooXMidPPSmvq7vs3TZQgCrDTe8GWg0L5Vnb1cZbkcKsd5hDCOFROPPHE5mbwtyOhNde4xjWa7R1GyB7btBwgxlffkUZjIkQiYRIhaAhdVje5VQhL8MgxK4lZTd8mcwYsl+gyZfWChvANmMNAn2CU3BHEFVZxAo05YL4tyimRJJf6QphSrzqTu2M1OITI7b777u1eCBnneDIO+sGN42/9trIfsUZeEyKfEJ7U6R527yjHHE34BlGCiOEnIYBYQcR0H2q/HXEufelLt39xLkhwKTREeE8cKbDOvMk95Rnjnsvnclxw56wk0OiDRJpcUxEk3HtEUg6OuEEyT5Tp/Ag43AzG1uEehh1RCj6eVwnB6gUfzghzBlaeKzDyLDA/3FPcUu4TYS/ZLnS1Y7jZz4M3TD1bOUMcuxKNVtsnGGdOwtc4mWPy3ZhfxLHaEnS1aK7vvBIl1odfXV0IFAKFQI9AiRIjz4cSJUYegDVWPylKIAiEgMMOO2zpBTTkPcQbQfFCztLvfC/3iKx8C15c89Jq5dyqJHdAT1AnRQmruLYE7VfCQiatcqoHeUwiPwn3Ej7hGqvzsY/Lg4CgWPVVhpfchJi4nt1amRFctIsowc2QVX79sYJOfFC+XRiEbyQPg/KzYwKhgROkF3UmRQniBhJoFRsB4k7hOrFCy/kRzLz4IzXzIPP6nnFDKqyYs96nbGSNUIFMGkuE1HjBCk5PfepThz322GNpxxPkX94AR3I2GIMkPYRdRIm1rqyuZgqvR5Sw+kqUQCyz8ipcBQkieLH1mwvyoyCpSOZ6j9wLEdDUm9wFmTMhfdPCN1aq/ytf+UpzKUTQyJiav7e61a2a62DSTo/82bnC/DafEew4BNwb7gP3V3ajcL77FemOu0QfiIAcSg51IO5xH0g0SziUDyb3HrcGJ0o/1z1jCIRxfZhLCcta6R4wb+UbML+zk4qwDHlb+usiUKR87XcvCuPpHSfmrvYSX+IIyc/eKUHI4rLRB04Jwo98FeqGEdyInyHv6507m+l6WOe+npaQda1tJWxyaBFHPU/gTiAsUWKtiK7tuhIl1oZbXVUIFAKFwDQESpQYeV6UKDHyAKyx+mlOCQIBoaAn2nEueDH3ImmF1wpsdjFAOPxt1TBEjNUegUCQsmKqmZOihJhvGfGTB6EXJ5BpZUgOifhkBwWkKURP3DiS5G/kn+WXM0HbEL3+hVrfhG84skIrsWNIaWBEwpA05whZIUoQXuzSIH+Fz5GY7FqSPvt8uZwS6rYynFVjdSUpqLbGZZKtN9c4pO2yhN6kn/AgiMCC8MEpgYRLnnjuuec2BwhRISuj+m9MkXTXECSc2/cTgUTAfE+0UCdxKKQ7K+fr6cfktesRJYyhlfLgTHwhLsEGyUVWuUaEE5m780haOE2U0CcEHIElmsnfEGFgtVhlfJOnRYiFtgt34mpyT3ABhKRn5d9P4pTkpkJ4hExohzlHpBCGwCnhHs8qtnvPvZBcFuasXVu4feCUOZMdMQg9Qp24KnKN/DKcVr2jSJJM7oY+JKh3tkzDwveeB+qWi+PMM89s8037k3w2IoS5kqSsGQchF65PuIBzzGN5ISLi9WEncZK43u/OFb5iHsHYsyzXJZxstWO4Fc5LmJT5lu2g9XceoRTKNGbZrjguOeNXosTGzo4SJTYW76qtECgEtjcCJUqMPL4lSow8AGusflKUQDKRcCEGwjjsnOFfwhr89CIp3II93IukF1eJ+DgBsmLqpVWMO5EAeV8pfMM2fQh7Xu5D1rPSidjEFs01YbXbVpWx4CMHQguQhsSu9y+4ytNuBE1ox1FHHbUkkmg7Mmf1GOnOaqCVZOe6Djln+WYZJzgg6MQXRB454yhImATyMs0pIeadYyRhH7GeRxjJLgWzWvh3Nezq8U8uDCu6DtjYyvDoo49uQovVY8QzAkPGNG4CfSI6yDUSB4Z2W9nMSrtcFMiFZKC5bt67iWj7ekUJpNSh3caMSGRstJU4Ya7O04I/TZRI3HwvjGXb0l2NZ/89cmwnjYiHHB/uJfemMY9Y0NdjbBFqZNpYEUfgYP4RKMxt32XVWtm+t5JNvHIIGfG9e0JZ2p4kkeqVY0Ub5CTRV98fe+yxLf9E7mV4c2VwN/QYRWhcKUTA/e57ggTyGsFFPbleO/0esS+fJ+lsQkh6Z0V/bRKPJqEmQu4zLhsiqjnjpxCUPKfUOS/CPss8WPS5cIm41DvM1luvcj2vPcuFzvT/R5QosV50Z7u+RInZ8KqzC4FCoBBYCYESJUaeHyVKjDwAa6x+mlPCKjrrddwNCERevP1EThAK9vGsSvY5JfJymUSXRI3+mHRKIMdWUXOEHCAMiEZW3v0kBEiQl/AJdcljYIU+RCzujZDPODB8rx719fHoxAJklY1bn32HpCNR/kbCODl8jkRZHeaY4LBI+Eq/OjspSljFtgrNVeGIU6JfkQ2xmpe7AIZ9UkHx/dqQsSSqaBdiKymiFXK26Z4URgDQR2TVtrAhwH5a4b/UpS51kZXuiDq9eDCPVdXMjfWIEgSyfptPfb3d7W7XxiVzi3Azz/Yu55QIKSaAZKeLWepVrjEj5oVYc10YU0lrfU88jEDUu3C4GIynsCNjnhALbiH3BzGSIyD3E+xDEt2PeS743paiyUljDjvklJBzISFWPpN7QtsiwimD6MfVEaHLfRvyu5IoYfcd96bQD2JbQi08GzyX4vBQL3z7+8x9zgXmftAmzzp98nvmvueVBLDaSpRQfsQG84cjDJkW4uNZ5Ii7yf01b2FxjY/2uV3GSSPXByEzyYjnEWIWzM27JHz1POnnW+WUmNswrlhQiRIbg3PVUggUAjsDgRIlRh7nEiVGHoA1Vu/FUJLHnvxbcSVW5GVc0Vn19jLqJVVeBXb3vJxGlHBuiKmVV6upSES/gjgtp8RjHvOYJcKb3AqxqCeHgZ/CNJD+1ItIPOlJT2qiRE9kQjAiaIS4sKETJfoVfyvG4sGJGyHdtkKUxM6BTKnXyzMiIqcGIUMYB8Ei9aaPk6IEIqROtnjbM+qfI33ot+/sCdUah7Rdlv75HdGTT0Ef8x1BRWgMUsblwiWgfyFV6VPGEr5Wh3tRgsU//e/bOg/CslzfJ0UJ4hCHi3YjyNlNItfrR/oifMMKfj9HkVNiFEu/cBZkug8nCAFfiSSvNE7TRImIZr7jTiEAxMnTi0nKXS5+37hYYTY3I7Bx9HB+mH/GOztoZHU7/ZLoEhZyiAjZUT9S6HuumVNPPbV91s9RvxMROIhyrnGWj0QIRn+fyR9hrkuaqj/OJ3zkeRKBk6Divsh8icDnZ7aLjIjRiyqeJ3LVyPli3sZ95H5FYtXFsdU7JSKYuJbrh+gozIvLSXu4fDihuKa4KYScabd6+zlHDOUYEv4iJIUo0Ys0YwkS+mAMsktL7zpbz3PEtb2DYS1l9Q6UjG0/h4hXniNCcm5/+9s3PD1/hff46Z5Vxiyi3VrauZOvKVFiJ49+9b0QKATmjUCJEvNGdMbySpSYEbBNcLoXWeTDi/oZZ5yxlIdASALrdV6201REwQsqpwQyIqY7pAvJlem/JzKuZ3H24h7S5ftJUeJ1r3tdEwDy4ilEQ9JM2/mFXOQ7q8NW7CWLDGmz8wOiMO2IgyHEhyhhhTUuAuUSGOQUQLrSfi/DVmMdtj9EgiQS9OIswZ0XaYTw7LPPbm10RPhYbvcNK7SED8QhZD9CRn7GNr7e6RFyEjInkaVVXnhop7AN4TZHHHFES7aJpFk1144Q+Z44EGWQOUdIBtKbrRnX297VXj/NKfHsZz+7tdtqrrnbH5OihHCDHnvXEIokLLQLDOdE7y7IuKw1FGUlpwRxwngQ+dIm42UV3vgF2+WIbk/UhE8QJcxT4ymJavImZLz0i5AkSaPdVvbff/8WhuReyjyBHXdBnEjmY8ac2EC00N6EoFzhCldowoCEm8p3viSucCRKuDcy35UpXES7fEYQUVaeK3FG+RmRI7vFEFaUL1+F8C33HWFA2FZEHiLLeeeddxEx1XeTTgehJPASqmMbYO3RBi4R92gSjqo7YSnK0Cb3PSeInDqeY8RU3yV8K+LAaufzPM6LE6R/pkUMmkf56y2DeJbkn+YEB12el35GCM32yLA01+TAMR5yoNSxWARKlFgsvlV6IVAI7CwESpQYebxLlBh5ANZQvZc/q4osz1ZWQwYIBISCkBEvuHa1QGi8KHoJJkp84AMfWFpFmxQlvOiz4hIRvMCv5JSQ44FwEXKBuFu5ft/73tcsw3nR1z7k2Ip9ckYoV4y5lfxpxzRRwupsQiiUqe22wBSiERLZixLi6a0ss6kn0SbcXKtupDikUhumiRKs5QQNL9ghgVwqSBpHSZIEziuzfQhpxBgk1PaoDm2Vi0AoCsJAkPG9XCJxpfSCVHDfbKKEth5++OEtFMHvCGa2n81cmBQlENpgAqOzzjqrkXB4cP5wzRDqbE8ovCHkaa2rxdNECfXHccJh1It5zicUIb6ENnlZVnKeCDUgIBrTOF6MqZV+/QjhTk4EPzkCuGSIbVwTiH5CNdTFPcN1EpdCMBAOgoi7Nxy5t4iH3Cr5mygiR0tyvviZHBXJMeF6W4tGDE0f445KmAjRwXPHjjnKJ3hwHslhkjwnuYZAAjfiWgS1CDrms/O4IMx1uNzwhjdcEiW0xzNITo5c45wkd8yY2dHEvW9FXz4JQmbEoYg/80hUO+vjPM6SXqhapGNplvbFydM7YSI6+c74Ei2Sb4QQZBtoAiIBOQJbOSVmQX22c0uUmA2vOrsQKAQKgZUQKFFi5PlRosTIAzBj9bH3Iy6s1lamslpq9S+7byg25NuuBMccc0wjB0i8Vdm8cE5zSiAJzkmizDRxWviGz7TJiynS8NjHPrYJAUhiiJ0VNduVIv19aAdiisBNewlfTpRQppdhK6tWf5GqbDOonF6UsAItH0HyQhBxYm/3mRh+JCrbHU7bfUOfPv/5z7cXbecjLoQUfSJqhPSsJeHhtKGPaIJg6as4eP2MHR0ZlidAP+RReP/7399Wta1AI7c90dqsooR+27qUKGHeIPf60tvFp4kSIah+ckkQMtj4EXXXc+kQxYhl2b2lX22f5VZbzikR5xBsuQWcZ8yIVC9+8YtbSIQx4c6ZNq+db65weLgntT9bKZqH5qj5JmEtIY84GCfD3e52t4aZfgtHEgKTnTqUy0lBsDI35WwwJ4S4OCSXdD/HUaNMoo7rI9x85jOfaYJDhBc/hXFx6oRYck0QH2Fs3sVpQPjoXRLaKpTMNqPO6fPZ2CHGs8oYwRCZ5doQghHMIjCoI8k13Yvq5xYiyGSOJN9M3+64n1Ke65SlDhjD33dCDLTHFrsbfUS07d02a3X2LKrtnrXGkcjsgKN5KqdNtlTO/HKOeWfszW2ixBgOlEVhsRnLLVFiM45KtakQKAS2KgIlSow8ciVKjDwAM1YfAiHJntVDTokQBi/cdtboV8vlbfDyjcx4oZRTQgx+RItelMhnVnmdY0V2pfANq5NJJIlEiGnnyLByjdyE2Ck3CRdDEn2WLUGnQbCcKNGHKQjfILJkB5BJUUJIAJIq9wbCaqUWCUKGkEFESXnZfnCaKCE0AKEjABFCtMtKr2z++p/+zMspkZd45Wvj4x73uEZMYYmwIKRCOpAo5EquAHH1xBkOmFyfebIZwzcilrHxw88quX6tJEqY64m395MQof/yacCDCGaV1gotIco5yYEw4y3WTl/OKZF7i6OAANDjzcnDmeRfv/I9Wb979M53vvOSo2G//fZrY+cecv8QGoVY6R8BKjscEBUQaPclsn/ta1+7FZ1QKQSbKKKNXBDaYPxhoWz3vvvB/CcUGAf1ysfhHiBKeIZEBPGZbXjd444QZjkhJLrMtpPaw7nS72RjvITYJKkusoqkcrIQoXzvfGUQdDwziCoR3+KoyljEKUH8EL6h/xFoiRLuxbiFXKu/fhKM/I5c+9u4wZhbAnE2XwiwxmCMQxs4PRLKsVlcEsHdzwjY2To1uHvucNdEtOL08f9Rcph4Zo6Vq2OMsRyjzhIlxkC96iwECoHtikCJEiOPbIkSIw/AGqpHMrxke1H3sh+Lt9V/u29kxTDE38s6UYAVW14F5C1hENNECWEJyDjiFKKozGlOCYKAl9ZYn4USIIlW7SNoaC9yJKdESLyX1cc//vEzh28oKy/MhA9Ea7nwDWIE14aM/IgQkpeV4cte9rJNwLG6t1xOiWxD+IUvfKGtqNoyUf0SZUqaKe9Gb1+fxwt4CEBw134ujYTIEGK0W73CYeTlYInnkLGSnLwKm12UMBf8019zFsHO2GZ8IwzAgKCUcfK5+WkuE2eE2HBKEMUkjPR3Vp+zmj6raLSSKKHsXlBLwlPuBe0i6BH2ph3KNW/M/ZC7q13tas0Rw7lgjuqD7/xOVES6YYPsIbDcMhEa+jrM6R/84AftI6KEPmfLXW204u2eSN+UQRjiWjGfiBJxOOU+JYIQ/vrwIG2QmDJb0Ep2iJBmfPw87LDDWtgTRwNniJAu/dJPzx9EVm4Th+eX74xnnl3ZEjQuMPcAQcX9S5wx5zO2BAbJK/vnTS+mKiNbDguPUbdnBkHAeJkv8mRstCAAf6Fgntu9iDXrXF3DfyGruiTPoEmhM+Ec2tnv6uH/JCFJ5q35Ycwi+q6qwjppZgRKlJgZsrqgECgECoFlEShRYuTJUaLEyAOwhuqtMPrnpY8DIC/uyI3VybyQWyVkk5YUD/nwAolgeAkPySBKyLfQJ1hUntV5eRQQ7ZDtSVHCOUIn4jRQhnwUVi3zeQgmUYTDQNnqRsCEWniBnXbE/WEVWD/YrcWnhwghX0QTBMl3IeF9+AYCRiCBS2zF2ggH7bRCamU4hGDa7htW5MXPI8VECQf7OteJLRizQ0LCONYwnBe5pCfTylS/MQsJtcMK8UFoijElCiE2L3nJS5oFPuOoUEQUZkhnQh98vtGJLvWJRT8r68ZfWAGhyndWvblaQtLNtyRs1G5jKKdE5pKfEnxa8UaIOSPkCjDHuC7gE2dJwmBmJZzLhW+EeAs9kkPCESHJ3wQU4RscHMsd5g3RwD2c+5Abh6igT8qBl3vDnORMcK7QKATc2GufnC/mcMgjx0NcGgQf95gQD7in/8QCoRfpn1AIYoTDqrf7IWTTOZw4hL985v7L7grJZ2HnFGQ023C67k53ulObl0Ke3G+EGqKCZ4N2cVcIK3OuMolr5kP6IkRA+cmxQhQ84YQT2jzWf6EpOTwDOB76Iwkue2eZuUJ0kVdH4lzikOS8yp3X/bve+3+zXZ/xiEMt4nMfcpKQPJhnC9raEnRjRrJEiY3BuWopBAqBnYFAiRIjj3OJEiMPwIzVe0nMyzrCISdDCLzVWUQgBNSLpBdxIQBe+K0WIrhWLZWDaLBCe5F0ZJXdT4KDl31HCM2kKIFcIUpZ3bQCSigQSoC4Jxu+MnpRwt8RJZD9aYSxJwnayfqNIIW4IrJil5HDvp27EiWyxSGxAw5WnUNcpyW6RHjZ6RFEdmVt8S+29n4FOeMw45Be5PT0T1nIpDYSn0KGs6OIpIYcG1Z8WeLh69ysaiKxCARyKtdBylXZRooS5mDmVaz5yceRFXrEFdHsyXMfpoPQTooSch1wshCXhBIYHwKNvoVkpu61xLXPIkrAlBgkESVxRSjCcq4ZbRJigdg7Mn+QetcTIMxnIQ36DCPnOo+4Zn5L7unektPEuDuUy1UR8ZFDwv1OrMq8NB9cb84QfVzD2UQc0F55OggbQpySL4JTIolWjZ/7h7jIFZKEmASUye1R7eLhfol44D4iuMQtRXgx3smhQqTRlwhXhJDkvlGPvCrKMC6rFSXi9vBT+wgd+kfgIEqYM/J5wGSMJJfreU5s1LW5D7JDiDmQMKpeZEx7SpTYqJH533pKlNhYvKu2QqAQ2N4IlCgx8viWKDHyAMxYfZ8RHTkgNnjZRiQkqGTR7gm9F3LEhlDgxdvqKtKWcACx/NwWSAhy4YUT4WFtRiJ8HjvxpChhxdXKbZwayCGLObIstCD2am3wWXaBUB7SZUX7Dne4w1QE0gdlIEzqEaKgffJpIFJECUTMd3l53pUoEaeEEBXnElGy6jcpSiCFXCXCNwgDckq4ntCj7WKmHal7xqGcenrEg6wgW3HkdtFGJEDIihd/GCDrCJaVbiKSVfqQ+YwZ3IlXfWjERooSwSbCU0h4toP1ORLfJ1PUz36e69ekKNGHb1iBRzaReU4S5Lafe2sZl1lEiVjY7fYi/4M8Dck9Ma1uuSeMaQien9w4BA3CCsIvPMH8QtZzjyH67iEhCK4xfyMYuJ/dq8i377iH7HiByDvcb7A3f+VPyBac7vmEUXATcZxEHIpTgpDp92x7y0HFwdPPqfzup3Ccu971ru17bfBsIli6j9xj/iYGJqeL+mzjCxftMfaeWYQ/darb/afOWZwScIizSi4KzxFOCe0XEkOQ8byK42Ut82Q7XxOXRMJfkhBYnyN8TwqxJUps7IwoUWJj8a7aCoFCYHsjUKLEyONbosTIA7CG6r2oOxBRjgSr4l4OxUVHlPC9FfT999+/Efds/UeUYPP34k98sOpKlMhuBV5AvXwiw2K8+10lJkUJJAIRzIokomVLUqu0RImsVCsTObZKmgOBQqqRoGlHSF3IpVXTiADOlwjQ3wg3YuEIUUNwHNPCN2KZJyxYxfUz8evLOSV+8pOfNCHAyjwCjAiyfduWMcn95pU1f9IuLXQBIUviT9shcgnY3SHWdCvfclxkJTnCBDw4KoS6uD4rm2OIEnDO6rx2mQvGzlwWcgTL5DkR+kB0ipDBAbKcKGFe67/EoFbQkwMh7oi1JhCcRZSAK/JNNJDvoE8kO21u24nGPdkLJ1wK2k+cEA5x2mmnNVHQnHRfIfIcE5wUQiyMsZwNRCn3ClcE8YJ7yd9yVihTKImEqakLpskJ4XfjYrtM1wjfkGwy4VjmjDlFOIzIpV6uBWEijohMmXPKscVrkhzCJTkm5P1QlnoJHYSlCDPqJQASCuDp2SLUxKHtRKs4YGZxSuTZRJTwzOG2ErLGYePZeNxxxzUBJeLnGh7H2/4S4yFfxG677dYcbo7kUTF+7mvzwP8hJUps7HQoUWJj8a7aCoFCYHsjUKLEyONbosTIAzBj9T25ICYgyl64vRzGKZEXcSuLbNCEC9tYIg5ECS//IfG2dUNurKQmK7/fuSAe+tCHLhF25U9LdGlFFgH80Y9+NBx00EGN6COKRIn+YCtHQntRIpn/dyVK+J69PdvSqc8q613ucpdGxLIt6WpECeTOC7QXbKRI7HuEgGk5JQg4rvEyjuAie5Ly5UU8YsS83BK9TVp9XATEoYwpUUKyQKQqCUa5BPxNwIhQEeEKgZQAcgxRIqFGSG4vShhPDhWEWR+Q+Ahg2om4Ir1xsEzLKRGnRPC3qm7eIa7KjsU8K/izhtbMIkroDzJGICBKaDuxKgSun9/aw5FgF4gc5q35zSnhgBdhj5DHHUREcA6MOCmEXDlH2IsQBCFbERgIaDCxrai5zXHBPZI5rnzCZbYs5ZQiXriGEJItQeN+Qto9Q/I3HN135qAjYUURvJznvuZGIDBIdClEgzNB+7XJITGl0KuUQSDwPLv85S/fPksbI8YJ8/LcUv4sokTmgWdkhE6OCcliCV3cXRxXfajZjI/kbXt6L5pN5rrpBWfPR9iWKLHxU6FEiY3HvGosBAqB7YtAiRIjj22JEiMPwBqrD+GTuV3str+tinNHZPURySZGWJX104EsWGkPmbAqa2vDfffdt32vHCuryIiX9TglfE6AyI4T/iZciM1WljI4CJAidUlkGCKDWPjM6njIkRdY17BTZ0W8h6K3XiufMwEZi41cQkOkgvihDSHj2k1McSznlECgiBJW4NXvcH3CYdIeq71EAQccCBGI1cc+9rG2Mu1FHcEJ8VnjUF7ksl7c8LsVZeOVsZFXAElnwUdMEQJ90dbsvqGtIcRJxJmkhK7hKiA8TcN9Hn3oy5gWvgEvq/3IuzYg1dl9w9+cD8h48O1FieBgBR9RNZb+GWuJSIkSnCW5P7LCP2tfJ0UJ5fgs902f6NLn5rawEfeMcViO5Gae9nk29FOiS/ei8fEdVwGxkFDAzSQsA7GXQJYjQ3/Ui+Q7z3W+l0PC2HMZcC1lV4vfomTSAAAgAElEQVS0PUKW8ScWhOwTUQgjHAu5R/3kPOE80qYIQK51fh++kfnlGuKQ+11CSQlJtZXrg9ODGONcCS8jShhT+HLMmN8ENfeX51D6SfAhsvr7ete7Xttq1OFv7pFpiS5TrnYqz5ikPEKYPDXHHnts+xnH07zn/0aV18/XWef6Sm2MMJGf2ao19eV+UIZxkzTZPSBvCndLHYtFoESJxeJbpRcChcDOQqBEiZHHu0SJkQdgxup7pwSS4KU/4QtECS/2bMrs/EiBrTDFpVt1dfTZ95VF1OAGsProZdZ1MvJblfQzK/fOlTCTEJGXXlbx5DuwemqPeqEfiLy496ymIcnIErKS9iNORAEkaHIVW/ns/ISH2PCFb3jZ9Z3ykBKiBMGFKJEVVWEn3BPKtBrcbwnqeuRDG7TTd7HC+4wokfhyf1uFho1+wEGdXAkIThL0hRiF7M04nL92er86qZ8wS6JKJyOo2m1HFW1CqjhFuAOQ9558Op9gEdcEjLhNso1sxJRZXQSr7WMEpOzg0rsWiGByDzjgSnDSzr322quttCOecXdwVBhrpDIr8vmpDt9zAEn0KrxGMtD1HP0Y+F27zdcIHfCKKOEz+T0IBcIWiAnmzDSXRAQVcyXlZf4QBNyD6pJYNfOSi4GbQZ1cUYi9OZhVf7k53JMJn0gOBgKNrXA5N5QXcTEr3oQ7Ag7RASl3EP6IdMk3E1GCENKHBJlvQscyHsQDTqnMJ/0wpu6/bN2pDs8gY2Q+cEJwR/RYc1XEweEeU47cF8aa0KS95gR3l/Ath7+JEj0GPktIVsiz8AP5Kjw/tNX9oj74mi+LugfWMw9nuTZhSn1S1zwLjEuexfPoZ5/vJQK4EDGfc+8QSInD2VkpwuAs/alzV4dAiRKrw6nOKgQKgUJgNQiUKLEalBZ4TokSCwR3AUV7ufQCSnjIC7fVRSRE+Aai58VTYjnhFF7OORysXFpVt0LI0eAF0j+EB7FFVpUtwSU3BOJLsEhWenUh7BJrJjGelViCiGsQFdcnjIAo4Zqsrmb3De12HmJCvEC+/N6v5LvGVpZEgrxsI4F2GgmxE3uP6Nj9QxuCBzHFqqwXYaTH6ipy861vfaut0spVgEz5niii/zLwq1MbhZlot34TWuCgDc7XVkkl1fWLX/xiKXGg9s9rddIYJfmgFWkhL7DQBhghmgQa46UvSDDil7ZmymW1O6vDISbi563kK48wMw+SstI0D0myom9O+tshDAbecDWn7CSBqEcQQ3QJSLAgtmSXlvSLKKRP2U4SuTb/jRfXxXqOXjxJngvtSZiUdgqjIBjBV50cSOaQHCkJPZm2o0O/wpzcDTCRz0HyR9+rCyk3NsQ8wp92cOn43b0VwQY2xMe4kogPyhWyJWGmuXn66acPknA6lMnx434lhBAscj/4PUk0I5ZwNHBKmCsO5QuvcW7Iqes9E3wnbMR9ph8EBrvkGEf3GbHGDiNJDJodSnK/cXY9+clPXnIzeGYR5NTDReKedwhh8rt61XmLW9yihWIRPBywEy6UuW+uuK9gBDfz3zPQ3/AzN9Om9cybsa7NPQELzyYJUDmpCH3GO+FncHA/rfdIItQIY/6Gn/uCi0zImNwd3C0RQ9ZbZ10/HYESJWpmFAKFQCEwPwRKlJgflmsqqUSJNcE22kVZuc0KlZ8IDZu/l09E2+GlkK2bNR5BQfyc65/Vdi/1Xiq98CPxXtKtJnIeIBPyEKQO5SEhnBCIWMiNcpEdgsGPf/zjpc+dkyz7XpSFl7CRc1aEvBMv/G0ll3gQgpkVXY4NNn4Ez0svgYS4Ikkd0qY8oohQhF78QMS0C/nQDwQkoQFcIlZ41XHpS1+6hbuIl4+NXMiJ3ARe3BFQK9OutxKOvFiRjb0e8Qme83zx1hftyzaliCgRImMlTAHpcBCJIppkpxDX67vkhVYvrSpndVw75QwwL7Q91uvltq9c7yTXlvPPP7/VQzhKckSf2/2EqGLOmn/ahGxy/nBRGAMYmztW8DkEIg5pl8+RLM6g5AVBxIR1JDfDWtsfsp2VZvUivsh9xiFOCRgThDgD4Esk4twIvtPaYM7KnZB5q0w5KeRgsOJPYIkwIsSJ0OEaK9Dmg3nonkgOGKKaMddOn2u/+8/9hag7j7BFEJAMl4h105vetM0f40L8Uh/BjVMi88JcJ0rIaRGXiHr60JM4HdQtTwOBhOjhcP9xOxFMEyZCONJeh1wX5of5R7gg7BCqfO4wtgQQGGcu+R3GwsS4heSWESZAWA3hdm4vxiVkyU+JN2HoOnNPaBQXxlbdEjRzKMIu7N1LnnmezcYlwqO5QbRY7yFEUDLaJMwN7u5H85hYbA4TJVa6D9bbjrq+tgStOVAIFAKFwDwRKFFinmiuoawSJdYA2oiXeAn1Ah/rdIQD1nG2d9Z8ySbFuCMeXuy9lHpxj40W4ffSiLQgO15oEWEvmqzazuUuyHZ66ggpUz8CrKzLXvayjQQhCCEyvicmCMvwnXrkB+AsYJt2OMeLLBKGoIinT34En4d8IiAIKWEAiRBfj9So1yGfROKWtd+54ur1OdngYUCMYNcmnBAskHov51bliRvILzKEWBJxtFsb1eV6Yo26nadceCA0cQGEmM3TpowkIt4IFLLoUK/VSOT0rLPOaqvQcIeXz7hE4IgccIYYJ/Z37YxTQjgHkstxgVgjqYs6YGTlmwB2zjnnNHKqvdqiXs4A80+IEaIpLwDMQ7j1m1Bk7rDaO/RPf7lWfC4MwE9jYF4QJZS7nkNZWVWWCNFcEQIFS4f2I9lwJBghYgkfIpBwIy03F9yjBAJ9Np5xErnf9AvhI4iFJEsISYTgcOE0cc8QloSpRGziImCbdx9rt/ZzokgcCVP3ILHySle6UiP8Qh/MfY4omGmH5wZXkfCn5F1Qjn4KEbHqTjDSfv3LnI/zxfxTrnGOKKA+IqDrjR9BkWgIGzuQqDNbkypH6I526TMxxT1NXCWouhc8g8wpoop7n4BCCCHwcHMQ4giiERsiGhozq/ew9qzxXDGGxBguL8+Q5C9Zz7wZ41r9SOhY/l/QDveZueD/ifQtc2297YxApW7lw92YwtN4ECWIa3EPLUr0XG8/tsP15ZTYDqNYfSgECoHNgkCJEiOPRIkSIw/AGqsPKUgCOi+FISlZzfXTi33Oyeq7l1V2bNcgdJLohQR4cc3KV58nwXkEhMSNKzfEK+6GhGXETpz8D15cs2KXa5AMJNpqnnh81yRpZFb2lJfVOL/Hoq5d2p96/ETktEOCNS4M5BChUTdi7BzXe3EnPLAZW333PYJvdTGrzEif+pDp5GOAGUu46x1PfepTl/CepygRIqEtGa8IPhFrQmYjTGV8Q0AyF/TTCrJ2ZyXdGCKWfiJkEXjWOA1XvAwuSKjkd8Y4yUKzWqs/5pp+CofQL8IP4QX+hCCEEbm1Au96/1xjRTj9Tf8Rc+OSUIW19ilEG2ZCiLhn+pwSEYhCvjNH/I1Ui6cn8E07kGLuh4QxZaU74xPRJXkdOJf8TqAhuDgP2eOYyfxABAkCyDgxUvvNIy4FQgA3gjEnVBBziBxJlhnxQ6iEPuYeUI+2EeS4bbgJhHtwVCH1DjlmtME4qI+TiohHmODKIDQRMODncC4XCdHQWLlPHf1OJRxMchEQXxzaw1FDnFMuBwDhkVgSJ0vuGUIccUQ4m37rm+eCZ4U2eoaZO553BBAOKLk1PPvmKSiudd6t9bqIqBF29Tf/F+Rn8gYZl/UecHefEjiTo8d4cryZp8kpwUE0D2fGetu7na8vUWI7j271rRAoBDYagRIlNhrxifpKlBh5AGasvif8CRvIz97e3q8S9iv6vdDQCxtphs8iAOSlP0JEysmLbsiZn31ZPdHKOQnbUJbvs7Lch0A4N4JE308v3T1pSF25NmX3K4H9OSkr5L4nlemjz5K/YjIcIyvHy/3scZhxOFc8fdpYh6glH4G/Mz75PRhmvDKeGae4FRadT0J9aUPGMGPVCyw9rn0fIiTlZ+L++x1hJsdkXmORdiOunEBCQ/ojbcpc6dua89LXadf183NyTPt5mjHLvZF68nnu5/6+msStH4fcu2nb5H2b+6Eft8w110Rc7O+9aeFLGe+UN4lP78aI2yf19M+AHt/gmPmbMiPCTj5Tcn760mM52c953rcbWVaeEf3P4GessvtOf++nff1zPo471/ZzY7k53M8pzjuhNIQJbjOhhBxoHBPzDG3bSFy3Sl0lSmyVkap2FgKFwFZAoESJkUepRImRB6CqLwQKgUKgECgE1ohA7yLrxcrlBIVevJ0U9YgbccGtJuxiUgjmOONi4dDibooAvcau1WW7QKBEiZoihUAhUAjMD4ESJeaH5ZpKKlFiTbDVRYVAIVAIFAKFwOgIxCUTF8xKSTuFugjTSTLd5JvJFqo6M+limexg8lj4nHBBmIjb5eSTT26JUeUykcejL3d0oLZhA0qU2IaDWl0qBAqB0RAoUWI06P+34hIlRh6Aqr4QKAQKgUKgEFgDAtmlJflyhGtEWJjmlCBC+Nfno+nDZfp8Kn1YWN807odsM5pQmuT7kTPEji6SqGb3ja2cr2MNQ7Khl5QosaFwV2WFQCGwzREoUWLkAS5RYuQBqOoLgUKgECgECoE1ItAntSQYrBR2kXw//7cgsbStLEfDZN6ePv/QZNOSzyOJlJPTwg4xkqLa8cVWv9OEkTV2sy6bgkCJEjUtCoFCoBCYHwIlSswPyzWVVKLEmmCriwqBQqAQKAQKgVERiBggyaTElraHTRLPaYJAn8yXoGAnFNvRZreVXGvXI98vtzuP7+xi4p8tWSW4JGLY6tb2ynZBsiUxJ8VGJNQddRBGrLxEiRHBr6oLgUJg2yFQosTIQ1qixMgDUNVvKALZFcBPL+1exms1b0OHoCorBAqBOSGQ8A1br/7sZz9r28Xuyi2RqokItkm1Deu0HTf6XW/ynFSH0A/nExt8zplh61X/Pve5z7XdN4466qjWln4XqDl1uYrpEChRoqZDIVAIFALzQ6BEiflhuaaSSpRYE2x10RZFwIv2t7/97eEqV7nK0gtzv2XgFu1WNbsQKAR2KAKeaZNb7IJiHmJrnBjK+6//+q8mQHBHXOYylxl+/vOfD7vvvvtF6hG+cY973GN417veNdzmNrcZLnaxi82lHTt0aHfZ7RIldglRnVAIFAKFwKoRKFFi1VAt5sQSJRaDa5W6ORGwsnjaaacNN7jBDVoDxVIvl9Btc/agWlUIFAKFwP8ikJ03kuiSaJDcEPMQJYgdvaOMgMstsdtuuw0XXnhhEyUIF9mKNDkl7L5x//vfv56tC56oJUosGOAqvhAoBHYUAiVKjDzcJUqMPABV/YYiIBbai7xt8XLEpryhDanKCoFCoBBYJwJxMhAOPNeynadi55nLwW4bF7/4xZsAIfStT6apXgKFuo844ojhpS996XDccce1LUGzG8g6u1mXL4NAiRI1NQqBQqAQmB8CJUrMD8s1lVSixJpgq4u2KAJeqrO6qAtWFVfKMr9Fu1nNLgQKgR2CQJ5nCUMjRszDJRHBI6Jtdvnwt1AO/zgl4jT71a9+NRx//PHD4Ycf3nbfEMZBlJinOLJDhnTV3SxRYtVQ1YmFQCFQCOwSgRIldgnRYk8oUWKx+FbpmwuBrCbmp9ZVMrbNNUbVmkKgEFg9AhENOBh6QWIewoRWJGfFt771rWH//fdfqiPuibRUfR/60IfalqBHH3308IAHPKB9Na92rB6RnXNmiRI7Z6yrp4VAIbB4BEqUWDzGK9ZQosTIA1DVFwKFQCFQCBQCWwQB4gfXhBAOP7/85S8P++67bxMfzjjjjOHggw9uTgk/K1/PYge1RInF4lulFwKFwM5CoESJkce7RImRB6CqLwQKgUKgECgEthACxAZbgF7ykpccvvrVrw4HHHBAS3Z58sknD/e6172GY489djj00EO3UI+2ZlNLlNia41atLgQKgc2JQIkSI49LiRIjD0BVXwgUAoVAIVAIbBEEOCUc2eUjuSwkEf70pz893POe9xxe//rXN6dEhcYtdlBLlFgsvlV6IVAI7CwESpQYebxLlBh5AKr6QqAQKAQKgUJgiyBAlMg2oV/5yleGa17zmkvbgp500knDfe973+aU8NNROSUWN7AlSiwO2yq5ECgEdh4CJUqMPOYlSow8AFV9IVAIFAKFQCGwSRHotx1NEyNM/M///M/w3e9+d7ja1a7W8kd88pOfbE6J17zmNS3hZb916Cbt3pZuVokSW3r4qvGFQCGwyRAoUWLkASlRYuQBqOoLgUKgECgECoFNikDCNeSM6LcJ9Xu2VLbrx/e///3h7LPPbqLEm970pha+4ZzaEnRxA1uixOKwrZILgUJg5yFQosTIY16ixMgDUNUXAoVAIVAIFAKbDIF+2+TsokFk+NWvfjX85m/+ZhMc/uu//qv9Trj4j//4j+FLX/rScNBBBzWnxIMe9KBN1qPt15wSJbbfmFaPCoFCYDwESpQYD/tWc4kSIw9AVV8IFAKFQCFQCGwyBCJKEB6EaVziEpdorofeLeFvggTHxDnnnDN89rOfHR7xiEcs5ZSoLUEXO6glSiwW3yq9ECgEdhYCJUqMPN4lSow8AFV9IVAIFAKFQCGwyRAgPkhSyRlBXLj4xS/e/vZ7wjLsvPHjH/942Guvvdp5ckrIJXHccccNd7/73ds2oXUsDoESJRaHbZVcCBQCOw+BEiVGHvMSJUYegKq+ECgECoFCoBDYZAj04RuaFkEi23xGtLjwwgubYOHnxz/+8aXdNw455JAmXtTuG4sb2BIlFodtlVwIFAI7D4ESJUYe8xIlRh6Aqr4QKAQ2JQIIVR9L73d29f6zIlybcui2RaMy/8y5SUFAB4VNLOdEiBjgp38XXHDBsOeee65JIDDfHX3CSp9xSfT1n3zyycNHPvKR4aijjhre8pa3tESXFb6x2KlYosRi8a3SC4FCYGchUKLEyONdosTIA1DVFwKFwKZD4L//+78bgbOlod/FzPs7MfU+u9jFLtZi7Wvbw003fFu6QcnREBFMTgfzjgDgd/MuySZ3tbNFyvjpT386XOYyl5kbLhFMUqD7QxjHox/96OGkk04aXv/61w+HHnpoEy58V8diEChRYjG4VqmFQCGwMxEoUWLkcS9RYuQBqOoLgUJgUyGQRH5EiKxGI1yvetWrhvvf//7DAQccMLz2ta8dLnnJSw4PfvCDN1XbqzHbAwHzLoJDXA8+O//884fLX/7yTaBIbodpbomIERE4Mqd3JWKsBr2Edbg/7LghASZxTh2nnHLK8MAHPnA45phjhnvd615NkJhHnatp1048p0SJnTjq1edCoBBYFAIlSiwK2VWWW6LEKoGq0wqBQmDHIBBSh2whVr/4xS+Gl7/85cNNbnKT4S53uctw5JFHDnvvvfdw73vfu1aCd8ys2LiOhuRz4fS5HRB/7gOfx4UwLYQoYprzuXr+3//7f63x8wo3Uq46vv/97w/77LNPuwe08z3vec/wkIc8ZCnRJUfHb/3Wb20ccDusphIldtiAV3cLgUJgoQiUKLFQeHddeIkSu8aozigECoGdhUBCNqzyIn8J00C+Yp0PIvMiejsL4ertcgjEAWFeRVRA/F/zmtcsuQ84FHbbbbcVhYYIGH7OO8Qo7g1iXdrhPrElKNGOU4JgJ9SkjsUhUKLE4rCtkguBQmDnIVCixMhjXqLEyANQ1RcChcCmQiBWd41KMr/+syQP9D0COW/Ct6nAqMaMggAXQj+/HvvYxzaSf4tb3KIJFclx0rsgJhtq7vY7Zfh+HqEUuReSxDKJMJX/0Y9+dLjnPe85vPGNb2zt9V1tC7q4KVSixOKwrZILgUJg5yFQosTIY16ixMgDUNVvWgRij86Lf1YwEYLYo32WF+/YrPNdMuYjAj5TnpXDkNrs5JCX+z6HQepyrpd6P63Ws2GnXf1uEEB0TjL1/+d//mfbpm8yQ38S1IXYhPi4LuWvRHRmGaw+N0Ou63GLwyDtXq5s/Q2hcr3rkjzP730yvWk7EmRVV/9CkNLX5eqc3L0gZC5lqCdiRB9j3/+uXT0J7P/2e1awsyKetvTzZha869ztg0B2tzDHuCLMW3M+z4JduXPybMg8Nt/mLaDl2WeOJwHshz/84ZZ35ZWvfGX7uav7bPuM2Dg9KVFiHNyr1kKgENieCJQoMfK4ligx8gBU9ZsaAdnuE9eNEHjJjgAQkcFnxAYv6Qh9yOq0VcqIDREkEhaQMIGICv12ez2ZTeK6tAtRCfHoSX6s2z1h6OsOmU9setoTcpE+rXdwIsD0OwokSV/qUkewmlZfBB2CTB9fP7lSGwEgpL4XFvrvgufkloZ93bk25A4xTGw8bIKlcY+YNE10iujjZ8Ssfl6k/LQvAoufKW+9Y1DXbz0EzIs8G37+85+3ufebv/mbq+5I5lFEvO985zvD1a52tVVfv9KJfb6KPAv/7d/+rc3Xs846a7jHPe6x5JSonTfmAvmyhZQosVh8q/RCoBDYWQiUKDHyeJcoMfIAVPWbFoGemPZx3nE+RBDQgSRE7LPiI/wh5b2LISuMyU/A8vzbv/3bLWncv//7vw93vOMdmyPCjg9XvOIVl1YhkVn5DHwXUUF9ISCEismEdiG9F154YRNOzjzzzOGf//mfh1ve8pbDvvvu267NCmoforCSSDDLgCkzAgoyow0hNTDrxYLlrOWxh0dsgFvveog4kc8mRRrtPeOMM4YXv/jF7brb3/72w5/92Z8tJQxcTggJoeI6ifiQLRlDxiKo9D/9HsGj76PyIohoc78zQu/80E/iln5UTP4ss217nNuHQ8TB5D7flTui733vLjKXzjnnnOGqV73qXEIpevdFhMWf/exnLXTjcpe73PBHf/RHwxve8Ibhfve730xt3h6jt7G9KFFiY/Gu2gqBQmB7I1CixMjjW6LEyANQ1W9qBJB5YRAf+9jHhre97W3Dm9/85iUSjyj4Zwu8r3/9601UuOENbzgceOCBzbps6z6ktM8+HztziPnnP//5lrwO8UV4swrvmjguEhseYSPEmICBwBAX3v72tw83u9nNGulNaEHO14evfe1rg7h0K6YI8C9/+cvhNre5TdvakpCx++67D0cffXQj7Fe/+tXntqNERJHrXOc6w9lnn92S4nEdxMHx/Oc/f3jCE57wa2Em/aT4yEc+0uLT9UtfejfJM57xjOGZz3xmwy4Evidvwe5Zz3rW8LznPa8Vu99++w2nnnrqcKUrXWnq3OvdGAmt+O53v7sUx69MRM/Kdb9tIwwTMgPTkDdt9vcFF1ww/P3f//3w1a9+tdVt3M2RJAokOEXcmGVVfFPfQNW4NSHQhz714UmrLcz9kO04I5DNImrsqp4IJ73bSdLLf/zHf2w5Jd70pje1e3ZSrNtVufX9bAiUKDEbXnV2IVAIFAIrIVCixMjzo0SJkQegqt+0CMQd4eVeVvnnPve5A5vyF77whUZGvexbfXz961/fRIveKv3JT35yuN3tbtdezP1MPHifrwEJRaQ/9alPNZL75S9/eXjiE5/Y8EBKDjvssJbJvg/fICYQQF760pc2V4UyrnzlKzey+3u/93tLRDiJ8pT1N3/zN8Npp5023PnOdx5ufetbN/cFgeBDH/rQ8L73va8R42tf+9rD3/3d3zVh4uY3v3kTO9abFC/5K7TFFprIOax+8IMftLJ9fqc73Wk46aSTlvJhTJsMxBQ7DzgfWb/sZS87/PEf/3FbhSWicH34LmJFHBVxe/juT/7kT4YTTjihYel6v8Nimr08hCv2ef0who7PfOYzDZu4HqwME6G4T1796le38YqLxU9tImgQf9797ncPv/u7v9tEESvLxoDwdJ/73Ge45CUvObz//e9vv1tpdqSeTXuDVMMWgkDvDIqwNSu5j7A2Gao0D2Ei7q8+z0qeh55lwjfMd8LsrvLFLATAHVRoiRI7aLCrq4VAIbBwBEqUWDjEK1dQosTIA1DVb2oEkptBI63wEw/23nvv9rLtuPGNbzwQILIyjgxwPQiTeNrTntZWxYkZj3zkI9v5fYhBiEZPPJJV32fHH3/8cOihhzaS24cruO7cc88dbnWrWzXCyynxnve8Z7j+9a9/EVEiYgpSf9xxxw3XuMY1GnnX1ogjnBO+P/nkk1vM+T/8wz8M+++/f2vreglMyIuyEqrw8Y9/fIngK58oA68eg8kJQWwRq36JS1yinWs19nrXu147Lbkw+jwNvSiBlMGK6JKQCeUcccQRLYRjWh/T7v47cf3+/uIXvzjc4Q53WBp/uBIRknOCW6IfV+277W1v21w0T3/605s7gpuCmGRlmQvkT//0T1vZyiAKEVyS2HC9Y7Cpb65q3LII9KFjcevMIhL2ouJkfpn1wp6yIzomnMrPU045pQlrXGUEutqZZr1or3x9iRKLxbdKLwQKgZ2FQIkSI493iRIjD8AOqT4kvrclz4P4jgFfTw6EawjB6Elx2uQzJJUAYBX9IQ95SHtJD0GfRjgPOuig5mDw4v/Wt751OPjgg1vZsUmnbgSWe4DgseeeezanxHWve92l0A2kVz2+u+9979vs1I4QiT6XA4fEwx72sCZWEDc4Jea1wjkpNhAXXvGKVwzvfOc7W8iFQygF10Lfz7hU9PFlL3tZw4MAE0HmCle4wrJODg6ShMyo/2//9m+HF7zgBcPv//7vN7JEqNBHMfA9rnEmTNvBI2MqNv9a17rWUsJTIg7yNe1QzlOe8pTmQMn4ZJ70LowXvvCFg38EF/Mk+S4iUI0xx6vOQiD3oHnsPkoum0knR3+Pv/e9723hbBxRnl0lSix2HpUosVh8q/RCoBDYWQiUKDHyeJcoMfIA7KDqExudleiQwK22GiyEgNCA0FrFF86RI2Q+fSVEEBf22muvRr6vcpWrtBX/5QSZu9/97oMXe3Ug5K6PiOGa2FECPGwAACAASURBVLER1p/85CfDTW960/b9O97xjuEGN7hBKzeuCiElCDMRIKKDdifZZHAncDzqUY9qIQ1CKeSaSMLM9U7PaaIEZwnMTjzxxNafww8/vCWh1J5esDE/HvGIR7RQCdd861vfauSIMMAdspzLIeJLwiiEwUgkCh+W8rgeJL8UemEcE0qz3LgE+/POO69dA2NYCn+5613vOhUm4TjCU7g0PvjBDy6dEyEk2Eho+gd/8ActBORVr3pVG4uEAmUL0/WOQ11fCMyKQC9KJHQqIVIR1dy/+Z2o9uhHP7o9R974xjcuJbqsOTwr8qs/v0SJ1WNVZxYChUAhsCsESpTYFUIL/r5EiQUDXMVfhLCHeHpRtfItJn+rJfXrXRFW3IkNLPmTsdZZpX/oQx/a7PhPfepTm4U/8d7TSHVfttCABz3oQQ0/ZSHT8g7ICXGjG92orUJa+X/2s5/dVuOt4AdL5fz5n/95+16MdxJ0ZrcOPycdAXJLEDe4FuaRU6IXBzIJOCU4QZAZ7Ubsr3nNa7Zwl36HAf3VPqKMUA0k51//9V/bdYSBffbZZ6ookS1ZQ5Scyyki+d4tbnGL4QEPeECbd4QO+Tu0AVZECWO4q34Ld5EI1HlcMASn5UQJyUcf/vCHtzAbDhRtiiCVOZAwmte97nXDYx7zmOGoo45qK83GMc6ReoQUAmMhkFwteVZkh5/sCkK8dE8IyyKucY65H9yvcXltNdF5LKzXUm+JEmtBra4pBAqBQmA6AiVKjDwzSpQYeQB2UPUhfFnt/+lPf9qI3Vaz+CK3n/vc59oKu8SFchz0K/xxSSS3hDwCEhtKinn66ac3wjktwaKpkJVI37/oRS8aHve4xy1t+ek7AgcnA7HCy74QBJ8JI0hOiYgBVtyFbSD1RAtixuTuH9k6UH1cFeqTPHJX5Hy103aaU8KOGe9617vaDhR2pOBikNPigAMOaP1HfAgEnCBcBoQVAgtRYldOCe3ut91EmOR8EBYBN6SJgyGkKg6Jyd0EphEp5WoTfPyUsFPyyiSmnMRE3gp91S9iEiElY5wwplyjLOMjQSAhQ12xzK8W6zqvEJgnArl3MxcjksWBpK44ety/EshyXREAbQl6yCGHrDsvzTz7sx3LKlFiO45q9akQKATGQqBEibGQ/796S5QYeQB2UPU90Q1x3IqraOL///qv/7oJC/I42NkifUtSuvy0w8Ld7na3lujQqjghxk4Ly62CZ6tM0+KOd7zj8IEPfGApDwQCYKcJFmkOAnUi8EgvUSLhG671nXYixeoiADznOc9pSeiQDW23ypkVe58JH7jUpS7VEnnO65gmSsizkLAHu1nAxQ4hdsjIiqx2ffrTn27YSQYp/ETSUOVJXLlcTok+SSUB5thjj21CS7ZcfeUrX9ncKsmpIcSFyNQn7Vuu73GryPthBxQ7sQi1Wc4pISRFX9XFffLhD3+4FZ0QH+3Lto36LeGo+URwItQZt7K+z2smVjmzItALZ9xFRLUf/vCH7R9XljCw3DdxeBEnJOd13xFjZ0nOOWv76vyWjLjeoWsiFAKFQCEwJwTqgTonINdaTIkSa0WurpsFgZDT1axIz1LuGOfusccebTtOfZFTAnnOC3reEeOWIELYrUF4gu+uc53rNGfFcmQTGQ1GBIUQaNdyF7D2W4X0M6SB+0JIwW677dZIrnMR/S996Ust50Sf3JJwgfxzeHBuCJ+JoJJ655nrY5oooU8SP0pAyeWhzXacsPMEoSRkXX4FpIYzgRuB6yGihJwS047UF3FC6ApBKMlIiQnGLDlBhHAQazIeCftY7l1fCI28H3JiOFdYxnKihD7CmksmAsPzn//85kjhiiBORUDqRS2fxTa/nKNmjHlfdS4GgX7ObiaOyQ1k7sqDE7E0TqQ8pxIu9fKXv7w5I+R9ca/KhyN/S4UgLWbOpNQSJRaLb5VeCBQCOwuBEiVGHu8SJUYegKp+yyHASSDswIu60AgEdaUVQWEDHAFIbKzPy5GP3/md3xm+973vtfJksJcDQbgBUn3kkUcO3/zmN1u8ttX0uE36RJhZsfSZg6ODO6CPDUcsLnOZy7RV+f322685LIgDDtcjHJNiwloHaZoo8eQnP7mReZjI90DgEabhb6JEEk9yOPzlX/5l+xvR+Zd/+Zel8A3Oj+VECf0LyVee0A+5GuIKIeAQOPSVS0IeDeJMhIyVdr0gMhElCFGuX8kp8aMf/ajt+CHWnqOF8OGnHBqInoSZRKOEfwSrhJbELbFW7Ou6zY1A8qb0YRG5BxfV8t6JlFApzxsC5eQhYaX7xP0aobLPhxPh1WcEDDlwJPS1ewzh1L2tbyWsLWo0yymxOGSr5EKgENiJCJQoMfKolygx8gBU9VsOAY4EuQi8lMtRwPmQhIWTnUE8iBKf/exn21eECSQ8CQ8nz7/tbW/b8kQ4QtDVl/ADdb7lLW9pYoXfs8KfkIC4J9SRlXghEHbVyPnZljSkSBl+P/744xuRiFNhHrk+pokSkksec8wxLSeD+HPERxuQdyRGPgmhEci/nA0EoFlEifRdfPv+++/frOR2t+BmcQh/Ub/cHjCS74F7QlvhvNzYuHYWUQLeBCt1Z+xD0nynfvURuYyRvBdIo/7Xsf0RmEx4m3t30W6JuBvMQfeW5wyRcvL44he/2EQGYRsRyrQxYtlke53/i1/8YinR5b3vfe8KP1rwNC6nxIIBruILgUJgRyFQosTIw12ixMgDUNVvOQRC4r2UcxkQHFYi8IQGuQscronlf5q7Ik4F5FSCx4gEstvLT/BP//RPS+KBcwkIyG0IgjLjnMiWfr/85S9bbgrJLjkurGpGeIg7ADFRjtwNrNiLTHRpFxI5MOAoxwVRQH2EAmIL8eD8888fJIp81rOe1ZwjqxUlMplgwGnCJQLva1zjGk2UUY/cFIQCuOg/N8kzn/nMpVwPk7uS9BN0FlEi7hTz4yUveUkbg6wuw5qwZbzi7OCaEN6hbYhjhKktd4NUg1eNgPlnHpgPmXeLFCX6PBFxWmnsck6vtC1hTXku9GJjwr6UZ+teApvdftzbi+zLqkHexieWKLGNB7e6VggUAhuOQIkSGw75RSssUWLkAajqtxwC8kJ84xvfaMSePf9Tn/rUsiuCXtiJEkQFwgXCbUVcosppRwQP19luUtK4uDBOOeWU5ixAtokVhIQ+LCN5LZTLJZDtQWO9vvDCC1uSOquZ2iD0QMw4gqGs7MSRHSDmQSimOSUIAPJjKF9dT3rSk1pYg+z9BAjtlViPI0ReDQk4VytK6IN/+pMElsEejtpDWFCenBvwsxWqvBNxkqwUujKrKBHsjYfQG8KQXBn6m3qyPSubu0SjwlR+67d+q30/D7fKlrvBdlCDzckkO41ouejkkNnW0/zKbjzL3etxVUTgTHhYhqhvq/I8ozgkuJPud7/7lSix4LlcosSCAa7iC4FCYEchUKLEyMNdosTIA1DVbzkEbGEpXwDCKC+DlXDEcrkX+9vd7nZtBwmHc6zcS3a4nFMi24LKHSGhpWu88CMGdp3gZPB57N9It+0yuRz6A4FGzhHcOCjSTmTEv6985Sst0SMyEeKhf9wECPJ6j2miBBGCO0JbJMYTYhExJtvEIjXEk7/4i79YSp63mpwS2qsfxJab3OQmzXmBHNl6luiQ+H0JLk888cSlPBLyWTjfsVIM/CyiRMYnbYorwk/zhyAjGSZBRAJNWKlbDoznPe95LYyjRIn1zsDNf725sOeeey49P+YhBi7X6wgSxLiEEK0kwimHW8JzJIJEzs8zKc8nZUpeKw8M15P7Ltv7bv5R2JotLFFia45btboQKAQ2JwIlSow8LiVKjDwA27T6ENwQPC+wWYmOTbl/uQ1hn/aCnBX8lJUX67wM+zkZbtDnSwjEPosQgJCHoO/qpXxyiJB/Sd36nBJ9GQmJSF1/+Id/2MI3IjZwA1idn3b0K5Es0BElgg+Hhd0ovPBrv34/8pGPbEUhueqIRfsFL3hBy2kgVMLRk+KUBwdhDEQCDgYOBQRe8kcOj3kcCVnQLu4E7od3vvOdS3gQbT7xiU+0/iAz+ihzv2SetkXllGAJJ2DARw4Ku1dMOzK3CD+u51C48pWvPFz60pdu5Se05dvf/vaSEKBdHCmcKdPmUl/PLKIETLUdSZtcYVYmXOTOsI2iLVFtLRthIluVLpKgzmNsq4z1IcCJIJGt3XA83+YVNrVcq4ijHETuhdSXZ8PkNREd8jzzfZ45udb8lBvG88zzRflywRBUhW9Uksv1zY9dXV2ixK4Qqu8LgUKgEFg9AiVKrB6rhZxZosRCYN3RhfZiAwHBi2mSK+bF1s9enOgFg8Q6R4zIdz1B8/KubCELIfvKdC6SjVhHtEhdSTLoZ29hntUuLQcBwq8NEl0ik72bIS/iCL/DlqBIt3r0CRFx/rRtQUNe/fRij6BH0IGXfAwHHXTQgMhLkqj/SIatJx/84Ae3MrPLh90r7DphpTPJ6ZSrHG3vE9b57LnPfW5bobcqqh7iwTyOzAd1IGByY7zvfe9b2r6UY0E/4cLZQJi41rWu1eLTiQ/CHoRbECVsBSqx6HKijvZyWCjjr/7qr5oTJM4EuRpe97rXDTe60Y1aYsu4JmCBFK60VWtwmEWUeMUrXjE84QlPWNp5I/MzwkfIYPJ7cGoQbeBAqLj1rW+9FIIzj3GoMjYnAuZrnDyLJvEcOeryTOCgWil/yqRYm78lkpV8t782YR6S9BIQPbsIp3UsFoESJRaLb5VeCBQCOwuBEiVGHu8SJUYegG1YfVbqs+qXRH6TwkTyIdh1QRZ4L7t+99LMBnzeeee1sALlIZI3u9nNWpiC87z82j5T+ASij7xKFIi02j3BrgrCAnzXb3GZZIdZNfez38ViNcOxnCiR/mY1PmKK3TcQbHVp7+c+97klQj5Z33KiRDDNT9chMGedddZw4xvfeDj66KObMNHXLWminS4kWRQGkfYh6dl2U96JhDVY8ZSrApGXbwIpXu/RzwF9k6iTI0O+COEhhBXhC0QCOS+M8Yte9KLhZS97Wcs74fja17423OMe92iihDGXrFP+iWliUnJKwOL0008fzjzzzIusCodYIWW25lS3z+w+QBwhMmXXkml9n0WU0A+hMRwv97rXvZacGv2OKamDSMa9AXPEUd/vete7rrjV7HrHpq4fF4H+3jCXEXtzY1aRdJZe5JkbETXOnGll5LmQMCTPmwjGabty+vCOEiVmGY31n1uixPoxrBIKgUKgEAgCJUqMPBdKlBh5ALZp9X34RBIMWtXPKjEShnxJ+ocAJ8eBVf/DDz+8EU+2e6t5VuWQZ2ID0cKRF3cvyeecc85w6qmnthX+5Huw0oxgCm241a1u1a7xQt7b6Nca77ySUyL91ha/y82QbS/Vf/bZZw8HHHDAVDu/Ni4nSmRVsicD2n+nO92pCR6cAcIV4gZx/oc+9KFmpbYCL1zC1pNxB/QJ7PKZ8pD/M844YzjhhBMGYSfrPXqXhDHjBHj605/etvr0HcFIOAart3qN9/Wud73m2iDmOEdSUcnzOCaML7FhOadEXCD6feCBBw4vfOELl+oxx3yfBKDaQThwGC87dXCb+H25FetZRAnCCzGIQ0OCy4TPKLuPz8+4n3vuua2fhBuiBHdIhW+sdwZu7usTIpH5MKtAOmvv8vxQj3vBM3klt4Tyc022MtbWiBM+k/sk90uJErOOyPrOL1FiffjV1YVAIVAI9AiUKDHyfChRYuQB2IbV9zsghJSyKAur+PrXv95WjjkhrE5f6UpXaqKDPAns9o6EFUxmfk8OiKzgOTcrfXFjeDm2+s5hgdja/lLdyhZGsc8++7RVduf556U6iSBXOxQrOSVCIkMuiCvcB1bkH/vYxw4vfvGLWzXTQjdWEiWSo6NPWMkFwCItAaRQAeEavQhgC0q5GYgNxx9/fDsXAUG6lRehBt5cCsq2Ok/kIXRIqrneoydB8CYocHDIyUFk0h7jpW3GTFsIDtqQsSXssIRzyXC/fPrTn25zZ7kVZcIB94gQEW6I9DXEL6vF5pf5Zw5og+SjxJLlxgYWs4gS4uuzLSL873znOy+JDJPWeG2S8ND58oDoq7Yt2s6/3vGt69eHQPI1mJvZCWN9Ja58de6FPvdMnjuTVyZsLK4yzjXPBPdo8sSkHIll99hjj+Zgq/CNRY7gRcsuUWLjsK6aCoFCYPsjUKLEyGNcosTIA7ANq8+Lb0INOCGQUHkC5BRAtORFuOpVr9pW8a20Jc9DErBFcPCibmW7X1FMbobJHBPJLZH6EU0v0vI5WGW3lSZSyz3BVZCkbcpG1Fd7rFaU0HZ5GYQi2DrUyvl+++23tMo4bRV8pfCNEAD94x5A5BF27bcjh4SKIRgs1QgC54Pzkfgjjjii5WyAf0hxiD1S/MUvfrEJKE972tOGRzziEXNZpe9FEm3jYBFqYk701vHDDjus5b9wSDopJh35SV8RHY6Km9/85m33kuV2BlEmYUHYhDqE9UTQmZxD/hZWISGlg7PGXDEflztmESVOOumklqhUMkvhKYQ4cz7ztA/JMe6+1273CadEtjZd7bys87YeAkm4q+W9C2pRPenz9UTw2pUbJ1sS9wmGPS8cnqGeNUKrrn3ta5cosaiBW6bcEiU2GPCqrhAoBLY1AiVKjDy8JUqMPABbvPrezYBs5cXV73aZ4AxAQiVmfMMb3tDs944+e/vkS3Fiq7OKOLly7SWYUJGX5UDob+X2iS/zXVb9tAHxc65cCwcffHBbsQ+Zz/kEDXX0VuU4NHyel3IE0gq/XBb5PnksuAKs2Mt1YdWc8BGMlNsLIfrERXL961+/naNNkmk+5jGPaav4CSlIn4U2ZMcKbRG+kZwSyRmBvCPFnAAOuTr0n1ABJ4SIfTvE6AY3uEH7XfjASrHmq52yGb+ELfibqCAxqHAbYQ2ZBx/84AebSwB2nBQSRDrftXaiME5cL9oLJy6CjFlWmJP4VB3nn39+GxciQISRXiwLISNU2YIzISxCfYgJfd6H2Nthb5yEzOiDeWDHDiEXfbiSdvn7pS996fDkJz95KfkoB4h7oheXemGMGCJnRpJzqm8lgWS141DnFQKrQSDPcq6pPBMj6EUg6++luNPyHCO+EQQ5wo488sgWClXHYhEoUWKx+FbphUAhsLMQKFFi5PEuUWLkAdjC1SdpZAhsCLeEfXYyEKMvLh7ZtVIsdCLW+SRNmxQk+lj7JG0MyVNPrMRJ1BZSh5gm7MP5y8VmhzxKauifv5Fj1norfT259NJNEEAMORH0STiGbTOTIBMxlZyRayFiiLCJH/7wh43gI7CEhT333LO1yRF3gu+R58c//vGNnAuZQLyRAwe85FeIOJKcGIgtV0Pyc2hzRIkkpbMVJtEC0bcC7xwiCfKP0Ctb8lCfC5VAxGFgZwztQ/7Xe0SU0CbuC04I7VK+vBq2+5T7gRAg1wTxxhjawpSDRls5BggAHC/pm1wRxIa99tqrlak8WNrBQ2iHUBnYCMe43OUu19whcpXAGL7GUsgQHLRLklWCRsScq1zlKg13Io+wItcZe+IOwYbQJtQCRuzsnDPGxrnKTDs5U+StIAIRhIgNwjIIFco3J1xnPsmvok3yj4T4wb/CN9Y7C+v61SCQ56e5Z25zVvVbJnMICXPzT16f/nnmvjC/XSuPDafTq1/96uGQQw6ZKhCvpj11zuoQKFFidTjVWYVAIVAIrAaBEiVWg9ICzylRYoHgbvOivchmFdwLrBAJrgjEDblCcpFH32UVDiR9XHPEhYgTIXQh5lbh+msjgGR1v9/xQtmxEy+3wpyylGNlz+4VVvaQ0mc961nNzo9s/n/2zjzcrvHs/+uv99eaYi4SYqYiZmIKNRRFItIi5pqHoNRMixJTUCJqJgQvpWYliIoh5nmoGmtIjImY3vZ6//tdn7v97ve2e06yz8nZZ+3hu64r195n7bWe4fs8a+W5v8/3vm8RLlJl3HzzzSFNVkwHjEVcQVBKEMQQ4oAdRu7DuMTdAAMVA5ddR+0+SrJPWzFIMdLJRoFxrh3HjIWImSz5p32QJdpx53OZZZYp5p133mg793MfWSswEog1oQOjGKNi4sSJYcBjDBNHAuUFxJEUKD2xQ6++SslBIEuwwEUEwgQyZK+99grXFnCDWMFAHzlyZPSDtKQKRqo0qrRPxAZ9uuqqqyoE1D777FNxTREBxPwg3SdjzEFcE1xFNA+zLz/tZQw4R0BS5gOECXMKBQP3gpfmr9KvimgiOCiKDvnbo9QgPgSkE/0muwkuJTfddFOUjyHHPIZcYd4xTvRPKh2RJC3+GnH3GgAB5r7mnd6xUpdpfsttjuePuavngHcb85bfeUfyLkOBJFKiAbrXsk0wKdGyQ+uOGQEjUAICJiVKAD1XaVKi5AFo4upZtLIwxUAnZgTxE3DT2G+//cIQxLDEmGQRi8EsAoJz/Jbl9NUuFwRvxKhn51xHTlFHbAKMWYKrUS6kATvV1CODM9+rMjLpofgV7JRfdtllYeASDBNlAwESpcyQgZtjMWhnkYU8B0a8jFEpGnIKPbVdhIMUIRjdCropAoRrVXeeHpJLaweTNshVpNqQUPpVkSh51zPjqXSp2p1X+/JufXenqNorZUgmW+S2gUEDEaCx4m92Y4UldYvckIpFmU0oD/yZSyIvNL5qP79THlgJc80Prs0ZYUTmiAxQG+QWku8Dz2ofe2XVUJvzWFOXiDbuZXeZOcwO9MEHHxwQS5WjcaUdXYl10t1x8n1GAAQ03/O7Su9s5q9+Z56j8GIOQ9bl9/mkSZNCHTdu3Lhwa7LSp75zy6REffF16UbACLQXAiYlSh5vkxIlD0ATV89CFYOeLAfsjCFLRyEgP2SMKi1KZRTKV1/GY444n1PTEXSQ3fy55567Et9AxikL5VGjRsUuO24ILJbxZWbHGZk+h+IlVMPLAloKA8UR0MKb4JEYiCg+2FmHXIH0UH+ykUlbMaQxTBWNXuVRp7JcSE0iI1nGeFZMZFcWKT9E9sgQznXLOBe+IodEUHBe8TWEb1YtYOhynjoYD6ldcvu5XmTC7ExRkTcy4JWyM8eykOpFrj3CQMa95pCC9FWTC1ltIyykzlGmEcqgfJUhEoc65AaTiTGdE6aarxr33GauFWElnFVfnmsqi3s1H9QO9UHXq5026mZn9vneWhGQKkLzOD+Deg41Z5mbPAcorggkm58plBKo5AhUiyJKz1et7fB1XUPApETX8PLVRsAIGIGZIWBSouT5YVKi5AFo4uohJPAfJh0c8RBQC4hYkCxeBmQ2LOmy/sbFgCCRkA/Zr5mFLf74Cvwo41q7daT73HvvvSN9JAYo0nok8oprQfkdpXbMcR0UdyIrGyAmUEsQlwDlBzEWMnmhHe+8w05/ZExmdwvVJUJBqgUZv+qvlBHaadd9tF+GgIgRGce6VmoTEQyZ7BCxoTKoT4FA5Z4ijLQ7KiOiJwiJrKShXAXplMHD74ybiCeRIxpDuVLkPmnM9Nhovgl3kSlZtcK1ikWiTxFBfEqdkedYdpcRYZDLVEwRjW0m34QxbZFSQ8FbRUxIFcOn3IU0FvpN86OJXxFuepMhwJwVQQHZmt3kiKfD+xaXPD0LzH+y16yyyipF//79I4AtCgmUZ7hv9BS52WQw9lpzTUr0GtSuyAgYgTZAwKREyYNsUqLkAWiS6hUIEMMJQ+uGG26IQJYEiTzzzDO/l8FCxrAMaP0tmW82xlnUImOHBCBQoaTzBA8kUCFBMqmTdJAsemX8kwqTeA0QIgQQJKAkZWnXTjva1fBmxYAMTxmWXEs/ibtw7LHHFpMnTw6CghgHtAO/6Wz851gXefe+SYbUzTQCRqDNEBBRKNIxK7K6AoWI07fffrtYdtll41bIONRtBNe99NJLQylhpU9XUO36tSYluo6Z7zACRsAIdIaASYmS54ZJiZIHoAmqz/EF+E5kdTI6QEYQ6JEMByIgLrnkkiAtcINQrADt5mvHmS5r155zZOsgdSV+yARsZCF76KGHhisGC9ssq9ciml070m1KZVAdELN6R10wE9yShTQkg9wFRCiwYy61B+0jC8Tuu+8eaUzJ8oB6Q7v8OZ5AxqcJhtNNNAJGoI0RkBJCBG93iAMpJciKw/sftQ/liZTAnU+pcrtTfhsPT5e6blKiS3D5YiNgBIzATBEwKVHyBDEpUfIANEn1GOm4a4wZM6YgJSXuEwSizMa/jHNJ0jHgX3zxxchZT3pFxXtg4QoxcOCBB1aUEeeff36kf8QNBJIAFQZp59h1Q6EgEgO4qOeggw6KTB9kz0AxQTBD3De04KZdHaW1JF0nLicQKgowKJIEYkOLbYJzUh4EC+0mWwIpREljKdeN7J4gyX2TDKebaQSMQJsiwHtLqjUgkFtVrXBA5kLgElOCdy+kA+8/yiWjD+TtlVdeGWmSswqt1vJ9Xe0ImJSoHStfaQSMgBGYFQImJWaFUJ1/NylRZ4BboHgWm7hJ4NJAdPVrrrmmGDRoUCxG5S5BN+XfDxkhH3+u+fDDDwvSQSqFJr8/99xzkYJSgR8pH6Jj7NixscC99957I2UnCgp24EitiLqBRS6+zgcccED4Lcsdg/MKYkndnaW0JGr8qaeeGmkhWVDjNkJ5BMnM8RvkpkG/IFGOOeaYSOlI+1h0V8dcqM4e0gLD7i4YASPQYghI0VYde6aj+DuddZ0yPv3004gvIeWaVHAKdEkmI9LjOqZEfSeQSYn64uvSjYARaC8ETEqUPN4mJUoegCaoHlcFDPF33nmneOKJJ4oFFligQgbkbARcR9BCXDtwycCQZ7Gr4JCS8XIOpQKR21EtyMBHnQCZwHXUQ33ElUAezG+oIbTzds4554TSYp555om2bLfddsWdd94ZhIbSjXa00KZM+vLKK68EcfLII48E6UA2D0Wez9kc5B6CYmLTTTcNhcd9688TmAAAIABJREFU991XrL/++jFyCgynbBtNMJxuohEwAm2MAO8yiFi977oT1BalBOlscW1TgFqCBPN+hUi+/PLLrZTohTlmUqIXQHYVRsAItA0CJiVKHmqTEiUPQANWL/WDyIRrr722IFYE7hXLLbdcRR2hjBDKEiF3BoJQ8n3VVVeNzxyHAVcMykcpQSDJww47rKJQoBxFe58+fXpBvdtuu20oLLTjhhriuuuuK6ZMmVIcffTRQWKQfo4dOmJSQCjkrBUiMdQO/kZivMEGG8S1eSdPATil+MjKCb5/9dVXkYb0gQceCGKCIJ8cebewAYfTTTICRqDJEKhnnBrerbim4a6WU9Z2BSJIYtIwDxgwIN7PEBz8g+QlLTTuGxDOPuqLgEmJ+uLr0o2AEWgvBExKlDzeJiVKHoAGql6BH2kSBjvGNgHLiKSOy8bAgQNj4clOmzJRyNh/9dVXg7CQmiFno8jEhEiC7777LgJmktaT2BFKlSgCA/KBGBYoH4hdoXSa7PCxQ0dcC6K+046HH344duxWXHHFiuoiy5NRcFCvUjUSnA2Vhnb41Ff+FinCPZTNIQMBfFCAEOeiT58+oQihHJE3ur6BhtRNMQJGoMkQyC5pev90Fri3jK7p/a//J3hH8+7k3Qw5DCkBUUxMCR/1RcCkRH3xdelGwAi0FwImJUoeb5MSJQ9AA1avRTHG+8YbbxxuEeyIcWCsQzzIN1lqA/LUn3322cXWW28dRrwCP5JF45Zbbgl1Apk1OM8OHQQBxAKqgz322CPiQSiOg3bwFJciu1NU+0Jnl4uc0YPruF9khMpGxUHAypNPPjn6w2I6x8VgB5A+zjfffJX75QYicoX75p9//iBhHnroodh15BoHdWvAyewmGYEmRSC/v+qpnOgOPLxPc3pkBQg2KdEdNLt/j0mJ7mPnO42AETAC1QiYlCh5TpiUKHkAGqx6LTa/+eabYu21147UnPvss09F6iv/YxnzNJ8FM8EsTznllJDt8htGOkQDwSghAs4444yIN8F5gk0SWJJFN/WR2WL06NHFVlttVey5554VwiMHzuQ6duI45DaSSQB9l6KCvyEpcLm44YYbIrAl7SSWBCTJSSedFOVJvqxhwKVk/PjxkQKU30WIKAWoYkjcfffdxX777RdZQHAjgZhw6rsGm8xujhFoQgTye4/3DwY/qrFFFlmkIXqTlWE5rTKNMynRu0NkUqJ38XZtRsAItDYCJiVKHl+TEiUPQANWzyKYIJUcBKSESMAo5xNDXQtR0nauu+66kRUDg5wMGRj8nBe5QVmK8wABANmB3/Fmm20W7hGcmzBhQmTbIFglcRqUyQICgIBqBK7MQSs5D+Gg3TnaxDn+5sjkBeeIFE8b+vXrF8oM1BDEqpCKQi4bqDiInTFs2LBi6aWXrqTNyxHrFT+Ca0eOHBltJysJKU8hJnwYASNgBGYHAanBFO+GdxjkKgGGG+Xg/wBIZ2L68Mn7mfe2SYneHSGTEr2Lt2szAkagtREwKVHy+JqUKHkAGqh67YARK+HWW2+NwJaQDSxAFUNCKTxZgB5yyCERx4FPLaAhHFBNjBgxIhap/MMHmTgQxI6AYJDaICsepISQKwUkCOQBmTfULu7lgEyQa4fgy0EpOad0pRAOtF3EA7Ev+G2llVaqECfPP/98kCu4q6CAIM6FiI3PPvssUt+pfyJE1I/hw4eH+gJSBSx8GAEjYARmBwGREnoX5vg8s1NuT91L+4gJxDuV2DocUtCZlOgplGsrx6REbTj5KiNgBIxALQiYlKgFpTpeY1KijuA2QdEiCOTG8O677xZbbrllMXbs2IgPocCTkhTTJfk68/nyyy8Xa6yxRkV1gLIBYmLDDTcMdw0WrpT9wgsvRJR2FrGUyaGy+a5AbiIqvv7662LGjBkRzFJZMbhO5EN1MDjaQkaO/v37V4J0isDIbh456KbUHJ988kkE0yQTyFlnnRW7f1w3ZsyYUIHQF6klRHioflxPIDEIeAmRo35lf2vHmmiCB8FNNAINgkB1/IiZxZOofn/n+Ds91Z1ch96ZELsQtlJvoJR45plnCghe3NkIdLnjjjs6zk5PDUIn5ZiUqDPALt4IGIG2QsCkRMnDbVKi5AEoqXpIAP4RVFI7XwSwJE7Ce++9V0yaNCnOo3KQkU5T2SHjPISDFsDsjj355JOhmCBApA5SepIWjjq064fUl78hHSAoKOOtt96KvPZktoAYEAnAPagcst9yZwY+bYKUwEVjVgtzykWJQb9EXOBWQp9ElGghTv+VnYNz88wzT9wjbGgf7hu4rNAnFBQK8smnXTpKmuCu1gi0CQKZtNB7iXd5Tx1ZsYEKjvc2/1CyKdsSdRE7CGKC/weuuuqqYocddoh3p0nZnhqJ/yzHpET9sHXJRsAItB8CJiVKHnOTEiUPQEnVS5Eg1QKGP8QCASHvueeeom/fvuErDIHAoeuIG0Ewy1GjRkUaTrlFoI7AyB80aFDF0CfeAuqIpZZa6ntKCC5Q1gwW0SgMICIIfqm4EDnjRQ5iOTO4aK/cLkQ2VF8vpYTcO6gPQoL+s+tHvWoD17z//vsF5AoxMNZZZ50oX/Er9P3jjz+OAJ2DBw+OWByUwT+pKxwAs6RJ7mqNQBsgINIWRRpkK2o1SAO5VHQXgqxGU2wgBd7k/cbvOUMS30nPTMpkAhwrJejstqO77W+H+0xKtMMou49GwAj0FgImJXoL6U7qMSlR8gCUVH12gxBBwWIS1439998/FpwiDuTa8c4770QASOJDzDvvvPE7RADqABQUL774YhjmlMffc801V+ySVQer5B7kvQcccEBcK6Nd35XpQrEjRBTMzLjPMSZmppTI8mPugVg49dRTo92bbLJJkCzUQ/shZ3BhoTzICRQdQ4cOrcTF4DzXUQaKCoiJ6667rtJvYVPSELtaI2AE2ggBqbwUALinui5CWhmNeD+KaJBrnd65pEgmYDHENXGFOiOHe6pt7V6OSYl2nwHuvxEwAj2JgEmJnkSzG2WZlOgGaC1wCwtNFpQoITDOSYFJ5gyCXBIfgUUmhjaEA9+//fbb4rzzzivmn3/+cPHQeS06uQYygTJxo/jxj38c5YrcyDEZWNASi2LgwIGxuFX0dl2jBa8UEnKfmJkUWPfOSiqcyQvayvW4n2yxxRbRfo433nijQP2w3nrrRX9xwyDWBoEs82IcskT1Uf+FF14Y1/z0pz+Ncvg9x+JogWnjLhgBI9BACEjNQJOkbFNQ3tltZnW8ihwDKH+XeiJn34CUIKaEMinNblt8f8cImJTwzDACRsAI9BwCJiV6DstulWRSoluwNf1NCkBJRwhCSfaJG2+8MfyAcyBKdsVYdJIq86CDDiqmTp0asRMgHardGJRpA3cIuUJImcBvOZhlJg+0yyb1hhQTWlxnQqMj0kH3aYcwL5irB0qqEJELcvmgXH1/6qmnisUWWyyCX2a1g8rNO4dauHP/448/Hlk4UJoo4CbnLV9u+sfFHTACDYtA9fsxu93NbqPz+zur6zI5q7hE1PXggw8WZCS64oorwn3DMSVmdwRmfr9Jifri69KNgBFoLwRMSpQ83iYlSh6AkqqXOoGF5i9/+ctiueWWK0466aQOW8Nu//XXXx9xFVAOELxRKgMWndmtArWBUnfmwp577rmIU7HIIovEaakfGsFg124jsmP+7b777uGSIfcOZRuhz6QURUWx7bbbVnYBFVeDPv3qV7+KIKG4sigDR0lD7GqNgBEwArONgN5vmSym0Ewyk4Vo5ZVXLiZOnFgMGzasGDduXLH99tt/L8bPbDfEBfwHAiYlPCmMgBEwAj2HgEmJnsOyWyWZlOgWbE1/k3yBp02bFrEQDj744IgnoQCT1R2ExIB8YAds3333rWS4IAXcaqutFvfJHaQjokELW7lPSDnRCEEgISUgU+QrnZUb4IDy48033yzuu+++Yvr06bHY3nTTTQMDBZmTmwaf/P7rX/86ruFoBOKl6SesO2AEjECvI5BdOFS5CGne+bi2KeglnwQ8hrAlmxLuG539f9LrHWnRCk1KtOjAultGwAiUgoBJiVJg/79KTUqUPAAlVS/JL/ETzj777Ag82Zn/r5QEisCuAJgY4AR6hMwgWCSxFDorI6f1zOWU1P3vVQsWyrghdwupI0hxR8DLNdZYI2JMLLjgghGHg8U417LolouLUucdeeSRxYABA4q99tqrkna1EfrpNhgBI2AEuoKA3mncI7IWUgISl5SgCy20UIV4VXyeIUOGRMYiAic7pk5X0O76tSYluo6Z7zACRsAIdIaASYmS54ZJiZIHoKTqRQyQ2hN3DJQSP/jBDzrMKc+1LC7JQw9BQSpQjPOcVlPpMfk9p+XM3RO5IUVFrcEp6w2R4kzQLlxPyBYCWbPKKquEQgKXFbmdSOEh8kUBPumzXFIeffTRCJ554oknBqY+jIARMALNiIDiBol4zTF0lBJUcSN4J5ISFPcNSG6REp39f9CMeDRam01KNNqIuD1GwAg0MwImJUoePZMSJQ9ASdWzoMQYJ07EGWecESoA7YZVNwlCAkP94osvjp+++uqrcPlYdtllw2WDRSf/UA90ZoQrYJrkvI1CSNCfLFGWQuKyyy4LpQMHRIV2DEXEcJ5z3CvlBBjw+2effRZxKU4//fRinXXWKWmEXa0RMAJGYPYQ4P324YcfRtBfBRkWSa13oZQTkLcTJkwodtlll/i/gpSgs8qGNHut890mJTwHjIARMAI9h4BJiZ7DslslmZToFmxNfxPGN/EhSAHK7lZnvr/VZILkuM8++2yx5pprxqJTxIQM/JnFUJCbRCPEktAgSilBmzJZomweXEdMjY8++qgYP358sdFGGwUBs80220QRCu6pcviE1ICcOO2005p+rrgDRsAItCcCvMt410OudpYlSfGGeO9fc801xYEHHhhKiZ133jlAc0yd+s0dkxL1w9YlGwEj0H4ImJQoecxNSpQ8ACVVj8F98sknh5vCzTffHK0QwcDOvyKt44qwwQYbhCJA7gmS8nKPSAvtiFVn41D35LrB39nYV7BIysS4R2lBmYpBoQUt94vIkOtJbg/3QqxwvZQPap9iYGhRXf1JZpCBAweGIoJ7FbRT8SWILI87xssvvxxxM9gBlKJixowZkf40L9hpAwt5sppwr7CT2wp/i8hR+r5MbFB2TrPXUSpS9TP3F1xmJpXO0muNg8Zd45R3NmmH5oEIG7mt5Mj71fE4lMpV/a4eY/qme2ivxpOyqVPkFp+MhVKw6jq5ClUTYrpO4675odgfmoOaW3luatdX9Wk8VabmUA7QmuehypKiJrsqSWlD2SL1qudwnqu6RmVUp7zVGIgEq+4Hc4ujWnKvv0W8qW+Ul1VO9F0qID0DeYzybxmv3IeSXmuuthcQyO9XvS9eeumlcHd76KGHgow4//zzi9122y1aY1KifoNiUqJ+2LpkI2AE2g8BkxIlj7lJiZIHoKTqMVwGDRpUjB49Olw4ZBzLkJNhSSBLJLk///nPo6UyWLQYlYGk+zPhUN01GVGqg3tzjAbalBewlIVBp/SlMlpFTnA93zHiRChkpYO+y4jKBq7uo2z6yLHwwguHASzygHOUjbsKx9xzzx1kAfdyH8bx119/HefVD86rX8cdd1zx+9//vgKDyAX1R4agCIlqY17khYzajLkMShnmwqaWGBbqI59K30qb+K426VPjqQwllK9rhY+MaI2LjGnNFRnIeUdVBqxikICBCBXND91XPX7qK+0XeSMSQe3V2Ivoym2Rka8xE5nDPSKksptRtVGVMcnPRFb/cI2uy4QGblBgKMwouzMSQYQTdYh0o12aByK2KPOHP/xhkF9gzKfGNRNw3377bTHXXHNVSLtMKGQiQvVmYkZ9U5pcjZ+e+2qVUUmvNVfbSwiI2NOz/s9//jNiE5GhiKwbV111VbHDDjtEMEzejz7qg4BJifrg6lKNgBFoTwRMSpQ87iYlSh6AkqqfPHly7Gb96U9/CiOFxSOLSoxRDBwZdfx2xx13RPyIJ598MnyL11577WK++eYL4wgDRsb2zGJK0E0ZMHlH+4EHHghipH///mEwYXzJCKR8Frv77LNP1IErxEorrRRGHQEo+X3JJZcM9xPOTZw4McoQYYCxhtGKsSsigP7cdNNNBRky3nrrrVgwo3bgPPdSBwvr1VdfPe4jWNsmm2wSygcpRmgfbhzHHnts3LvCCisUr732WhiXBx10UHyyKD/88MMDp3feeSdGmQChGIvc85Of/CT6Ap60/dZbby0ee+yxGAfawRhwLYbkJ598Eu3Zb7/94jfKp0zS7v32t78tXnnllbiP8iFQtthiiw5nFRii3MC1BCOS8ZpjjjmKeeaZJ77TLgzVkSNHRvYQMEFJc9111xXXX399jAsE1nbbbVdstdVWFQP+3HPPDb9zBQo977zzArsvv/yy+MMf/hBuLMsss0y0//333w9/c/qH+8+7774bpBDqE+Yf19Fvxv3zzz+PvmcVCm3t06dPBFqljo7cjnBJWm655WLnVoY3/ZNxBKbMFbC47bbbig033LDYY489or/gzCd9Yow++OCDYrHFFos2UJ+IAMr68Y9/HNeCOc/Rxx9/HC4+w4cPj9/o6/rrr18hqUSgZOLu6aefDvKCQKr8zngwZ6iHOQ421M1coR7w4hqyHigVI/dx/OhHP4pxfPvttwM/MOZ5WnzxxSvXS/lC+aS3zYSIiBLupU7uo23cw1jqXurn/LzzzlvBP6suSnqludpeQkCknsacv3kf8Q6/8cYb4/2B+wakRCO56fUSPL1ajUmJXoXblRkBI9DiCJiUKHmATUqUPAAlVX/ppZcW7733XnHWWWdFC7T7ykJTEvS8M4+hgoGG4YrxCxkgWb6uk/HY2UKUcinniSeeCDcIDgxDjFVSb2JcHXDAAWGAYVyRihPCgYCTpOQ84ogjil//+tfF4MGDi2233TYM+kMOOSSMbAwxXCwwAjkwIKdNmxbGGIbdJZdcEuQGhhRlQBrcfvvtYXjqwMiDqCATCfVCXCBBxsDEgOMe8MIgx/BECYHx+7vf/a7YdNNNi759+wbRA07ce8IJJ4TRCnlAv0mbSjwKDEuMfco788wzI1r9lClT4u8LL7ww3D74Rx9oDwTIN998U9xyyy3hKoIbydFHHx14gMXUqVMDKwgK/dOY5OmF0QmuGA7Ui8F65ZVXhjH76aefBn7Mi3POOafYf//9w6hmPBgrjRfky0UXXVT86le/CiIBMuSpp54q9t133yARaD+qGggGjGj6DtFD35B1T5o0KbKSvPDCC3EtBjhlcC3jeNJJJ0WQUNpJW4455phiqaWWijGBrMBQBgeMePClnrxLT39RAEEkgbcMdsZBLgj0mb5CKnF88cUXMW4QBPSZeXD//fcXxx9/fAWD1VZbLeY7xBwkHQQNBAR93nvvvaNdzBUIoscffzzmI/fQB9otMkNqIak9CIYKSQPJQhlgBVkjMg7ShN/AGDcrrodUYZwZM1yP6D/3kNqXDDkQaZAIPCOMMUQOz+zWW28dBBrjzZxhDmFMQsowHuCz7rrrxhgxrwmAy7Vjxowpnn/++XgOqJN3AOVyvl+/foFxduexXL+kl3ovVStSTQomni3m4N/+9rd4D+EWKKUE5z0f6jcwJiXqh61LNgJGoP0QMClR8piblCh5AEqqnt1sjBUIgexjjuGF0YEBi0GCccSBYaVYB2pyltXzHWMZ8qCjg3tZoLL7u+uuu4YBqMUqcSswelEM3HvvvWEQKQUn99x1111BoLBbD6Eht45DDz00DFuMRHblbrjhhpAO50NuAb/5zW/CsIU42H777aMejHoML5EouGKwC4/LxdixY2MXHcUAhAbGKEY4BjsG7auvvlrstNNOQTBQB/cRlwLDkR1qDEMMW/BFZQFBghoC8kJuGey2Q1JAjqCAgHyAZKG/G2+8cYUcQvFx2GGHBZEAqYIRjCHJZ3a/oAywwPjs7JCqBewxmjFq5bbAJ4YsRA1kAJhCltx9992RFlXGByQMLj2PPPJIVINRyu4oxrWMbpEA/IYCBKIAnJhfqBLAH6KFdkAC0EfcZ1CjQDqADf7pqDJQZ4BRjn3AtXfeeWfMNzAQCcMcpF+QEqgXmOP8Jnedv//979E/7l1rrbUqsS0gEyAVXnzxxegPbWV+EAwW0oI6lF0FogGDHrKLMYNkgaDQAYEFscLcgSiAkKCPcuOQAc/1kAd//OMfAz+IBcgHXQcxQz+Z9+AARgRXReVE+1D/QH6suuqqxeabbx4Ycc2QIUPCQGQu8lzxPEOSEYSQcWXOgwPkEXMYRQ9lMH9QLkH0MC+Zh4wT10OiyXUEMofnDgUM8z4fUkOV9Fpztb2EAM8Ezy+Eod7jEF1k3uAZ4rmBuHU60PoOiEmJ+uLr0o2AEWgvBExKlDzeJiVKHoA6V99RjAeMJHbCMazYOZVfu+TlGOfs0GOIIt1nhxSDhWvZzZURSNkckvOyEGVnvaNdel2D8Ue9f/7znyvGIoYQhjTGEIY8JAULW5QI7DojC8bYwoDGyKNeCAyMW3bXMbpYHNNWVAfyc84GOEQCsnOMKIxKJP4YtKgGZLjSFwzNcePGhdsBRt7yyy9fSQmKPJ/yaQdGGgoOjEjaQ9tReGDAUx5toxyMSAxPMMWQh7jgUNwJjGfID+7nE+IEoxwFBIYj/calAYOf+lBK8IlRQD9Qiyi2Bm4nlJPVH9XTC0z4BxYYzigZMIIxJsCPMWSsKQMjmfOoCHJwSHbScRFB3SJ3B+YTJAXGMOOvfyI8FBgUw4V0soyHylScAggX+gPuKHHYvYfEweCG0JGrkGJJcA6CSQfjAKHE7j/9oA76IdKN6yDjLrjggiAlcO/QOEAkQCAxL+SqgRoE3CGUeBboN8oI7uM6yBkIBeYpZAjPBf+oj3mFCmjUqFGV9nG+oyCdjDPkAfOWnWbGm2eRZwFlDq4mco0BC9oBKQHZBV7MOeYMn9TPHOW5AUfIBT2PjDlZFCCu6NNRRx0V90E2MC9RrHDPyiuvHEQFShHckSiPOafnCSXQz372s3BZyrvgUkp5Z7zOL/USis8uGyIndU6fEFIQWTzfKCUgiPX8l9DktqjSpERbDLM7aQSMQC8hYFKil4DurBqTEiUPQJ2rr15MYjhg6CLTxiDB6K5WQOTdToxI1BLIt9n5xRBBIo5El51cjGB2zDDqWIBCIMxsd4x72fll95W28Q8SAuMTSTqG4JZbbhmGPO3D6MJo4h/tQu7PQR24DGA0cmBsQVBANChQpfzlFZASAgFSBPKAnW12wiEXaDPtoP3cg3sHBiGGK4SMSARICXahIUzoOyoC2sV5jHSMOYxRCBLKJxbBeuutF9eCOX3XbjOKEfBkd55dZ0gWdvZJp8cnRurQoUPDjQMDkPu5F8MdnMCPsYOk4BpIDAgjxrJ69zob7XxXLA7KRQWCcY8hgVuAduAxjsEXJQCqDxm2GP4Yxbiw4I4BkQF2GPSQQ4wZ12b1DSQH7VdcDxQuGC0QQMIDQ5fdevqCiwLziutRtqAKwZAGR80tFATghLJCygJ27jG0ISQghtjRhxRQZg3aTjwU5jME0dJLLx3fRSQQv4L6RKigWoGcYi6CO/0FZ4gj3BiYi7QLAorxgoDid+YM/SfOBgRDzrRC+zsy2iEfcN1gPNhhltqGcqmPg/ZDSkgpwfhAGkEogDtjwIExyBihcmD+0UfqhehgLCGzaB+kEm2mXOYu/YbYAlueC/Chfu6lTj0jIl1QWUhBxTVSQ3VEStb5Nefi64QAc5fnEMKKeaGMPMyl6kwyzA9UUby3eC8zP6yUqNPA/LtYkxL1xdelGwEj0F4ImJQoebxNSpQ8AL1QvQxEGQssMNmhlyxfgSBz9gMWmDkjAs2UmwPn+S5jkN+0Ez6zRSiLW4w5DF0Mfwxx2oQLBAtZXDRwSUBmzgIY+TlkA8Yo7VFmCb5jzGIkQnDwN/ED2N1lscx1MgRpm4wpjDPcL9j15RrIA1wyUDTI6MNQxtWA/qBcwMDEdx6yAOOUXWNcSLgftQeLb6TxGPgY1RipGLZSa0CE4K7CzjQGILv4GM/EUOA+YigovgD10TaMUwxudt+vvfbaUAMoyCB40TcIFepHgUFZnMcdARUA7e8orocC02GEUg8ECkY7/UN5oXScYEEbTjnllFAEYFzQH2VlQIGAmwcYoBzgPAYx+ND/HPRQ7c5l46pAXAc+ZejgqsH8wE1Grh+0A6IF4oX5AdlCX7kG8gqCSClFaQOEGRiyw8/coC30S0QWygtcFogzgvuQ5iwuELiLcC24QUAwhrg6ED8DsgKCA/IGpQUEjsaX6yEHGC9IHeYl7kcoNMAYwoA2ZtVOR488KRUh1LgHwoZngbYS24T2ZFICwoFAgsRIgVyhLvqi54n7OK+4JMwXSB9cjnBLYh5qLOXWQjt5PtjpJqgtZXENGIhAol8QhmDL7xCGkCcKuCnyrhdeaa6iFxDQcywiUzGENGdEFCtDEvMcVQ+kGsQX7w2uNUlVv8EyKVE/bF2yETAC7YeASYmSx9ykRMkD0AvVSy1BVSw0ISXYTSUGg2IF5ECXUjDklIGKFaAFqox97pP7h0iKjjIiqExUBezqIguXGwi7sBj1XIMyA8ICYwxDD1KAhS4kigwluW9gpEqhgZGK2gJDVf3M7eccWTcwLqmLAyOTNtAmDoxiDFuMTnb2MWrZ6cZYY+cd45SdZgx2zqEMwGgm5gFqgBVXXDHuUdYCjEF2q3FXoW9I6jF2ISokt2cM2L3nd0Wup50QHCgi2BmHCKE+6gcPyAhcaRgT3CVQZUB6IOen3bgUYHhXH3Lz4JPdfYx7CCHaQswKyBLJrSF5ICUgfdiNl1EN9ooBAlkg7CAlIHQgkjSX6BPGMqoHZXTgfhQIEFPsxkNkgDtGNKoLVCNyZVD2CrDSk2XxAAAgAElEQVSATFL6VmI4gAtuE7gkqD4IFPBgroAhxjQuFuBIW1AGYDBpDOQOQnmMJYY+JAmECXNEcTL4DQWBAl8qYCb4Ml/pN+5OuGEwV8EEQgnjHrKFMpmL1NeRO5XGCQIO0oo5DTnA/AQn2i71D33DTQa1CYQYxCJEgVypqIdngB1rCC+lymUeMhZgDMmhnW6RiMwrni/GgcCaIv7oG6oZ2gFxoueNZ4/nDcz1fpErTC+80lxFLyLA3NN7PrtCMZ9Qi+FqxbsfIo3nD6IX1RqfOX5KLza5baoyKdE2Q+2OGgEj0AsImJToBZBnVoVJiZIHoJeqz2oJDA0MNWIFyFUDooJdTxafWkiiiODgb4w/Dgw7DBJ2TbXbyj1SVczKnxxjDYNR7htcj3HK7i7GNTv/GE4YxOx6s4OLqwnGF4a2dt64D2MVQ5z20RdIAXaBObSDnhfTBIpkNxuigR1pVAIYrdSHGwUHBhblsODGv574AdmXHoUAhi0xFMhowMHvYEd7IAQI0okhzsHuPEoJysV9A1cXduU5j4EJOUC7aC/uIsTkwAjEZQHjEzyoE3k/KgE+aTuyfK4FD8ZTYwdWlKO25emVjVvcTVALQGaAEddjYCuYJG4LZLeAsCDIIhgrkwWEEW3CSMeg50AtgPHOmMlo1/yQ8U/9qF7ADjJGJAlzD5UC7iyQZShXaBP9gCDCJYKx0A4txjhKEc7RDykEMIJwi+F65iMGM4Y+hAJtZ36BOcoJCBkOzVcMbq7FmEexwPUY/sTcQGXAmFIXwT+pB8UBxBDtZD5Tl+Yc5TJfecZoIyRVzlDR0SPPc0gbGHdILAw9XCogrCAaGGOIL9qPUgdyAEUM7aC/jAmZZ6gHJQNqFsgr7qeNzEvmOHhyj+aniBLmOQQlhJOefwgu8KAMiAwwZQwVU4JP8MbNQ2oJKWN66bXmauqIgJ7j6rgQzAO5POn/Cz3rqHh4l/OMEidIKp86NrOtizYp0dbD784bASPQwwiYlOhhQLtanEmJriLWXNdrF1P+v3yyo4ssHUNerg2S+2McYvzLTQBDi+8Yk/LNx/jESBMRUS3P7YiYYGHLP3a/MfQwrtU2DCoMPhaw1I8xyG/EFsB4RJmAcUc2EC2UaRdGOYtf6ie7BgYb/xQTAMOMvzF+UQFgXGGIS8mAnJ2FM8YwBhzGLeVj3NEOVAIYfricoADAEESWzG95x5D6IG3YbcaQZide/vUQHhjQYMpuOoeMcfrAbrMCXVIHfWKXnACFGKK0BxIDGT2KDHbwCVBJ+RAHKDi0Q805yB5UC8SzqD401lwPUYISBQUDdWB80hYdEEUYu+y2Mx55jGkv7YQ8gJygXpQvGP8QGyJxOI/hSrtxkaBeCAhICXCif3Jd4TsxMjD0wYH2oxpgzFBFYPSLlMBFBZUEyhIk4rSfMYEsoFxIM/rK38wBSAPwpC5iYUAMoc7BkNY4ETOFsYakgbSgDwp0SdmMAYQcxABEGSSOnh/UN8wlxoJDzwtkDvMFNyGdlxtMR2ODEgbiAKUF5BrlMm/0nPCpQJfMIcgs/gYzFDzMV55LjELGkzmNSw/X8owxd8ABNQ8YSeEEDsRZgah48MEHvxeTBFULig+wyEoP+ks8DxQU9FP9MinRXP8/zKy1UrcRG4V3GvNEhJXi70BKibilLN5JkJW84yHHrJSo73wwKVFffF26ETAC7YWASYmSx9ukRMkDUOfq5fuuDAcYoSwYIQfIVCBjSYYkRh4GEYYMrgzI+jGqWFzmHW8pFlR+lux35EOsTAtIfEVKyP0Awx15Prv9yH8xDNkNhgyAdMAowthEVq56+SRtJvJ4jtGjR4eMHbWCDhbISPApB0Me5QHlYJzRRggKpc/EqMZlgf5gdGO0Y9zjToDBjMsFbcFIRN6vNI/EVEDZQMwJDGkyiWBcyx8bQoLghRixGLVKdcrv7Gor9SKECBhAwFA+BjUH7eFvdt0xLDEeUVdgWEIMQBpwL2VRPjvdjJlUDXl6MYYaL4gXsogocF3eDdVcAE/KhhBgbBh/cAMz1CQY5XIbgDRC5UAQUIwUDsphDFAokDWFujHwMWJRzJCdgrklBQWkE2ONOoPgo/SHscLw5pzcg8AbwxtSgk8O1AXMbVQAtAnCB3IHw4jYHRpb1CrUjzsDO/wcGFsoc1DOYOhTFm2HFDj33HNDAQIZoWcItwqwp29cB8lCHRBjtBGcULgQC4SYIP369atgJ2yrH3vF3KBc7sFlBncSKRA0bmDBPOB6lAzUxTxGvQPpBbHHd0gDDEbtaEMyMS7En4D0wfUmq6eYV/QREocDEoY6iVsBocQOuIgH5gCuSJTF/KcsxXDprH91fs01ffEiAOjIrNRmM+usnseOYsromWT8RB6J8OI3CEOIKRHYIjFzm/K7nd9FEksxARmG+5DeYY4nUd+paVKivvi6dCNgBNoLAZMSJY+3SYmSB6DO1efFLlWxSEQ6z86wdno5J6MHgwijV0Yqhh8+/pAYGLwYScjbcR/obOHbWZdYwFIOO9fI/qkTYkFuAxg2XIMqQzERMLxQINAufPNRDGBUUTe/sYDGkGd3Gek7u/0yXjEe2RknGwM71hjWGOOoRDCOaQNGKm4RHBim7DhzP8QEBiq710jrwYgdcgx0yBHaiVIEDFmAo5SQoYjEHyMcgxADmF15fme3kd1rdtTBkUCB1I3hzD+yLKjtiuEBuUD9GNkQEcj6aTdjAsFD4EUIF+qA8KAtnRkC4A0xg+GLGwt1YchDeKCGyMFBZYjQF4wk3FwgMcCO8YFowVVEsQ4oj0Cj9I+2Sa0ASQHBxHWUQz30A6wgaoj7wHyibQQ5ZaceIgLiCqylFsDop5+SjjMXmKe4jXAtcwqDinHGcKeftBHSCmIFlx2MfMgO5oUUFeDL3OEfpBJEDOoPCBaMesaBtKfMG8YQQgTcMcaZk8wp6gZL5grPBSQW10AsQPBh4EuRoWew+hnR84cyiHkMoQL5I3UCn5BNYEc9YAqxA3FDv2gncxqyAPceDp4VSAWeJeoHA1QgPA8QZxAYjD/PJPOUMgh6irpCsWYg1XD9QHEE+QJGjD/PHDhD5km6LzKozq+0lim+WqUmI7+jmDyz6rRIrRx0tLP3QCaOeIdKIYYiAgKN9xYHv/GduC/MOYhIymTOMKcph+eXZ5Dnm3kEMQahyzMJwd3ZfJ9Vf/x7bQiYlKgNJ19lBIyAEagFAZMStaBUx2tMStQR3AYoWgoHLYBZVLK7zoKzI1Iip9Gk+dodlWEskkO75rV2UcoBJPlI7zH6KQtjEGMPY5N/LHjZZUa2j2JC7gVK2wmBweIXgoBFNP3A2ELFgEqCXTotzNm1g/TA8KcudoJ1KMCfjFzOK6AbC3wW47h8EAhSO5fUAyEhQxEscQXgOiT0tBtjFCMQg5vrUFrwnfZDRlCGjA76ATlEORjCCsypTwxdGRAaB/DAkNZvqEAoB4UB5fOb3Feqx4Z+MR+IXaBMJmCDYoDdbs5RD2UrwwoqAYgFyBsZGBAoXC93Hs7TV+YIsTIwjnERwh2CsuWCQNm0VVkuMG4x+Gkz48F4MmYY/LgNKIAn10NCrLbaapWsL6gDcD+h3xjvzAv6rb7wN0H4ZOzzHbIEjMAQY570sODBvEGxQhtoE0QDKiG5z1Cu+icDTpk8tEOMkcY9KGrABuWBZO3MJT2HnY0N7ZT6BqUDrjHKGqJ7UTZpbmu3Wy4ojAGkAUoHMGb8mJsEjaXPlI/aAdcXlA+QF5QvUg9Ci/HD+GR8wZo6ICL17EPI0EeeV1xyUAcxP8EtZ+qZnZ3+Wt8nrXSdXCE0tl0hJTS/hQdjxjPNM6U4QB29B0R+QiZC5vG3CEaNN/dJXaVnICvmOKf7pGCDBEQhBFkBsaf3ViuNVyP1xaREI42G22IEjECzI2BSouQRNClR8gD0QvXagVPsAXa9WbhWkxJSTGCo8A/jjAUzhpp2z1h8smjlsytKCUnFMfJZtGLoavGtIH60Sa4IeTFLu7SLj/HDgps2cb8MeGIpoKggU4WMZbkm0A8W02qvDMm8s9vRrqXw0PUytvikHcqoIINShICMDC38Va/qy5JpYa20kTJM5Cqj+BNSrmTptYxYfmNMZDB3ZtRkQknZMBhXETMycPgbzHTIEOFTu6QKkMo91bu0mUjhO79nskQ7uBpL/Q3BpHpVhsaetmhcaYcM/TwHhauMKpFHnK8OxEg/uJd2ESsEIkFqBpWT2yUlTMaW62WY0V7k71ynuaR2qg/UNTP3BuFM+5U1g+ur5w3lqS5wAUfGnj4xj0QsgSft1bMrdY+UDWprHv9cl+T8eg6EGc8r91KO+iSMq9U2vfB6a/oqpIrKRFOtndIzy71yu6gmljsqS+9DzUc+83Or+C16hiiTMddzz/uXOQchi9sVc4gyUWzxfkexhVKiM7VGrf3zdTNHwKSEZ4gRMAJGoOcQMCnRc1h2qySTEt2CrWlukoEkQ4TFJTJ8dpmrSQkRB/Kd18IVo40decpAlo+Euzs7YCxc2Q3HJYCdbgwaLarzTjI+/bgyEJCSQ+kLtWiXP7QUDZSBqwXyYnaZZUTlvlcPWHUf1XeuU/BFkQsy6vgNQw1ihfYSxJEYEuzsg6fcIaRkoB349tMPcFP7ZcQrW4P8skUaqX9qs1wfKJ/db8rS2MhwzAZFZ4aAjGjtblM+xkUmRLQzKiWMFC4yvrlHZEj2J9d51a2d1UzsqD/ZCBbhg/HMdxFeulYEg0gF9bsj5UieQ4phksvXGGteCDP1VXNRBJDwyiSFCL7q/smYz0Y5/RRumbzoSEmgMdYckZEPDnyXgkPGoPDW85FjOojIUr9oG/jJWBWxonKzsck55hjnRPiI5NBcoE4Z0uqLCDh+syFa+38PmrPcAdmDOkyBUWsv5V9X5mejs3HQNVJC5XeO5h6fGkM965lI5ZxileRnjrJwv8IFDlJC8V6snOnqSNZ+vUmJ2rHylUbACBiBWSFgUmJWCNX5d5MSdQa4AYqXoSlVAZJd4id05L7Bb8i9ZZCxoMRIYbHMd2Tq7Cp3lZSQIYh7A8QB0nmVIQNHUJHjnkUvMQZkKEo+z2JZUeCzewMxHJDyZ1JCRqhUB9W71DIsZRCKuMkLen4DE8gHYkLgxgDJgOGARJmYAcjgJXdXHdpRnDhxYrhscA/tzm4w1KPdTRkBIktkAGZ1QzYMZKzSZhmk2pGXa0r11NMYqN8yUPJnJiNEEog8knGRlRM5BoZ2a0VyqG0yYNRfSb1zX4V9NfGkOZJJJKlCKC+nJ1QZGm8RIiIZMsGiZ0IGmAzwPO8zUaU5Ub2jrPtVRyY2dE745nHqaGwyQScMM3EiEkj3ahzyGOR2ZrJFY6FnR0aslA55PmVyUgFTUV1ktYjGRXPSConuv+iZc3pf8F2uVbWWqPdnJpE6IyU4r+cgvzuqn+mO5ifn8nMqgi6rlXDfgIwgtgvkc1dcUWrtr6/7PwRMSng2GAEjYAR6DgGTEj2HZbdKMinRLdia+iZ25MgUQLaHvEMt41PBz2RUZZm9jDKRA10BAsOFOAEEqiSAngweGZy0C/9mMigQhA/fdsnR8261DDUZ9PxGoL4999wzpMPVv2u3XEYabZ6Zgag+ZQMzG7zZnUXXSt2gxb3KJ3YGcRMgNIRvVhN0BT9fawSMQGMjUE3SQGiipIKYbIQjK1yyYqujtqkveg+KuNL7SwqcTPYR02To0KERfFWBLhuh363aBpMSrTqy7pcRMAJlIGBSogzUU50mJUoegBKqx/gnkwGpONmVywoBmqOdZrkxaPcagiD7LXeUdrKz7mgxzP1k/4BAUD0iCdhR53cyOBDckJScHCIZsnw8S8RZNJ911lmRUYBdOi22RUIopkG1ZFmL7c7k5llBoTayKyhchFt2hxA5obaiMOE7gQQziWKJewkT31UagV5CQOoYqtNz30tVz7QaxU0RocA7UDFMqm/M70eRrcraoyCa+r+Be/luUqJ3R9mkRO/i7dqMgBFobQRMSpQ8viYlSh6AEqonYB1p3FBKkBkBskHBJlmg5iwQLExJ80bWDLJL4C8slURXDGvtuhHdn8wKpHuEhMgBEymPRS9kCW4iRG9XPIfqhb2ICi3+Tz755EiBKJIlBwuUJD9Lo3MwuGxAVA8HgdyIFwFOtEeH7qn2red3/UZ/crYMS91LmOyu0giUhEB2b+jKu7KezdV7U4RDdo/rqN7q9y5ZbHg357g2uUyTEvUcvf8s26RE7+Lt2oyAEWhtBExKlDy+JiVKHoASqsdgP/3004McmH/++aMFWS1x9913R4pKxTMgsONyyy0Xge+00yZFQK3NV1mQG6gZiCnBoTgI8nXnb+IwvPzyy8WRRx5ZScepnT0Z/GqHDH2yeeAmobSe9EfZGuRzLwWF/JzlO99ZIDaVTVtJhUhwTo7BgwdHHAnSVFIWCg31hbKUHpHvpF8kjShuKUrf2BWFSa34+jojYATKRyDHgKE11XFgym/hvwJqQvbmeA+dkSY5Ro5iwcgdjr6IwNb7z6RE746wSYnexdu1GQEj0NoImJQoeXxNSpQ8ACVUz0Jz3LhxxVZbbRXp3OR+oECFNEnntCjN6SdzAMOuNB8y5P333w9SAhJBgQhlrCto4BVXXBEuHMpowcJeC+KcbULSYX4nwCWxKlhs53gRkh1DFBDY8/DDD4/YDlyDqmJmAfpkUCiGBO2fMWNGpJBE0fHss88GjgQNHTJkSMUA0e4j9+2yyy7hWrLCCitUAnvOym2kK5j6WiNgBBoLARETmZBopAwUvLt499VKSohw4DNn2+D9i3oO1YT+fzAp0btz0aRE7+Lt2oyAEWhtBExKlDy+JiVKHoCSqr/ooouKtdZaq1h33XXDWM6ZEJTdQMazDHcWpATBvOWWWyKI2VxzzVVp/ax2BKVK+PLLL4OUmDRpUhAf2bdZ2R5YwK+//vrFXXfdFaSJYjhQx+uvvx6pP1lQc16L/SWXXLK4//77K6oFkSlaUPM3/T311FODjKGuaiVF9W6hjAtSf5IGValJlcqT66UwyUHhOAeGKCsOPfTQ4o477ij69+8f/aXOnNaxpOF3tUbACNQBgY5Izlm9G+vQjE6LzK4Wcj3rLENGdYDL6thDvLtRkK288srxPuX/kMceeyyCDjvQZe+MqkmJ3sHZtRgBI9AeCJiUKHmcTUqUPAAlVY8Bj2vBAQccUDHuRRLklI3KzqFdsscffzwM/0UXXfR76ToVFJKYEf369fuPXrHApXzSi/72t7+NDBuoDiA5SDH6wx/+8Hu7cATD3HjjjYMMELHADt+ECROC1OCgPLWPuBe4osgdhd+7sjuZU0FmJQPtk/qC3UV+o1ztGGaDI/tn8/3cc88tpk6dWpxwwgmVNKo5nWlJQ+9qjYAR6EUEql06FAS3K++nXmzuLKvSe07vQFzyeIe/+eab4boGKYHajZSgUr/NslBf0C0ETEp0CzbfZASMgBHoEAGTEiVPDJMSJQ9ASdVDLuy2227FG2+8UUlVKf9gdvKJ6bDeeuvF7pcUAZyHPFDMBC04FTSSRTb3rbHGGv/RKy3E+UQtQTwGymNhS5l5ga54EdXKBS2CIQqI0ZCJAZEQCtTZFVKCckQ2aDeQPqKQoG+KpyFlBTiJjOBerhGRQ738Tt8uueSSyDICUSJ5s3YUO9udLGk6uFojYAR6AYHO3m29UHWPVcH7V/8PQNiS8hRSgnc/3yGNcWuDlODarKjrsUa4oEDApIQnghEwAkag5xAwKdFzWHarJJMS3YKtqW/CoMboXnPNNcPlAdUDRrWMa6kaZHznPPQY4WSUYLEptYQCn0lB0JHBnaXAgKc6RGxQrrJ68LvaktOGcj6nBc3uF1mKXL0zWctg5dgZIhg4d+KJJ8aieqWVViqWXXbZkCrnI6cFVZwK8Pn73/8eihDiXIjUkZqE8n0YASPQHghARPC+zUSqet4oWTm6OhJyx0MdgXKOPvLO+/jjjyNI8rXXXhufqMt81A8BkxL1w9YlGwEj0H4ImJQoecxNSpQ8ACVVj+FOCs0BAwYUu+++e5ASLJzzjr8CWoqc4B4M7smTJ0esB7JddEQ2dCZLViyFnM6T+1WnyqomHkRi8DvkBTEd8jU5LkUmMWqVR4vEoB6MBLVTcTYIrok7yW233RaqCeJEECNCcS1EqCgmBu3Dp5o0ogTAFPGimBLZPaSk4Xe1RsAI9BICkJG8N+eZZ55KRiORmc1ISmT13F//+tfiq6++KgYNGlTw/cYbbyyIV3T55ZcXI0aMqMQq6iWo264akxJtN+TusBEwAnVEwKREHcGtpWiTErWg1FrXSCmB3++rr75ajBkzJgx9jGyICRnbLJhZTGOUs+MFeaDYD9rtx9DGZQIZr4z6ztBiMauglXynTKUEpRzK6MhlQ0SEypeKQmRENvb1vTsjRqo8SY2nTJlSLLLIItFnVCEcBKx85JFHittvv71Ye+21w/1l5513rqg+qJtgmMS+YHFO5g3wUiYTyhCBUSth0p1++B4jYAQaE4HqtMSN2cqZtyq7zfEewwWQ7EK8J5988sli2LBhxfjx4yMjUjOSLs00JiYlmmm03FYjYAQaHQGTEiWPkEmJkgegpOpZWHJssMEGxWWXXRbuCTnApVwj8A1m0Um2jXXWWed7rc1BzFhs59SiEB/Tpk0rFlxwwTDERWJIfaCCqgNF5kCS1W4OIjWyQQ8hAhFQHTxuVhHvc2o7YZFdWHBtIUAlEmSCaBJgk1gZm222WTT9pZdeiqCdG264YQU3xaaA0CCexGmnnRZkj1Kfqm8lDbmrNQJGoCQE6hXcslp19fzzz8d7qifJgGo1HBBmtZvc00jhDIF90EEHhVICUpbD7mr1m3QmJeqHrUs2Akag/RAwKVHymJuUKHkASqpeC80zzzyzIJ0mwclQSLCAzKk68RHGVYODxSe/SY2AYuHoo48uzjjjjGLuueeO8zK8uVbuIJTZkZpiVsRBPaChTsmPRcKINEEpMcccc0QfWNzPN998xTLLLBOkCooRzuMXrgwayv6h+BhyAyHYG6TFNttsU0l5Wo++uEwjYASMQCYNPvvss1B49dRB2QrSq/8Dctn6vwCVBO9PiInjjz++uPTSSyPQZXYH7Kk2uZz/Q8CkhGeDETACRqDnEDAp0XNYdqskkxLdgq3pb9JOF7v611xzTagCOnJ9wCCHUMDVgt9xTZh33nkjQOaVV15ZjBw5shg8eHAQEBj0IiZYoPbp0+d7KolMQojgKMONAVICYkGBJxWoE1WDsmnQrhzwUrEv9MmOIK4ZIiK4VuUiYV5xxRUj60YZxEvTT053wAgYgZoR0Ltc717eOT2Z3UekBO94XOz4P2PxxReP/wtwd1PQy1NPPTXUdLi0oZSAlBBxW3NnfGGXEDAp0SW4fLERMAJGYKYImJQoeYKYlCh5AEqqXmoBjPALLrigOPLIIytZIrLPsGTALEiJtP7MM88Ue+21VyV4o4xuuSioXLqFkf/uu+9Gqjj8izmkKsDo70mJca0w0rcvvvgiUthp4S51B32kXSIscoBPXfPss88W99xzT7HRRhsVm2++eVyf05DSJ3YrcVvhfhEVtbbP1xkBI2AEuoKA1Ay8byFLUXP11LuVd+L06dNDLafgnI8++mjRt2/fSOtMXdTPO+/OO++MQMC/+MUvQimBy19PEyRdwaUdrjUp0Q6j7D4aASPQWwiYlOgtpDupx6REyQNQUvUsFjHQWXROnDgx3A1IYckh9QIuC8Rr2H///YuBAweGIgJ/ZQ6pC9gJI7YCkeVZFHMomKN22HCFQDXBglVpQ7muDF9j2ku/tJgWmSLCJLdPC2quZ4cQ8oE+yh0lYyUCY+zYscVhhx0WGTzArgwlSElTytUaASNQAgLVaiwpF3qCmKAsXDOkiOB9xvsQlVgmXHk3Pv300/Hb9ttvH+o7PntSsVECtA1fpUmJhh8iN9AIGIEmQsCkRMmDZVKi5AEoqXoFjWRBO2PGjGKttdYKcmKppZaqxI6QQa2dfwW/zH7CcvlQHAp+k4+z0nPy9yeffBLuEqTSVLk9sWjuDnw5BoTam5UekAkZH/2mnUIRGGq/jAACgh533HGxYygptTKZdKedvscIGAEjMDME9K6VG5kIip4kfPV+U1BhxeARKYEbB8GAiSsEGXH++ecXBEiGlMDtz0f9EDApUT9sXbIRMALth4BJiZLH3KREyQNQUvVaWIpMuPfeeyOdG4Ev2e1S0MvsZtFRfIR8Tt/51IJVbg8saBWPAWO+1kWzFB3acVO7lTED+BT9PdcrwkCKBdqjLB1qZ84EUk2QVPdL9UgqTVngpEU3ipPRo0cX6623XrHppptWZMuOKVHSBHe1RqCNEMjv3p4ie3OZQIliQgozxbHANW+hhRYqbr311lDS4Rq34447RkwJgifX+p5vo6Hq0a6alOhROF2YETACbY6ASYmSJ4BJiZIHoKTqtbMmFcCXX34ZhMQRRxxRLLroopUAZXLBqNUNQSSCVBIsSuX+oJShdHlWEmO1T/Uq5aiUDZAUWhhrtzBDqbgY2VVDgS11PWXQ/67GfciqENqHHzf4QUr85je/CV9rkRhqY0nD7GqNgBEwAt1GgHcj7nlkIspqMgUF5ve33367WGGFFSLzxnvvvVcQ8PK6666LQJe8h+3C0W34Z3mjSYlZQuQLjIARMAI1I2BSomao6nOhSYn64NropeZgllIw/OUvfymmTp1ajBgxIhaTxFHozq6bXBdUR3b7ABcpFGZmsEsRgQKBBTDtUFtEfFCWyImMd3Yp+eqrr0JWzHWoNWgLRILaAFFB+bWSLtSj2BJacFPW+uuvX/zhD38IN5gsb1acjUafD26fETACRqAaAd5tvEPJJCRSImdO4l380UcfBfHMu5XYRPvuu29x0UUXFbvttlu3/v/wKNSOgEmJ2rHyleZ9WkcAACAASURBVEbACBiBWSFgUmJWCNX5d5MSdQa4QYuvditAmosrwqBBg8IveJlllom/FbSyVqOdchUITeSBSALKECEgQmFm8HCf3C4oS6QCBIMMf9wzMPy5FoIBtwrtzOVgkyISpHKAgCFY28Ybb9yttJ0qjzquvvrqUJgQe4OAn1KJ0De5ljToNHCzjIARMAIdIiBFmchgEbi6uPqdSsYNFBO4b0BK7Lrrrk4JWue5ZVKizgC7eCNgBNoKAZMSJQ+3SYmSB6Ck6nOwRwVwxNDHsD7vvPOKUaNGxc4XBn9X5bdSQLzyyisRPPPQQw8NQ12EhNQKIhY6giC7b8iFRKSD/taieMqUKdHWRRZZpEIC0AYIA+pE8QG5QZlSLtx3333FyiuvXPTr1y+qr5V04Vrql6/0Cy+8UOyzzz7FQQcdFFlK1EaRH5AkPoyAETACzYYA7zARqyIo9MlvUqlBQkNc8K575JFHiu222y6I2mHDhsW710f9EDApUT9sXbIRMALth4BJiZLH3KREyQNQUvUQAtnNQbEaWGD+7W9/K2Rsd9Vg53oRCn/9619DcQERwHdIgwUXXLBCAszMfSOTErQVguGhhx4qttlmmyAQMP4hFlAmTJ8+PQJMLrbYYhUfZu6fNm1akAfzzjtvpa9SiLCIFrmQXUNqGQ5l5uC+rbfeOvyt2SXETUSuKyI55BpTS7m+xggYASPQKAjoXalYPCKReafq3c05uenxecsttwQJfdlll1VSgnbHBbBRMGj0dpiUaPQRcvuMgBFoJgRMSpQ8WiYlSh6ABqseNw7cGlhUDh06tFhggQUqWStYjOa4DFJbsGOGoZ7Ta9ItxVxgAYsCA9/jNdZY4z9ICQz4nA1Ef3Oh3B+qf8/uGgqamaPFS/2hAJkQFATwVJmUSwC37777Ls716dOnmGuuuSqLbS26RTJQdnYbIQ0e6ojbb7+9uOqqq4qddtrJ/tMNNpfdnOZAAMIRVzE9x3pGm6P17ddKKSh4x7744ovFgAEDItgv78ennnoqFBLjx4+PT2ffqO/8MClRX3xduhEwAu2FgEmJksfbpETJA9Bg1SvVJgY7Rvfvf//7MOblT1ydklO7YCxQCUqJcaFYEnlBKtKC7rKoReWA6oEjEwiUJ1kw3ykTWXC1moHysvEiEgHSRC4TkhjTl+effz7UFMiJn3766WLcuHFBpCjTCKTJKaecUvTt27cSR0NuKyJf1E4+UUYcddRRxRlnnBHuG6hBLFVusMns5jQFAopbw7MrcqIr7lRN0ckWaqTe77yTRTx//vnnBXF6SA8KQUtMiZ133rmiUGuh7jdUV0xKNNRwuDFGwAg0OQImJUoeQJMSJQ9AA1WfA0uqWYcffnikuUQxkeMkSJWAYgCFgf5GaYGBj3GPUc8OGi4WHJAA7Iree++9xQEHHFDMmDEjzosIkRqBc5AgnFewTZEXcjkRWaE2S13BpzJt/PnPfw7/Zv2tgJiUi3vKuuuuG0qJOeaYo3jnnXdCegzRALkg9xHq5btIF4iWhx9+uNhqq60i2waEBItzZ9looInspjQVAiIUu5qat6k62WKNVVwfZeLgb0hsglwOHz48giX/4he/cKDLOo+7SYk6A+zijYARaCsETEqUPNwmJUoegAaqXvJp7Vzy9w033BASXYJfavdSC1IFPcvxE1AkLL300hFfAUNd12S/YwgB0sbxiarh66+/DsMe8kKxLqRKyNkrFCgTkoFys/pCi2POE7+CIJbnnntusffeewfpwD1qj8gVCAYRFsqYQXDOVVZZJa5V2lARKlzz3nvvhVvLwIEDizFjxsTOIOWZlGigieymNA0CPO88/7hPKXWwM9Y09vDxXuT/AAhd3n9Sz/HuxEUPpQSBLiElRCY3do+at3UmJZp37NxyI2AEGg8BkxIlj4lJiZIHoIGqz24XOZbC2WefHQtPFBMKMinVgQiJ+++/PwJLbr755rFQlXIBA4NFLPJeznPfHXfcEWlDd9lll4hRIbcHVBYE2VxppZUqaT65F7UE5WQS5M033yyWW2654osvvijGjh1bnHTSSUEOcO3jjz8erhqoNIiPwSGDJwf0hKzQ7iyf1PHWW29FuZAlUn/Qd5Ed7Aai9iCrCAE0ReCwSKduH0bACNSOAM8V7lUQkvkZd3DE2jHs7St5T8sNbtVVVy3mnHPOaMKXX35ZXHzxxcWZZ54ZpMTPf/7zStal3m5ju9RnUqJdRtr9NAJGoDcQMCnRGyjPpA6TEiUPQANVLzUDBjaHDHO+QzpMnTq12HPPPSuKier89a+//nrseq6//voVFQPXQEjgGjFy5Mg4j/vGkCFDog6IA+qbf/7547dJkyYVa6+9drh2kFVjtdVWqwTQFFQQGRAPgwYNigXxBx98EKk9RTi89tproXagPNoD+cAimc/dd9892k+76A+7ebiobL/99hW3DerJ7htSSFx33XURSwJSBdcPBehrJ9l5DiaaDUedr2U6i1yy4VkLWq1/Tc7kkOO2tH7PG6+HXXk2da0+eY/zbtxvv/3ifYvrnBVk9R1jkxL1xdelGwEj0F4ImJQoebxNSpQ8AE1QvXYzr7jiinB3IOVbDjyp4JIYF5988kmk/oQ0WGGFFYqFF164EuwM453f+ezfv3/0HBeOr776qth0003j/IQJE+L7u+++G2TGFltsEWqE0aNHFyeccEIliCZuFLiJQEQovafcKNjJ+/TTT4sll1wyYkWgfMDYueeeeyIWhFLa0ZePP/446uEaCA65hSiVJ9eyA0gkeQ5UI6gw2vXICpqcGjCrWPQdjKQkyYELqw0fxQdxcMN2nVXud9kIiBjKz2ZnZCuBgtdZZ52K24bIbN7DDzzwQLhvkL2Jz66QlWVj0Iz1m5RoxlFzm42AEWhUBExKlDwyJiVKHoAmqF6LUxaukydPLp544oni2GOPjcwY7IRl2bUWqKghtt1220oOewWoRAkBAQBZgRKDuA9HHHFElME1xK9YffXVK0E1gYc6cJtAGsx3XD/OOuusiBchcgNFBHEsUF5wDSoLyBGO3XbbrTj99NOLJZZYIkgVFA4vv/xyqDC4VkEsaQ+EBoqKHGGexfWHH35YXHjhhbEYb+c0dxpzcNWutuKAgB9+5gQ+rT5EZiidoOKCiIiQUdQEj4ObaARaDoEcbJT3G0Qx79nFFlvsP/qqWD64sG288cbxrsSdg3cnwYV/+ctfFpdcckm45ymDUcsB1iAdMinRIAPhZhgBI9ASCJiUKHkYTUqUPABNUL12u1mMYnjeddddYXyiaFCgM7lEyFBloSrlghaxIje0e8bvkAfK7CHiQvEbUFqgpBgwYEAQDvodyFA94CbCvQq8iQqDGBLEeuBa/XvuueciJSjuIyy0aSMpQckAkuXiSnHHfRjfb7zxRpAXf/rTn4rx48eHiwlHuy+0NR/AIu+waszl9pNVEho7zQGRV6hsJPG2UqIJXgZuYksiIHc1KcToZE6vnDudsyXpOeZ3nm0yEqEmO//884tdd901brObVv2mjEmJ+mHrko2AEWg/BExKlDzmJiVKHoAmqF6728pJj2FPTnqUAxjrP/rRjypZM7QDrsCSMvqJzH7ccccVt99+ewSERK1AsEoCVRIcUy4YXM8/CAbIBRa6HJASOZ6BZMZZtYDLBvJh4kYowwYGL+4XBOk87bTTIso/B3UoBoUW1LRdi+wbb7wx2osSg3gYBOJjN1Dta4Jhq0sTs+JBBgznNO4idvS3iAtlVBCJkTO46JxJiboMmQs1ArNEQKSEAhnzHoRc7OyZFDGRiWKeaVz8jjzyyIL4O8Tr4TrHlZgl/N2+wKREt6HzjUbACBiB/0DApETJk8KkRMkD0ATVs7CULF9xBGj2nXfeWXGj2HnnnSupNxWDAiJBsSdYvOq7yAVcIlA6YMAqWweEBaQHu3QQCJASZOSA+JBSoTqWQd6FZ3fuj3/8Y9wvYoT6CH5JVg/JjHEx0M5+VndAYBDX4sADDyyuv/76YrPNNgt3BF1Dv9t550/xH0TkkH4VTHGVgWjCLQfjBIPms88+iyCkBC4Fa84TMBXZ9zHHHBNjy3VIxPndpEQTvAzcxJZEQGk9cwyIzuJB8BwrvTLvQlzmeAfwvsV9g/8LUKINHz78e7GHWhK4kjtlUqLkAXD1RsAItBQCJiVKHk6TEiUPQBNVn5UKiiOAAgJVAcYqcSYWX3zxiqRfbht0UQRAVjZoIazfc/BMSAFSfXI9i+AcnBLjlWBruHcoLadgxB0El5IcbDHvxEsJoR1/tYe/cdc4+OCDg7wgmOUOO+wQREv2t253pYTmADhijPzsZz8LNxpcYS644ILIYrLJJpvEcNx6660xhg899FBFYYJS5uSTT45AeIzh3XffHUQF42BSooleBm5qXREQiat3pOL2iBCVeq2nnhm9L+VeJeVaVjlUt4lr+R3ykXcuv+NWBzF8+eWXR6DLdn9f1nWS/Isg9xq63iC7fCNgBNoGAb9QSx5qkxIlD0ATV88ilIUpC2fcLXCbYCFK7AaCnqEw0GI6u4CwO96Zv7LgILAlwdKUdhPjlqwfHN9++22kFd1ggw2K+eabL+JIoOT45ptvKgE0tZvH9SI11Bbt5EthQSaPUaNGRewISImjjjqqWHDBBZt4ZOrbdAgoSAQULuecc06kd4UgIl3ssssuW5x44okxL8iWctFFF0Xw0mWWWSYMGGKEnHTSSRGXBAXM0KFDi7fffruSprW+LXfpRqDxEciEKu9JnjO9s/ib9xjv0J60R7MqQu9ckRAijeXakV3fpHCCnB44cGC49fFMkxKU/wt81BcBkxL1xdelGwEj0F4ImJQoebxNSpQ8AE1cvRbMdIEFLMQERMKUKVMi48Uaa6wRLhe4Y0AcsJjVTpzcKxQgsxoGZP9SXWAAsyuvMriXnbjBgwdHzIeXXnopruVfjmlBmYqDoaCLCqzIYhpVxWOPPVYcfvjhQXSwkMbAZrGvYJY9ufBv4qGuNF0KE8YNLAlsh8vL8ssvH2lgybiCeoJsKARCVTrWm266KeYIBMSWW24ZJNBHH30U5R599NGVLCitgJH7YARmB4FMSuSgspQpZZeu6Sm3J+qZMWNGvK+r3exyEEz9BunM+5j3Od95f/br18+kxOwMfDfuNSnRDdB8ixEwAkagEwRMSpQ8NUxKlDwATVy9pMVaOLNgZRedjBW33XZbqBfYQT/kkEMq5IAW0ezG4YfcmdGvXTrt4LHozcoL7doBHzvw7CQqmGIOgqk2Sqmh8p566qkgI1hUjx49OhbY6667biWTB4t/ExL/OTk1LnJpOe+88wp2SVE/IOEmICiY77///sVGG20UShZcOpgXjBnqCNKzXnXVVTFPSB/Ip5QXTfw4uOlGoEcQ4B2V3Tb07qJw/aY4PD1S4b9JZdKA4g6ng/efSGTOyR2P8/n9TcDivn37xvvZSomeGpHayjEpURtOvsoIGAEjUAsCJiVqQamO15iUqCO4LV603DcUD0C7ZyIeCIIIIcHuOC4R2223XSgbJEXOC+9qqChDSozqgGsYtzlwpuJE5MjxCsRG21hMs5Cmfezqn3vuuZEF5Cc/+UnEPMBw5pBLSVZx9JTPditNBQW7xJecoHZLL710ZGKRkgU3GMgGXGw4hzJim222Kc4888ziwQcfjKwm+J0Tg2TEiBHF1ltvXRxxxBFtn2q1leaI+9J9BEQ8UIKUETxrEAbVRG4mDbpf47/u1DtVmXFyJh3q0TuZTwgI3rtyjePdCiFpUmJ2R6Fr95uU6BpevtoIGAEjMDMETEqUPD9MSpQ8AE1cfd61k1JBC+nsNjFp0qQIbPj5558HEUAKUAJJcr/cJDoiJTiH64f8p5VeTiSEFtI5mJqkxvymGBIEX5s8eXLx3HPPFauuumqxyiqrRFYNdvcUrE1uCdwvQ8CExH9OTgUs5fP999+PYJZ8J54EmTfADJwJbokrDEYUBhX4gj0pYHHvIfbEoosuGnPi448/LlZffXUrU5r4XeCm9xwCUiRI8cX7bsyYMfGM4V6hTEA9/X6iHhHKcrXT+1yELc/ynHPOWUkXShpmsudMmzYtnn+TEj03D2opyaRELSj5GiNgBIxAbQiYlKgNp7pdZVKibtC2XcHVioYMAOQC/959993ItnD88cdXYkxU57FnUa5YEzKCIQpEOCjVp1QQUk6ITGAnH2P47LPPLu64444wngnCiWoDIiITIbnNM2t/7ot2EqX46MndymadNHmcRBblbCrN2i+32wg0AgKKy9MTbcnvq1m98zr6XWSJ3rMECl5qqaUi0DAxhYgXg3sWgS7tAtcTI9Z5GSYl6ouvSzcCRqC9EDApUfJ4m5QoeQDaqHp24mSwikBgR/3aa68NsoAduBVXXDF23Nh94xwqCcV3kBqDTxbp7LJLDUG5pPQkcCX+zo8++mi4Day55prhKlCdAnR2YKcfuIGw68+Ov1xFenrncnba2Nv3ylDJsTs6U8H0dttcnxEwAv9CoDpoJc9rV59TPeNy7+B9yHsaNz3iSxDk+OKLLw7XLhOT9Z15JiXqi69LNwJGoL0QMClR8niblCh5ANqkevkra5dOagMWyZAIr7/+emRjIKDla6+9FtJ+3CzI7rDAAgsECcA9ki5zHRkf+EeANhbFkBQEV4TM4B6CbCpYG58iQmYX8iyvVhyLarXH7NbRrPfnAHiKGdKsfXG7jUCrIiCVQ3bB60pf5UKXgx1fcMEFEV9m7733Dne9HXfcMcjgnnrvdqV97XKtSYl2GWn30wgYgd5AwKREb6A8kzpMSpQ8AG1UvTI2qMssiBWEknMsXnUNPswcLHrZgVtkkUXCnzqnxINo0K4d5fzgBz+I8kQUQFSQAWTuueeOsiA1eoI80EKeNlJnOyskNJbV2U0YG7m3tNEUd1eNQEMjUJ09h3cZzynubl09CG7J+49DGTnIxoP7xrhx44rhw4d3q9yutqOdrzcp0c6j774bASPQ0wiYlOhpRLtYnkmJLgLmy7uFgNwncpA2ERJSM0Ai6DoREkiLlWpUC2cFZBOJoUWxXDkyucFvindA2T1BSmiXUAt8xbRoZ3ICjNl9xUgRPvYn79aj4puMQN0QEBGc1QvdeW9Rztdff13MMcccQcoS6LJPnz7FhAkTir322qu46KKLil122SXe5111D6lb51uwYJMSLTio7pIRMAKlIWBSojTo/1WxSYmSB6BNqlfANCkZsqw3y/yllNDvkhl35DLR0WJXhIUICkgIXAq4NmfpmB3Y1ZZcRrsb4IwXAUWXWGKJCs6zCqI3O2Pge42AEegeAmS7gUCAQKwmcLtaIu9WyrnpppuKoUOHFjfffHMxcuTIYvz48fG3SOWuluvra0PApERtOPkqI2AEjEAtCJiUqAWlOl5jUqKO4LpoI2AEjIARMAJNjICIZEhdqaA4pxTNEJKkCu3Xr19x3333hUKCLBzElOiOCqOJoer1ppuU6HXIXaERMAItjIBJiZIH16REyQPg6o2AETACRsAINCACxJuAfJAqDfXTE088Ea4bQ4YMqcTwIUjx4osvXjz88MPFsGHDiquvvrr4xS9+YVKizmNqUqLOALt4I2AE2goBkxIlD7dJiZIHwNUbASNgBIyAEWhABCAhbrzxxmLEiBFBMBDcl3O4xSlwsFzl+O3WW28t9t9//+Lyyy8vdtppJ8eTqPOYmpSoM8Au3ggYgbZCwKREycNtUqLkAXD1RsAIGAEjYAQaDAFlGcJVAxKCvzkgJ4j1o/S/7777brHyyitHSudnnnmm2G+//SKVM0RGdzN7NBgUDdsckxINOzRumBEwAk2IgEmJkgfNpETJA+DqjYARMAJGwAg0IAK4bqCEgIiYPn16pGXmUCDib775JgLcDhgwIFQUDz74YLHHHnsUY8eOLXbdddcgMnKmjwbsYlM3yaREUw+fG28EjECDIWBSouQBMSlR8gC4eiNgBIyAEWgJBJQmmM5gzCubUFc7x30cSqGcs/uojnpn/JEygnZMmTKl6Nu3b7QJIoJ2kQ6UWBMKfol6AoXEySefXFx11VUR6FI4dLX/vr42BExK1IaTrzICRsAI1IKASYlaUKrjNSYl6giuizYCRsAIGIG2QQDCIKc47o5SgHuyq4RICM7lDBizQ3rUMiBqh4gRZeH49ttvw31j4YUXDvcMBcGkPRMnTowAl8SU2GGHHey+UQvQs3GNSYnZAM+3GgEjYASqEDApUfKUMClR8gC4eiNgBIyAEWgJBLIhjzsDBvvkyZOLwYMH19y///mf/wkVAgfG///7f/8vjPv/+q//inOQHpznmu4qMWpuzL/rox7FlRBJwuell15a7LPPPsUPf/jDaOP9998fColrrrkmSIl6qzm60o9WvNakRCuOqvtkBIxAWQiYlCgL+X/Xa1Ki5AFw9UbACBgBI9ASCGSXB4x2/r388svFWmutVXP/chnclIkHfoPs+Oc//1nMN998dSUlsuojqzc+//zzYt555w0igmtIDzr33HNH/yAjjjjiiFBK7Lzzzt9LJ1ozAL6wZgRMStQMlS80AkbACMwSAZMSs4SovheYlKgvvi7dCBgBI2AE2gMBERG4PKAS6I6LBWVAAnAvigjcJRZaaKE4J1cK1BKoMHCpkPtETyNMfdTPgVqDWBKQD4ohoVSgjz32WLH66quHcgOlxG677VbJviEcerptLu9fCJiU8EwwAkbACPQcAiYleg7LbpVkUqJbsPkmI2AEjIARMALfQ0CEgmJJYLiTOvMHP/hBl5CSWoJPuW7IFYK/MfbrndWCuqXS+Mtf/lIccsghxZ/+9KdKpg3qryZdrrjiiuLXv/51ce2110ZsCbmfdKnzvrhmBExK1AyVLzQCRsAIzBIBkxKzhKi+F5iUqC++Lt0I5N1MDAp8sznYceRgcZ+D43F99YI/B7vjHu2YKko/16ueark31+uc5N8YSaqHc3zHZ12GCOVpt1YjqOtov/qha2REqQ0z8yXPfVXb+KzeWa4uW39ThzBExi4ZOZhkXNUGnVff+FTWAOGmMeB8xro6UGHeJRb2Msw0lmpnvla4VPfdT0drIcA4M8YoCxQYkvlXnTGj+tmqRmFm1/dE9o08dzt7VnMmka+++qr44IMPitVWWy2aqveJ5rjeK7///e+Ls846K7JvDB8+PN5TjitRvzluUqJ+2LpkI2AE2g8BkxIlj7lJiZIHwNW3BQLsGLJAlzEsA5xPDHwRDdlI7swg7ig6PwYQhtA//vGPIBcoh+9zzjlnGEnUI8l3NhKy4cT1kBUiPGiTfqe8jsgOdoEhBaoj9au+znZzRRBkEkNycPCgLxAOkA8iSGQAiUDRxKFdqkfkiPrIPQo4qN1lnVO7uZbggmBFncJP96neHOxPu9dcQxtFNoAhMnbGm3IVnDAHKmyLCd+mnSS+AnMQNweRfpkAYw7pfL2VDh0NAfNVc1K/a+53dP13330Xp5nTyvwhAo85rvcF1zD3H3300WLEiBHFJZdcUgl0WUY/22X6mZRol5F2P42AEegNBExK9AbKM6nDpETJA+DqWxoBGesy0vPCPvuIi5QQgZD/FkBZISDDPasdKFtGslL16Rz1ywddxAf1K7K/6hNJwH0qu7Od2WpVhNqXd1g72yUVKSFCgX6LRKFu1S+CRDhqF1oEi9QmIkx0n8geqT/UZ/rJb7oOQkHtzWVW++9zj4gZYSnSQv3WGFcrJ9RHCBzaI+VGS0/8Nu0cc0hKnPzs6zlgrmguzUotUQ8I9Zzo2WYOf/rpp0X//v3/o7r8jPKdZwXFhAgKCIt55pknYk3wbEDyXXbZZcVvf/vb4uKLLy522mmnivqpHn1xmY4p4TlgBIyAEehJBExK9CSa3SjLpEQ3QPMtRqALCGTjBCNArhlZ3cBCXwaLXCMwcOSmwH1SWmSSAqJB5WcFgYx17oN4kG+7UvdhHGdXkkwkyC+edrIbSh15t1PGiqTZ1EH5tFUGuZQgncGEQYMygbpEsKiN7L5mVxEFD1R7KJP2S1khIkZ1Ux7X0m4ZgyIpKEsuGgoQmPHO7jAqX0SGiBvUFLQxu3nkfks9ous1PtXKly5MIV/aJAho/mQyTXOwI4VTGSoCEZ/Z3amjdog0IdAmCpBFF1204ubF88u7gWceYoLj1VdfLaZPn14MHTo0sm+gmOiMlGyS4Wz4Zlop0fBD5AYaASPQRAiYlCh5sExKlDwArr7lEcj+1yz+2UXcb7/9YkGv32688caQPkMaEFCuX79+xV133VVMnjw5DPTzzz8/riW6/WmnnRa7k7vuumsE0Vt88cWjvF/+8pcRiA5jY9ttty2uv/764umnny7WX3/98AV/7rnnwk1hwoQJxbnnnhuuCttss03Rp0+f4tBDDy0ef/zx4qSTTiq23HLLuO7ZZ5+NNj7zzDPFhhtuWPz5z38uzj777OKTTz4pVl111YLUgBgsagv1yJCpdqPIgyySQYTJG2+8UTz88MPFxIkTw6ABA/pEefRlxowZETiPNi+22GLF7rvvXuyzzz4Vg+eMM86Ia1ZeeeXiyy+/DLUIO7prrLFGMWTIkLj+oYceKo488sgoe+rUqcV///d/F2PGjInfRK588cUX0X/84kUGYVRhYL3++uthkO27777xG9/ZXSY1IjgyPn//+9+LueaaK7oqww+c9t9//wou9cyW0PIPUhN1sPo5oOnZ5afahaK3upbdrHgOReh1Ro6I4OMZEQkhco17lZ4UUpV/BMQkwOWll14a7hsm4uo7siYl6ouvSzcCRqC9EDApUfJ4m5QoeQBcfcsjoHgD+txoo42CPMCgVbyEBx54IIiFzTbbrLjwwgvDuIWkwGgmaNwWW2xRTJo0KYzmE044IUiBRx55pDjiiCOK3/3ud8WBBx5YfPjhh8Uee+xRLLjggsVNN90UBgHG+t57710MGzYsfhs/fnyUzS4mbzY30AAAIABJREFUsu377rsviI4rr7wyyIqbb765OOyww8KogHw455xzoiyMj/POO6845ZRTguyAIFhkkUXCULnmmmuKn/zkJ8Vee+0V18llYmZuCtxH3//4xz/GDitB8fgbYuQ3v/lNEC+0g+O4444LMgGiBQLkxBNPLLbaaqu4jj5ed911QaqMHTs2iAnOjR49OogdyALIByTlt912W7HAAgsEuTNu3LggDiCI+KTNkC7gcscdd8Q4UA6/UT51LrXUUsUxxxwTu8a33HJLkBIQIhAga665ZnH88ccX77//fvjT05bnn38+sIWskMtIy0/2Nu+glBLZ/UcqmrfffrtYfvnlA6GyXHgUH4U2qI0zI8roDwEumes5kO4777wT7xneH6QD5dlddtll49k54IADiosuuijcN+TK0ubTom7dNylRN2hdsBEwAm2IgEmJkgfdpETJA+DqWxqBasUAkelZsGMgs5MvF4K//e1voRLA4Oc890EyYKy/9NJLYdT++Mc/DkJit912C8w4h1oCRcHIkSODgGAnH+N4rbXWijKI00B9XNe3b99QC2CgzzfffFEGcmsMc+5/7bXXwvjHyDj99NNDBYEy4s0334z2QgJATEBePPjgg2GkTJkyJVQNOUYD6g1cRrIbQx5kGTfcC9EAWXL44YdXXD9++tOfRh/5B1mw0korFXfffXcYRuBFGyAVIEsgIR577LHACZJFRiEKEUgcsKC97N6iaOB44oknioUWWigIGkgexbCASIDkGTVqVHHsscd+L7Afu76QSH/4wx+iDRBCECG33npruKGADUQOdW699dbRjo8++igUJu+99178LfVFS094d66hEcgEhIKy5iwxUvjI3Yk5i2KKd0Kev8xnuZehpuD6adOmxfMGUQFpyTtHcVoaGpQmbpxJiSYePDfdCBiBhkPApETJQ2JSouQBcPUtjYBiJkg9gKF+0EEHFT/60Y9iN1/y6b/+9a/FzjvvHEav3BYwZjHYMboxpDG8ITVQT8iFQLEbJJPmbwxySAkZDezyo8JYYoklQoHw5JNPFoMHDw7DHNUE1y699NKVccDoPvnkk+N+Ge2cw/igfXfeeWeQBKgA3nrrrTBEJPOWO8rMZNsianAL2X777UOdsd5664XhTj2fffZZkCbsvqJ0oO8oEzgU7wKCAJcXFCCoK/gEQ5QU4IR7Bphr9xbMIAwgbiBluEdZM8AMQoPyUIdAEHE/cnQFJaR86kS1wjncOY4++uggR9gxxiBDOQIBgssI40o/IW9wh1GwyzKCG7b0A+bOdRmBTDxwc3bpkKpD8xUiD/KQuQ3JRlYRXKgU3JWyjjrqqHhP8B11F25kkKs8B3p+utxI31ATAiYlaoLJFxkBI2AEakLApERNMNXvIpMS9cPWJRsBBWxU0EQMYQxVlAnI+yEF+A3jHrkzO/BKVUnsA9wqIBKILYEBjzsFCgIM9quvvjrcJ/iNXX6MaAxn/kZtIcIClwtcOFBKoIxABUA9yLIpBwUCUfM33njjGDDajFKCcxgkSllK26+44opwh0B9gSvDJptsEm3CiJGhItKBsjqTqUMeEDMDZQfxK2gr9z/11FNBLsw///zFBhtsEDEvcJuAlFBZ1IU6AaVEJiUgG959991QQOBSoZ3g22+/PQylM888M7D/+OOPg+jI2Uhwu4AkwW1jySWXDN/4tddeOwwtjj333DPOUQfxKYjPQT0QSAqcSfsgJWgz9+ne7K/vwH9+J5SNgDJvqB1yKxOhqHdAJig4B0nKs6GgtjxfPDe8wyDmCH6Jqov3FO8m1ElSIZXd51at36REq46s+2UEjEAZCJiUKAP1VKdJiZIHwNW3NAIy0DHCiY0AAUBMAuJG4BKBqwIL9xdeeCEUELhQKAAkPujEXGBH/sUXXwwDHNcCCAYUFwSH3GWXXSLoIwoKjF/cJlAEEONA2Tq4h3gPuFlgjPMb1/I7hgTxKFZYYYVQRyiOAqQEBAGKiJyiE0ICMgBCgfgMGOeUB4GCwUK7yEwhEqazqP4MOsEr6Qt4oGqA9EB5gLIDdQGxKugfZeImwYFBBUmyzDLLBFGBewS7s0jFwYv+E2/j5ZdfjnZjaN1zzz0RK0LkB6oMjKblllsuyqSNv/rVr4KEoN0EGoVwoA2SrHM/6g3IH0gIiCFiReBDv/DCCwduHKhHcEmhzcqyIiIiy+RbetK7cw2LQCYgcM8ic0bOMpPT4kI6QDjw3PD+Io4EzzjvERRHnON9BjFBORCJxMbhmcUlbMcdd6y8yxoWkCZvmEmJJh9AN98IGIGGQsCkRMnDYVKi5AFw9S2NgGIc4JLALj0uGpAOBINDHYErBQYtO/zELWCnkQPDG7k0hjtKCdwK2JXnO4oKjGUIBoxjFAu4Z3APqgKIBMWlwKCADEEdgVKC7xjttAMDHwIBdwWMCFwlMFAwTKiHwI+4gnDIcEEhAVGC+kCBLmkbhgjkgNJ7yne9I6WE5OIYMLin4BKCywVYQcrQNogSAl1C3NAu6iNLCIQA0nBIBc7RfnzewQ5iRME9MZCkhKAfkBYYUShLUFFAqMilhv7hgkK8DrJ33HDDDaEkoX1ytwBzlCjUCz6QM4wNZAnBC0XmkEGEmBL0X4fIEaWJtFqipR/5hu6ciDGeUwhJlFXMy0xWMD95TiDWeEYg13DjgHjI6XMhLXhHDRgwIN4hKLwgLniWUVlBSpSR8rShB6CHG2dSoocBdXFGwAi0NQImJUoefpMSJQ+Aq28LBMjSQBwH/mF8Y9gTW4KddZQGGMMoIdiFJJ4BhgJqCgxoFAwcEBDEPsDwxaDg/AUXXBDXHXzwwUEcKEMFygliRuDvjcGB6gCJNYEcISBQOAwcODBcHAhKh1qBGBccKDAIcIniAhICGTaEAIY3JALuC7Rx8803DxcQMoOgFsCQl+RbaTY7GlzJxDHccRlB9YCxz9+4nlAfSg36xDnqoT/EvsCdBHUE6gfUHRhCxIfAfx1D6Oc//3klDaGMK/CBjIF0gMBh91eZB2gLKgmCiFIfhBEpSjGsID8GDRoUBhljxYH7CmoMCBiIE+JrEI9DMTRoF/J14oCsu+66lbSlHblytMXEdycbCgHmaY5vIgJUKUrzPK0O0ov7E+QfsWmUzphnDLUQ7y4ITMgJnguURlZK1H/oTUrUH2PXYASMQPsgYFKi5LE2KVHyALj6lkaAhT2GMHEMUChgAOObjRsA8ml+RwkAYYDBjasGQRQxEoh4D4lA9gmMBQx0dueJbs+OJcY6iosvvvgiVBAYCEipKQ9lBgQG8mpIB5QBKAdQAXDdK6+8Etk9aAtGPmlFUQIongQkCe1jJ5U2QzrgrkDZEBnVB7EYUCMoxalIiY5UATJ2MI5oA3EaIGOUyQNjnvt/9rOfRZ+JgwGhQKwJDCIyiEAWUA7kDKoO+vr555+HIoS2gBe/49IBIcSBegJyArKGg7ZBKtB30odCaqD+IJMGO8Bgc+qpp8bYkeaT8nDpIKgfWJIxBIy4j98gasgMgloFsoa4IbincIBL9tlv6UnvzvU6AgoAi+IKkkxZfWptiJQSOR6M1D+au5B1vEd4RiAiICOZ5xCWvH9oA0TmdtttF+8pCELP+VpHoHvXmZToHm6+ywgYASPQEQImJUqeFyYlSh4AV9/yCKBCwOBnd5GFvjJuyGCHYICEYAHPP4xhDAGMW/1WncpPwR4Vf0JBJpUFg7/x+1bqT8WQUPo+jH6IBwgGDH3JslWPjBwZ1NSj3dSOiAaRJqgIJBFXm6oHWC4tUlVwHW1BkUCfq40hypPbBeSIYmVwn4J5co7+ooKgDaoDlw3OYaRpF5h7uJ4+Uy6kDn2DGAIniA7ugZjAAKNd/OMeAmzyj+uQt0vWTn0QFPzDcINIoTyUHMJLY9XyE94d7HUEmMfMe71bRLp1pSHM4epnW88on4opwbOE0gqyVM8BrmkonHB5wv0KhRWfTgnalRHo+rUmJbqOme8wAkbACHSGgEmJkueGSYmSB8DVtzQCSr+HQYvhIPIBw5u/MVr5DWNC8RyqAyTKNUBAyXhQvAO5IvC7CAGIEAiJnP5Pxr52UUV4qFzawG859gHX8Ddtor0QK52RElJHiOCQTLx6gBVTQiRMloIrjakyBEhurj5SNnEkRDBQtvDhHvnHC2fFwhC2inEhwiRnDFGWEcWiUL/VTsrI2NEGESAaE+5RsE/hoDZ0lomkpR8Ad66uCIh86+hd0JXYJZq/uie7bug34tNArvLM8H5h7kPe8TvxXVBu4cKBYgqXKeLMdKUNdQWqRQs3KdGiA+tuGQEjUAoCJiVKgf3/KjUpUfIAuPqWR0ALfBERUhNo917yaIDIi3gW/xjXkAU5tZ7UAZlEkLJBv0k2LUObulWv6uMa2iDDXwORA99xTuRCdSrBPHBSLYhQQUEA4dLRISOHtokAgJigDLVJ1yhQngiHTKzQVxEr2inO/vIqXyQIdUlJUk1WZLcT6hL2uk54CmfaC/7cl3eDuU8GojJ3qE67cLT8o97rHcyuUCLnZocIyO+qTJJq/svNg/S4uGzgKsK8RhnE80BMCeJLEHuFmBIziy3T62C1YIUmJVpwUN0lI2AESkPApERp0P+rYpMSJQ+Aq29pBLSTmVUBIhNk0FYv3KV20L1SLsjwzjvu2a0CILlXRrLUBSITZFDI4OZ6/cbuPiRCNu6zqoDrIDU6M3hkiGdioTNlAHVRVj7k1qI66DvEBqoIcFK5ckORkZTv+/f7LAwh1ZF3fLPbjLDJO8yUCUbKyiFSg/JENohoyDvLlCG3F42d6hepUu2y09KT3p3rVQTyM19NKNbaED0nmWBT9g3KYP7yLDLPs7tZJhOZ65AVBHolBgspjn3UFwGTEvXF16UbASPQXgiYlCh5vE1KlDwArr7lEcjp9mQES9FA50UEyCVBRjAL/nxvNvJz3AXt5utaAco12UWjete/I8M8y7elMNAOf25zR4NWXX+Og9HR9Vn1ICNfSgeRDiIa1K5MBuRruC6rQ8BO7hMZD+EvAkfuGCJ3srpCeOd7pJTILi7yu+ecfpfyIvvkz84Odss/JO5gtxHI81Oqp+6m4tRzQHwW4rEstthiFTUVAXgJCEtGIALoEkdik002CZcuDp4dUuSSfYMMP7hxzEwx1e0O+8YKAiYlPBmMgBEwAj2HgEmJnsOyWyWZlOgWbL7JCBgBI2AEjEBLICDFFJ8cEGiffPJJxKUhsw1uGsSLIEsORAN/T5s2LbLziJQg083UqVOLoUOHRkYaSIlqYrAlwGqgTpiUaKDBcFOMgBFoegRMSpQ8hCYlSh4AV28EjIARMAJGoEQEUPigkiCl6AorrBDqCLJtoIzAbUOH4q1wPVlrSJdLCl9IDAJhop7Yc889i3HjxkVKX8oRaVFi91q2apMSLTu07pgRMAIlIGBSogTQc5UmJUoeAFdvBIyAETACRqBEBCAbcjwJuSehfMAlhKCW2d0LBQQxJ1566aUKiUFa3wkTJhSjRo0qxowZU4wYMaKSsrfErrV01SYlWnp43TkjYAR6GQGTEr0MeHV1JiVKHgBXbwSMgBEwAkagZAQUQyZnsFGwXWUKUiDX7777rujTp0/EUPnss89CDXHHHXcUH330UXH66acXN9xwQ2TfUDadkrvWstWblGjZoXXHjIARKAEBkxIlgJ6rNClR8gC4eiNgBIyAETACJSKgDB4KrpsDziptb3XwVmJLfPDBBxFnAhcPstZMnDgxsm9ceeWVQUrMKjhuiV1uiapNSrTEMLoTRsAINAgCJiVKHgiTEiUPgKs3AkbACBgBI1AiAkprq6wdb775ZrH88suHywbnlEWGv++///5i6623jpgTSy65ZCUg5pxzzlk8/PDDxbBhw4orrriiGD58eMSUcNaZ+g2sSYn6YeuSjYARaD8ETEqUPOYmJUoeAFdvBIyAETACRqBEBHJaUZpB0ErUD4otodTCXMfBeVQSxJqQi8cLL7xQvPHGG8XIkSOLq6++OmJKVJdbYhdbsmqTEi05rO6UETACJSFgUqIk4FWtSYmSB8DVGwEjYASMgBEoEQFIB7ln4Mohtwtl5SBuxBJLLFH84x//iFbOPffcQTj87//+bwTInD59etG/f//ikUceKYYMGRJKCUgJpwSt76CalKgvvi7dCPz/9u492tqqKgP4/q9hN7XEQi1BjJBMTREDNUVTEcnGKLUMCYw0Qa0URfKCdxQvKIJ4iUzQvKWloEYJYaAmKkF5RQdpRFjKALLbP/3R+K3h843Zdn9858C3z3v2OXOP8Y199t7vu9Zcc673/d7nWc+cqz2wvTzQpMTE8W5SYuIAdPftgfZAe6A90B6Y0AMIBrtp3OpWtxppGfvss88gFHyvzoTtQiknQlikgKV3qgkvx6op8ZjHPGZsCSqNwyu/Tzi8Ldt1kxJbNrQ9sPZAe2ACDzQpMYHTa5dNSkwcgO6+PdAeaA+0B9oDE3ogu2pQPnhJw/iZn/mZQUJ83/d93/guxS8RFFQVPitued111w3iwnfqTRx55JGzc845Z9SUaEJiuUFtUmK5/u3W2wPtge3lgSYlJo53kxITB6C7bw+0B9oD7YH2wIQe+N///d/ZVVddNbvLXe6yo44E8gGpQCGBgJDSkW1DmZoimM5NMUyFLh/96EePmhKPfexjx4i60OXyAtukxPJ82y23B9oD288DTUpMHPMmJSYOQHffHmgPtAfaA+2B73pA2gQyIGAeIZA0it3hpBSfDMGgnxSyvPHGG0eRyxSwpJSwgwYbPvGJT8we+MAH7rALGZHfkBLauPjii8eWoGeeeebsiCOOGEoLx/RrOR5oUmI5fu1W2wPtge3pgSYlJo57kxITB6C7bw+0B9oD7YH2wHc9oLZDUiaoFaRIIACkSNzSF+IgRSwrOfH3f//3I13j+uuvn+2xxx6jL32mZsQNN9ww+8///M9R7PLb3/727Oqrr54dcMABw5xrrrlm9mM/9mMzbSA1fvVXf3UoJaRvZIvRW2p3n7/YA01K9MxoD7QH2gO7zwNNSuw+X96slpqUuFlu65PaA+2B9kB7oD2w2z2grkOICKQAgmJ3ba2ZLT1DNiQl43/+53+GOkORS+TEv//7v88+8IEPzI466qhBLLDpU5/61OzBD37w7B3veMcoYnnrW996KCH8lmM+85nPzH75l395dvbZZ3dNid0+M763wSYlNsDJ3UV7oD2wbTzQpMTEoW5SYuIAdPftgfZAe6A90B74rgdSowGBYKtNQP+www7bLbUZkBFeNTUEAfH93//9Qx3xvve9b/aLv/iLs9vd7nazr3zlK7P99ttvKCQoI9SbYIvvfuRHfmS0c8UVV8zuc5/77Kg18fGPf3z2uMc9bnbGGWeMLUGjyujgLscDTUosx6/danugPbA9PdCkxMRxb1Ji4gB09+2B9kB7oD3QHviuB1JTwscoG4D73ZEKgZSISsJ7akjc6U53Gn2lBgTVhJSN29zmNsOqnIe4YEvdrSNqC+qOCy+8cKRvnHXWWYOcSPpJB3c5HmhSYjl+7VbbA+2B7emBJiUmjnuTEhMHoLtvD+zEA8CJf1YxgQC55j/wAz9wi/ylPXJrxedU1d/Vy7H6ZsNaXo71zwtYmc+DT546ALPo5XdAZq393ZRN8ZlxphCfcfduAGuJZB8zpQey24XrwXzdXcUiax2JmsJR1RnZVcP43S/07TtEhTQP11OICO/acc2qKUFVkd03kBJ9rS13FjUpsVz/duvtgfbA9vJAkxITx7tJiYkD0N2vnAc8oJM8kzJ/8Ytf3PHAfswxx8w++MEPzh760IfO9txzzx3b6OXhP8XqPMADyXn4r6uhWYX0/ud//uezP/iDP5hdeeWVs09+8pNjBdKD/4/+6I/uACmpnA/8p50QAln1zKqm31XQf/jDHz4q5L/zne8cdsQ+xznG5+S0P+c5z5m9613vmn3zm9/csTpaSQd9ZRzO+/KXvzx7xSteMWTnQMkTn/jEAWyym8Cxxx47u8Md7jDTLnCTldTYcN55581OOOGE2Re+8IUdRIJzA4r0ne0H6+4BAT++Q97c6la3ml122WU7cuAf9ahHzY4++ujZKaecMmzxG0m8v0NYeE+MsmqcODmurjD7XP3qN+Atvsnf1a7EpUrn0+7uWAVfuQupDZ7EAyE80nnmrLno5dq97W1vOwiFXHu+z+/+dk4tmJm2KCXUm1Do8td+7dfGcT23lxfmJiWW59tuuT3QHth+HmhSYuKYNykxcQC6+5XzgIf6v/7rv5791m/91uzVr3717Lrrrps985nPnH3jG98Y+djPfe5zx3Z4AHeq2AOp2XYvq59RLGQl0kO+lUjn6ENVe6uOX/rSl2bf+c53xue99tprgN+QEJVQyGqq7wKmtakf30W1gNRADrzyla8cAD7AOG36HND9Z3/2Z7M//dM/nb33ve/dIe0OcZFVUn1FIeHvJz3pSQPcn3rqqUP+rV2++Ld/+7fZ/e9//9m55547+9mf/dkdq60hFxyH7OHbQw89dBAjlfTIKm+VjwfoR14eW/iC/Fyhvsc+9rGD0LnnPe85xvLf//3fs9e85jWz97///aN9tqWYYMiPCtz0F/JEDI3V8TkmRf7Ym+/43DGViEpc2cbvIWWi3uhV5ZW7FaycwZmfda6Z23ULUnPc3Kyqilxn5nPIidwHcl/x+YILLhiEZ9I3KpGxcs5aAYOblFiBILWJ7YH2wMp4oEmJiUPVpMTEAejuV84DHswPP/zwsT3eW9/61vHwfsghh8w+9rGPzX7hF35hgHJF4fy+9957zz7/+c/P3vjGN87udre7jdV52+edfvrpo2AcgPvpT3969rKXvWz2+te/fsfK/VOe8pTZt771rbHaSCVBlUGxoIAcsH3SSSfN7nrXu84oADz4+96xn/vc50aBOYXoAnYBEbLq3/u93xu+RjBYyQTWL7300kESPOIRjxi2swfIANylUHz4wx+ePetZzxoKiP/4j/8Y/VIhqMLvn5fjozLQF4UEpciZZ545iAdtfe1rX5sdf/zxg2g47rjjZo985CNHNX99O+eHfuiHZieeeOKwB7ljLMaJONlnn3122M/f/IbgcNwLXvCCYUPUDiFYKC3kyYuF3QCe8IQnzF784hcPMuZf//VfZy960Ytmf/InfzK76qqrRlzE9KMf/ehQkvzO7/zOiNub3/zmMdZ//Md/HOqSBz3oQUMZ83d/93fjeGTU05/+9HEMdcgb3vCG0ZdYv+Utbxmrzb/xG78xe8YznjF76lOfOj6fdtppwzfi4fsQLw3eVu42sPIGI8aSYvWRj3xkdvDBB48dNRBqfnMvQGBW8q0qszggO4WEtHAPzJagyIlWSSx3mjQpsVz/duvtgfbA9vJAkxITx7tJiYkD0N2vnAeoGX7iJ35i9pjHPGb2pje9adjvId4DOGCPLEBUAOLvfve7x3Eq1Hupag+MUkAA9cDtAQccMBQEwDwQDrSff/75Y3XeA75UA+oB6gtpFC996UsHSUAmrf8PfehDg4jwGxsA4vve97475NXaef7znz+TGkFebcs/pId0Bn2+8IUvHH0iCO51r3vtOA8AAVa0h5wA2J/2tKcNIM4+5EZWXJNjbpVVm7e//e3HeVFyOAeIR778/u///khzQbIA49JUEB7GYbvBv/3bv5398R//8RjnP/3TP40+jRWBILVDOstv//Zvz5797GePHQJqCkTIBdsZIiGQEggJ5EBy8xEfYsAGtr7nPe8ZCoqvfvWrg1RAdPjt8Y9//FBusBmJwc7LL7989uQnP3mQM85BpPC5dykpxul7cfSSIoMgMtZ73/veg1C5853vPFai7XSAEEn6SyslVu5WsHIG11QxxJg5p05N1EreXWfmp+1BkXOu5VrjZT6NKW26DpESSd/omhLLnx5NSizfx91De6A9sH080KTExLFuUmLiAHT3K+eBSPIBe2qAyJx9/4AHPGCAaKviCAWr6lYMrc5LZQD+KRaAWoAaUJX68Q//8A8DIPtHDYB0CClBaYGUAJIRD+o0WOUPiKUoAPStaqqZ4BVptdVOq/EPfOADR6V9/fzwD//wAP3Ahbakm0i1eN3rXjf7zd/8zR3nI1qQGG9/+9tHqsNLXvKSoW4AUKgD2ICEAMoRNcANoIMgAbypN7wuuuii0fYee+wx+nrVq141/EYNAcT/xV/8xfDbL/3SLw2iAwFCUcBvyANKCcTO2WefPUCP8VIzUHpQhmRHAH2zgY/5n71ICQoHaRxsZLtzEB5IEIQFlQMiAjlE0UBh8jd/8zeDkEGksAVplHQPagsEhXfxuuSSSwaJQRljS0QpL8bMLy9/+cuHLfydWiOOP/DAA3fEL5L4Vkus3K1g5QwOoVAN/6//+q9BQrje3SvMw1zXUVvlfpI0j5AYPiPuKCy089nPfnaoyP7wD/9w3K/6tVwPNCmxXP926+2B9sD28kCTEhPHu0mJiQPQ3a+cB4BfQBMoVVNC7QCkgQJxJPzAsAd0oFlqBnCNwLCyT20AgAPfVu+tugPszreq7mEeqAbcpT38yq/8ynjQR24A7cgNAPvnfu7nBmBHTCAbAAApJAiP1DKIgsAxVBmOUygTgDjnnHMG4GYrm5AIKXiXugrOB7at6CMEkC1SOf75n/95kBjIg1rILrnpgPqP//iPD+IBkEe+8Bligd3SLvyOoNAHP/geYALopVFQWVBDIHbUnwB0EDXIBH5BpmiPcsGr7k5ApWBsr33tawfJos4Hm1LDATFD/WBsCBT1Jdh6v/vdb6SVGKO+pdj89E//9PAzBQkSg71iSQHzu7/7u6NdRASih+KEP9lM8cHvJ5988lDOUG781E/91CA+EBraTY0R7/O7lKzcRdEGr4QHXGNeIVbNPdcQJdcVV1wxflN7pRbOrQqeSkakjov0JnNcatPVV189rgn3Mdd1v5brgSZNGg9LAAAgAElEQVQlluvfbr090B7YXh5oUmLieDcpMXEAJurew2XqBqSI33yldCvLHkitii961d0P8pCbh94AYudtxRVgD/NW+IFkJMPd7373QRbU4o9qQfgtID87OuQhH0EgnUMqSF5Jg/A5K5d8awUzhTMj968KDX8HmGtjfos/MfBdCm6mbgQCw6sWx8y8qDHM1oBJgUihxuxA4XPail2JO4KG/frOSq32qBTsLuJ4qQ9IgvnjYpt3fSEbyMnrim1sS3/VtlrgMzsGsIcvpFVojy/UtKDCIF1HNrEJMWK8bHItSO1Q5+Nf/uVfRg0OChJ1Kx72sIfNrr322qGYoIAA0NigQKlUGX34+yEPecgAa0AfAoS9iqUCdUgLSpL5F/sT79jPdq8AR/NiLdu77upWo3395Vo25h/8wR8cp+0stURNgbobimPz2d+1WGKnp+wqAsv/PfdssXYduIch5sxfu+IoqIu0dJx5SaW01pd5k/Yog5BzXVNird67ecc1KXHz/NZntQfaA+2BRR5oUmLiedGkxMQBmKj7up1hTKi5woAeMmJRtfYcX/OQKxlRV9NqzYGtAkoC+CsQz24VAWUherwbd0B0AGTaqKDTb77n9wDD7NSROATYVxJBn9p3fogJYCBbj2ZHipAVQLb4hkDxOWMJiEw8tZ1q/PkuK/vZtaLOn/wdggBoBZgDqDM3HEdNoICnvtXioGoIKZPxxq8V3GScGXPGk90tYlfmc0ih2JY+al/xUeIXv9fLM/5KDKpfIm/PHM+OKiGCEi/neGVXFgoUChCKihS9rH1WIiLbtwb05xqu19gtvZ0AqlJgEuObuv4zt+Nfx1bFSr7P1rS31LY+/5Z7IPebmsZh/ogRUk2qU+YTIg3ZutaX61g9GOQdQk961lYkpNfqj404rkmJjfBy99EeaA9sFw80KTFxpJuUmDgAE3UPMAAgWQnNw2pqENQVbQ+Wi1a8Unk9D7EAmHx9q/+2rvR9fttKD6cB7kKnZoAVf6uMvo8MPwRAvouv+BfgyxaU8St1AvDOT84B+BR59KB/j3vcY3yej0MAZAgQfUrzkApRgXeA5TwQmc8vtzLOrsQs4J+N7DC2kCvGLk3CaihlgFcdc4iYSpZkZ48ocvKuyKV5mJoP2rK7hhoZAbnSPzJX/Z5Uk+z64Z0PAfsoCLSrhoQ2cr789xT2833IH23WuPrMP1EPaDPbfIZoCRGRnT9qG/MEgn74U9/+5k/kkxodFBsUFYte+vJKSg6bE+/0Z0zqleyuV+ZLVs1vqt0cG1+IAdVJgG7iU8mK3WVnt7N+D9TrKMSk2IT88p30qn333XcUfpVmtNYXck1xTMqLpG/M32PW2lYftzYPNCmxNj/1Ue2B9kB7YC0eaFJiLV5a4jFNSizRuZu4acAIkACq5d57KLUyRrKrIJ8CjOohZFV2kcqhrqIClHL1FVS004N/Adj68dpKxASwKH9apXnFEdUZiI8y3hADdRXdd1IAgMgQGEkxSBqC2ADlhx566JD6pz5BQHztJ6v3fKtY4wUXXDBqFth2tP6Wc+uKPdCpdgUyxBaa6ilIQckqfo3f/NiknqgxYRtTKQtsF3MgW5FI5/7lX/7lIEjY4ndg5frrrx91JiIRz5yoxJbvQn4ELFVVQ9IZQijwlRofSR+JCiWgvfrX2NTPUBNDjY4QGCk2GRUE0gChkYJ/7BFnu45YBVbrQyFM6TkhMELCRRkQnyeusce73TykdagnEoXEzq6xkCVqUvChaxb5F/Ip/dzS6ytkmKKeCBO7iEgpCcG06HbGt8ZA8ULtImXJdriKtyJb6rWwiW+H28a0xCNzBqGV9LyQjv4PEEO1Y2pq2a6chCxTn8Y9ESlBKTGfErirNvr39XmgSYn1+auPbg+0B9oDN+WBJiUmnh9NSkwcgIm6j4zeqpjifICvwoUAkhx5oM2ODo6LlDuF+QLCIucH5IB0oAhAVYDwec973o7VfQAKEATGFS2cl3nXQn915TUgq0rgA/yyip1VvlqvIKtz9YHYA7b+ATmvCtj9HRsqeE9oAjJT0yH1GRA2CiLaftO77/nBQz6/ZTVcO77PQz+yAYA/+OCDd5A1ddzp184RyB4FMOOzRb6IaoAyQK0DtRmASaSSAowk2PFlTWmw64Tj2GPXDsXuFJAMcAmIdm7AefXdNddcM+o7IDUQA2984xtHPYY999xztGG7Szt0KO7oM0WJbTqpaObjVVMA5tU6fqvpLPweoM6vCoNqV/HMKAmiLMixsdv7kUceOeo7SBeZ/32RmiRzRXFQ6hASdeoQBTnN95AkSadIX/Fj5k2+1x7fUbpYkQ5R5PeoICqxEpsU4DSHXavG6xqLSsO4k+pS52dsryks+U5/ia3rPnPUajdyCrklvjXmVfkQGxV39U/8KUEQVuYUH1V/5trKeSFh8n1qgTgn18P8WDIX2BsSJWTURLfSles2qrikEkUdxZ+2MUYmuV/mXpn7QK1TU+dNJd0U7LXd8R/90R+NQr9dU2K506NJieX6t1tvD7QHtpcHmpSYON5NSkwcgIm6Dwi3WgsMAIpW++3SYDX2TW960+yYY44ZwMSODh5CFXX0wHr88cePY4AjINiuBICebS6BLBJhANFvzgFwPKwCIXY5sCpvxRmQ8vAqPSHAXT/Aq4rwjr/00kvHijKiJMoCVeLPPffcYR95MaIDIPL33nvvPYA2ooVNHpCRK2y2taYH7/e85z2zgw46aNinaOHDH/7wsbILWAPVAKNVXwDU6rR2PcjbXcPuEHygQKGdMC677LLRN1LCbgxWiikQqAQuvvjisbMDX2iTkoECBYlx9NFH79hONMA4IEt7/PCud71rEAXaUHvA93zi82GHHfY9RQT1yd929uAzpAa7VMWnaAjQS/0E5JH2gFuS+zve8Y7Dxwipt73tbaMNqgYAXv9IDP5CXllFB9K953dyb8SI45AhFBJ8KJ7sMvZvf/vb4zMVQtQJbADGFY7Ut9gAuexGHEjj8C6WditB+pCK84ddMYBf8TJX1Wbwbk4hfsQM0PLP7iSIIPNcoUm+MXfNJzYA/annkcKivjdGO6BoQ7/+nXjiiUNhhHCTh0+p4XxzwFxnL5ULoG8u+sdOx/Opc80r840/qU7EwE4nSBb+OeGEE8YYbJtqBxfklBVs43AscsR1iqgwf83jv/qrvxrEoh1HjjjiiGGbnUv4yrXHL65bqTCZDyEd2IbQkoKB0GKLAojalkpkG1b2IBFCcvjbTiQUN1Q64sdufrTbjPuKc43/yiuvHDFmH18h3FyXjnFP4AsKFHPPtWJeUaU4XuFEu7i4F/FBCB9z+ZYqRCa6BU/SbQiJxM/9yz0mpJ/r0Mt9wP8RSRkLKWpuiK17vDmYORRiyRwwVykl7MJR070mGfAW77RJiS0e4B5ee6A9sKEeaFJiQ939vZ01KTFxACbqPivfAAPgBswBocDn/vvvPyTZQIjtEK2aAfregRvEBbAJ9ADXABDQC7yddtppA9QgKIBvuwoA8sAoWa9+bZ3ofL8BGIBOHoovuuii0S6gBqQAPMAXcHLWWWcNggFosxrv4RfYQWDYmhPoA4SAH/aqbQHgqAgPiKp/YLz+Bh6RIuxUmA2QtYUdEkI/iBSqAeANKLQq/pM/+ZPjYduDOHvYD3wC96T9VoeNkU3GTB3y8z//84NAQb6oOwHMSt3w+VGPetRIOaiKDiAQiDR+En9A3nafwCXyAIhwvPHWVAwP/wrVAW+AKoLAlptScYBpNkWKHyAB9AOHADcQwncIAWNAcJgLYi6uALY+ER7IIN8bM6CofWBRrBBEfIlEQhABtlI2xNu5QKi4AZ+pM4AUQwwA1WxBdoiROYncMN+QFM5HTGjL+Kh8AGZxRXpY2QW4AXw+0J54AVBIIWSSeW0OORaxxK92AAGmzXdjD0nEp+atOUFJYl6/9a1vHWRJ1DOUIPzmGjBWxwBjSA/SePEyV9gJ8CFFkCGuG8eYD643c+zCCy8cKTTSqJA/yCd9u6bMeT7RD1k8ws33QP6b3/zmQSLst99+w098T3Zvpdr4fC9W2nNN2elE/1nFjppB2obvgU1+QlC4BsxBNS/EV3/mbxQMYogoMsf1a94jprRpLAglvjJ+80JqgDnjuvG7eUBJIzaIHb7hPz51TzEXXN+IRPMM0YWsY0NVbfSK/Nr+I0naXvxFFZMdNnznukbOmnepDVJTcEIkpmBv1EFJr3LfcP/2/wTiuip01mZhH7UeDzQpsR5v9bHtgfZAe+CmPdCkxMQzpEmJiQMwUfeR4kY9YBXWg79VXnJ/gACAkXf/zW9+c7x7eAXcATrgw4OrFVKAwwrseeedNzv99NMHcAD8PNQCNr4HTgBjCgmgGxBUVwAIQh5ktRPQAiyBU+APUYJk8A8wRJI4nj3IBA/VVlI9HAN5gCFwA8ABfFZggRwAH0CVasB2ABcQcgwA5zwAzlisYmc1HSGgbgCSABEC7AKe7AEGgSigSqoCkAtkAVIAGJDHJmDOefoDtviXX5AcbE/dDg/w7FGsUiyAR0QHIMqnQLO4WVm2Gh1AYMUZqeCfmAEESBekiFV1dgGN+suKp75iv3aAcXEGFsVevQxAna+s7Is1H/CF2iF+B1hvuOGGcTygiMgB/oESIBZBYeXUCr3tNq1+m2/iYQxZoWcT0sfcAuQBHmNCNogXxQd7+QF4R1YAqvo03wB079rkazGkYgGUKCj4EaHCHseZmwC0tvVpDiKiEFiIjMjZ2UV5IKYIKGMzPxEoSRMxFscD/hQi7KYEQZAhY/RFPcQnvkOCmevmFwIIQWO+mu9RDPETMgQBIh2Cfx2vL/E1TxFOUcUg+QB9BB/f6AtoZzNSyhhcL+YMP/KPa8hcSr0NvjI/KEe0ww/+pp5xvZrHFECIMURdiiSKIUWDecD3SC7XuPbMQXPeOa5jY0XS6NP1yK9iLAauAWP2N1vFz1xASpln1CnOda0hydiaFJ6JbqEr2W3S8cxLBFbmMTLYNZFUMN/XOjKuSfdapBQS2b07aRvaRBa6h7pHuN8g4szDfi3XA01KLNe/3Xp7oD2wvTzQpMTE8W5SYuIATNB90gR0bVWMUgKIBIABPSD9jDPO2AHmkRHAADAGoHgABbqt3sqp9y4VwoMosCFdwWq1lTKAFqgCMKzUetilLAACEQbAEZCVegxArBV6IB5RAlwBJoA+sgCgAiL1AYwCQECfB2grzoAYAA0gWon1kGwl1z9EiAdq+fgAlxVdRAngBrQjPQBMq8oID6Bc+8ASsKd9Y2ATgsPxQK++qALY7G8+AtAAVYCNTS972csGqaM/oBUwo5TwdwAeUoEUHxHCVsdSCQDVfO7dsY7h2+TSp0YA8EkpQYWBLPK9NICQJPySfH0gEAhRNBHg1CYwwU4kgJVyhIQVe7HSnnQDag9jowARC2CanBu4dJx0G3NCXwgRcwORQUmBGDDf2OW3FLE0DxEdjqNkQXhQfQDB5otj+Rx4R9oA11INxNBcQaggeqg5gCd2ON+LLUgRcQR0xZQfjUWczT3H+xxAllVfPkKiGJv5Yx6Yz0gjoMyczko/P0dN4TtkgpoR5ig/m7N3utOdBpEgzggGJIvrxLxAUiGetKlQKN8D9eIsptJ1xAcJ5jzv5hzQLzZinjkL/Jt7AKRrQHtsM3ZkGiJMe161mKn5jahig7lnrEhAc8/1j1gyDtdj0iYQdIgs6g5zIYSOdo1dXBBxlC38yHdIF2kt5hmb9YO4RMRRnrBfwVT+pqJBFiGQXEvi67oRfyAYSZTCqBPcSleuy2x1W4uxppAptY17qWstO9PwbZQ0fO96cJ35Lru+mFNiRsniHuT+7v5o7i4q3rpyTtvEBjcpsYmD06a1B9oDK+eBJiUmDlmTEhMHYKLuA06BD8CCJB4JQL6LWAA0AB1gA1AAQgATD56AldV4oCKKB8QG0KANAAJpABgBNIANcIEQ8D01hlVPAAZwoUAIQPWONIh6AvjyIG0lXWoDIAaEqt1A7QBIAZfADlIEoLcDCAAKjAK6/iFGtA3YsttKs2Mcq5gfO4FgZAyw43cgyjuSRu0CoIn6gW+QD4AV0C5NhYoB8EN0sJ2aBPhDCFj5RbZYKTdegBP4tloJ4Hlwz/iNlYwfuGefVWurz74DGoAEq9gk9SmwaAqJZ9InAOwbb7xxrNSLbYpOIg/EMVt/ArPUERQAiACEhLb1DSSyxbgoLsjupcGIAbsBVDEAbpEwwKGxA+JAKD8jIZAT/Min+tEmcM1HkYV79898A3ysxAPe/CJu5omY8wWlAX9K6TEOpIqVcyu95o259fGPf3wAXyQAv/OF+OmfOgEBIKVDGgpiw7lsolSocnO+QzYo3Mh+80OczAlzli/NS32YA/rjK6QJRQeiBwFC8UP1oH/98BHFg/h+/etfH0QAMpCayHi0jezSZsgrPkR6ucb41Jw0t9gsbogPQF7/iBYEhPQNZKFrz7nZIhURhgDx4kPzgq/tJuJ6dy3zmeuVjchAu2uYh+xPkUnjR04iKpBlgKjrT1tk/NJMxNm1johBspj31BfmDvJGfF3DfOs3sQFs/e7acE2xxz1HP8Cya0gaEL8Zl3tEv9bmgRBvIaSy7ad55poQO9dbYhw1Vu41KbQbItX37r3uT+Y6Asz16VpOTYm1WdZH3RwPNClxc7zW57QH2gPtgcUeaFJi4pnRpMTEAZio+4BggAwwASw9mALeVsC8yKYRDFO8UpCtrlp7EE49BN8DOhlHpNypTVGr/rM/K4NJWwGwvJALXin+mO0Z8/Ce87KzwfxuDTWnOg/s2os9kUunSGfG43s2emVVMn/nt7r7iPMcFyCf8dVx1R0tMs4Uq6ttx+asglabsmrq+Pi67niQ7zMnstJex1yPSRFL8yjFVWtxvPgpOe41fz3HV5l+fLOohkAUIzne5/ihrvjWbT4TnwrC+BFxQO0wb2u2EK1jrG0jb5AEyLqrrrpqADWkRuqG5H0+jolB/JkV7eqXkDeJMxvqziiZE5HVp8hg2qp2xlfe/QNIjbf6X/tTrXQjFCkikCxIFWNDPiFUjEM6h9V5KgpEYb/W7wFzEYmA6KrXemrV7Cz+VTmR+1rmDXICgYiUSE2JqebQ+j2yemc0KbF6MWuL2wPtgc3rgSYlJo5NkxITB2Ci7j2QZvUrq8NWqf0d4JWH0ymq24eUqDUQPNxSJwTghihgr9+AMQBsfovAkAV5t2JNDUL6Lh/fSnEAXLY9DbDTXwBrFA0V3FVioYL7PNBXciIESoBnQPciwiMF5QI8E6NKciQ+AQkVaDpPf+nDbykM6Hs+CsAPUI5dAaoZW8aQWJgnyTlPG9W+fKcP54Q4AS750nfGx+8hCOZBemxJQcX4ITbkvEpSZcy+q+RBbMuxFfgnDWERuROipcYwAKteO7mE+cWYqTWoEoyVakX9g/hUf1Ep1esqfqr25NjaZ2zKubE7x6SQYfzjWsk2o9nyc34ex1+LCJx5cm8jb1eZl3UrSt/5rEYFFQWlRQqmbqRtq9pXiC1zwPVojoX4mifAcs3Nj7WqJyqJRXUlJa+mbySGq+qvzW53kxKbPUJtX3ugPbBKHmhSYuJoNSkxcQAm6j5AJWAooDUPqwDVFGRE3FFXlj3sSicgzydjl2suVcEDsQdrEvsK3vM9gOhB21izopfxZmXYOLOiHkJGWzmO9NyuFYooBsxWpUHIhwD4gM+Ax4BFsnyye5L1rEyTp2cVG7Cqq+jAlv6sNpLaO84rSg1tRI6fPvKbVAFpMtIJgFNAgZTfSnjUFtQx2g9oNfYQFVVhED9I7yGzl1Yh55yt2ojvKzDXVhQ2IQIC2CtICYnjuxAl2klKgb8DrhNncUsaivFnW0L+oVKQKmGlNv4PYGWTdIyoASoJQckgBUAqhtSJShAA8vyadqrNtUBplBWUEdJ0pL1IMdGndIoA/6SEsCeqHrbm7zrvpeuonaAeR+LPH8bvxbbEDBEifUPaihffSIMJoVL78nsISG3wYfzBTr4OoeTYXDsbeauKP6sSydhzDYRw44uQThtp3yr3Ve9VIT+lb7nH5V5Sr7P5sYaoqmRl7kdSOaRvJJWuVRLLnSlNSizXv916e6A9sL080KTExPFuUmLiAEzUfR5Ms9qeVfasAEepkM8b/XCZVTz9K6iolgSgJ5dceok6F/WV1dSoEQKkAoazuq9dK3ly3UmMPXzL75c3L9fd+QG03uXkI0L0HTCn7bra7u8K3Oqqf0CsGgNAs6J+AdVsysp4xgJ4GR8SARnjeDt7eFXiIkqOKCEAeTUcgDnFJf2NRCDNJoNXD2K+0GX6rKvhUVPUd8cB+uoMqMGATMmLv4w9oNnfac/4+CbpBvGLc5BBUU6krQDnShJlzL5LqoL2s5VqQKp3hR2NU/2Hiy++eNQlMF9iX5QHfAaMsw/hpMipmhhqFKhbkb6qsqKqQ2qaTlQPISjUPTBO6QfioLaCWglR74TwqOk8uRbjh6xmA3fiqVCq+Rp/Zhw5nl/UQrHLhfoL5g9CQ+HaXL+17aQqOS+qnwDMqpKJSiXHbfStah48J10LsRPChU2VCNxoG1exv9zj+M11EMWSz+aOIq67Up+YL+6dyMdc385XayaFjL0vSrNaRZ9tVpublNiskWm72gPtgVX0QJMSE0etSYmJAzBR9wHv6T4P9lFQBKQEjG20aiKgGwCxtRxQp96FIoxAngdeLwX4bFWnqB4b5TRTVVgplppBVZHVZcUnVY+38gzoSd+womcHBwX7AFQrzsgAO1JY8daeQpkevOWxUyAoSOizVXkrgxQJdqPIqm1WnUNi8KWVSOQH2xAIank4TtuUEBUM+t52fcCy3UOQAHY+sUOFnPqsDEeqD7xZ7deWnST4SwFO20QqXGks2TVCQU9+Mk5FDG2TaeeVgLuaYpLY+w3gBXQpPthrVVX7fIisQJywQ8FG3ynUCDiGoMiqvviJl5QGRUa1YVzibDtIIJzPFW5MDQGxN1aFTfmeWoMqAFHFFjE1DiQElYhiq4qRKraJbPAyd4wbSUMNocAroK/YJdvYZRcWr5Al5hbf8w+wxqd2HwHaatqIds0Z/fMRvyJI7NRizqh7wK92KfCbApbakM+vPf6i4ADwKhnIT8ZtHppbCmcC5sYVhY25YC7ymZ0szHvzBglGqaEfcy3b2vKTf+zkOySGopns0FZVtLClKkQ28lYV/+Zd30lzCiHou0pkbaR9q9xXfJprMmoJ34u/eRhScmfkhLniWkUuVkIWKYFQNeejWGpiYnmzpUmJ5fm2W24PtAe2nwealJg45k1KTByAibuvIDREAJM8dKa+wkarJAI2InlXjDLbiZLHIyAQAYCnlWgPzlaVpXdYHbZarSq/nHMPyIgEwNIuHRQPwKfzFCK0JaOtDFX9B+iRFUCpWgAesAFrBT9PP/30ARyzii+9wraZAL/zP/GJTwyQ6/eoF4B1tlt9t6OAlUVKAwAfCEeYUC8A+iElskpupR2gRmIArY5DmgBkgL+dUJKmAkQA3UA9pQAiIiRSajcA+cC/HTf4D3Fh1xGKE+CfioNv+BUAt+0f+0j7gVwglr/trGGXBaoCQJ7CBGnAF0A39Um2eEUOGFdIGikgFBwICbbwB1sB4htuuGFsjWmHBuDa1qHAN+AMVCNTEB1IGjHKzigICYBc/MTA9plSe8wHdrHBbhzSZuzAwR98hNQST4QUvyELEDWIDykQSCqgCpFkzLbW5BfxNk+QBMYVcGZuiRGfIDJCoCEUHKcPvjQPECr6tpOFsVN2HHzwweOz8TvenDBX1D8xfgSJFBOgkY/NSeMUR4U1xcuY1FqwO4Ux8pW42rmCkkIqEBLGdaE/RJdrh+18q63sbiFOqbMyxfVfb4tJ4YiqK/eHpCJ1+sb6/hOpKVSpwxM1TNJmUpNlPvZ8XdPMorRhge9da13ocn3xuCVHNylxS7zX57YH2gPtgf/vgSYlJp4RTUpMHIDufqEHqswd0AI4AWD1EYB/8nxbzgF6QCAAdv755w/ghWwAyvbdd98BRoE+q9y2MbXlKaWEbUoBz8svv3yQD7ZDRAQA3MA68AqkUib4DHSr9g9EUgkgAoBV6QEIDikSSJEApkjkpVBYNQeuo5RAUgDuyAZKAYC61mbwcG/FX59sBOJtAQqYsxMop0zIKiagSllhq0rHsyXEkraoCwB3AJ3txq8t20kC2LYotcvBgQceOAgKhIMVUOQJcA+os5+/2WpLUPbwJb8alxh4B46RQJQIfFhrJNglwe+IJcSKtvn0kksuGf8AbSoYtlE0PPjBDx6kEkUKogKxRB3hfNu6sge4RlAgTpBDfC2OfrMDBjUG4gHwdhwgzy5KAv5X8PQd73jHKJhoLvgNgYOsMt/MHWQBMMY+8TbP+C4kXhQnUe3YqjPpRcZvPiKCnIOQQO4cddRRI5baNC5EgXnBrqc85Slj7pp/5oG5bR4jRMRBDPgdacSHQODd7373QUrYBpZvTzzxxKGeERdzUIzF3ziQQ+aKa4pfzG+xu8997jPOR6xQUHhVtUTfqlbfAyGhk67nnYoLEes+YV6Zp3Wr2KR71N19FnnCcdQ/rt9sD7v6HtvcI2hSYnPHp61rD7QHVssDTUpMHK8mJSYOQHe/0AOpKUFibGX48Y9//FidppiwMpzCl8CnFV6rvggD4NXq8AUXXDDkxYBaVgMBcp+RBx6gERoAOFICaAOmAVkg3+q07ykdrNoDjcAioKxPQFfqB0JCgUTtpuhg3fmBooGUmeIipIRVcqAVCWBsAKLvsn2n1Uffa1/bxosA0G+IhwAHQMHxSBhjB5gpQUj9gVdg+LDDDhvEgtV3ABWpAHjrA0mAiEAyGBs/8AlfS3/RjxX7r3/968MXSA+KCmOVBgGQU6V4B5wRItQPVvjFrNZlAKr1B7AgXMTACr548SNwLQ2CKoGyAEdyMNQAACAASURBVPGCtPjOd74zlBS2cUUciL04ISzYITYAN4KHz5AM2qI0Ae4RGMC8tA9zRUoFQsl3VATIKuQMUgOZhIyhjAHsTzjhhKHgSKzMS4U+xVi8gDq+lr6jKCUigD/ZkRV8q8e23EWoIQFOPvnkobrgL76STqFuCvIFYYDUMC7xQTaxi0qGLQiZKGwoTbQhbvzqb2SC/vnqG9/4xgCX0kWQNtoTJ+P1jz1ID2QKX5o3xo/04kvxzVze6PStvi0uxwNR9qQIMHWT6yypWq7JKNSSJuM+ah7VWhOL5oNUNqSGayyFLpczim41HmhSoudCe6A90B7YfR5oUmL3+fJmtdSkxM1yW5+0AR5Ifr1VZSBV0Ul59laWkQ6ANsLAbx6CASzydyAMIAP2gC+SfivmgJrVYYD01FNPHcATMAPWgW0r6UCi1XL5+NoHsqVyALpUGOpSUAFY8QYStQUcUlSkQGJc42Fev5QJwCCwiOwwHmNQWBPxAaQjLVL00nlsYxOAavXRP9J7/Vi9B5JTcJOf2GyFEvBGQljtRjAAo0AHggERwidIGaSEYykLqAT222+/AZyBYMQPMkUaDMUCkKoPpApAzc8IGmQF8Op3yhHfGQMiAThBBlBcBOiEPECyUKoYB5v8nhoJUUAYg1QSvqaeiLoDmYFsoYZwjjSJkEtSYoB6BAc1AiUE+6lqAHkKGySIv/lAjLUjLogO/paCgQRAMlFvILqQSo6R1kG1Y3yRtbMdwcD3/EPdgCAS76xK619/zkc+iKN5ZG4gRtiJ2OE7fkES8HdUHGJoPJQmSCZx0rY2zWP2iLH5aF6a064DfVF8SFsRS3HyopoRYyAyu9hQXBx00EGDnJCq43z2IF7mt9jdgEu/u1iSB0I+JBUm99goJlxziM7UmYjiK0RFLYo7b6JUKiSH+5t7rrk0derPkty4aZptUmLThKINaQ+0B7aAB5qUmDiITUpMHIDufqEHslMDpYSHW0A9Oy4ArPLrgdBsA0klYAUbGATKrPQDq1avAXgryWo8kMID+AgGefRWABELQK8XssPKuPMBVFJ4K+vAMUKDFB+4ZA/wCgR6kAcWQxJoh/0e4L/61a8OkArwAa9Wo6ke1BbQLrAJNOahP1vrnXTSSQNoImIAe+oF49PuIYccMs5JoboAi+y6YLVeegiiAPkBFPMFMG71myrCWIydQgPwZifgzSeIErU5kDuUGpQL+lXIUXuAjXQB6Q0k39IbpJ8YF3BP7aCwovPYnl0UqB3YgmSQKgCUW9nnRy9AHQhCqGRLWuCIEkDfAVJSNrRFNeFlXMgWaS5ij1BBipgbYu93JBV/mDPmAsUD/6v5wBf+UXawmw0IlxRTldJg3mgbcUUV4RXSgW+MSzoGssdLjIzBb85HlJgrfKKwpJoaCBEkEGLIi2oDkWSl2VxCsLCbsoXtSDVxFD9kkOshIJOiBdlgvogdJQk/SQ9B4rDf+LzMDYQF29SfMDfF3j/9IfmQEtn5ZFc7MfQtbLU8gFhzvbq2kE7mVAhR9wEpUuauayU7c2QOOMdvi16uT/dP1wgij3Kni1wud240KbFc/3br7YH2wPbyQJMSE8e7SYmJA9Dd7/QBN/nstQI/0E7OT1lAQmy3AX97lz+fQpEprpjdRFK0c36lMFt2MiLbimarvOyGAPwnTSLkQXYn8Tl26iO7IcxvU5gCcdpxXLaQrCuJSVkBSPUZ6XzIh7qVYwXFKUhIsYFk8Mq4U5gzcuu6Mwhihe9SG8E5+oxN1TcIDEAmO1OkwJ02+KnuiBDFSPquwCTbWmZ7x9gee73Hn/FRLazHF0BRbPRZ/17zfjVPAK7EKkSXPo0n52nfv6TfZFtWhItj2eSVrTjnFQQhoKrf/F13L8l2ppkfiAakCUUMgg3xRmkSG+u8Cvnhnd/43HF1d5NcRCksGltC5NT5anwZe7ZyrduMJpZiXWud9K1q9T2Q+hC5H9T5UQuJin3miFFn/tyUB8x3SiFkHqUEcqLTfpY7Z5qUWK5/u/X2QHtge3mgSYmJ492kxMQB6O4XeiAV95OXHzVAQGx9SK7HLiID8lA9/4C8swftAMMQFanyX0FnVv8D3NN2BZUBegHw8/0HRFdAn7FkHJFLp7+0ESIhZEvGUlfvazE7K/MUApV4qVX4Q/zU3TIqoZH2q62xITY6JmOeJzSsuO6MZKoTIOQEOyMjjy8yF+Jjigy1LigC8qqxS385zzEheHJ8tT2EVuZYjoktlRypZFJ8WudqJYH4pBIjzmW71JOQatIrpHGEvKqETHwZMiRbMGausHORTL4SYfMkVh1r2sl7fFLbbBn+1rlRZ77mnkK5RB1hTip6Ok8GVoIsaR28YY67nnIfMy8phqQyqdGCaGulxHLnTZMSy/Vvt94eaA9sLw80KTFxvJuUmDgA3X17YDd7wEo6EiDqBrneJPneA5yjOAAyfBeFhBQQhSyluHhZjVcAVH0F4CQAPQAfcRDpt98i7w6QjjLD9/qgXqBo8UJAZMvSKCgC5kOOOCfHWbUP6QAIPfnJTx5bEJKcU09QiljdjVIjfXRNhN08wbq5lfZASKcoo0JYJl0j940ogBaRarkXuD6rekpamrQNtXCk1HXqz3KnSpMSy/Vvt94eaA9sLw80KTFxvJuUmDgA3X17YAkeqMoHBQ3VvLC7A8AOSPg9hEHAR8xQ4wHgt00oMkMBRQU2FbmM+iCFKdNPgAtSIYUrkQFZla0KkIAh/YUkiaw8BElWZNWDQECo26FeiB0x1PdQJFTtCUoJtRKqEiGpEt6j7OgV2yVMsm5y5TxQ1WEhGJGYrhN1a6QV5Vqs6Uq5fnPdRzX0ta99bRQCdh2qlUIpYecbxXvV7akqpZVz1goY3KTECgSpTWwPtAdWxgNNSkwcqiYlJg5Ad98eWIIHgAYg3k4ZgL0ihj4DGnbiuPrqq0eRTUUka4oIEGHF1I4OCjoqhGgrUgU6FbZ0rB0sSL7VQlB34fnPf/7YycO5CmHaIUVaArLASikixA4njpWmoLgluxALiAvgxS4cimoqwCgdgw12pFAgUp/+vvbaa0cBSecqrmkHCYSFWgwAlZ0sFJNUQFM/2fWj1qBYgqu7yfbAynigXus1rSz1cBR/taORorHq07hGQ2S4phGK6rSkgK3fkt6G3LDtrPuBXY8W7Ui0Mo5aEUOblFiRQLWZ7YH2wEp4oEmJicPUpMTEAeju2wO72QNWM0mqkQ52oaBwoJRATiAWFKMD/u30cNppp/2/Ao6APEKA9Fo6hF027ExhRZSsG0mBsLBLQ7ZlRV7YxYKawdapdjIBThAK+++//8x2k1ZRKTAQBtpWDM+OGc6VLoKIQJYokGdrTtt1slvfCA/biKqJsddeew27bd1qTHbLkLvufGkmSBHjswuI3TwCqLomwm6eZN3cSnqg1lxJzZmoiXy2g4vde84///zxL9cNMkJhVp/tSuTdPUaaWOrYaIdSwjbKdi1yjdZimSvpsE1udJMSmzxAbV57oD2wUh5oUmLicDUpMXEAuvv2wBI8oGidgnO2dgTUVcK/8sorx1aRgP5Tn/rUARxsVwqopGAmQgMZAeirJ3H44YcP4oI6QU0HBAFVg9oTxx133KjpgBxARCAuKBr8ZsvPpz/96UMdgYCQt65figaqCcSGNrO9pjSRJz3pSeN3BSBtL3rKKacMgoIiA8FiHEgJ/dzlLncZuetICZJzQMn5tnP1ftlllw2iJHLzTt9YwiTrJlfaAyHsqCdcb0g9xEJqxLgn+C1bMacwZogNdWdsIZx0MMe/853vHNejQpfuC/OFh1faYZvQ+CYlNmFQ2qT2QHtgZT3QpMTEoWtSYuIArHD3tehhagcYTmoVWElLXYHsGLDe4VqdtxrnVfOh19JOdnKIZHkt58wfk8ry2Y5xvTbMHx+b9JPtGLNNaADBzbGznqOP6667bqxYIgJIsqVSKAiJPEAUqBnBr4iHVNvXBl8pRgnwUxogBPx9zDHHzI499tjZ3e52t9mHPvShsWoqbcLKKIIB2aEdx9x4442DlDj++ONHUUvpGdQXJN0UFK985SuHeuK9733v7LDDDpu96lWvGsqLk046aeSjv+997xuxpqD48Ic/PEgGpATVBsXFK17xiqHAeNvb3jZWY9mGsNAuXzqWDfygj0c84hEDcC16pXZFamXEB4u2MjQX5ufx/A4XqbGRayMrzeudN7d0Duzq/AowQ9jU3Vh2dX7/vvoeyL3ok5/85LgvuFakZrjeXOPu3+Z76sQkTcPIpYIhMu51r3vtuCa0p9Cl689Wt+45TQYud540KbFc/3br7YH2wPbyQJMSE8e7SYmJA7DC3WebTg+vVtHrFoV54M0K/Hrl8ym2VvOe9XdzHnKzpV0KH67H5fPbJDp3PWMJ+FsEAgN87YQRsLsIDK/H3pAd1A7AviKX1ATUDVQM8sIVobv//e8/QIf87/hHnjjw/Ja3vGWkS9iiEkHwvOc9b9SgcN5LX/rSoVKQdy7miAQEAzLihhtuGOkbVkuRC0CJdhTCk/ZB4XDggQeOzwgLbUnlYKd0C3UigJnXve51I33DSqxVV2oP/5As973vfQcx8YIXvGCAKG1SXFCCqI9xhzvcYfaGN7xhpHCw2WotxQa1x6JXyALzNXNrV3Ms875uB5stNp1biwLWYpvZgWQ982e9sV/r8bXwqGuUTZWcWms7fdxqeSD3odxXWe/+861vfWu25557DsUUIlg9CakXIdmS4pHPzqv3ffNfugcyFFnpfoOs3B33s9Xy8MZa26TExvq7e2sPtAe2tgealJg4vk1KTByAFe4eyPKQCsxmO0jKiJAHeYAF+Na7LWOtAO9BOVvLrQfQ1R0muPnmkhpJAfDgvV7gVlMjInuuW+0hDwCA/LYrQLyW6cJfXsAFYJ5idACCNAeKCcUmkQu3v/3tx7HZypOPqCvUn/CSXoFscI4aEJQVn/nMZ4YK4SEPeciIvdQM6ovMA/0rdpl0C39/6UtfGuc+7GEPmymIR2mB9FCHgg8oLig3bn3rW49/FBYIFCu3AJP207dxHHTQQbNrrrlm2G1uXXHFFbPb3e52Iz5Wcdl629vednbEEUeMNA4qjUWvgDS/Jb43pazJnK7zMAoK4C5S94C+7D5QCYy1xHDZx1SyrUrs13N9LdvGbn/3eyDztxLIIRykcrk/uC/ku9yXKjkcAm5ePeZ7dWYoqyiikBLuCf1angealFieb7vl9kB7YPt5oEmJiWPepMTEAVjh7rPKnNQN4CwpCEArUAxUVvnvWofr4TnS+pu7130k9EnB0Pd6Vu7mV9FvCWFQZf4ZV2yZTwFYq492dlxNOakpIQETASYB0wEXASpSLagg/A5kz6ce1M8hjCq4z5ac1B+ORTogGUIS5fsQRY4PaM+YrMKKu38hqOo8qKAq8y+Auhbwo5iQcmIVeNFLO8ZgVbim1qwlBrXAn7/rVqdRUyR9ye/IGETMZnjF1ppC1ITEZojMcm0IyRAFm+ssNSQQj3vvvfdMPRo72djmc9999x0qrjrXzW3nIzb32GOPcV3n3q9ODXXTmWeeOdI4+rVcDzQpsVz/duvtgfbA9vJAkxITx7tJiYkDsMLdB/x6KH33u989dlu4853vPHvRi140cpJtQ0lWT6K/3m0ZFSpURFFdAYAxK87rIQaSFgF4XXrppaP4oQfmtb706dyrrrpqyJJtkwdUWrFf68vDPDvsGOFBX4pBcrP9FpCgPWNbz/h2ZkNIDiBzXnad9IKA+nz2HoUAX1EtqOEQIqMSKFEUhFQISWFcITwqAVJBjcr+jlFzgm+jGjE/QgpEWROVie1H9S9to/qIX30ffzrP5xTek7rCB9JFkGOLXiGuQhRRdXgBYzt7VbVEraXi7wC1+LUCfT6n/tgMxERIk8y3zMMmJtZ6Za/mcfV6Nh/VXnFtICJd864ffyMRvTsmhGJN+TD6EBs1Xemiiy4a93y76FBM5B60mt7a/FY3KbH5Y9QWtgfaA6vjgSYlJo5VkxITB2CFuw+QAXDskiCX2Mrwpz/96bH1o+0ozznnnJHX77UelQK5veJrVvICltermAipACzabYItWRlei9s9bB999NGjfsJtbnOb2ac+9amxpWbGs5Y2YsMhhxwyijKq4RC5fK27YUtLNR8OOOCAtTS7y2PSL4DOfqAfuPCqioIAisTSDh0q6osfYBFAUsmSCmyilKjpCTtLieB7NSiswJ599tljrsQHWYnNwMyVEAaIKf2bEyFEnFfnQ8CUNh3rOLUk1MQ444wzZo973OMW+iy2sh8hofCmHUbEYv4V8iUFIY0dYeIcL79LdzHP8hlxAuwh6U444YTZc57znFE7Y+qXefi0pz1tEGUpTLuokOfUdnb/u98DUSzlPuR6ScpXrju/uXd4r6l0rMl1WZVBvtcuZZK0DfVneveN3R+7+RablFi+j7uH9kB7YPt4oEmJiWPdpMTEAVjh7rPSDxyqGXDiiSeOegS2dLS1o50TKAQUKJTK8bnPfW6oDKzAe/hVpJAKAnmx3377DZm/B1uKBMdSFTjGQzD5fVb21Aywuif/2YOxuglsUJ+gyv2zsqdKvNV/O0lYGbQCeP3114/aBd7VVUihzjygA7fGoCAjsGr3BiuAtq60XaZtL9VaULeALfrwt50rgFNg3u+UI+z2u+/0Ke/a34gI42WD4pLPfe5zd1pEM+RBCkw6Xz/qKviNf4xdW8CEFfk73vGOY3YhGYBQ9RwqMVTJBXaLDXuA5y984QsjdlGF1BX0gBLj40/9hCAA0vlDDYisxvstigLqhSglYr/f+TdESgiOpI6ce+65wxZEhmPY6hwxC/ivdRFiH79QPHzgAx8YO4kAXhQvCCbzrqaApE/khd8U7NSXuWKOOacSJ/qXjmEuvPCFLxztv+QlLxn+UFTTPMoOIHzB79pFBCjs6Xd1O7Sj7YxdfPkz/uJjdqcYpTg71zXjXKRCiKGdkX6uvShK+AtJ4xr9yEc+MuZjnQdIlKTuJO0q10TUTlG3ZNcYPjLfFBn1m3uA69auKFUJxF/1OkvMtpI6Iyqa7DwUpdJmH2PIWrFWZFZBWnPMvbjGez5lKQorxyA0nYOUUFPCVsC7Q/m1wv9FLt30JiWW7uLuoD3QHthGHmhSYuJgNykxcQBWuPusMnugVbjQg7fihs985jNnlAHSNt7//vfPHvnIRw7QDazIQfbQaiu5+93vfqMgIUIDoeCz7emkggCejrPbggdeZADgSo0REgOwAgCRGVbo7MIgLSCrfcAYZYNt6kjmP/axjw3lhfQSD95W4F//+tfPnvGMZ8we/ehH70gDCJlhRdsODwGmQCSgjBAARKV1AJBAJoLBjhYIDCBRHYPLL798qD2MH8FiG07KCwSM1XW7RJA7sw+54NidKSWAAdtuAn/Ga6z8Rg3AP8cdd9zwqc+IBDGx8wUQ6HvjMxY530gdYBcAB3Jf/vKXj7E88YlPHJJrRIzCkVb3Q35EJRAALE624FRcUuwAcmoZRFRWXeWUawdY0Y62pc/YopNtUjkQPwplUlBQKIi9FAgkDnKEfR/84AfHP1uAUqvYElSM7Aoi3iFEMh/5iiJBvNjJLvGgmqC2UKDTHEUGBFgHeLPns5/97FA7UPwYD4LGTiHmdpQa5pGXMQHr4mn+yskH9LVhTOKATEF88YH5e+qpp47UJD4TK1swig9S75JLLhlAkF12GGEz8oBPkRvmO6JFX9JSXv3qV+8gdBaREuaI+c5u85NiiA+MD9HDv/Ezv/Op8VB3OKcqVpJuk2Kvrnfx5Rt1CIzjqKOOGr5wrvntHNcgfyERtZ/0mtQSWeFb4PeYHhWC9yh2xHKzkxKpCZF7H/tD8Nqu15z0m3sHIiypWuameBura9a1HlICYee1HoXcVpoLGzGWJiU2wsvdR3ugPbBdPNCkxMSRblJi4gCscPdWVbN6CvgBMoAuwOQz5YBVbmDIFpEACxAFrAL8Hm6/8pWvDNDkhbgA3Kgk/ObhFpEBjPoOqNeWrSKRFggOKgzA7cUvfvEAuwA1AMA2RIkHY6BQPQnbSlr1tmXls5/97Nm11147Ks0D1+zOyr6HaCQBZQRAitzICqHzgTp2s9fDujFeeOGFA/T723dWo6Up2DnirLPOGmCQagIYfsITnjAIAGNB3CAYgDsP+Gxd9AKu+dAKPkIEqaJNO3f4HlB3PrBgJws2PuhBDxr92JoTWeGz7TaNXRvsufe97z3AqfOQKEgLJI2VbjVBqB6SPhNgBXB+9KMfHTtbIAv4Dij12eo432gT6AbAHYu04S8EiPnBLgSNMSAigHPH21VDm4Csftlrq0G2GJPtR9/+9rePrU6RGeaO+LA/lf6RN0CWlVr/zMX9999//NOW/o0zu4cEZBsXsgSxZKUXSbTPPvsMEoyf9cUHyaVPLRWEEPDNDnPs5JNPHnOT7b4zfv/YqE3zTXqM8SJmkB9IAsQJW/2GbDFmc/2UU04Zx4ij2FDDPPShDx1Em/Egc0Iazc8dpInrAJGBADPn+dGWjWxyXbDXNQZcioW+XT/s5RvXmnlQV/9z7VP3qCVDKWKuuwbE2u9f/vKXB+lHGUSlZH5QS0T54X7htdkB+3pv0TXNZ5XUIGJjnkeV412MQvZVgsq8Ri6ZG+ah+6KYI+Nco+ZT7qmtlljvDFr78U1KrN1XfWR7oD3QHtiVB5qU2JWHlvx7kxJLdvAWbt7DaraSBKAAU6tqAYvSBs4777zZAx7wgAFKgB1qB+cA41QGgAsgKB0CMAN+Pv/5zw+pu5xkK8eAOiJBnjIwBuwDTB58nQuUe/hHUKjbkKKFgDxQBiwByUAwhQDg6LNq81JJgDKAKXJ+D9/AG0IDWcA2L9J647N6DhhaCQbsATl9AX9sVJARuEQcAH2IBH0a+7Oe9axByCAm+MODO6WFFAOqA78vegF3wDbggChB3gC4VBOUEICBc+95z3sO+xwPhFOD8CNSwjl8YVUeqOAzthgXQIEI4mur2UggPrLqH+AYmT8AgjRwLFJDjKUq6B9A5wMEkpVx70ga4NV8AaopRaLsUKWf7Vbp/c5O6hrfI0aoYShJkD3A/D3ucY9BdOgT+KW8CAgUd22wWX/IF8ebm7YxRVyJqflJSWGuBHBFFYA0E3OgnZ/EB4GhTe+OSw0GfmEX/1MkIIMAfWoLAF+/CBrqBr6k+qGUEBtkBzIN6KMwEH/tiJdxAvLIE8e6BrRl/rqOAD/z1ryipqDg2JnqYK+99hrEguuAjVEO8Z8xnn766WNOsNEcJttH7qSgaFK0vPs+xW3Tn2vP6jklkHnBdqSj65gfkF98zN+uPaoaah9g1rWz1QiJ3ENcT8YWFc9mB+ZRSpjTrkX3Ive41KFJGkpUDxRLSNWkHWU7YMSXuYZopW4LobmF/xucdGhNSkzq/u68PdAe2GIeaFJi4oA2KTFxAFa4+4BUQBlwtM89gAWQk5oDIsCPh1cScUAMceFBVUoDYgJoB1SBISu+6h5YBffw6xgr64AeUGilmnoCKJXm4Dig0UqtB2hKAcckf94DMhCKSABSPShLxVDEEPhERgC1ADKpffLfAQkAC6ACCoEooIK83hj0pU3tICAASiBSPQV9IB+ASN+pd0EpAaRamecHNsu///Vf//XRJuCtfQCRFH7Ri38RGRQcUlUQE4CBNvmCz42HrwFg40F6AMH6s/rue6vt6hoYnzhIKwCO+VLdDX8D81QTyAFql+TJp8aA8bNFUUfgGJBGJAEhajYAnFQCVArmA58hLJx/7LHHjpQdColDDz10xOWud73rWL13DDUHO4FkfSMSxJ+P+Mec8LdVe2SK46Niyaq0uWQeUSLom2/EC2AWC3PAnOU752ZLUH87h4/FFpkituaAtB3EWGo9pEAnUM4GChjzh31UKwg5/kOsmBOIIsob8UeeIY+Mw4sv+NN8Q1KIib6oeNgrjcbcDrlEUeF6QCogLhBTQOGi1B+kBEIMOWTcCCC+Nibzw/eUJ+mHYsVcza4J7EeEUGykuCiSTv/iCYCKnzG43thIEaUffqEEcZx5La785RpF8EgZ2mrS/qitkr6B/KM+2OyvupOSOFIs1ZotSVsKQemeiHiq155jKMbMc4RUkxLLj3qTEsv3cffQHmgPbB8PNCkxcayblJg4ACvcfVaoPYADGwAb+baUC8AHeAFOyPGBXCv9HnS9ZzU6kmAKCGDe+aTzgAuQr21S+Ne85jUDFAG1+rF67CUNwAowUEZpAYSlYrzVewDcKnmIBmCMDYiQrF5qHyjTP4UGIAEcUmQgQQBvAFH7VpqBacCS7cgFag01NKwuyvM3VqSA/oFR4NxnL+Ad0AaUjdUqNVusGnuIN55FL6vRwKE6CPyqDUoPqgZ1DA4//PChWrBKrQ2kCCWKlXxgH7AHGI1N3xQJCBlt+g6ZoH9EyZFHHrlD5o9AINP2CmnDv2JE4WHlm2/ECzlh/EAyUM1OpBLFCPWEGg+IKPb6HrHiOO+UKmKjP4D9i1/84iA2zAvEBV8B52wHxrVhPMC82Gblno3mHoIMcEbcUGYA9QC4uSAu+jJnk/dvfJQuALl4IxLExXeO0RZ7kBx15w/+Em8qB34xfxAqiADkhlQQcnZ9Z95Q2LgmADh+BwD9huRR48EYzCXHsAEAZKtrwFxCeiACkCqIFuOTNgP4J4Ulcwj4p2gxT5EAyAVkiTmBIKGUSXFPRA3bjcc84ivz1RxBupjnSV3JtY90NAcpJYxVfKhckG2IIfMUEcavrlvEmTlArWI+eG0lYiI1JYzL3KZuqcqazXi7F0tzwzx3XeU6N89zfeT6SmqHeRYVRArLOg95ighGSoj7VlPCbLb4NSmx2SLS9rQH2gOr7IEmJSaOXpMSEwdghbvPCrp3Rc68A6hZTQZ2AVNpASmctozh6gMYtJqdvgOiSZGlYsRWq9+APcWG3mHLcAAAB6RJREFUV1JQPIzPv4AJwJIEHyj1IO58gBEA88/qtPYAazY4DtiSOkGuDqAjSgA84B7gBor5C/j1ci7bERNZnZy3hZ3aQ5RQoTiWf30GGHwGXpEXAKtjScj9jfgwDsBZfQQ+sSLuN20YH1vYB1hY3TZ2K/KpGQKc1N0n2IM4oGZA5lBa2OEDKKFcQWzo11ipFPRNQcFn2uIfsZImwjYqGfMECYDEUKNA+oexiS/FCcKCPx3vXHMtNS+ikmA/4ARMB0gZq7hpQ4qCWCNwEE/Oy6p24qJtNRiQHcbIdvEyzsjUUwTQuMWOX9kv1uJjzgHe2qbcYIu6EMbEbqoFpBJfIDqsTgP+UpIUZHUsJYX4iKNz+Aq5wA4x8zd5Pd+JFcKMfRl3QCNyz3xAUpm7vucfc0b8KE70jwBiO8KQbVQf+rfyzTbvXsCqMad9pKDvECoIPnMQ+YGU0L75LS78zj7XAgJEDZgoMpZxX5iqzdxrEE78EdA+lT1r6dd15Tp1XWYnmtSNcL57Q915I+kedWcdx1FxSXsyj9ezdfJabOxjvtcDTUr0rGgPtAfaA7vPA01K7D5f3qyWmpS4WW7rk4oHPKxGdeBBtgKjHLZRucW1n6zqJa87BfYAKqAQiRAVwKKAGleVJ+cBPPUHsooY6XMe5r1LLwjoBSq1g3CoxeSy80OALtvnV7pjV1UpJG0mK8wB4qkDkIKE3n2XNmsbFWD4HqFBZu4c73UVNLH1XQCpMaUInvEiDqgGgFug2ao9FUNk38bNXj73ck4IpEpixWeO4deAIceIG/u0UVdg54s8ZoeQxCnzM+OvefD6SV2JumKvP+1kW9L4OGN2bIo9xlbtRGnjd7anzdjgmEj8xV8bIXyk2ITIQDBQs9QaBfrmf995+UwFgQxSZyL1Wmq85kF/fKWNxLoSeYlNjqNsoNhAJNR4hPhI/RafM2fi51xj7DFO/qjXCJIqNUu2yg21XmMZU/y2mceYa6LekxK/xCz3rsxpBCOiSXxd/wiyJiU2NspNSmysv7u39kB7YGt7oEmJiePbpMTEAVjx7gNKsjoYoJ4UioCbZRZ600cAUR6g592a1fAcm5V19u+MmAhwr+DWecYSmXbaCZjL5wDH+MXDfk13SZuxqxYQ3BlBEp8CBanvUPvNd0mJybhqvrjjA5z8XvsNAJ4H6QH5GVtAVlZL67jsBkENIKUgv/PXPHjN+HNubJonLPJ9gHsK7lUiopIzAf11vrG7ruwmrpHVV4LDd1H1ZC6lfkT8EqIlhEYF5CEfcm71aQBfSLLMvdicsdVzs/ViYhs/JHZsoQChBKnxzjaUsZmtaT9z0nchJgBQpBmbjLeSL45xbsizbOlpbP52fMiP9Odz5nxiiJhA2uTaib1bSeKfsYYYrPeHzXyrD1GGePCP6odahkJHXRHXdO59uQ9RFiGVUpPF901KbGyUm5TYWH93b+2B9sDW9kCTEhPHt0mJiQOw4t1XUJkH23lAuFEqiQDu+ZXzgLx5MBTAGMC2KBRVdQCope2aRx1iIed7SM8rAC6r0ZW0CUESkBugvsgOv1VCZb6d+bz1SjZUEBpAEUCZvuoKdoBVjW0FzAHRFbznu6pKycp4wHvAZ/Wh3wK8jSlKm/ikAvSMOf1WP9Ux+j7+Tmy0U1fy533t+ADIamcImPyW1eKsLPMjsJ65VFMnMkfSXv3MlqhOQsRoM6SI36NwcX6IEX8D99rK9o38EmIk/kq8ck1kfCEr8jnzKm1U8qiqhFJnJXNj3kfZPjRxiH/5z9+5DhL7EB8rfvv7HvPn1SLz94bNOl5xV39GvY/MU+/moKKvCua6F6o9ISVFMVZpVnaUybVqDjUpsbERblJiY/3dvbUH2gNb2wNNSkwc3yYlJg7ACnefFfR5MiKAJQArtQqWtSJaV7C5s4LXEA76rg/bWcW9KdBQQXnAfNrJ9ohZIY46wXvAZgBkCjEuAsUBeXW1/aZIiXmlQHwfYB+wnLSD2J3z5sFz+q/pBbGlKgLiizqGAP2qOKhpISGBvLMn4FscEqeA6BAJITWS1lBX3EM0sA9AqukAIcICgsWnEjmZB5WM0Uf1U/V7JSkqcGdPVBdVoZH2Q86wJ2NLYcyQC6l9EoIgKRlIr4wxfSZtJfZkVVp/UePEpqTvhIjI9VYJBO0mBaaSN0mxSJzmiSyfK7GW3yvhF7IocynzIn2KV1RGif8K3/4Wml6VMZkfq0BMiJEaJgqpViVPrpe8Zy6pQZF0rzpvm5TY2BndpMTG+rt7aw+0B7a2B5qUmDi+TUpMHIAV776qEuZXUevQ6nEbMeQKnvN3BWexYVdESbU7pMbOSIPaVlWHBGDOqw3q8euxI/3P+76u/tc+Fx0/ryy4KdtDJniv4woZVMHXor9zXiU5KnCet2VexbDWeZT5Nz/XQp5E7TAP2iv5ND8v6hjr2Bf5opIAsSW+mydz5m3I5/nz0ub8fAoZkLHNEyR1ri/6OwRDJYVqm/FDYhNgXRVCdV7Nx30RATfvv424D0zVR8iJRT6dyqab6jcKmXqtSAuSnqFQbNKGQv6FhA25q23FVxWGteOI3Xbs6rLMtL3N6MeNtqlJiY32ePfXHmgPbGUP/B+6tKlecKIei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879" y="7937"/>
            <a:ext cx="4746383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918" y="7937"/>
            <a:ext cx="2574801" cy="6858000"/>
          </a:xfrm>
          <a:prstGeom prst="rect">
            <a:avLst/>
          </a:prstGeom>
        </p:spPr>
      </p:pic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42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png;base64,iVBORw0KGgoAAAANSUhEUgAABCUAAAHaCAYAAAA39PP5AAAgAElEQVR4XuydB7RcZdn9X7/GR1F6RyC0AKFIL0EgVNEQaYJ0AekiIB2R3hEVgY8ihCI1UqSHFpESqYEACUUghB6KFPXr5b9+758963GYezPn3plz5s7dZ62se+/MOW/Z7zmTefa7n/18KfkwAkbACBgBI2AEjIARMAJGwAgYASNgBIxABQh8qYI+3aURMAJGwAgYASNgBIyAETACRsAIGAEjYASSSQnfBE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QnfA0bACBgBI2AEjIARMAJGwAgYASNgBIxAJQiYlKgEdndqBIyAETACRsAIGAEjYASMgBEwAkbACJiU8D1gBIyAETACRsAIGAEjYASMgBEwAkbACFSCgEmJSmB3p0bACBgBI2AEjIARMAJGwAgYASNgBIyASYmK74H/+7//+7+KhzCgu//v//7v9A//8A9JMP75z39OkyZNSs8++2zaeeed07Rp09KQIUPSf/zHf6Q333wzTZ06NX3lK19JCy64YJp33nnT3/3d36UHHnggrb/++unf/u3f0owzzpjx+NKXvpTb/N///d8aPv/1X/+V/vEf/zG/x+t///d//zfn8vr//M//5Db5yd+PPfZYWnPNNRPX/uu//mt68skn08Ybb5yvY+z0ofHzO9dyHce///u/p3/+539O6667bnr44YfTeeedl/bbb7/cFtfQ3vvvv58WXXTRPD/O5aAdtcHrM8wwQ/rP//zPPHbOp98FFlggt/NP//RP6ZNPPsltzT///Okvf/lLmmWWWfL1Gh/X/fWvf00zzzxzrW3e4xxhAB6MPfYfx6H+uY72+Mn5/IvnNXMz/u53v0tf//rX09NPP51WWWWVjDVt+jACRsAIDFYE+BwdN25cGjVqVBo9enTabrvtBisUpc37S/qPtrQe3ZERMAJGoHsRMClR8dqalOjfAvBFjOCdIJ0AmSCXAPmll15KyyyzTA6mCcpvueWWtPnmm6cXXnghzTrrrGmOOebIwbeIAAXdjEZEBO0R+K600ko1IoDgmjZom3Y5COhnmmmmTBysvvrqOUBWkE4APWLEiBzAQxCIgHjllVfS0KFD02effZYJg9lmmy3de++9afHFF0+zzz57PverX/1qgmQZM2ZMeuKJJ9I555yT+xQhwDkffvhhmm+++XK7/M18ICcgGnjvxhtvTHvuuWeac845a8QE46Wd119/PWMAGSEyAeIGbMDva1/7Wm3etB8JB8bAodchBp5//vk8J/pnHJAe4CCyhDExz3hwHYfIjWbuBtoWCSXsRYg0c73PMQJGwAh0GwImJcpfUZMS5WPuHo2AEeheBExKVLy2JiX6twAE9Oz2K2BGCfHGG29kkoCg+s4770wLLbRQDtgJ3i+//PJ07LHH5vO1e09gTfAcA2SC3A8++CAH8xAKUiegphD5IfKBL4P0udhii9XICBQJBPccXI9CYuWVV64pAyAbGDc/UWxo/FJg8FOEyUcffZSDeREu77zzTiYsOOe5555Lyy23XK0ffqFv5jphwoQ81mHDhqX77rsvkzcjR47MpAnzQUUCIcG8GYvUHJA2L7/8cppnnnmyqoQ50xe/S9XAuVI6SFER/2YcEAZco7mAM33xN2MQsVCUUGDdRIbQjwigou30787z1UbACBiBzkHApET5a2FSonzM3aMRMALdi4BJiYrX1qREaxaAL2RKCYgpEbw2efLk9Kc//SmrG5TOgEIA4gIy4aGHHkrbb799Dm5FcBA8E1QrZYEgXGkQtMnrb7/9do1QEKmB8oFgfuzYsWnTTTfNpMHyyy+f0yKUGgJRQHv8RKHx5S9/OfcNeRHVoFIjQFxAcCjdgrEptYQ2+CcVBsQDqoq11lort0mfBPG69t13381/k77BuZAdSjuhDd5HrUEf/GPOjFG4KPWC+UAMgKNwFzlAu5z/3nvv5evnnnvuGnGglBRWXakuIm6avRNi2gtjQ4kRSYpm2/F5RsAIGIFuQcCkRPkraVKifMzdoxEwAt2LgEmJitfWpET/F4AvYwS4BOcErJAF+CxEmT8eE6gHSGkg/WKzzTbLxEL0jOB6PCAI2FFXcKBS+Pjjj3N7BOQE7VOmTMk+ESgWCLiVOvL444/nawju6Q/viLvvvjsrJDifvl577bW0yCKL5GCdwB5iJCoHFNjTBoSJ+lXqA6oFrtHBHOUnwe9PPfVU7k8+C5AA/A5Rsc466+S0jGWXXTbjxMHYwYRUDik55NPBTzBBeQFxEj0lIDYgM6KfB6/xj3MZSyR1GAPnMif8PETAyH+jSPoGGNE210QfDSsl+v8suQUjYAQGJgImJcpfN5MS5WPuHo2AEeheBExKVLy2JiX6twCReNDvMmnU7jnBKn4MBx54YI2okJElvRPcitSI5pacg2km6RFSYij1gb8J9PGbUGAMYcA/Uj4InEmPQOFAIM45vEbahdIYGJcUDlJwMB4F1zLWpC/GKAKC9mgHNYLagOSAMIF4EQ5KpyCAp31UETFlgt8hIyBJmD+GnxAKkBYoLETy8BPVAwoQxi5lBT9FKnA9xAnzFNkTiYZoSBrNLWUaWoRQoC3SdMBAxIhIj/7dTb7aCBgBIzAwETApUf66mZQoH3P3aASMQPciYFKi4rU1KdH6BYhB+aOPPpqWWmqpHEzjb6DUh1j5QYSESABViEBRsfTSS9dSH6TIoC0pDc4888x09NFH50mgfICIQN1AsIxJ5gorrJB/b1RlgtfkiUHaB4oFruWIaRyxEgiBvjwVlFLC+VzL+Oaaa64vmHdGskZtkxKC4kJpHYwF8gLSBTzoA+PKFVdcsUYyaBwQHBAiscIHJEasqBGrccQVjmsjfwr9rL8T1AbmmxA99Mn8I+kkxYarb7T+OXKLRsAIDBwETEqUv1YmJcrH3D0aASPQvQiYlKh4bU1KtH4BYuBL6gHpHJheKmh+8MEHczoF6oJrr702py2gAmCXX4GvTCXjTr4UAoxYKgKIB9qGqMDfgNQOKlDUkxBSWhBooySADMBIE2WDyAVSLRgTagvaQmWB+uCRRx5Jq622WvavoJ2opFA6R/SjUDuMkTSSTz/9NJtebrXVVlldcM8996QlllgiG3NCZmBsSSoKign5R6gP2uUc0lQY76uvvpqxE8ZUEYG4if4QIhkaVUsjFQbFhpQTwrRR+oZICTCAQJE5prDlfeYPmcL6+TACRsAIDFYETEqUv/ImJcrH3D0aASPQvQiYlKh4bU1KtH4BoscEgetbb72Vg38IBwJYpVsQ3KJQQEFBIE/Qy2sEzJwrVQWVKDDJFFkAyYH6AgKB60l5UHpFTMmIM5MqQiaZ7PDTHn1zoD6gjfqqEhh0QiLggUGpUKWXiBSRGSVt8DvtQ8Tgi0GfBPRKv6APUlEgKVTPHjyYK/+k/pCyA+yiZwR9v/jiizm9Q4RDrBLC+6gaUGtAvDQiJSBJGINID5ETPd0FUeUhgohzRUzoOqdvtP45cotGwAgMHARMSpS/ViYlysfcPRoBI9C9CJiUqHhtTUq0fgFEJkRPBCkJoopClSB4DZ+GhRdeOCsFqCiBegHCgWCdAJtDaQMqCUo/nIPSQKaQCpwV2NMeqQ3yXtA4RADIo4KfqBUgKehfKSX0C3FAG7FyhVQfEBuMD4NOfkKWSH0A+cB1qpAhNQLkhOYIqQCJQeoJygnGSbUS0jakeIBA4QCLSBKofKmIEq0kbYAnyov6Q1VHmItMPnvzk5BaIioxYr8mJVr//LhFI2AEBh4CJiXKXzOTEuVj7h6NgBHoXgRMSlS8tiYlWr8AqqihAFqEQvQukLklSgT8FQi4CeBVIpNrtPsurwmV/ZS5In9jLklaxVVXXZV23XXXL6QxqAqGyAX+hsSIwbTGdeihh6add945EwIcpEZAFOBTQcWK6IcRVQjRvJJgn/EyLggKKREU3ENUoJ6AMJCfBD8hRCAJmD9pGqgyeF2GlyI6lNbCTxQjpHWgPBFpEMmDRmRDLNsqtUNvpITmVp8SIiIEgoV/jNeHETACRmCwImBSovyVNylRPubu0QgYge5FwKRExWtrUqI9C6AgPO72NzJDVKD/+9//Pvs2QBjISFJpIFzHa6RrRKUFATZ/k+Iwfvz4NHz48FxhgwC+Ph1DQTTvQ4CIOJFygnGIJIAkwauC9uSjAEryk1CgrtdQY5BCIkJAqo1LL700bbnlltmbgn5kqimlgcZKOzL3ZAwiMpQaonFpzLwukoLxRfUHv8dqJvWrq/WIOPZmihnJkEjExNKp9MHa+DACRsAIDFYETEqUv/ImJcrH3D0aASPQvQiYlKh4bU1KtH4BRACoWkT0P2BXPr4ePRGiqqFI9QiCeLwUCNBRTURfCBEbvAYpQP96nz4I+PmJIkFkA+NDhbDQQgvVSA4RDvVzEVEggkFpI1QOka8E46Kk55AhQ2rEBP0yjkhM6DWRCnpPmKEqoQpGI6Khp7QOztUYVTmjp+ujCkPrwrkaT/SUIN2EFBSlpNhTovXPkVs0AkZg4CBgUqL8tTIpUT7m7tEIGIHuRcCkRMVra1Ki9QvAlzOpBUhnICAnwFdQrHQMBbZSEbDbzvkKgmWIWT9CrieA5jxVf0BhUV9BQh4UnBs9FGQgKWNK/qYvBd0KsFFM4FnBT6plxDKmU6dOrc1JCgqll0BCKKgXiUEbqCnkbQHpAWnBtSoDKpJC5Ih8LcBP6Rwx9STiEsmd6KshBQZtoh7pCdNIqkDecL7wlLqC8YE9B2tHqgnvUfZ1jTXW+AL+rb+z3KIRMAJGoDMRMClR/rqYlCgfc/doBIxA9yJgUqLitTUp0Z4FIHglCCZ4JX2BAJe/KY25zjrrZDLh9ttvTyNHjsxkgEwc6wPhRqOLKgp+p914vYgAqRs4B38IynFCAIgEqO+LMRHEo5qIagqNQVVBpGjgS6hMKDmHdvGLiP4KIgjUl8YOSYHSgJKoVPZQmU6luEj5oFQWESWNSndKAcJ7UV1Rn6qhNI9GmEpREtUUGgMECuMDFx2cp9Kn4ELbjdJz2nN3uVUjYASMQGchYFKi/PUwKVE+5u7RCBiB7kXApETFa2tSovULUO9XQA8EraQ0oBZAIYAR5DzzzJOmTJmSg1mICwJ6DCUVyEM01B/RzyF6LcisUX1zncqA0g7EBUTDhx9+mKtpLLroojVfBs5VSdHHH3887/pL7SFig2soDQpxgRlm9Ffg+j/+8Y957Lfddlv67ne/m4ctpUMsdxpTKaTUUN/gIIWJ5kYJUHB68MEHM4ETU1OEjcgH2tNc6AevC9qOqSmNTC0jpvK7QCHCHOWVQTsiSGiD8cm7A2xZPx9GwAgYgcGKgEmJ8lfepET5mLtHI2AEuhcBkxIVr61JifYsQNx5j/4JBLCTJk3KVS3wRyCQjqaJlNWMpEZvo9N1/NTv9eRE9EGIPgm8ToCvvmL5UpUlVbAu7wlIFdQWBOoQCEoJ4SfzImhnTlJURKWCgn3mE70rYqqG/Ch0HW0yH0iVjz/++G8qk0RcIHgYP+RFxA4ChdcbkTvxehElkbBQmgY/IYtQdZD6oRQTkSPMlX89pYW05+5yq0bACBiBzkLApET562FSonzM3aMRMALdi4BJiYrX1qRE6xcgBrkiCyAf8EYgnYPfMaRkd12VJBScKwVB5o6NRqdrlI6gqhZxx18eDlyPykGeEVI4KPCnRCcGkpTo5D0UD0OHDs1KgJgqwXggCfC9INiPhpnqX6QCfQoDfpeBJH3SLm1EooYAH1wYY5x/JC9oR2OPJVLlUVGfHqIxyFQ0mohOj+jRmEVwaBwiLaL3hlI2NKbW301u0QgYASNQLQIxZVD/dzAiqeH0GTlu3Lg0atSoNHr06LTddttVO+hB0LtJiUGwyJ6iETACpSFgUqI0qBt3ZFKi9QsglYQqXvCTQP6tt97Ku+pLLrlkzX9AX/BQAnAeKgQO1AfRwyCOMgbLKp+pFAi1x+4+bdEmv88000z5dwX2EAkE1JAXH3zwQSYFVlhhhdyNSIT6QFsGmVxDf5AI9eoLlfGsR5VxcS7XMua55prrb1QNUkJE8qHRyjAmTDYhUSIR0SitQ1+Yo4llkdWOX7hjaojWR2VAhYE9JYqg63ONgBEYKAjUkxKMW+ls+j+FnyYlyl1RkxLl4u3ejIAR6G4ETEpUvL4mJdqzAAThDz30UPr617+eK1hQsvNXv/pVOuecc3IwLo8HvuyRXhDLdcadqEbBPe/HVAPtUkXFQlQi1Kd08Le8G6S2kAqCn7RHwC1FQFQ66HfeI80DpQWKDwiUWE2kftwQMqRXELirXcZLPx999FEmKUQe1M+vvi1IFlW+qPe2iOcqNQYsIGVE4BRZccakdBR9MUd5QnuMg3SbSPYUadvnGgEjYAQ6GQHIdP5/4nNW/7+IuOZzmvdFxvI5aFKi3NU0KVEu3u7NCBiB7kbApETF62tSoj0LoABYigSUD6qQIcUBPWs3nt/54sfffNmbXqArNUbcpdLvjZQBUfUQv1wyTogGEQEx3QElwvjx49Pw4cNrnhX1gb3afeeddzIxQbDeyF9BhpnyaojjFsmgkpu9zV0qEa4HU6WlNFpFzbOvSonYF21AnuCZIf8NETTymWhkotmeu8utGgEjYATaj4CIWJHY9CjVG++NGTMmbbzxxpkk5v83kxLtX5PYg0mJcvF2b0bACHQ3AiYlKl5fkxKtX4B6LwIF/Ar+RUDw84033kgLL7xwLQ2iUcnLOMIYYEcPCRQOBOjsXEnlEBUH0SNC5If6EtGgL5760sn7+E0QiMuoMpprisBgXqgk+FLam6kkY2OMUomo/Kb60xde2uspwBe22q3rbfVIS0HFoWoZUmkUXXHhjOKFlBj5Zbz88stpmWWWqTXXm2qjaJ8+3wgYASNQJQL6v4b/O5Rex+e7/g/g805qMX2Wm5Qod8VMSpSLt3szAkaguxEwKVHx+pqUaM8CKJBVKoZ+EvhzECCTBhAJBM5pxuiS6yM5MW3atKxSIJWA3fzZZ589XXHFFWnTTTdNCy20UO1LpIJ/KRK04x+VCbQLETH33HNngoP3InkgY8modNCXVNpXqkNPqBLI4wch1UgkVoRRbyafIlCUmiEviUaEgFJSYh9FiAONJ+ZOi4jBtBTCg3VkLNNTtrTnLnOrRsAIGIH2IaDPQBHJ0ew3Et0iwE1KtG8tGrVsUqJcvN2bETAC3Y2ASYmK19ekRPsWIHpDRKMwvuARlCt1g+AffwYksAS5CrxFIsQgPZIbUVVBWzfffHMmEDbZZJOcRqEvkDJi5D2lUdSrJUBBKSGoHr7yla/k66P3hNqJVTbiGGmjPuiXqiB6VxDkQ6BwKAWikTIiqjKU8qL5qwKJ1CdSikTCJhI3mneRFIu4ZvUpIDG1IypS2nc3uWUjYASMQLkINDK4jJ939co5kxLlro9JiXLxdm9GwAh0NwImJSpeX5MS5S0AX+YgIFAzLLjggjkgJ5iePHlyGjZsWM3wMhIWCrI5D1JB6REx11cB/zPPPJMraMjjQF8epRiQf0RPKSK8LxNKyBHIA9QcEAj1lSVk9liPnoiNWA2jkVIhEjaNVkDzjakceEjob7Uf0znUjuZ9+umnp0MOOaTXlJLyVt89GQEjYAS6FwE+d01KlLu+JiXKxdu9GQEj0N0ImJSoeH1NSpS3ADEdgCAf+SskgxzONRKlCIhs4HWRBdqxj2keUivwmqpu1JfD1OsiCBqV0KQfFBv4PnD9Y489lq688sp00UUXZTJA6gTG8P7776cFFljgC+DFsUSVBSfK7JO51Ff/qG9IBqGcJ0JESg2RDvKKoL0PP/wwp63o3IkTJ+YUFMYoVUhvXhXl3QXuyQgYASPQfQiYlCh/TU1KlI+5ezQCRqB7ETApUfHampQobwG0q6+gOhpMKmCOhIRGxnkE5Aq4dX0s+xnLd/I6XhXyXaAc6aKLLlpLlYhkR5y9CA8pKvCWoIzpUUcdlVM7OGJKSKNUCK5FCUL5T5EpUk/ImwISBg+M3g7Gonnwk7+ZUxyjUkVoV/4cSjm5//770ze+8Y1ahQ5hVSR9o7w7wz0ZASNgBAY2AiYlyl8/kxLlY+4ejYAR6F4ETEpUvLYmJcpdAKkNYuUKBcyMREG3lAnRT4Lz+KcymKqIgQKBgJ1DygKlV3z66aeZVDj55JNzGobIi0ZlO7leFTJomxQKkQcx3UKmZ43UFlyHyoH2G3lZyMldqoaejCe5FjNJlA60h88F59I3hIfmLtVFJGpEnoA141fZ0pgfXe6quzcjYASMQHcjYFKi/PU1KVE+5u7RCBiB7kXApETFa2tSorwF4EtbTFuIpo3yeRBZoaA7pkNAPhCUY0LJQdDN+wrelcYwfvz4NGrUqHyOUhf4nT6iIWSjmUslQdsy3YzGlhqXVB6N2hAZIRNK/YzXSq3Rk2qDdiEjSG+hL8px8jfznXfeeXMpOogYDD05wAaSpL7PaKRpQ8ry7nX3ZASMwOBCwKRE+ettUqJ8zN2jETAC3YuASYmK19akRMUL8Hn3CsDxdCDQVgDf7OikBuCL4R577JEuvvjiTEJIOaH3Y7DfqG0RHUq1UPUMBfuQCBAAKCGiqeVLL72UllxyyZrSg+tVSrO3ChvNzi+ep+olvFYUp576ox1V+OjLmHyNETACRmAwI2BSovzVNylRPubu0QgYge5FwKRExWtrUqLiBfhcERBNGKWm6KlKRk8jVhoIBMHQoUNrPhCkPqAiQFlA20r1qG9H1TciAaH0CtJBCNpVypNro/+FfCJIF3nuuefSKqusUkvhiKqI/qIdq0IDjfwAACAASURBVI6Az9SpU9MiiyzyhVKkRfuRaqW+xF1P6SVF2/f5RsAIGIFuRsCkRPmra1KifMzdoxEwAt2LgEmJitfWpETFC/B5GgZEgBQIGlGRgFjqASkHosIBxQLtQ0zIsLJR29OmTcvqijnnnDMPQcacUj2goqj3ouCcmBJCv1FtoT5bpWgQNvKukKFnT9VEml1dkRJKS9Ec+ttus/37PCNgBIzAQEbApET5q2dSonzM3aMRMALdi4BJiYrX1qRExQvwefdSOUBMQAJsvPHG6fe//33Tg5O6ggu02w/xMGHChDRs2LCsjqAPqS8aVaGAXOAaEQlSTPBlk+uiBwb9yIRTfcuzIaoO5E0RjTKbnlTdibQxZcqUNGTIkEx8KC2kv8SByJeICZVH8LOYZZZZ+jpcX2cEjIARGDQImJQof6lNSpSPuXs0AkagexEwKVHx2pqUqHgBPjdpJADmkLGlyn8WGZ3UEqpIoZSQqFxQ+40CeVI0uJaxRAPKSDKInKBNjphiouBehIU8J5hLq0gJtclP5qCyoUVw6uncOKdG82tFH27DCBgBI9CNCJiUKH9VTUqUj7l7NAJGoHsRMClR8dqalKh4AT7vXkoJeTMUSd2gCYJoEQZKQeBLoowuY+WJaHpZP3upLERe0KbKlCo1g2sgGjTGWJI0Vg3R+42UCH1FXaVOVVpV5Uf72p6IIH5qvE7d6A+avtYIGIHBiIBJifJX3aRE+Zi7RyNgBLoXAZMSFa+tSYnWL0AMwuXtQC+NUib60rvalNGkVAitaF8BuVIjnn/++bTiiis2NJLUuTG9g7FBWKgsqBQNIjvq5yuPC9pC+RC9MPqCTbxG5U0jqcLYRGiIqClKANEHbULuoCr5+OOPc5nW/qaR9He+vt4IGAEjUBUCJiXKR96kRPmYu0cjYAS6FwGTEhWvrUmJ9iyAVAoEqqRV8LMVQasCbI26t3SMojMjyCZApywpAT1+Coy5pyogjEUpI2+88Uaae+658zW8juKDSh1ScPQ0FpESvE+/XNMqU0zakVLk3XffzSads846ayaH6tUiRYkJ4U5bVDdh3K0ghYqumc83AkbACHQCAiYlyl8FkxLlY+4ejYAR6F4ETEpUvLYmJVq/AAqG2UVXWkZMn+hPj1JhyDciqguKlhBtNA7aJyVCaRu0H/0l4jVSHFx++eVprbXWymVIpZ5455130oILLlgjYnqbP++BE9cstNBCue+iJEFPmMoQE9KENJPFF188t//BBx9kEiWWNW12XaQC4VqICKXLNHu9zzMCRsAIdBsCJiXKX1GTEuVj7h6NgBHoXgRMSlS8tiYlWr8ABK2xNOfdd9+dq2n0xbyy0eiUCiFSgHN6Ig6KzC6mmvC7jCR7GjcqCZlpKoVEgboUFCJlelIRxLQOFAcoLXrzvCgyH6kZolcEcwK3jz76KM0111y1CiJF2uVcKTxou6fUlKJt+nwjYASMwEBFwKRE+StnUqJ8zN2jETAC3YuASYmK19akRPsWgOBX6RatSN2IwTC78wTvM800U0sqWwgF1ASkOUAqUEZU42+kXIjeGSo3qjKi+lskRW+Bu8gDkSutSoMQUaJKGlI0REVJXzwsaIdDvhsyGG3VuNt3R7plI2AEjEB7EDAp0R5ce2vVpET5mLtHI2AEuhcBkxIVr61JifYsgALimG5RNIWjvg0F/AT6H374YXrvvffSEksskckDBfT9mY36EyEhsgAjR5QFpFbI80EBuLwzVPYz+kEodWJ6agL1o+C+aOoGfX7yySdpttlmywSNSAeUF/wuc0uVOo3Gl8yjaH8R4+iJ0Z92+rNuvra7ERChp+dTs60nDCPxFwlD3aNRzUQbsd2IYDTQrSfa6seiv2PFH7Wt57mnz4Q4hkbeM5pfHPf0Pk8bkZ+6vv49qbnq5z516tT8WTLjjDOmyZMn57fxouH485//nJVWpH6RbsbvfK68//77ab755ktvvfVW/qxk7nwuf/Ob38yfmfHzmfHI2Leb7lyTEuWvpkmJ8jF3j0bACHQvAiYlKl5bkxIVL8B0usffAfUCX/r5Yqw0Df6mPOaXv/zlthssXnvttQlPhm222SZ7MsTUhU5Aj/G8/fbb2cMilkAFOw75YiglpRPG7DEYgWYQiEoeBeR8HnBPK61KpJ9+olKKRGU9+RDb5BqlWGE0Sx98pigFjZ/0w7NEn5GkUHlexqMSwfK6YW68TlsiHUUYRtKD9lXWNyqYYplhXS//HJ5xiADhQRuvv/56euCBB/IYeX/DDTdMkyZNyt4xzO9rX/taeuWVV9INN9yQRo0alSZOnJiWXXbZNHLkyHTiiSemI488Mu2yyy553hCc4IdijM8VxitiAQPf5ZZbLpMWe+yxR27zuOOOyya9zBXS4tNPP81joyLPuuuum2655ZaMhUjRSMZ0E5FpUqKZJ7q155iUaC2ebs0IGIHBjYBJiYrX36RExQvQS/dxh4+dtVjOUl9m+Tm9Chf9nWFUbESVQatSUvo7Pq6XuiPu2AqjP/3pT2n22WfvlyKiFWN0G0agKAIxoBchKcWU0ohEutG2TGpFXMT3eF+kAtdCAhBkowjgJ6lg9QRGNILlPamfRFbQjnb96ZtgHqWAiAMZ5vJ8olwSAfLZZ5/VCAvORWVw5513pqeeeipfy5i4hn4w0YVUmDJlSjr11FPTKaeckhZddNH03e9+N58/77zz5nMgIqRc+MUvfpHVCzz3kLm//vWv0/33359/Mr4555wzvfTSS5nIoO1p06al1VdfPY8JMoEx8DrEBu2vvPLKmZBFmfbmm2+mZ599NpO03/ve99I+++yTVltttbTffvulbbfdNo0bNy69/PLLmdyAuEFV8dvf/jaTGayncGI9TEoUfSJ8fkTApITvByNgBIxA6xAwKdE6LPvUkkmJPsFWykUKEPipXcYYFOg1frbTz4Av0ezyafdUO5qd8oVaO6ZaFAVSCpYoB0pg0d9UjVIW3Z0YgYAAwTHPHc+fPGogJ6PaQf4tMoiNxCHPgp7XqHCKKQS0Sz96PiAyCNwhGB599NHae5yz6qqrpuuvvz599atfzUH8GWeckdunPYJvriP9YamllkoPP/xw2nLLLdM999yTICEwsd1ss83Sbbfdlh566KG0wgor5ACfwB0CAJXBc889l5/VFVdcMQf+KB3Gjh2bRowYkdMlUCxANDDXc845Jz344IM5rWyHHXbIygbGvPTSS+frbr755vw6RsPgt8wyy6TFFlssz+m1117L41lggQXS2muvncd32WWXpb333rumwgAHxochrjDnJ2QDpA8kDr9DqEjFARaqQIQa46c//WlWZ0BqXHXVVZnUkGKr3Z/bZT9IVkqUjXgmtfwdunzY3aMRMAJdioA/UCteWJMSFS9AE93HAITTo1cDf5eVTlGfN94p34ca7e5KFk4QoWBLio8mIPcpRqCjEEA1oBQJgnd5pRBs6+D+RvFAYC4FhErW3nTTTTnVYOedd84/b7zxxnTllVem9dZbL6sOxowZk3fw9flCW+PHj88KAB30jyKBIB6SYKWVVsopECeffHIOvp988sl03333pccffzz95Cc/yWkLkAf7779/JhBQFjCPO+64IysWGONZZ52VyQDUCXvuuWf2ZECRQKCP2oBxHnvssTUSRsSMzHj5DILUQFkhBQmYMBeZ7PITlQZ9SHkCfvo8UxoK8xQBy+/49qCoiGoRridVA3KE65mPUjvUZ0wtgezAVwJMeH3ChAmZNJGhcEfdZP0cjEmJfgLYh8tNSvQBNF9iBIyAEegBAZMSFd8aJiUqXoBeutfupYgHfZHWziSvqwKEpN3tmI1Kj8a+OmmXT0qJqCYRRhq7ApR24OM2jUC7EJCiAbPZe++9NwfVpCkcccQRafnll8/pBZAFvI/PwdNPP50VBtzvw4YNy4E9pMOQIUPSXXfdlc4888x00EEHZUICQoFUA1QK/EQ1sNNOO2VlAAoAyAKCaAJoiAGC73nmmScH1yJISKkg5eG6667LpIJeV5qG0jhErMbnUf4T0atCn3l6lsFVpCPXSv0U2xMxI8ICckBEAe3ps1GkpEhdpXpo7ZQGp88TpZ7wuVdfjUiff2pL74vUiak2KCbAhnVhTc4+++w0fPjwlpWIbte9V7RdkxJFEev/+SYl+o+hWzACRsAICAGTEhXfCyYlKl6A0H38Uhzd2RspIcpSR2h40d+i1QSI5kIgE3d++7oyURHRX3WEJPEEHcjRN9hgg67KA+8rxr6utQjEQFlmjUq7IIVg++23zwQkioAtttgikwyQARAGBOEoE0477bSc4iBlwCabbJKJDNIbSJXAUwGVw9ChQxuSmY0+Uwjq2e2fY445srIB0oHx9fRcSYkgIoExRyJCBCvtyowzVsVo1G787BExGn+KyIgGmPTDs6v+oymofHikgOBckZb1GPB3NPnUZzTny7+DdYolkXVnaF6Mi0pJEER4UPA6pNIBBxxQw0Zj4L1o+Nnau6y9rZmUaC++jVo3KVE+5u7RCBiB7kXApETFa2tSouIF+Dz9IvpGMKKB/OW0CKL6kh9TMFRBo0g77ThXwZBMAXfbbbc0evTotvp3tGMebnNgIIDZIkoEpWpw/+GNsOuuuybMWn/+859nBQMVHUhF4JlRpY3oNcNs5XHA75AJKAdIYcBHIZIA7UAmpnmJXJWKIaoPWumDIx8NSBqIG/rj0OeLqnlEzwf5RETT4EZ4RGy5XiSFiAmlioFxT+a/+izBX+Pwww/PBMUvf/nLXPEjVgeqV2+0Y33a1aZJiXYh23O7JiXKx9w9GgEj0L0ImJSoeG1NSlS8AJ93H2XLfLnrpMoW7UQo7iYy50Y7ju3sv7e2FVxpjOTOH3300SYlqlqQLu5X6Q7amVc5SvwYqCKx+eab5931SEIowAaWmOoV07u0iy+/Bf1s5268UiuiF4NICRnmRqVDf5dVmKk6kZQmtCulBP3KNJS5i4hQGkZP6Wi8js8F5+NzwVGfPoeZJkoSPh9IoWl0xM8S0jkwvcTn49BDD03f//73a8oVeeD0F5MqrjcpUT7qJiXKx9w9GgEj0L0ImJSoeG1NSlS8AJ93T+BBIMIOqIKMwUBMKGdejvR8+UcuThm/TjgUTDAWdkiVM98JY/MYugcBqR50f1HFYtSoUflZoFIFwW49gcezwmsoK/jsiAojfleKRDSkrTfJbSeCPC9Kh4hpWfXVcVoxBrw0MPHEQJPKIHx+QOCAS0yLo+8DDzwwqxQwrEQ5wnmMs6fUMRQmv/rVrzIxwbUiXbiGSiJbb711NgS9/fbbcwWSRocMNFXphJSc9ddfPxNOl19+eSadGAtHpxgIF10XkxJFEev/+SYl+o+hWzACRsAICAGTEhXfCyYlKl6Az9M3lCKgL+ytlDZXP8OeR8AXfJXQY8647SNPn3/++SsfdiyTqPzxWGKx8gF6AF2FgAg6nocTTjgh+0Ecd9xx6Vvf+latUoQmXK8o4hqlaSiw1WcJ7fJPqRMiANsFXvwsY5woDfBjIfAW6ap0i1aU6Y2ml0qFEJkImYASQekc+Dh8+umn6dJLL80kBJU3qBLy3e9+t0d1Gtdi+EnKBaoIYQ+epNVQFvXUU0/tseSwiBmNgTlDiPzsZz/LpAkpHYssskg2IaXcaTtVLO1ac9o1KdFOdBu3bVKifMzdoxEwAt2LgEmJitfWpETFC/B59wpIYtUImbN1xgjbMwrmrSBGUutWBCqtGG30u6h38G9F+27DCAgBqSD4ec011+Tymj/60Y/yrr+8C7STLzPJ6IXAdbHShUjN6E0jkq3dhKdIEI37tddey8H89ddfn5ZYYomaSeb0vByavTt4TilzCiFBpRF9jvBZSsoLpIHMNiEWSMOYaaaZcvAPwfDMM8+k1VdfvUcyAAxZD9pYc801ayWZ+RtyAfNKypjSF54g9YdICRQtcQ1RYDDWbbfdNldNoWzqd77znQGbHmZSotk7tnXnmZRoHZZuyQgYASNgUqLie8CkRHkLEI0TX3rppeyC3+6dd8mG4yw1jvJm7p6MgBEAAREK+l0EnCpmPPXUU+mYY47JFTZ+8IMf1HbvVQ6Y61T9Igb/vC5Sgmf+z3/+c97FX3LJJRsCr2sJhikJKjJUnw0E0IxJZpD0qcBe5/REbqhijeZKUP/cc8/lkqMQAs2kkERCUFhJ6RHJDPqgPw6ICcqc6nz5dNSnb2jcMv4UKRpNOTkHRcXFF1+c9thjj8S6QDqgqDjssMNqxAFzO+qoo9ILL7yQU0dQgjA+VCuoIJRa02gRtAa89+KLL6ZVV101HXzwwdm3BtNM4RhTyDr5KTIpUf7qmJQoH3P3aASMQPciYFKi4rU1KVHuAmhHlC+tuMSX8YUzfvnVbNu9W1ouqu7NCAwMBGJKkLwMCPh5Hi+77LJ00kkn5Z13ds+XWmqp/Lq8IjhfqQq8rn+q3EMwrEAcr4NHHnkknX766Q3TEmK1n2jCKMKgXmlx0UUXpb322iuDrOogPaUZ6PNGQb7GxfkyuJTyqLdVU4oH4xMRoXHJTyN60cSUFqkThB2KBtQRIlS4LqpI1J7Gw9hpb9KkSdkvgut/85vfZKXH8OHDa+vC2o0dOzarQI4//vi04IIL1ubINR9//HFaeOGFe1Q/aMz0r/uAtSe1A38KXo9lSDv5LjcpUf7qmJQoH3P3aASMQPciYFKi4rU1KVHuAvAllC+a+nIeneDbMRIFCPoyb5VEO1B2m0agOQS0s4+Mn98J8AlGn3322fToo4/mHfdzzz231pgCc9QPfG7ccMMNeSedNARUDFxHasFOO+2UP1P0eUIpUf6ec845Gxonyt+AjjgPkpQAnvEQDIsAYZy8hmoAs031IY+KRrOOygTeFwEgVUgzhKjSulTaVOlt/M0cKfGJEkHn0Y9IEhE5Ss9QygTVLh577LFM1MSypQr8pTSRFwcE0YgRI9Jaa61VK9sJ0UNKDeQDfTMODkwrr7vuukxagCV9QlKwbvTXyLwSXGeYYYYahFOmTElXXnllOvHEE3P5V/wvVH50IJQKNSnR3GdAK88yKdFKNN2WETACgx0BkxIV3wEmJcpbgLhLpy++zewYtmKE2jmUUmOgOry3Agu3YQSqQkAkoRQPjON3v/tdLhG5wgorpIMOOqi2m8+5McDmXFIy9ttvvxwA8wyPGzcunX/++TmAJTDmkBrj3Xffre3c1883ppHovQcffDCbLp522mk5sIYAUAUgkQBKKYgqg0ZtS92gzzfmEQnRerK0vg1VupFaARPIa6+9NhMc+uzUGPRTng36jJPnA5UuSJX74x//mM4666xsJnn22WdnnJgnnhMYTWKIqbYjaaMqHpx/7LHHZkKIVA2UF5wPATTvvPPmKil4UzBXDDQ33njjtMoqq+RKH41UJcJIRr9gTQWPI488Mk2bNi1X/Nhqq61qqSDNkDlV3df0a1KifPRNSpSPuXs0AkagexEwKVHx2pqUKG8BJI1WjyIK2vllU4FATBNRgFHezN2TETACICBfBgXSEydOzGkB+BWw889ngfwbhFj83CAgJlWA6hwxcNa5IgEoM/nAAw9kwkKlJuMKiBQQ8QEJQJuoAjbYYIO80x9LEsdxo9CQGqLRquozB9XHYostVvPAiGotqSZ6uivAh88pUtxIgZg8eXIem8hUyASlY4gE4G8F+lKiffLJJ+nDDz9MQ4YMyWN+++230w9/+MN05513ZhUCChBUCZdcckm677770vLLL5/Pq09jEa5gitcHRNJcc82Vx4N/B+oGSpIyXvyC1lhjjbT77rvn+UNKNDoYK/NUGViRKly/6aab5jWgzX333TerVDrd+NikRPmfcSYlysfcPRoBI9C9CJiUqHhtTUqUuwDaodTOIb2XQUpoh5Mv4fqCX+7M3ZsRGLwIRJWAAnyqPuBXAHHALr1SFRRQ66c+MwhKn3jiibwjf+CBB9Z29ZVKET0l3nnnnVxSFH+Kng4F8DEVQz4QuoYdf5ElMoQUodGTpwRtcC4BNQE8JX4bpY1Ff4z6MYpEhThgLp999lkmDGQiCYGgwJ3+8H5Ybrnlcj8iPDRO3o8BPeaetKXx0ybpGGPGjMnVNVBU7LrrrjnVgzZiOWApLJjXl7/85VoaCOeQihEVICJuGpkNi6BiDJwnckI4UIGFMdAHqhhUF52ubjMpUf7nm0mJ8jF3j0bACHQvAiYlKl5bkxLlLoDkx/US5HaNQl+MRUq89dZbWfK9yy67tKtLt2sEjMDncnbtfisw5vnnWSSlYOTIkWnrrbfOKRv4ODQ65EEj8pLPjddffz2bJ8ozQT4SMrkkOERJQJBNtQgUBP05YtqZjCUbkQzqQwqw+++/PysFCPghBYqQryJuaAtVApU1MNrU5yZ9iUzhXNQQs846a543FTBUqaOR4gHCg0NpHoyL1BWqkICV/DtExshzIpJFGl80yOT3noiaIvgzLkgY/CUoC4uKBiVGK9ouMo6i55qUKIpY/883KdF/DN2CETACRkAImJSo+F4wKVHeAkSCgC+eMmBr5w6YvpTry3PcSSxv5u7JCAw+BEg/0A49z52UENqZJ+h97bXXcpoCnwWNgvZYJQOCg8CUABoDxhigS8WgNnju2fHHK4GUgv4cCt7Vv0qS9vS5RalNVAMQBAT4c8wxRyFCQoQD19MOSgnUDaNGjcqqAhlS6jx+4rWBqSeHlAcyE+U1gnxwiOshzBTsxxKiUi6oeofwi2QE7/GPdWylVw/qFMZOBRVIq0022SSn7EC6dPJhUqL81TEpUT7m7tEIGIHuRcCkRMVra1Ki3AXQLqJ6FUnQzlHQB1+4la/ek5y4nWNw20ZgsCEQCQUpCzAwZNebIBODRapmEID2FOBzHYEwzy9BNc/u3nvvnS6++OKa6aNIAvDlPFXMwDRxs802a+gpUWQtNHa8HWibILy3XXtUIBg/QgCo5CXBe6w00Uz/UpXJOyOW/5SZZ70/DviAU32Vo3rCp1EqSn3qRyR9KO+peatiCn0xJual+RVRg/SEgYgPfEFI69loo43Srbfemvvv5MOkRPmrY1KifMzdoxEwAt2LgEmJitfWpES5C8AXWkmZ2VHkixx5w+069MVe7fM3X3ql0mhXv27XCAxmBOQDAQZR4n/wwQcngk3MFUmh4jnUDn0jYqK+2gTB7ymnnJKOOeaYrESgIgUkBUcsc4l3zKmnnpqrRZDO0J9D7YpgqK+kUd+2VAPRdLIo+SoSVQaTqAdmnnnmTAIwb34XblJwxJKgwl/VS1TKlM8+vDy4Bj8P0tkoqSrCFpIDVQbECueSVkMKzMMPP5zWXnvtbLqJKoOqGBAFvH7eeeflcdF/K1IshDfpG3iCcJ/gO8KcO/kwKVH+6piUKB9z92gEjED3ImBSouK1NSlR7gLEXOxGBmetHk29SqLV7bs9I2AEGiMgpQQBL7vqGBZK5YBCQqaIMZWrUUsE0OzG83lBO7TH3++9914mOElbUAlNKbEgPCE7W5kaRrBM+9OrAsE5SntgblI49OU+gYBQf/J24G+lONA2nhOYXkbCFayef/75XCZ1oYUWSm+88UYuBco5XAvRQHnQu+++O/tVUEEDQgHM8KdA6cE5qrDB2OtJGVJCdtxxxzw+KqiI+OjLPOuvoS+qcKy44oppt912SxdccMF0cW9Fv/1pw6REf9Dr27UmJfqGm68yAkbACDRCwKRExfeFSYnyFkBBiHb/6Lk3wzjelw+FfhYdbbwu7rq2QmZcdCxFzo/BTDQHLdIG5/bn2qJ9+XwjEBHg3hOhQAD84x//OK233nrpxhtvzCkVqrwQS282QlCfEUo5ENGgtAYZPtabLmr3PraptqRmiJ8xOk/vxXP0HKlNpZXE1BGpIfTsMj8UGwT8mF3qM0dkDaTBUkstVUvrgGSZf/75sxIBAoGDayjjCclCXxAwEDLyyYBQAOOhQ4fWSphGxUi9QkOkjaqMMBb10+izWASL1ihiTBsoJ04//fTs90BFFH4q7SOuUxEFRUzxQ81B6sj48eNrmHTqU2ZSovyVMSlRPubu0QgYge5FwKRExWtrUqLiBeile8mfTzjhhGxst8Yaa9TK83XuqFszMnYhCRhUdo8v9dML3noL6HhPFUhaM0K3YgR6RkBBO0E1qQDbbrtt3rnH2JJd+P4e7PYTmCuQVgAsJYUCc54hdvIjYaD0i0hYcj2pCzxjquZRH5DTFl4YkAZ8Hi277LI10pT5iLCQJ4KUC5988kmes/7WcwwukAyksPCa5gTJ0F9zzv7iO73rwUbePPy84YYbEh4eV199dY3kkBKOuRVVrKhCCAoJUkRI5SjqyTG9ObT6fZMSrUZ0+u2ZlJg+Rj7DCBgBI9AsAiYlmkWqTeeZlGgTsC1stn5XsugX3BYOpbSmYmpL3DksMne590s+Hnd+S5uIOxq0COi+ffnll9P222+fA+/HH3+8JXjIT0FEGzv2KBJ4PqhWAbFAiUvt0PP61KlTs0cCAT/EAn4KyyyzTCYteN4gJSBNlltuuaxQ4HmZNGlSVjlMnjw5rbPOOumWW27JO/a0x996tiIJwgR5X69pwvocY0xRzcC5Kp0q8qTTlVwQEZEkBbuxY8em3//+92mPPfZIQ4YMyR4QfSFY+NyS+SnpJ6wrxIQ9JVry6HRVIyYlumo5PRkjYAQqRsCkRMULYFKi4gXopXs5zMdyntrF7NxRt2Zk9bJqEQpFSAmNRDu3nR7otAY5t9IpCIiUoDQnpR2R9uN/MD1PhmbHT8DL88B9TbsQHrPNNluab7758i4+RIh8IGiTcfAe4+CZ0DikcIjPXH0Kh6pcKGWEzyGdH/0j4vMpk0mNMbaplBNegwhZYokl8phptxnfimYxatd5SlHRPOiH11DD/OIXv0hHHXVUWmyxxfJ8in7ugLFS/TDXZL1I+XFJ0Hat5sBt16TEwF07ID9NSwAAIABJREFUj9wIGIHOQ8CkRMVrYlKi4gXopfuY46zf++ot0bmzbN/IkIMjeVYAVTQ4aN/I3PJgQIBAnh3vKVOmpKuuuiodcMABaY455mjJ1GNQTPUHqnpwsMsuJQS+FTF1AwNHjBsVQEMmML56A0uVvFSVHikcuE6pH/LLoA+Rp3q+FFDH5y0SElIZoPLYfffd07hx4zKhgiGllAV9IR9bAmyBRmJJUHlU8JlDWsrqq6+e1Q3Dhg3LZEvRcp4qabrJJptkI04UK+2s0lRg2j2e6vSNVqBYrA2TEsXw8tlGwAgYgd4QMClR8f1hUqLiBeil+1gWT+Zwfdl569wZ9jwy7cJKzq1d56LEQkz90I7wQMTDYx54CCgF6fXXX8+eEqgBxowZU9hfoNHM+WzAd4UUDHbQUUBI+RBLjMaSmCIUCJIh6+oVWPUqCF0r8oLn5913383pHDJzfOyxx3IKCGVH1R7X6XedF4kKpYbwHlUxXn311bTuuuvma+K/Tl5x5qNqHPwu0kUYP/vss+mII47IFVeU7tLsfJTaws/jjjsuXXjhhRkjVDCdfJiUKH91TEqUj7l7NAJGoHsRMClR8dqalKh4AZroXoF1vat7vDTmb0tNEZUWTXTTladE7Lpygp5UxyLAc8hzyT9KgEJKnHnmmYVIiUbVc/Q5QFUKduAhJaSIAIxIDggcfRZM7zOh/jwF3KR+4KGw+OKLZzWGSpRSCpMKEUsuuWROOSA4l8qBn1IQxBSq6O0S56c0kPj5VW/GqWsjyaHPvhNPPDHdfPPNaeWVV87lPDfeeONa9RNwiGkR9Sk08XMiEsARP5GamqewUhWVmAZDX6z5+eefn+aZZ57C96jmedttt6UtttgiTZs2raZyKdxYSReYlCgJ6NCNSYnyMXePRsAIdC8CJiUqXluTEhUvQIu6Z8cUKTW7afrCrl3HFnUx4JqpT39R0DPgJuIBD0gECEzZOUd+f+yxx2ZZ/0MPPVSIlGDiCoIVoPNcf/DBBzlILUNZQP8XX3xxWnrppdPXv/71HNwTNENMoJwgrYDPHsgKSBIRE/xETUCKSFQpSe0kfCIhwGvg9NWvfrWWdgV+BP4QIjGNDZJEFTBOOeWUbNS53377JcgJgnm8HbbaaqtMCjGG+tQ3kQ8ieehDhpuqRqKKFzIUFdESyRtdJ6JGxBD977DDDrnySBGFlxQr/CQdZLvttqspLjr5QTApUf7qmJQoH3P3aASMQPciYFKi4rU1KVHxArSoe31JVhlR+yj8/2BOuAyEHPUW3QpupkMQ0G431TfwTkDST8pFkYP7V8G0gmiuh5SYf/75c1P1VS6KtN/MuUpVQBXx7W9/O1eB4DVIiJlmmqlWalcExKeffppuvfXWbLQpUiU+f/WfTeCD14b8NkQSUEqUQJ8+pLTQvJWiAhHx3nvvpWuvvTabS8qLAfUGShIqkajv2C/jrycK9HkhkkS467pIaip1g9fqyQjmTNuoS0jdoOxpkc8f2uZQvz/84Q/Tqaee6vSNZm7WQXaOSYlBtuCerhEwAm1FwKREW+GdfuMmJaaP0UA4gy/n7BzyTzuQRb4ID4Q59meM9WZ+/WnL1xqBZhCARKCcI34LpBPgv0AAzq590YNAVWoDlaKUIkEeEUXbbPZ8kSuXX355TtN49NFH85yWX375bOiozxl97rz//vtps802y/PlNYw3RRbo80kVORgDZTQXWGCBnN4ihQKKBUgXiBwMMDlOPvnk9L3vfS9XtdDcCdzVtip3QAjos/CRRx5Jq6yySr7+r3/9ayYQYilPkT5KeSGtAzz5GdUdmhvt8FnL+fLloI24BlKSTJgwIZcG7Uv6htaGtinlimdIUbPMZte3VedZKdEqJJtvx6RE81j5TCNgBIzA9BAwKTE9hNr8vkmJNgNcYvPKmVbZ0Ji7XeIwOqor7XoyKBtddtTSdPVgFOwSAEOIkV7F/YeKYKWVVmp67vWpG3/6059qHhLayW83KcFgUUUQqDOXF198MQf6GF4++eSTuXoGaRLMlWCdc6+++uq0xx575HkyB8gZfqIciL4QvA8BQcAtlRdtoChZZ5110v33358VFFI10DakDv+4DmKAc3W90jRELkjFIBIkKiTq/SxQZmC8ueKKK+ax6mC88uzQXI488sh0ySWXpJEjR6Z/+Zd/ycSDUjv4/OXfM888kxZeeOG8Xvzd7EF/+iyHALrooovSXnvtldZbb71mm6jkPJMS5cNuUqJ8zN2jETAC3YuASYmK19akRMUL0KLu9SVaPxWAD2a1RMQE2Te56quuumqLEHczRqB3BLSbr/uQ4JnnkSC12QPCQc8wZTPxcIAA4IhBcLsJNwgDpRPgc3DnnXemZZddNqGKQAWC2oG/RTIwHoiCGNwrLYPXFKTHFCsRBvyEvNlzzz0T6gyUFpor/Q4fPryGIUQIhM/vfve7bCzJUU968BpBfr0ZqHwimM9TTz2VfvSjH+W0mG9+85vptNNOy/1CcigFjHY5Lr300rT//vvnfjgwLz3ooINqCjX1N3HixKyUiKRKM+tOfyqzCpkzduzYTMpQwaWTD5MS5a+OSYnyMXePRsAIdC8CJiUqXluTEuUtgL4s6wvnxx9/nL+wDmbioCf0FcyATQyIFMzE8oUKGhq1JeM6gjkk5xjydcsRc98JWpjrLbfcknPPkXvPPffc+WcMAgn2XnjhhZynz+tgQuAkDLUzD+bk4+s9MFOwRKBGEHr99dfnSgeqvkAQyjief/759PTTT+f+6Q+DRAJWrqOKAB4AWlPuf85Dok5wyDF58uQs58dUkUCSnXnmxpg5H68AniX+8Te71ASQ/M0zxY4354oA0LjKXnc954wDo8iNNtooqwuKyPCj4uLcc8/N6oEiSotWzFnEwV/+8peMM0SAPst4Du+7775c6UL3CPcA/6KRZaPnWPec7gWuj0aSuhdFDPA+a48JZiQ4MA/dZptt0uGHH56NLhkj9xOvoTSI41WahkgcfnJvcQ/jAaE1k3+G5sRP7i2eHcgPxiFlyHnnnZd22223PGc9k6R4QEosuuii+RksckglwVjBHOLnpz/9aVZMdPJhUqL81TEpUT7m7tEIGIHuRcCkRMVra1KivAWolwt/+OGHOaAq4sxe3mir7UmBigIXSbW1m6qgSLvPVACoPxS4EjxEV/1qZ9a63rVTqx1fMDvwwAOzdJ4Anx3sK6+8spYjz33261//OkvBCdqRqZOjv8suu9QqKij1h+tOOumk7IGgHX+CJP6B5QMPPJB++9vfptGjR+fXzjnnnLT33nvnyeED8OCDD6azzz47j4OA7Ywzzsjt8Do7vpAVGBOuu+66mdggBQCig/HhU3DAAQekb33rW3nsBIwQFVtuuWV+nXZ5HfKDefzyl7/MQTFt/vznP09XXHFF9iPYdNNNcxukGhSRz7dqhbhXSTcgSKYKA+QL60MViWYPSfkhZ44//viMJdUcihAbzfbV03kaA9UkvvOd76RFFlmkRkCw9vJg4EXuMe5DgnpIAaWv6DNOzy0/wUfeDSIjdI/JKJJ1xFhThAXpK+DJukdsUCswvuOOOy5tsMEGWV3w0Ucf5b+jH4T64VqRFagxeCbok9dRsnBvr7322vnelm/FTTfdlNdRnhXMk3uX+5b1EFEqEvCJJ57IBNzmm29e6DNeFUV4zs4666x87TXXXJPv904+TEqUvzomJcrH3D0aASPQvQiYlKh4bU1KlLsAfOmVa712+6yU+OIaKHghqK3f6VZAQ7BAICAH/EakBK+pOoECnnJXvP29abeXYI2dVXbkkfoTzBCYEXyRWw8ORx99dA7cCaauu+66vIuLekTBGgER7e24445ZdUFePOQF60AACeYKMAkQCbQJRjjnnnvuyX/TBn1CFtD2N77xjWxWSLsEaeThQ1zwHCg41C4z44KYwERRxw033JCDYcgIKhEwFnbPCRLxLSAghazgXmD+qCxQUOBHIPPEKp6x6PkwadKkrBgBw2i0OL27Q8Qa55FigApm6NCh07uspe9rHj/+8Y/zrj079kqHUMAvYkxVMQ477LCcAsF8UQ1wb3Jf8D4kA2kJ/OQ1CCkCeAgE5str3KOQUfgo0AbqF4jHn/zkJwkyl/tt6623zq/RNsdLL72Ubr755nwuZBumnFzLwTj5B/a8zxxQnEAKc2+hrNB5RxxxRC7hKuKHexNlBNVEeK70mUMax84771wjXqScEPjMiWeM+7bIIf8OnjVw+sEPfpAVNuDZyYdJifJXx6RE+Zi7RyNgBLoXAZMSFa+tSYnyF0A73FIBWCnxxTWYMmVKDnbltK8d2FjWL5ITjYLOKDHvxhKpCli1m6v7CqUBsnECtBNPPDErEniPgBIFxAknnJB362+//fZsxKdgjVUAcwIhFAakYEAgnH/++TnNg6BL60B7EADsJhMoP/fccwnzPwJXEUEEZASY3//+92vpGgruHn744VqZx6gggsDAOBCJPn0QVDLO7bbbLp1++ulp3333zYQEhAj9MldIGN7TejNOUj/YrYcU4fwqlBIiZ8CDXXwULJgjFkm/UOqEds/1dxFioxWfcBBaEA0oEPBc4B8Yg20cm0gJ7knSOlAt8DuEFalASy21VM3QUtUyuI9QBVA6sz6lQ2lJ9MMYWGN+p03uT1IquEcgELjnuSc0pogR12FiSVWQV155JUPCa5B1/KRtCI6DDz44kyNRkcX8UCzwLHFAYlAaFW8PqT307OgZZHyYgOJ1ccghh9TIkWbXQnOlfRRIPA8olzr5MClR/uqYlCgfc/doBIxA9yJgUqLitTUpUd4CKKDQF1cFylUETOXNum89EQQg3UYCTuCgL/0KFpQbzus9kTrK71YAws9uw1o58GBA8MT81lhjjfSrX/0qm3qyW4zsm9fJhx8/fnw29CNAJGjn/RiAgREBIqQBeeyvvfZalrKzO6/UDsnU2XFGuXDooYfmFAkk9RdccEFWWTCe3XffPQeu7DCzhuyYcw0BHQGbngMF76wp6Q38IwiTEuauu+7KqRvsqNMebfM3u+mkjRCQQoYQVEo6D1lx66231jxbyl53+W+oCgSpJczptttuq/kvNPNksL5SAr366qs54GbXvMz5sN6sjYJ51DeU1xThwDx0T0AEQEwo5YHxRhKWtZO/BOeKhND1Uo9xPfcFhxQI8lqQ1wRGmPfee2/ui38E7xBj8h/R868+SLOAUIDI4EBhgeqGPrl3UUjgSyHiQyoQSpH+7Gc/yyTcPvvsk0k9yI/4uaNnSJ9TtIlSArUOZE4REkn/T4iYgCjh3kYR1MmHSYnyV8ekRPmYu0cjYAS6FwGTEhWvrUmJahYgmsBZKfHFNYi75wQJSr2IQYwk/wpE61tpdF1vq622q7kj+tar1AH6SSCDT8OYMWOyp8QjjzySyQBIAbwWyJdHcg4ZASmBYiLu7iqNA2wJxAiouI5rWBOpFxgtfh4EhhADd999d1ZErLnmmrkyA0EeCgt+4lkhQgijS4imCRMmZA8I7XorgGQ3mLx9dr1lmAi5sMUWWyQMBemP4BBZP2QJShqRGtqlRx0BAUDAihJE2NSnS7V7vXX/SYlC6gprwdyKHFIiKA1JP4u0oWCZn43SxiIWjXDRPcKaKFWDtqJJJX8rNU1EhdJz1Cev85oIWf6Wl4M+EyPhIi+Z+HnA+P7whz/k9A0w1b2F1wbqIAgpEXQiR/h57bXX5rQOER60w/2HRwbKD9IsRIQxJtaKe4h7nzGvv/76mVTSnHlf6Tjx81yfR4yBe3yuueYqZGYc1SakqqDcgKA95phjii55qeeblCgV7tyZSYnyMXePRsAIdC8CJiUqXluTEhUvgLvvGAQU7GlneKB6UKCUwIgSFQN57+wQk2aB3Jy8dIgDZPSkE6CAIOBSUKVdbIIzfB+Qu2+yySY57SOaj7Jo7JZDfJCSQPCIgSXeCSgn+IciA7UGO9gKaiElIBjIzVf6jcglgjhUFuwIEygKf0gJAlD8MFBKoJDgGl5vFOzyHgEkxAwBoQgPES4yOFRA3K4bMFZRIL0FPCBWVDqzmX6VosOY8UyAXJKKpNnrRXrqvo7KGJED8ohgjRXkc54IlRh0x2ukfJB6IRIKEW9hIeNLkRUiSZRCQZDf23NHP6RhQIChQuCgTfrFRwRSAi8KjVf3FvMi3YN7j9QfkQ5S3Ii84jz5UKAIQVnBvcq9RxoG/dR7R8R1iPca5qwQZ6gviiglpH6iLXxEeMYg8qyUaOaOH1znmJQYXOvt2RoBI9BeBExKtBff6bZuUmK6EPmEQYCAdtO1SxyDi4E2fUgJdpIJygnyqdhAOsdaa62VlRPk7rNbf+ONN2alRH1ACVEBuUAARvlD2iHtQlUQlJqA9J2gjuoFpBRgUEnKBqkh7CgTzKkNBZ+UZu2JlOAcpPH0KQUHASqGluxWU2GDSgZUocAQkz40Fn7GgBYy5I477sjGmyJaFEBrJ7qdCqWYvsG8IHUgJiB4VD6zmftKqgSwpjQqa6fqF81czzmQPQr0lZqga2VgCnYi5TiHflERcBDgs/4QPKgDeB8FDAe/q/oG10v5EhU8UeWgoJ/xyLBUKR8ii8CuURDP6/Q1YsSIXOqTIz6n3IPcE5ikihzROFBw0OZll12WUzBogxQivC6krJBnCgQbaUu8zny59yDeaJPxa3yNfGxE3Cn1gmcRMqSo0Spj4P4EI8hDvFhOOeWUZpe8kvOslCgfdpMS5WPuHo2AEeheBExKVLy2JiUqXgB33xEIKHjRDquC6I4YXMFBsFMMIUCKxPDhw7MRJOUxCRr222+/vKPMzjBKg7jrztypSkAOPcaMVCZAMk5uPBUwML/kHFXyIHBi95/zaZMgirQKiA8MK3fdddd8Pp4S2vFHjo5iA9KkXilBAIjaAhm9vC6YOuNkpxiPC4wuMdCEUOF1gk3mpZKM8hcgMCWNhOoiURmhHfq+pkAUWYqYvoHXBioRgkzSYooczA+SAANSDoiJZo94P2vOtKd/YKNqEjKThKDQddHvQwSJlBa0R7Atcof5sr5Ui6ByC+kUeJNwj4nAiCVAeY3qLgTbVEzhPkHBg19DT54ZH3zwQVYeoCCg34kTJ+b1pcoKfUK2iVjU3OiH3xkLBB3PBylH3N8iNXQNc0KJwT1KOVzGBFF21VVXZd8SvG5I9VhmmWUaLgHXgxN+FeDBNTwfRTxAlCbF/EhVQiHBWEi36uTDpET5q2NSonzM3aMRMALdi4BJiYrX1qRExQvg7jsCgUhKKA9dMu6OGGCBQbA7+9BDD+VAjLQN8u6p+ECJTnaTCfogKlBPQCYQBBHc48VAmgSBH6U2l1tuuRwwYjAJWXDhhRf+jbSeayAKkNITgHJwLeoJdrIpA0oJx7322qsWlBKY8/5jjz32BVKCAHfUqFE5iCPo02456Rqkg0AyMG7y9PmJNJ6qIBgUMg6UHKpEQooKQSqBZ1TBQGSgBCH4badSggkr0AVfxoJaAg+MIqREVLGglGCNwLrZezOSEgTL8umQGaUIG6XBSPkA8RTVEvF9pUTwUwaVMlpFLUN5VsgM1BTcPygTIDxErvA7BBQVdlDyoCDhPe5NGaf2dLszJtKGwAKvBYgGyDLuAe5xkU5SZ2ieEGXcpxAKlPvEW0XETFSR0C8EGFUzaA8PClKgID8gCDiYD6SdlCRxrHG9wACTSv5BmjR7iMADU3xbIOJ4FlXZptl2yj7PpETZiNtTonzE3aMRMALdjIBJiYpX16RExQvg7jsCAQWukl+Td15kR7ojJvH5INgJVtDPLi8+EgTsBPMcBPLsKCN1hziQnwABHEEbO7MEZAQZ7NCS0458HEk77fA6xA2BJUEnQShpEtp1JoijggZBFUQIKR3ylIC0IH0D0qJeKUH/pG5AYuAJwUE/yOeRsEu+T0BOmVNMOEkHoX+UE+xO848gk1QV/AUYF+NQnj6eFATCBHoEjars0ur1Y6zRwwEyhHmAy6mnntp0d9HcEk8J2lxhhRWavp4TwZWKEwTiHCI0wIn1RTUDOcHrjBuyCVwI/lHbsB4E/1SA4BwZU3KNUjcgmyCgSOVRtRDOpbwr80ZVo2vp46233sqGrPwUCUh7pP6wlsOGDWs4R9p+/fXXM3kFMcG1lLplbkoNYdxSKvA+ZALtkjbDeCDlOEQa8bsMPDFspToM1WSuv/76PHZURyJfuGdRHaFaAI/6QyoH+U6QRsR9Sknboof6xGyTseLv0smHSYnyV8dKifIxd49GwAh0LwImJSpeW5MS7VmAKAfWjm/8EtyeXtvXqnYeo9lhu3ea2zebxi2zPsoFZxeX3c0iBnVlj1f9KU1Asnp5SvA+wSQBPmkYeDEQnBKgbbjhhjnQZzdbO9gQBQT4EBrsAhPM0jbqCYwz2eGX6oH7gX9I9dl5RqKvQJwAlCAMZcPFF1+cK2bo/oFEQCmB/B5SQ7vuCgwJXG+//fYc+HGwHgSGpGxg2LnOOuvUdsN5jxQRCBN8J2afffZ8DW0S8FJtgaoFHATgBLMoLJjHyJEjezVUbMVaaieetlCboPiQHwbBsj4PRIj11KfagRRinqTM1N+X8bNFaRXMF3UGBAzYcUAI0beeXXBFLYPXhcgGfuIhQaoPihL8OyDpIHOUEiFFiowx33zzzVwilNQHHWBPOVeMPSMxBNHB+pKOwn2Bmod7jt+5dyGTUIPIh0HkFeNGAcT9yHhEdFHdhXQMyDaRJMIDwgJFBd4R9Ms9Eo0kpQBhfHinkN7B76NHj873HGMhtYSKMKRwQL5QdhQyTiagUkdIOcI4eQZ4hk488cTsgwLJUeSIBqcYblKOFWw6+TApUf7qmJQoH3P3aASMQPciYFKi4rU1KdGeBeBLJfnj7NohuZZJYHt6a2+rCpr4wo+MmZ1GZOhF8qTbO8L+t17vKUHwTrDW6QcBC4oO7agT9BMcssuLrwJrRrBGUIZKYOzYsTmoYyeaIIxdckn62cFHWcF9y6HgCqUERAE/qR6hHXdIBQgGpOwEr7HUJEEwZAgpIsjmZS7JrjWSeII9iA7IA+2iQ6AQCBN4056CRwJCUjVQcECKsItPQEighqIDZQhKBHwl+Ke0Fdrh2ZMyAIKENBACbvkmtPMeRnHAwa4942fekAQQIgqoVYKyJ/JLRI/MINm1J4hvZJzIeshoErzHjx+fCSiCav5GtYJHAmtOoE5FCYJ8UhVYe9ZBhAXpEKgKuJ9YF1IseI2DzzTGRV/ClvQUKlVwsG6k4LCW3HsiMmmb5wqSCbIC40yUFagJSA+iH8bI/SLSQyal9MN9CQFBX1KhgCPBOsoFPpf0Ocv7KEtQKXDvcy/gc8IY1KZSVKSm4LkAs6997WuZdICowZMEQgmCh/uQ8XMfkpIBAcOY+CwEC5VuBQORIrQDOYNaqNmDNkUWcg1zJOWI+72TD5MS5a+OSYnyMXePRsAIdC8CJiUqXluTEq1fAMnY+fIbzeHoqagLe+tH17cWNQ/laEvy37fWOu+qgegpIYWEAlyUCezico9BHKAIIGCjlCGBIIEVJpKkcRAoEtCzI33SSSflYJ5ceYJUdpMJWJG7Q1IQBPIaypFzzz03B/oE2QT47ByjksDgcv/998+pBapQQFBKBQN2nxUMct/gcYHCgd1udtF5D7UDbUGooCYgwKSkInMgkOeA5GC8BG30gVkmu+0oAU4//fT0/PPP5x33gw46KJ8PWUJ6iqoYEFSTLkBwR6AeFQPtuCNFxCiAJuhlbTATJa0k7rT39LkglYS8IRg/gXJ92ol25ukTLDkPVUksmYpZKWkteDcoaCYARz2B2kVKCfrifoEsAEsILjw+OFepOwqW+UnpWM7lgCCDIOK+g7xQug/jUECP/wf3BR4JEGUQWKwhwTumqgruRWboPofkof36ah/cL9yLGj9mm9wzKGW4h7hnUOtASoAd82c8SlPh5/nnn58xoG0Zc4Il11DthPsLjCHLINNI3eC54XmCMEIJQdqSvCOkuqJd7mU8Wpo9uBaCCTILDCHTWEvIt04+TEqUvzomJcrH3D0aASPQvQiYlKh4bU1KtH4BRErE3VB9sR6opITmwpd2grlmjfZaj257WqxXSgwEAkmBD+vB+AnQ2dnmYH0IhgjiUFNAUiCxJ2AjoNKuNcoFdt4Jcvn9nXfeye8RvEFUcL7UPgRpGEdyLuU2X3jhhbyDyz3NTjFBK/0pJQPyg3/siENkENQRwNE+7bL7DsFA0EuKADnz9MtYCRSZD0Eq/TIWgjQREvSpNUMRwu4/O/uQEqSOEIxyrxLIMR4CZ8ZK3xAfjAP82pmeIwKPABPMVO6UseoZggDobRwKzFlTrXcjg0URQbTLGrLTDo78DZbgp0MEBtdAMrH+kAhSEPATHwPMQlk/SK1Y+UHBP+3hEYJCgnQcKqaQogLRIM8R8BXGqAtQ2kASoD4ggCewRx3BnOhTXhLcc8xB9zZ9sZ6oTbi3r7nmmryupEeQQkQfkHLcHwTxEFYy1NSzDBEF4YAfCd4pIljAAUIEkow0JxREEFe0g0EmqRz0yb2P4kKpGJAvKDxEOkGysMa0y/gh3yCiIPVQrDR7iIhiHZgPpA0KGciXTj5MSpS/OiYlysfcPRoBI9C9CJiUqHhtTUq0bwEiETGQ/SQiQppHGSUV27cyX2w5VmiI73Y6iSQ/iLjrz5jrpfwETgT1Wj/tRitAJXBVsKuAXbvJvK58+XofkYgbvxO80abk/WApE8HoQ6D3Y2oQ18b7StjH0pO0Ldl9JMbiOkWlEkE1wS39cJ3eY1y81s70DaWfyE+BoB0ZPyqU6Jeg9JlG97v8CjiffyIFG5EpkQyVhwfna91JW4GoUjukN6CeINiFkIKsog3uBdIeIBAgjiCQSLPR2iulhNdRPUAqkOp02WWX5WCfQzv9KimKSof0H3wxaBejSs7hJwQCigSIBtaK8dEXpACUqXS1AAAgAElEQVRKDVIqUGpArNAeqgVKc0IIXHLJJfmeIWgntQfzS8YnYoyftKn5Uc0C4gtSDSKM+wnCClIGAgGCRR4VVPWgpC4KHuYHuQAhIR8N+mIM+FbQDoRYNOhEdcQ9hyqk6OeIngMULyiNUH1A7nXyYVKi/NUxKVE+5u7RCBiB7kXApETFa2tSovULoOBAgYGCgEY7nK3vvfUtKnCU4Zy+YHeb0aUCAe18KhBsPaKta1F+DGpRFSUk91fgLWWB5ihygtdj2Uja0fwVLNMmhyoKSAGgagdx51ztxt1e3S9R3RB/pz2OaP7IvAhC1Q59KBUh7ugrjSiSfvVzlMpHc43KhHbew/SjVAPmh58H/g2YiZJWEgPVnoJWEZsR10ZjljEiATI7+pwPISO1RFQFCEsUNATkEA7xXqctqlBAMES1l8bAdaQtQGigKGAuGE1CMESyRYQPa4RJ5oMPPpgJDEpucqC+IOUH5YS8JYQX4+I8SAzSIriedlAjUHaUewOSQGQFxpmoLzRG2iTVAkICYgECBLUCvhWoeSBdwIb7DKIIzxQ8IyBISF2hXYxgGSP3PUQF/ih6Vpgb9y3zJ10GY1z8OkhXATPGwvukQBVVlcXPW7BmrKSnUBa0kw+TEuWvjkmJ8jF3j0bACHQvAiYlKl5bkxIVL8Ag6l6Bk/wFylCPiCAiQJgeKVTGeNq13DFojcF7X/prhEOz2EzvvJ7aZpz1aociu8tF+p3euX3BrNE16kdBJmVY8cggzQVzRPm09JbapTZiGodwiYSN3qdiBLv3Cu6lOhC+Ikr5u/6eEQERSQ89s1LPMGYUDfiFoKjgWYYcQOkgpQztRpXIM888k9UCVK9QugMKDCrAkObA9ar+wbW0Q1lOzDD5+4orrsgBP9hRdhSygTSRESNG5HmiBIFEgViAKEHZwBhJB2L+vC+lD20zNtKJUE8wNhQS+F3ITBSSAVUHBAYeHPhC4EOBaacOqX8gHLQeIvNU6ePwww/PbUKIxPSZ6d1fUS1ESgnqDfxSmFcnHyYlyl8dkxLlY+4ejYAR6F4ETEpUvLYmJSpegEHSvcgB7XJrh7udO9UEPARN0RSwSKA7SJbG02wTAgSX/FPaAQaXpE9g2ImHAfcingHsrvf0HCh1RSoShiryQESDSA2CbHw1UAbg6yAjTaXqKOCPREWjqSs9IZKH8izBb4GSpIyb9gjWb7vttrTiiivmpiLpwZzwnNhqq61yYH7jjTdmdQI+EBdccEEmBk477bRaZYqocEF1AdGw+OKLZ7UCSgQMOfkbkoDSrlIBMT/6ojIQ6R54YVBNJGLKXGif8bEeIoQgSqj2wfuQHaSGkCoBuUMfF154Yc0YVPPjZzRuFQkoBcoZZ5yRSP3AxJU+VRGl2dtMpA5j5HpUIhBA9913X7NNVHKeSYnyYTcpUT7m7tEIGIHuRcCkRMVra1Ki4gUYJN2LlNDuLF/kVZ2gXUQBgROBgkmJQXKTddg0o1KCAJpg/I9//GNOfcB0kYCT15UW0+g54Bnhdc6R/4d25JWSoZQCzn311Vdzm0j9pdDgdSkF2Nnnup5IEJEKkUQUCUKwTuqJSqpCBpDygJcEh+YhlQbjxRgSTwS8JyAaSN8g1QOlCEoCFAkq4yqSgTGQroD3BJUvIEHAjnQUqr5AFnBExQtmkKR20N6BBx6YP1vqy61GwkSKiSeffDKrMPBuAGd8NcCG1BHWSWabwlxED9ejXKAf0lekDEHJQRlQETu0JVyavT3lG6LxMi9IHarJdPJhUqL81TEpUT7m7tEIGIHuRcCkRMVra1Ki4gUYZN3zxbU3s75WwxHJENpupzKj1WN3ewMbgWg2yW45pSRRSLAjr+CWGU7PNJZzFbATnOLNgIeCXodoaETw8T6H/CL07FHVBN+JRofOUTDNOeqHtBPMMQmyeY0AHrNLVUfhWogDKT8YKyoEVAekH+DVQLoEJAT+GpS51PMYvTNoh/HRllJUMJikEgv9Sn0gDFERkGbBePBykLkmr6PMUAqKvEtEmkBWMhfeZ4yMFawgFlA6kD4C6UIbeIGQGkL1DlQeqDEgNCBaUKdwUPYTHw6qv0TcRQ4VuZulbsFTAoUIc8Xws5MPkxLlr45JifIxd49GwAh0LwImJSpeW5MSFS/AIOleX8xjHjt53ORpt6ssI30pcFGwFVUTgwR6T7MiBOJuPcG3lAP4L2C2GNMpeqoCImJB75PGgCqA0piqRCJSgyCc+1sGpFJEQA7wjPE+KRNnnnlmOuKII76ACs9oVB8wZgX4tEmgTmCMAongHWIB1YL8LKTYUL/MnzKgVNGQaSqpJagtMICUKWQM4IUZQT++E7RJ1QmUFhA6en4ZA9UvKAeL9wNjwXMC8gKsSHmYe+65M9HAeOgL0oIqIJAdmF6SCqL0GAgjCBdUDxALfDZNmjQpEydgB5HDeDDQ5DOL9ZNxKrhdeeWVuUKHCAQRRVK5FL0FtRaMleoomGyyfp18mJQof3VMSpSPuXs0AkagexEwKVHx2pqUqHgBBln32vkkSFHZynapFyQ7V2BXVEY9yJbG020xAgoslaJB4ItigHQG0gI4RJr1Vn1Dz4dIDIJuqmwQrIsAkJIiGmK+8cYbOVCGiFDgH5+/RtNlPATfqAMw5lRaAn2iikAlgK8ExpUiGzSGelUSygZMLPGNYA5bbrllNqgkBYOKGhAjmFHSJxUmKKGpFAWwQr3w7rvv5uAfM0qupX8CftQmEAfXX399Tr2gIgdjEhE5derUTB6I+ICQiKSJ8JJCg/kppUPVMnQOZABmmZF8iX4beHnce++9aYMNNsi4cT5qEMbN71rrIrcX81C6DoQLaSmUM+3kw6RE+atjUqJ8zN2jETAC3YuASYmK19akRMUL0OLu9cUauXjc9SzSDbuj7FjyRVwBVZHrMZjUl3K+mKu8Y09tME5VxyDYol+CCR0KdnraTS4yNp9rBMpCQD4EeoYef/zxrHJgl54ddZ4NBcN9IeYIeLmONvgZS9oSWEvloDQSlW7V54IMGsFDATg78igOMHhcb731as+lgn36uv/++3PAv9pqq+VAHwKB5xX1AiaeOo455phs9gj5SHoFppgQg/hMcJAKQR8y8YxEgUiUqN6IaSi8jsEmigjSJ3bddde/qSaizwypGZSmEXHmPcYmDEUM8fkFkcDnFr4Rwo/PNNQXL7/8ciZsMNxETQEWkCl9WcNG96LGznsQEfvuu29WglCJo5MPkxLlr45JifIxd49GwAh0LwImJSpeW5MSFS9Ai7rXF+dYiq8vpITSHGiPwEY7gkXMKDHCY3eWL/TzzTffdAMv5XwTOCiQkjEf8Cho0Y5siyBzM0agrQhwv8bddYLdZZZZJnsOsOsf1Q1FU5i4FiUEPyE5lB4VvRmYXL2SgudY58RzRY48+uijafbZZ8+pErwmpYE+S3gNRQNkA8E45Kc+e0SI8pM0C6WXEPgr7UIBN8+5XpOiSc+8nneZ4XKeymrq84FUC3BcYokl0uWXX56JTF0nzwnUEpCd4AO+Z511VsKjAW8MAnxSUfh8ogQo76+77ro5FYS0jmHDhuU0jzfffLNmmomqY+WVV86+GMwfbw/SOqh0Alkhcqi/N5UUMeCBCgOjT9aaaiSdfJiUKH91TEqUj7l7NAJGoHsRMClR8dqalKh4AVrUvUrcSaUQv9g324VK68UAKe44NtuOzps8eXJaeuml8w5ibwSJghLNQbJndiZjoFK0f59vBKpCQMoCqRN4png2CaTxLUCNwGsE9SIHihB/zAtlgkre6jnlGeJ3AvlofqkUBK4jwIdwlPKA11SqV8oE3mfsBN2kPkjNpDa5Jvo7SFUltYB8LQiqUR0Ih/hTpImIEvqIxIIUC3wu0YY8FegXlQKkwJFHHpnLkTJe+qS6Ca9jqkn6Bwf+G7RL2gmeEqS04DXBET/zNDeRRTKbVNoH56tiijDWuTqn6Bo2uj+ZN3iKIN59991zyos9Jap6mju3X5MSnbs2HpkRMAIDDwGTEhWvmUmJihegRd0rKEGlwBd4BRVFmldwpC/jUXVR5Mu2ShDGa3qTNmunNe64atwx5167wUXm5HONQFUI6JlUoI9yAFLivvvuyzvgIuv6mpYkFUZ9qVD6U5CuShn8FGFBvzybMeUjelFo3BpfVCjFlBQRCHhNQEDy2TPbbLPlcp+QGagNGAtEAJ8pQ4cOzaoE1Becp5K9BOC0gTKBEqC0yzVPP/10Vi1gZvnBBx/koJxzJ0yYkI466qicvkFp1VhemGsJ6umDsfJPZEes9BHT0kSUgAGERyR4lNqhih3cS1KRyZRTP2Xm2Yr7Tak4eGZAsKDGIG2mkw8rJcpfHZMS5WPuHo2AEeheBExKVLy2JiUqXoAWda+AXooEfhZNdyA/GvM8pMj6Uhx3U5sZauyXYIngaHq+FPX53/Tz2muvpYUXXjgHCSIj+pKO0syYfY4RaBcCBN4E0hykDFBikuBSvgQ8I3q/6BhE/inYprIFqQwE9lEJISJBAbXSG/Rsx11+ymC+9957ORBmd/6aa67JVS7wjyAwHj16dNpnn31yGgqvMQ9SIFAu8BqqCsgH5gU5wU+RA7wHBvxEIUKgrzEooBc5Ir8HnnnhQzsYWlKy85e//GUux6m0E5nmRo8OtSVyRb41rIk8d0TQRCKGzxsRD7TBIYIVXKWCke+OiA/OK5qG02jNwUzjQlWDzw6eHI888kjRW6TU801KlAq37kt/hy4fdvdoBIxAlyLgD9SKF9akRMUL0OLuo9Fl0aZfeOGFXOpunnnmqV3aF2l53HWNue6NdoQVDIhAEfEgUiSSHCYliq6oz68SAaUDSMnAz2222Sb7Frz66qu1sqBFiT/NSc+mUiUmTpyYK1qsscYaadNNN83kxLhx4zIJQHD75JNPZsIBlQHKBBQbVLXAgJOD6hEoFCADpR7Q2PQcMwepLLhGwbNIUZlnxpQMyAdSsUQKiASJlT2UwiVjSn1WKK2En6Rm4Adx4oknpkMOOST3LWyjiWd96lpMw4ifQeqfeehzhvfj6/yttDLOi6QJf6vtvnw2RQK5XokGcXLSSSdlEob3KDk6YsSIKm/n6fZtUmK6ELX8BCslWg6pGzQCRmAQI2BSouLFNylR8QK4eyNgBLoWgejBQACLyuCOO+7I5TS/9a1vZUVDDHr7CoSCaowZSXWgOgTeCa2qCNFoXPVqLCkIojcE10UVl4J+FAW6PlbVUKAuLxmRG8wJvFZdddX005/+tOZzQfAO4YER5DnnnJMOOuigXNVDhEk759/XtdJ1mmt9qVLGjJmovHVQl0BmqVRpf/tt1/UmJdqFbM/tmpQoH3P3aASMQPciYFKi4rU1KVHxArh7I2AEuhaB6M+iChCHH354uuCCCzJBIUVQKwCIqqaYEtWKtntrgzkQQEuFwJyjWoHUCnxu8NEgsCZ1gvNVKphxqzTnPffck9UHEBA6T1UtUApQgULeD4yJa++888503HHHZfJDPhN99eloN1axfalDRKAwfo7HHnssm3POOuus+XelkIBHJx8mJcpfHZMS5WPuHo2AEeheBExKVLy2JiUqXgB3bwSMQFciQNApPxWZIZ577rkJUoLSmxhBRq+C/oCg3Xb1KVJA6RX9abuna0WoiAxhDJTc3GuvvdJOO+2UU0NEHMgzAs8KyBnUDJhYKt1DxAOeFXhGQNiQToZhJa9BUlBGlZQUDqV5EKgzDlJT8LfAC0NeGypn3I65t7JNkTi0iSqCEqZUFNl4440z2SJ8O1n1wdhNSrTyrmiuLZMSzeHks4yAETACzSBgUqIZlNp4jkmJNoLrpo2AERjUCGiXm0Cc4BKPh+OPPz5XnyCFA5NIpTf0J+iMqQDyZ+mrV0WzC1bvB8M8ZOZJ5QxSLhSsUlmDFAtIBdItIBOmTJmSDjvssLTjjjumrbbaKuOAgkTeG6gqLrzwwnTttdemyy67LK2zzjr5HEiLk08+OZMPtMU46G+llVbK74Oj/CuKVA1qdt6tPo+xMs7f/OY36fTTT0/PP/98TkWhFKgUKNw//bk/Wj3mRu2ZlCgD5b/tw6RE+Zi7RyNgBLoXAZMSFa+tSYmKF8DdGwEj0JUI1HsGEGBS4WaLLbbIioJLL700V5CIxpH9ASKmb/TFoLYvfctHQooM5nL77bdnI8pnn302p3Hwj5KhzBu1wze+8Y1MJFBhBzJiueWWS1dffXXufvz48bmc6GabbZamTZuW9t577/Txxx+nG2+8MVcGop8111wz/eEPf6gNV+/vueee+TVSQSArOv2I5p78DtkCdpAvv/jFL2oeErxHOdRZZpmlo6dkUqL85TEpUT7m7tEIGIHuRcCkRMVra1Ki4gXoR/d8CZQr/kDYEezHVNt6adzxpaN27zC3dTItary+mgB/q8oDXdRXIYgeBgq2VIpRmMr0UeeqYoLOk6kh58vocCB4A/QEecQwVlp44IEH0h577JGrb+y2225p3333raVx0FZvVRma6Uvn9KUiRJHbp759fRZBuHz22Wc5RUOqDZQSY8eOzSoAqmdwLlU/IB3AY/bZZ89rznXcW3hQoBS46aab0qmnnppJDlXiwASS8qS6b1BccGDu2akpG1LDMM74O38/99xzucoG8/jRj36Uy3/Wm4AWWZeqzjUpUT7yJiXKx9w9GgEj0L0ImJSoeG1NSlS8AH3oni/tMtBD1uujfwgoAIiEhGTgg5nswZhwxhlnTFQ4oKwkB9J6/n3lK1/Jf8ucTwQZ55KaoL8JPuUX0GiVeJ97eYYZZqj5BIic4N7Wfd6/Fe6sq8HvpZdeShtttFFWTPz2t79Nm2yySU5pAE/mrbKUnS7Zb4Qsa//Xv/41EwsQUaytPDV0P7DGkBFLLbVUmn/++WuVJqRwABPKmy644ILp7LPPzqkZ8rCI5Ub5HYUBxpBLLrlkLX2jk57bSNjFSit6RiAkqCgCUXXwwQd31s1aYDQmJQqA1aJTTUq0CEg3YwSMgBFgU9IoVIuASYlq8S/ae6NdaO1YdtIX8aLzqvr8KKWOYxnsmIIL0vpTTjklmw2ut956acKECenb3/52WnrppdP555+fHnnkkXTAAQfknW9y+w899NBculFkj8pAguVpp52WS2KStoCfgFIXtHvMrvFbb72VTf64Hl+BbloDpTtAPFA1AjNIfCXwTlh33XUzMRH9EAbi3Ek1ePXVVzNJwHzirn9Uy/D6xIkTM2nBvSTzStI+wOLAAw/MSoqFF144Kyu4F7hPRFRxPuTHCSeckI4++ugaGdZOc8++fk6JmFBaDThATGF4uv/++2d/EVQz7Va39HX8zVxnUqIZlFp7jkmJ1uLp1oyAERjcCJiUqHj9TUpUvAAFu9eXW76c8zvBzUAMXApOu5TTZUooWfhATh3oL2BKz6AdAr8f/vCHOacfUgE5/fvvv59+9rOfZQNCyAX8AZDe77LLLnmH+5vf/Obf3JcKtPFU+M53vpPNC6kwwH0sQoJz2CGnr3feeadWmaGb1EAKSsEVjC+55JJ01llnpQUWWCATPFTkiGqCgaiUwBcCI0rKc/IMiYiQ0gFSAYKB48c//nGaOnVqTl/gePfdd7PxJYQG5NTaa6+djj322ExEcI3aEiEB+UHVjW222aaWKoIShX476b5hTFLCaE1J1cDYc7XVVktjxozJJUAhaDpp3EU+R0xKFEGrNeealGgNjm7FCBgBIwACJiUqvg9MSlS8AAW754s9QYtq1g/E3OOCU2776VF9orx4/Wx75x3cARhgGsi9RhlLdvRRQay//vrp4YcfzoEi6ghUE1deeWW69dZb06677prWWGONmtRegSjEA4HZK6+8klZZZZVEaogqCkiOTyCJDJ+2kbOjpuAYiIF5b8vKM6vgGq8FFBMoAvBguP7669MKK6yQ31fg3sG3SMOh4RuBAoCdf9afQFskl+4nEX94RqDCueGGG3IaBwTXzTffnO+TDTfcMB100EFZTSKCUIQN7UB8nHfeeemWW27JHhMqL9qJ9wv3PuPinqdCCSQM6gjmxdyXWGKJ2hwH2nprvCYlyl85kxLlY+4ejYAR6F4ETEpUvLYmJSpegILd82WcYJCc/rIc9gsOccCdLmKHwAknfwwIB+puZavA596SvwFtUsaSoHGvvfZKd911V9phhx1ycEUQvc8+++QShgSfEBJ4CUBgiJCIbaGUGDFiRN4FV2rG22+/nb0D7rnnnqyS4B7nb9I8uM+7aS0kz1cZSOb2ySefpIsuuigrJeaYY45caUKmja1azzLbQTWD4oX0i0gUcB+IVMg7El/6UlbccC8svvjiWTWAcoR/zzzzTL7/uN/wM5FCTAaoqCtQ3AwfPjx7Toi0iClDnaQgUwUNlB1HHXVUNv0844wzMkbcA9HctBNJlWbuH5MSzaDU2nNMSrQWT7dmBIzA4EbApETF629SouIFSKlGLsipvvoRDY4RKEiKQW+zOd0KfpRGI+VKtyAXUyoI+DCv/MEPfpB3tceNG5d3qNnRpjQjigbSLTg233zz7C9B+gaH7mkZh+IhgLKCEpGYGrIzvthii+UKFNttt10O2EhhQDXADjiVCDopuGzX+kJSPPXUU7WqEpA34MLcZQRK3/VVT9o1nmbaZVyx2gVrDNGEL8iWW26ZlQ7cJ7yGMgayikNB93vvvZdefPHF7FOC0gaTx3PPPTen9fzmN7/JvhIbbLBBjcigfXmQyCBV6WvyLeFvqVCUMiQlVPx8jSQHKgYItUjy6nNA963IFPCPyh4w4D7WeTKvFNFQ388VV1yRPVjw0CDVCfKtUw/NJZas7e3z0aRE+StpUqJ8zN2jETAC3YuASYmK19akRMUL8HngpgAulkUczJ4G7VqVaDRIoKFApWjgK1IiBt3dtKOvAI35YSQIQYCChECRkowEj+zm8/Oaa67JefEc7HCz0w2xIMNBlA8EbmBMFYVZZpkleyjMPPPM2TSTco8EkCgFtthii1zxA3NNxgAJMnLkyHbdDh3VLoE7hpcQN+By++23p4UWWijjyGdBf+7Xdk1UJIk8E1gv0jYgJiAWvv/97+d0HY0fgiKaynI9PhJ77rlnTu8ZPXp0GjJkSB6u5stzpaBfaR/cl7FErcqFSpkhkkKfoSo/Kxx0f4sgUV+8L3JFSh/uX0gLHY36ZTwy4ox9aTzMERIPhQQVV/ARwS9joHxmNJMmaFKiXU9Zz+2alCgfc/doBIxA9yJgUqLitTUpUfECfN69dqa1s1Y0SO6MWXT+KLT7R7Cindf/x959h1lXlWcD3//kM0ZEUUEiWKICFtQYW+wxdjR2FKxRExNLooixx16xE0FFsYAGUZNYEcTeJQhExRYTBayIJZoQk/zzXb+V3HMtjmfmnTNzzuwpz76u95qZc/Ze5V5r73ff97qfZ8F6FryzWhhi0+8GsPkRWF0L9VG/ECzhBbb6zBzlCrn85S/fSKPklr7vxR0uhxCz4JqdFb797W83MQIBR/Rct8ceezSCKb+C74gWP/rRj1pDfeffdj9gndX1c889t62i2yb0wAMPbM6SzNE+we1mwCSiRO4FYRV77rlnI+jmSf+99vYuA7/rK9HJHDrllFOag8A1+hkhK3koIlTk3u1DNoJFwjv6elKvnyHXcVHkedvn8JDYlTCmfDuJ+H1SSIlDRNt8nzqS8yffa4dwloc97GFNqCHWEZ6uda1rLd0zm2Ecp7Xhxz/+cRNQCGPuy+C33POyRImNH8kSJTYe86qxECgEti8CJUqMPLYlSow8AP9XfV6Ke6txOSXmPzZenBENhDgr+asN2UhrMkb+VoakfGLiZxE25t+z+ZY4STaz4ps8EzAwZyMspPasYGcrSPjEHu8cJC47I4RgZxXdudPK3E64rjRKwQP2XCMSORIrjjjiiBbeEgK9WZ4LEeP63TR64aBPIEuEQmzjqJCPRPjGAx/4wOE73/lOy1PCURHnQOabn3k2pr7U0YcVRGDsiXOuM6+IasJHYJv7PqEYwTPzLDj7PmJbhDnlRLATbkNo0CdC3AUXXNB+J6Y4z+4jxDvnqRO5//jHPz5c+cpXbjvayJWxmY9eIJ8W6jbZ9hIlNn40S5TYeMyrxkKgENi+CJQoMfLYligx8gAMQ3vp/uUvf9ni9mMZ3qrJzsZHc+UWhKh4gUaMEJWsyM7S9p64WP2XPX87jVlEibgjsvKsjyFzEXN6S31CNTKP+xXrEBs4W0lH3IJ9RI7syNHnTthOuC43x/Q/mCG2cD/yyCMH22tyE0j4+KhHPaqds5nyl6TN/XwxL/qwicyTzA0r8MI6bOX5jW98o+VVcA/BIG4ROCWfhjkSMSHiQy9k9bkmeheT8oQaETO4Gcw3805Z3AsOAoHtR4WM+C6CpTAk+R84NzhW7Aajra4lpgjHICz094UcINrCLRJxhBDh2S7Hiu109bUfw80suPVCxGocfCVKzPI/yHzOLVFiPjhWKYVAIVAItPeOgmFcBEqUGBf/vLyywdunHmn2wr0TiNgYyGclH/kJAZl15bkPAUEg/Y04bacjfewJpv71sfi+y3wNOUv8f/+3cxyx3Sc5IXLmH+xCJmOvz/X+3ipx9+sd/77vmafIM0JrJV4S0cc//vGbTpjoQxtCsiddCHnO+Xnqqae2rV8Re+Epn/jEJ9quI+l/5lzmYEKBXvnKVw73ve99mwPBIZmmUB87w9halJsh5yL/RAMCQh9ClDE65JBDmtBw3nnnDQ960IOGAw44oCVotZuHnVC4U4gLnEAcDQTjE044oeVRsWUtQeWtb31rEyHkQUniTXlX7nWve7X8Kwnh0KY8H/JZ8lasd84s+vqMyWr+PypRYtGj8evllyix8ZhXjYVAIbB9EShRYuSxLVFi5AGYsfqsWCF6CLHVve1GiGeEpE4vBLYtAoQzSRGf85znNNIu14QVd3kbEFzPgYQjJBlkktpRBIsAACAASURBVD56NvRHSH7/WZ8fIDtMJLFj8oAIvVA24YCjwco/kUSuD44CTgN1Iep2DSGeIO4+Q8732muv4XKXu1xrrzYI17jxjW/ccogQD4SpvPe972398P0TnvCEtgNHRKwXvOAFw/HHH98EBmKGRKrOkzTVzi/PeMYzGh7az/mgXQQP7VUHp4PdXmApnCIHseuJT3xiS9Rqa9LsBCPBqPLjErKFLcE44SLqWQ1J37aTcpmOlSix8SNeosTGY141FgKFwPZFoESJkce2RImRB2AN1bMje0E+7bTTWhx2iRJrALEuKQS2AAKIMZEAEecI8Pf+++/ftmJF2pPPISvaWYH3d8QKLizixfe+973hOte5ThMOrPwTDlxv606k3/arwhjUdZOb3KSRdW4DrgcJDxF4bSBKeO4QFOwmIS8EkeHpT3/6cOaZZ7YdWuweon1ECbkkhEHc8IY3bLlX7C4iJOXNb37z0nafEUD8PPHEE5vbIPlHHve4x7V+H3zwwU3oiIvET+3laNAfYsHee+897L777oMQEZ8J0SJEKDciSJJh9jt09M6g1BFM+21G085Z3VVbYKqtu4klSqwbwpkLKFFiZsjqgkKgECgElkWgRImRJ0eJEiMPwBqq9/KHTHgxPv300xuBcGzm+OQ1dLMuKQR2PAKIOZLMFYXMCy2w1abPJcPkVHjTm97UiDryTzAQEvGlL32piQx+utZuD35HsPskpvJTcCVwChAubOcpZEE+C0KDnBbyrhAFkHz1xq3l+cNBkISQwim4E5SF+HNIOMc1yhZq4Vq5MRxxRvg9uSmSx8DPPneGfhEbXN/nLYkbJAk0s2NMyk7oT1wk6vJ7npd9csu4HyJQRIxIOF1cKSVITL8tS5TY+MdViRIbj3nVWAgUAtsXgRIlRh7bEiVGHoA1VJ8X7GTrjwW7XpbXAGZdUghsYgSyPWZyoHzkIx9pORmucIUrNIKO+L/jHe9oYoDtJj0DhDlwDDicI3QC4bY7RL+7j+/lSOCCcK3cCX5yXmX7SqInUYLbQB3KiVgQ8p6wjySqDOmPeBFhIGEPPk8ukogQybUQd0ISUvo7YRMJS+mfc9nZJXVNhqPEMZJyU1Z2kUkIXOrpE7v224RGzEgizhKAf/2mKVFi4x8kJUpsPOZVYyFQCGxfBEqUGHlsS5QYeQDWUH1esK0KWtVksbYKWUchUAhsLwRyr4fQI8NyI9hNIttm+rvf1jIEG7FPeAeCTUzwt7Ky64l8EZ4d+RmS729iROrtcygkcany+ySmcUwkkamR6HdR6Ul+ElJmtLgf9ClHdt5QR9oQscO16ZfyPQMd2u669DMOE3+7NufGRRExRVnaHFElbY4QAc84MvqdPrbXTFt/b0qUWD+Gs5ZQosSsiNX5hUAhUAgsj0CJEiPPjhIlRh6AGavPimC/FV9WImv1bkYw6/QtjUDI95buxC4aHzdCn8wyAkQIcvIchFgrMqQ/P/tzfN87B5B5IkXcC75LHX1YhetC3NPs7MYS9wMBIDunRDSZTAqp3a4L0ScKuE79k1uCRqzIWGfr1FybfmlPEmnGHeHc9CUhHwnBCJ49/Nrl36QTJNuPBtetPt/yf0jmQUSa/v+POEbS18l7LfOnD3lx7kc/+tHh7ne/+3Dssce2HCCVEHSxs6VEicXiW6UXAoXAzkKgRImRx7tEiZEHoKovBAqBNSEQ4oQghaBXCNOaoKyLdggCXDVJjCwBqvvGbiWOiEmEhMnQlUlRKGIQl0qEKWV8+MMfHu5zn/u0ZKmSle6U7XzHmj4lSoyFfNVbCBQC2xGBEiVGHtUSJUYegKq+ECgE1oXA5Ar3ugqriwuBbY5AnBJxrCS8haB34YUXtnCYOEwIF3KNOHrXAyGCcKGMhARJtPqJT3yiiRGvfe1r264sCQfa5pCO1r0SJUaDviouBAqBbYhAiRIjD2qJEiMPQFVfCBQCa0IgFvJJa3lZxtcEZ120AxBwrwjJcY/0u58kQWhcDxETJEG160pCO/qwoOQpyTXf/OY3hw984APDc57znCZK3Pe+9/01MWMHQLyhXSxRYkPhrsoKgUJgmyNQosTIA1yixMgDUNUXAoXAzAhktTf5A2pFdmYI64IdjkCftLNPUsr5QIzYc889mxNCuEe/O4nfc84Vr3jFti2tLWeFapx00knDwx/+8OHVr371YItYR4VwLG6ilSixOGyr5EKgENh5CJQoMfKYlygx8gBU9YVAIbAmBKzQfv/73x/22WefFtde+STWBGNdtIMQ6BOn9olS45SI+CCMw+4r2X66Tx7qXvvlL385fOc73xkOPPDAJjqcc845w7777tvCN+52t7sNxxxzzHD/+9+/7ssFz60SJRYMcBVfCBQCOwqBEiVGHu4SJUYegKq+ECgE1oQAwvT2t799OPTQQ3/Nir6mAuuiQmAHIRC3UXZJmfYTHESI7GRywQUXDJe//OWbc0Iox5e//OVB3omb3exmwymnnNKEQWEbr3vd69ruGxE7dhCsG9rVEiU2FO6qrBAoBLY5AiVKjDzAJUqMPABVfSFQCKwZgX//939vK7rLbT+55oLrwkKgEFhySsSJxCEh8SUhYrfddmvfc0oI//jsZz/bwjrucY97DK9//eubU6KOxSJQosRi8a3SC4FCYGchUKLEyONdosTIA1DVFwKFwJoQSBy81dk+Ad+aCquLCoFC4NcQSBLLXnzw2W/8xm+03TeSVNY9+I//+I9NrLj3ve/dRAk/K6RqsZOqRInF4lulFwKFwM5CoESJkce7RImRB6CqLwQKgTUjYOXWiq1El7Y2rJ031gxlXVgI/BoCxAjCQn4m5IMjwv3m8LttRN2Ln/vc59qWoMcdd1xzTNT9uNhJVaLEYvGt0guBQmBnIVCixMjjXaLEyANQ1RcChcDMCCRhH8KU5HyTW4POXGhdUAgUAhdBIE6JfBhRwt//+Z//OfzHf/xH+3elK12phVB9/OMfH/7oj/5oeNOb3jTc5z73KVFiwfOpRIkFA1zFFwKFwI5CoESJkYe7RImRB6CqLwQKgTUhgDD1K7hlFV8TjHVRITAVgYh8wqTkjeh34nCBfC5COC596UsvCYNECbtvvPnNb26ihINYUcdiEChRYjG4VqmFQCGwMxGo/61GHvcSJUYegDVW70UxcfTZB94Lot+zitzH/ooBzsFui8DlRdP5+d0LpHKtgl384hdvL6JJcpYs7LHt/upXv2p72Cf5Waz06kkMcmz1vQ1YXb39V7u1QblpW2y/WanTLr+r8xKXuMRFXpBh4Z+Eh75nJVaeuvUh7ezr8X0yyGubQ53q8bItJCAY5zxt8z0sY1lOv5TdY7zGYW0v+cmR4HdHys0WfukXPPLS71z4pT0+71c5exeB65UZjNP2YOzzebkO1JXxyDzqV1szV+J4cI76bUlonP1tHPp+answCibGzFyEwXpJkPZNztcQM/eF/qgjn2Wsk2wzbdKP3AfOsaKsT4nFz3wL1r43h5Wbsnynr/5lPGGqr/15eQYEv8xddQS/PA9Sdr+NauaSnykr94W682zRj9y7/XyZxGLa/M99qE8pb7ndGdK3fo7muRP8XOt34+GYvF+CRfBVvzJy7+tX2p37ea337U66zo4b17rWtRp2mZuZUx/96EebKPHGN75xuN/97reTYBmlryVKjAJ7VVoIFALbFIESJUYe2BIlRh6ANVSfF+m8dEsu9sEPfnD4wQ9+0MgM4vT7v//7wwknnDA8/OEPH25wgxs0QoP0fO1rX2s1hoR88YtfHC5zmcsMD3jAA4Z/+qd/Gj72sY+176561asOd7/73Ze2dFOHc7/61a82sh8yccUrXrHZdUOee4L7lre8ZfjZz37WiBky4DqZ2/fbb7/hS1/6Uitj7733bmTipz/96XDXu951uMpVrtLOt9/92Wef3QhEf9zmNrcZrn3taw9HH31062cEiac+9anttPe85z3Dt7/97UZUEBpkA9Hbd999h9vd7nZLpDXETt1wkZgtgk7IfUhXXrhteed46EMf2lYBQ0y9mM9r67sIShEG8uKv3pCoENVs0xchCW76a4z8HvKHxE8KAhl/OP3O7/xOI8shfSH16yX32mxc3/a2tw3mia0EE58ewr7nnnsOV7/61dscUJ8xyNjoi60FTzrppCVRQp/MIW2+whWu0D7/13/919Zf15kHvlvPEfKvfmKH+WSOXOc61xl233334etf//rw85//vM0v7Tef+1Vk/XD+O97xjiYemHfusYiI+T7jxPp+uctdbvj+978/nH/++W3ciGJwcb3j3HPPHX74wx8uiXLwuslNbtLw1H/XKv+a17xmuzY7IkT4UNcee+wxXPayl233Rki/8yIQ/Nu//Vv7/VKXulTD8pvf/Oawzz77tLY5Dy7G0+f//M//3JIaXvnKV271a/Pv/d7vtedORIJ+DFJf7jftyM4p0/IOZG4Hs377St8pB1aeFznXeGnbhz/84aV7Ofew+19ZP/rRj1p/PCs9e2xf6bpepFvP3Nkp10bgMe/NA/eFOVKixMbOgBIlNhbvqq0QKAS2NwIlSow8viVKjDwAM1bfv5xnBfSoo44anva0pw23uMUthhe/+MXt9y984QuNOD3/+c8fnvCEJ7QXcp/9yZ/8SXuZ97KOPPzkJz9picnYbd/+9rcPj370o9t117/+9ZsIkfr+/u//fnjUox7Vzne4Hin6y7/8y6Us6z7rV4mRG+TMy6qXViICsoMUIFiIgH8haQjVV77ylXaOdkiWlhVfwoIt5xBR5OrTn/708Md//MdN9LjLXe7SYpj1kThDMEA0HI973OOGgw8+ePjrv/7rRkj+7u/+rpHWnoyp4xvf+MYAxze84Q1LThPn6fdb3/rW4bWvfW1rlzrU/53vfGeJxKtnXgndQpCCpbE89dRTGw7IF6v0Ix/5yOEFL3jBkrvlXe9617D//vs3HM8666zhIQ95SOtrhKAQ05BtAgRXS0SAZz3rWU28yjEPMSJlIS/I6o9//OOGkfGO+wZRR6C18+Uvf/lwoxvdaEk8cb3z4GyOEYT69j/zmc9sBB0O5pXjale72vDud797OPDAA2e8qy56epwSyj/yyCOHv/mbv2ltjBMDCYubw9zyfdw0WYU3ZlaMzbOnP/3pw5Of/OTWTmXA10qzcpBrOJiX5qgdDMwBJNr9SBx0vrmuTPdBHBUERu0y55/xjGcM3/3ud5uQaB5nDJVva0bzAvZ//ud/3uaPsswZ/3I/f/7zn2/PB4f5RqQgwD33uc9dcmpIZPiUpzyllacd7mXPhFve8pbtPnN9xK0eVWOnX+z9j3/849tYwY2osav5RmjSxzwLDjjggDY3tOFf/uVflgQheH7yk58c3vve9w7HHnvsUpuNlTo91+BsHPzzfPL86N1Y65o4O+TiOGUimMLSPDe/SpTY2ElQosTG4l21FQKFwPZGoESJkce3RImRB2AN1fersogIh4GVUOThSU96UnvJtoKI+L/oRS8aHvvYx7ZavDwi7FwIXtSR7Jvf/ObDhz70oSVnwWte85rhec973nD88cc3kSOiwUc+8pHhz/7sz4bzzjtvydqOFCAIsU0r08tpVidjs0fEECzk0qqqgyDyF3/xF22F/jnPeU67BkFSpjL+4R/+YTjkkEMa2fM3wkM4iWtBHwkwJ554YnNdhPAp2/naghwpx0r13/7t3w6PeMQjWr2ICcdF3A1esl3zV3/1V42Epo4b3vCGTQi54IILGjlDjHu7t7p6kWhX5Go1Qx2rubHRpmc/+9lNWIqAgKxq/zWucY3mUEHyEFGiDJwRywc+8IFtnG584xs38cbWfB/4wAcaHoi2OXOrW92qETrHC1/4wuGwww5bColIv9YrtBgjc9U8IEwYJ4fPkWhiCDeMeUa04lYxVo7Y8p2LZJq3CS1QJhfOoYce2sYd+ddPbgyiBEfDeo6MqfrcQ9rJjp65pW13uMMdmoMjhHbSAWJOm5/mi7l28sknL7kNzDfzPlgQ98xT40O8IIwZX/2Oi8R3f/AHf9DmY5wB73znO1vf/f2Zz3ymzYPTTz+9XaMP3/ve95oA4XvOIn+bT7DSXsTdfWVu6RNBhLjgHokA9773vW+44x3vuBQW5Tr3rfIc5kieJXH5LJfbw/cEBs8kdbon1T/t/KzEw5HwdL3rXa/NbaLDn/7pnzaxSjuJb34mxMRcg7l7IePoM/ewUC7PH883zw3nEVYSHpWwlfXMnZ1wLVw5ZgikmQPpd4kSGzsDSpTYWLyrtkKgENjeCJQoMfL4ligx8gDMWH3cESFBCIOQCy/5r3jFK5aIt9VSLgEv9VY2QxisiBMcEqN+s5vdrK1uhYBaTfQZEoUAJ3bfSjcCxG2R/BNxIyQ0QBmJuQ+BUy+SzPXAeXDOOee0tjr3iU98YiNJ7O/s51a/kTJ9JCAIP0mIihXel770pY1AJO8CYm119Mwzz2woZrU68fY+Qxz/8A//sAkxSKyVUSvX6kqIRMI8kH//Yhm3pR0LvjZwlyDSyCnyx52QI+LGPEWJEHNiQkJFkPG4N4SwEBcQVQcybvUdKSVCcEIQWIgpiKZxi8CDaH/qU59q7ghkTZ+JWfrdx/rPODV/7fQ4DrQb9oh3wgAOP/zwRk4zPwgt8DNOBIwQVd+///3vbzb7zAXlmcMRKhBV5JaLBlFfr1MioS0R/2CUUBHtMQeJOMhyQmnS15B0/XvlK1/Z+nTb2962hRVlXjqHcCAshNOAG4IjR6iEMb3Tne7UREauBO4R95lrjRkngtAJ5b7qVa9qooO6PQOEYLk+IoF7CPl2bwmX8Dlib15zN3AAwTD3s3LVLVQk+V0iTrg2K+OeK8TLiCoRNRIytFxuFXPLfUesUR7xhatnuUMoBmFSDgNuKHMcFsKB9I2YxfHhyPPM2EUMzf2oXZ5LGRt43P72t284RvxYTU6M9d4P2+V6+JlzwrEy/z3XCeElSmzsKJcosbF4V22FQCGwvREoUWLk8S1RYuQBWEP1IWdWyb2se6H2wn/EEUe0UA0v2vJDIB8I+MMe9rC2Sug6xAXR9oLuZd2LPVLXH1ackUQr7XERuBYRsyKfnBJIEtKUsrTDqmXIHLLjn/ZoH8t2QkcS/48QExuQ4pBjZALpUJfflculQWhxREB5zGMe00gsd0USJWaFPSQFqUe0xJkLU4nV33l9UkjlEm9CmNSLsCFuITPI2j3vec9G+oknIfEh0Ot1FmQMeicMIqa+ECwCDteJ8BrncRdY+TVeVtxhod3yLpxxxhktYeTv/u7vNlcEomkcEVLjarXfOXDX96z6R5SZR3/i/ICbvkRM4+qBob+RT4KK+pFQmOc8mFitlzQviUa1CzHlFBHO4DqOHXURPtbrlIgglFwc6otTJcQc9smTkDma810v7Mb9qG2EQ+EHwcL5xkSoUu5B42fM3Kfua0IG94McDQ73izLNY+4S9xVxjHDncB8QDa1gO4iIxEWOgjgrMp4EHCIIDOGd+4CLwN/CtlzjXuYk6AWihJIQhSJG6leSTy73OEvSTGEU7mPXaq/xmibmwfYlL3lJC2nRV885GAVDeXKIpsQedfu8T4SZvBYRKvUj+TkIk1xb5pnvk9R3DY/iHXlJ8gZlLIicsBfWxlFnXlaiy42ZGiVKbAzOVUshUAjsDARKlBh5nEuUGHkA1lB9bPHIKStzhAPkHlFHPhA9L4dWyq3ahmg++MEPbrbpEC3ExSprkigiA4gv0kJw6A+27Ve/+tVL4Q1iwuV+6F9S4z7QRiSAwJFEeBL6ESVCIpBSTg5E+qCDDmrhE2mrFWHuiiSf1E4vvI6QZ4IK0o1Yp964Fpy31157tZVz5yXMQXI95yDISFFWSL1gE3CsfockWZ23mstqb7UW2bVKbFVQuUkmGDfJGoby1y7pQweUK7Tmzne+81KbYBhXhIu/9a1vNdGFc4PFHUZcCUJ2ODv0BVlWbgialX99kiMEuTRvOFEi7MxDjEjHQlwIQghk5iGCbewdEkcSJbSVE0TYgjkYV4W/k8nfeClTu5FrY2+OEdokxTRvuUjWe6TdGY/cL8hXhAlzL66fyfoQXXPJPULc4zzqy1JeEqQSIwgQ+izsBgb+ERwITbnfCRQcD8IviBTXve512zzktMj8lgfCQVhwPgyV6V5ITgZ/c2q4v+SbUL5/kj+6J8z1zJcIGumf/hIIiWHpj+9y/nJuoQgXxC+OLu0i1pgT/TV+j7NB3+V6cZg/xjjiBsFCCI+QoIiG/RhkvHzmd7gQfAhy6tB3czDPg5y33nmzVa+POwg2eU7kHpjWp7hikpjWfUEsE05DgPTcJKb247BVsdnM7S5RYjOPTrWtECgEthoCJUqMPGIlSow8AGuoPi/mrNBWY5EbwoTfkVEvgv72cmgVi2U7WyUirMQML5+uQ1w4JfwdcoKwWJXMrh0h+pOiBDFD+EBP4HripXyr+MQHZSCP4tpTl8+t0iP5XmA5O6yMKoOYYiUzxNRKKQIWgg22m970po1oiYXPy3QvSiDeVtnF9FthTliDa5Fc4kyu89mkKIH0EUzUwVXAdSGU4EEPelALG+m3Bl3DMK54iTH2j1WawyRuFIkBiRLyb1jpRiKRXp8RJRBzln5jKmzDmCZWPsJNCBp8zRfkV/9CCHuHwHr7FVeP8UPMk9fCOE+KEsadkGX1nNDigD3MzVtEPPNLm4kS7gEEnhtHskwCxqJECe3Rvlj+VxIlnHvaaae1Oafv3AERe3LvZXXf50I1fvu3f7uJQ4QV9wIMCAAOdblX9ZnLRBlCP8xvrhlOCc4RY+u+M5flClEHMo/Uh3j63vyBv8/ND58JJ/E3op9zI0pEOFiPKKEfHCDaah5wtxgvz4UcIcTCyAgw+duzhxAR1wYRx5ztRYVpooTr9S9z3rwhisKOIEO8Uf+0HUPWO/e30vXmF9HGEQfMcu3vQ/Tcn3km+7/G8xKuxDhhe8uJVFsJm83c1hIlNvPoVNsKgUJgqyFQosTII1aixMgDMGP1XrK9NHppR3iEUGT1GUFBZJBZL+JCNcRcs3K7zudeFAkOCRFAdJzjhdRnbM5Wra28+64PcZgUJULOemKfl1BtVCaCKaeDl36EWsx7iKVVU6KFFVoCihhvvyMsCd9IAjv5J5CsvDTrH9Itd4IXYUfEkbTBOQgtUQIRIkTAzcH6TQzpVwUnRQlJF9nuHQQaSQYJE8JhkJwQ/nnHo4fIqzf5DPLyL+8A0ipvgpwM8kJYteY0kZhTHgmEnyMlsf1ZkQ8pNh8INtn9RMgKO3tWNXvXyYzT89dOj6vA+JqfGaNpTol8Z06YG8nyb44j6Wz3yX9AUBJqQJQgTll110+kM66K9bR9mlNCebAxlwlASTo5LVEj4kZIIYZxcxABkq/DT2EnuW+NA1HCLhxCb/SXA4qDArlLvXJtGHuiYUQqfxMjiFDED/cv3LhkjKtDIly4GPPcz3bz8KwwLtkClwAG54RDZTU895afaxUlUka/3S4xKa6fzM08Gzi9OJPy3IIDZ0/+JkS6rwlVnkOTooLyEj7mHCIiQck9Lj+I8Bn9V05cOuuZL1v5WphyOHDT9KLuZHhb+pjPXWeuwZaAROAhTMgTYrciAleePVsZn83c9hIlNvPoVNsKgUJgqyFQosTII1aixMgDMGP1ESWQcS99rNwhxezickok1v2YY45p5MQLp+u8IMYpkZh95EoySC/qscYTD5Ad9ume6E+KEsjzNELuGjkMhB2EQLNNI1WIT5wShIYklhRrzvKbbRKtELPop37k24turkU6kFHERT+XEyWICFZUhTUgXFZWHXvvvXcTQBCaZOqfFCWQHqIE0qgezgIx+larEcuIB/MWJULMlMuWD8eErEgml/AGK+bCdSQ81Ec7qcDQeDon14Q0JxTGfEAirI4iwbe+9a1bTo9gHUxmnJpTT1emf8YKaYkbA9aTTonMSaE6mdc+47CAufYmzMjcIEqYP1bchdroHxeQ39d7TBMleuJsdd1cCFGfrM98N8fgavcOY4GQZ2zjRtEf26ISL/bcc882HhwWxlFy0n7OC6dyPyHTwnYc7knhEEQ3ooT5rS4upJe97GWtPuVySxDxIoQIj5KoEH7pqySpnDeEsIiBaW9+rlWUyPUJW/ETHsI3shNOj6VEmoSyiKdC0Tilco6wDvezkIGEHfVjkPKT6wIuMCfOZDcdYS9wMd/iEljvvNmq10doSIjPSiFcEdfiqDAGhB3OOfOeaOuZTBzsRY6tis1mbneJEpt5dKpthUAhsNUQKFFi5BErUWLkAVhD9VanEDQv6lZIsyMF+zqS4vByyaVg1fxrX/taO8eKodAD7gHE05EM9lYavWRaaffPy7qVd9dkFXKaKNE7DZQXIoxUyD9hJRRptKpsNZ/DIPZ1AopVcaQCmSRMWCFF0vq4deTFii5CkZdm9SJZyK5+OyadEtqtfqRb/UQcoocDYSSQ9MekKMGJol1e2IVIIG22BUV6kZy8nIfozSMXQ5wFcXsgYsbMmBtDFn/EVGgJOzuRibhit4YIN3I0IKTKsAJvjHP4DAZ+EmOEychlIJdHnBPJEbKGqflrl0S44Qww5/y0mj8tfCOCU4SHCBrmMbLuiJuDKKHv2VmGIGeeCGlZtFMCbkJqJJOFVRIs9p33OceD+RnCm50ssoKfEAl5QogSnAxEAfOMKGEV331k/kUYIzYJ0UlCVjliJBW06wGSLtGlc+HDDZE6zCGJY3P/GHfCCvdRdrNxj7inHCGTCRWblyihbXFywcF4uS/zzIqARlTx/PCcgy8njL5rf/JfuA+JdvBN+zIG/b3od3PO88Czwhz0fCHMwdLcmse9O4/7ZawyJnfd6cd7sk2ZLz43PuZtzjePPau5t4Rx1LFYBEqUWCy+VXohUAjsLARKlBh5vEuUGHkAZqw+pJ8FH4FA4kPy2fkR+xAJKnn5mwAAIABJREFUK1eIG1FCDLUXR+EbyH0s+lYJkafeqiu0AfHN1ozL5ZSQHwJJniSx6kGYJZOL3dzKt5dVDg/EAtHQVmRSn6yYsv0izP4WvvHmN795yeEh1t4Wiz150HbiQBLzgdIqqBXgEFgCDBcB8oK0qR/xsXqcUBL9U+6kKJEtQZWJ2FudFfoiLCY7QYT0zYvU9OUZE/Uh2UmmmR0HrPIaWyvpxBVt4xxAZjkSfO5AXgkAmTfGRhiE0AD9JkbAS5LRPm9ABJ4Zp+dFTo+ooFzWcIKUsXdMc0rEzZPcJiE6SLq5Q3yJCGZu6C8ST6DZCFEi4pP2R+QLgV8Op4hJwcI4JuwnIRjEgSSbRbTlgCGGEQm4YHKvEsaIhTC0Mp0xgqtrYGF+K5+NntiRa7UPjhw/xACChVwUhCwioHuYM0OoVQiq8kPm+xV096Z5lrAtYSfukV3NGaKUuhzmtuuF8RCWsjtQ7iOfxemhP8ZfSFmeU8KwkF4hQbl/+zGIuBGhy3MCeZYDR1kEVs8A9wnxMc+L9cz3zXZtXCaz5nXIXF3umZZy9Tf3aoRxjh1iuWe/n8qY17Nxs+G7GdpTosRmGIVqQyFQCGwXBEqUGHkkS5QYeQDWWD3ruJjsPp8DG7ckh7GJi2uXoR6hj23eymps0F4uI0rkez8T6420hMz6fNIpYZWTrd53SUjpBRSpsaODVTOx/17+reR6+UdyQjaFbyCTiBtRAkFK3gAChXbqQyzjWTWObVjbr3nNa7ZVuayu261CjH2EFKIEooXMidPPSmvq7vs3TZQgCrDTe8GWg0L5Vnb1cZbkcKsd5hDCOFROPPHE5mbwtyOhNde4xjWa7R1GyB7btBwgxlffkUZjIkQiYRIhaAhdVje5VQhL8MgxK4lZTd8mcwYsl+gyZfWChvANmMNAn2CU3BHEFVZxAo05YL4tyimRJJf6QphSrzqTu2M1OITI7b777u1eCBnneDIO+sGN42/9trIfsUZeEyKfEJ7U6R527yjHHE34BlGCiOEnIYBYQcR0H2q/HXEufelLt39xLkhwKTREeE8cKbDOvMk95Rnjnsvnclxw56wk0OiDRJpcUxEk3HtEUg6OuEEyT5Tp/Ag43AzG1uEehh1RCj6eVwnB6gUfzghzBlaeKzDyLDA/3FPcUu4TYS/ZLnS1Y7jZz4M3TD1bOUMcuxKNVtsnGGdOwtc4mWPy3ZhfxLHaEnS1aK7vvBIl1odfXV0IFAKFQI9AiRIjz4cSJUYegDVWPylKIAiEgMMOO2zpBTTkPcQbQfFCztLvfC/3iKx8C15c89Jq5dyqJHdAT1AnRQmruLYE7VfCQiatcqoHeUwiPwn3Ej7hGqvzsY/Lg4CgWPVVhpfchJi4nt1amRFctIsowc2QVX79sYJOfFC+XRiEbyQPg/KzYwKhgROkF3UmRQniBhJoFRsB4k7hOrFCy/kRzLz4IzXzIPP6nnFDKqyYs96nbGSNUIFMGkuE1HjBCk5PfepThz322GNpxxPkX94AR3I2GIMkPYRdRIm1rqyuZgqvR5Sw+kqUQCyz8ipcBQkieLH1mwvyoyCpSOZ6j9wLEdDUm9wFmTMhfdPCN1aq/ytf+UpzKUTQyJiav7e61a2a62DSTo/82bnC/DafEew4BNwb7gP3V3ajcL77FemOu0QfiIAcSg51IO5xH0g0SziUDyb3HrcGJ0o/1z1jCIRxfZhLCcta6R4wb+UbML+zk4qwDHlb+usiUKR87XcvCuPpHSfmrvYSX+IIyc/eKUHI4rLRB04Jwo98FeqGEdyInyHv6507m+l6WOe+npaQda1tJWxyaBFHPU/gTiAsUWKtiK7tuhIl1oZbXVUIFAKFwDQESpQYeV6UKDHyAKyx+mlOCQIBoaAn2nEueDH3ImmF1wpsdjFAOPxt1TBEjNUegUCQsmKqmZOihJhvGfGTB6EXJ5BpZUgOifhkBwWkKURP3DiS5G/kn+WXM0HbEL3+hVrfhG84skIrsWNIaWBEwpA05whZIUoQXuzSIH+Fz5GY7FqSPvt8uZwS6rYynFVjdSUpqLbGZZKtN9c4pO2yhN6kn/AgiMCC8MEpgYRLnnjuuec2BwhRISuj+m9MkXTXECSc2/cTgUTAfE+0UCdxKKQ7K+fr6cfktesRJYyhlfLgTHwhLsEGyUVWuUaEE5m780haOE2U0CcEHIElmsnfEGFgtVhlfJOnRYiFtgt34mpyT3ABhKRn5d9P4pTkpkJ4hExohzlHpBCGwCnhHs8qtnvPvZBcFuasXVu4feCUOZMdMQg9Qp24KnKN/DKcVr2jSJJM7oY+JKh3tkzDwveeB+qWi+PMM89s8037k3w2IoS5kqSsGQchF65PuIBzzGN5ISLi9WEncZK43u/OFb5iHsHYsyzXJZxstWO4Fc5LmJT5lu2g9XceoRTKNGbZrjguOeNXosTGzo4SJTYW76qtECgEtjcCJUqMPL4lSow8AGusflKUQDKRcCEGwjjsnOFfwhr89CIp3II93IukF1eJ+DgBsmLqpVWMO5EAeV8pfMM2fQh7Xu5D1rPSidjEFs01YbXbVpWx4CMHQguQhsSu9y+4ytNuBE1ox1FHHbUkkmg7Mmf1GOnOaqCVZOe6Djln+WYZJzgg6MQXRB454yhImATyMs0pIeadYyRhH7GeRxjJLgWzWvh3Nezq8U8uDCu6DtjYyvDoo49uQovVY8QzAkPGNG4CfSI6yDUSB4Z2W9nMSrtcFMiFZKC5bt67iWj7ekUJpNSh3caMSGRstJU4Ya7O04I/TZRI3HwvjGXb0l2NZ/89cmwnjYiHHB/uJfemMY9Y0NdjbBFqZNpYEUfgYP4RKMxt32XVWtm+t5JNvHIIGfG9e0JZ2p4kkeqVY0Ub5CTRV98fe+yxLf9E7mV4c2VwN/QYRWhcKUTA/e57ggTyGsFFPbleO/0esS+fJ+lsQkh6Z0V/bRKPJqEmQu4zLhsiqjnjpxCUPKfUOS/CPss8WPS5cIm41DvM1luvcj2vPcuFzvT/R5QosV50Z7u+RInZ8KqzC4FCoBBYCYESJUaeHyVKjDwAa6x+mlPCKjrrddwNCERevP1EThAK9vGsSvY5JfJymUSXRI3+mHRKIMdWUXOEHCAMiEZW3v0kBEiQl/AJdcljYIU+RCzujZDPODB8rx719fHoxAJklY1bn32HpCNR/kbCODl8jkRZHeaY4LBI+Eq/OjspSljFtgrNVeGIU6JfkQ2xmpe7AIZ9UkHx/dqQsSSqaBdiKymiFXK26Z4URgDQR2TVtrAhwH5a4b/UpS51kZXuiDq9eDCPVdXMjfWIEgSyfptPfb3d7W7XxiVzi3Azz/Yu55QIKSaAZKeLWepVrjEj5oVYc10YU0lrfU88jEDUu3C4GIynsCNjnhALbiH3BzGSIyD3E+xDEt2PeS743paiyUljDjvklJBzISFWPpN7QtsiwimD6MfVEaHLfRvyu5IoYfcd96bQD2JbQi08GzyX4vBQL3z7+8x9zgXmftAmzzp98nvmvueVBLDaSpRQfsQG84cjDJkW4uNZ5Ii7yf01b2FxjY/2uV3GSSPXByEzyYjnEWIWzM27JHz1POnnW+WUmNswrlhQiRIbg3PVUggUAjsDgRIlRh7nEiVGHoA1Vu/FUJLHnvxbcSVW5GVc0Vn19jLqJVVeBXb3vJxGlHBuiKmVV6upSES/gjgtp8RjHvOYJcKb3AqxqCeHgZ/CNJD+1ItIPOlJT2qiRE9kQjAiaIS4sKETJfoVfyvG4sGJGyHdtkKUxM6BTKnXyzMiIqcGIUMYB8Ei9aaPk6IEIqROtnjbM+qfI33ot+/sCdUah7Rdlv75HdGTT0Ef8x1BRWgMUsblwiWgfyFV6VPGEr5Wh3tRgsU//e/bOg/CslzfJ0UJ4hCHi3YjyNlNItfrR/oifMMKfj9HkVNiFEu/cBZkug8nCAFfiSSvNE7TRImIZr7jTiEAxMnTi0nKXS5+37hYYTY3I7Bx9HB+mH/GOztoZHU7/ZLoEhZyiAjZUT9S6HuumVNPPbV91s9RvxMROIhyrnGWj0QIRn+fyR9hrkuaqj/OJ3zkeRKBk6Divsh8icDnZ7aLjIjRiyqeJ3LVyPli3sZ95H5FYtXFsdU7JSKYuJbrh+gozIvLSXu4fDihuKa4KYScabd6+zlHDOUYEv4iJIUo0Ys0YwkS+mAMsktL7zpbz3PEtb2DYS1l9Q6UjG0/h4hXniNCcm5/+9s3PD1/hff46Z5Vxiyi3VrauZOvKVFiJ49+9b0QKATmjUCJEvNGdMbySpSYEbBNcLoXWeTDi/oZZ5yxlIdASALrdV6201REwQsqpwQyIqY7pAvJlem/JzKuZ3H24h7S5ftJUeJ1r3tdEwDy4ilEQ9JM2/mFXOQ7q8NW7CWLDGmz8wOiMO2IgyHEhyhhhTUuAuUSGOQUQLrSfi/DVmMdtj9EgiQS9OIswZ0XaYTw7LPPbm10RPhYbvcNK7SED8QhZD9CRn7GNr7e6RFyEjInkaVVXnhop7AN4TZHHHFES7aJpFk1144Q+Z44EGWQOUdIBtKbrRnX297VXj/NKfHsZz+7tdtqrrnbH5OihHCDHnvXEIokLLQLDOdE7y7IuKw1FGUlpwRxwngQ+dIm42UV3vgF2+WIbk/UhE8QJcxT4ymJavImZLz0i5AkSaPdVvbff/8WhuReyjyBHXdBnEjmY8ac2EC00N6EoFzhCldowoCEm8p3viSucCRKuDcy35UpXES7fEYQUVaeK3FG+RmRI7vFEFaUL1+F8C33HWFA2FZEHiLLeeeddxEx1XeTTgehJPASqmMbYO3RBi4R92gSjqo7YSnK0Cb3PSeInDqeY8RU3yV8K+LAaufzPM6LE6R/pkUMmkf56y2DeJbkn+YEB12el35GCM32yLA01+TAMR5yoNSxWARKlFgsvlV6IVAI7CwESpQYebxLlBh5ANZQvZc/q4osz1ZWQwYIBISCkBEvuHa1QGi8KHoJJkp84AMfWFpFmxQlvOiz4hIRvMCv5JSQ44FwEXKBuFu5ft/73tcsw3nR1z7k2Ip9ckYoV4y5lfxpxzRRwupsQiiUqe22wBSiERLZixLi6a0ss6kn0SbcXKtupDikUhumiRKs5QQNL9ghgVwqSBpHSZIEziuzfQhpxBgk1PaoDm2Vi0AoCsJAkPG9XCJxpfSCVHDfbKKEth5++OEtFMHvCGa2n81cmBQlENpgAqOzzjqrkXB4cP5wzRDqbE8ovCHkaa2rxdNECfXHccJh1It5zicUIb6ENnlZVnKeCDUgIBrTOF6MqZV+/QjhTk4EPzkCuGSIbVwTiH5CNdTFPcN1EpdCMBAOgoi7Nxy5t4iH3Cr5mygiR0tyvviZHBXJMeF6W4tGDE0f445KmAjRwXPHjjnKJ3hwHslhkjwnuYZAAjfiWgS1CDrms/O4IMx1uNzwhjdcEiW0xzNITo5c45wkd8yY2dHEvW9FXz4JQmbEoYg/80hUO+vjPM6SXqhapGNplvbFydM7YSI6+c74Ei2Sb4QQZBtoAiIBOQJbOSVmQX22c0uUmA2vOrsQKAQKgZUQKFFi5PlRosTIAzBj9bH3Iy6s1lamslpq9S+7byg25NuuBMccc0wjB0i8Vdm8cE5zSiAJzkmizDRxWviGz7TJiynS8NjHPrYJAUhiiJ0VNduVIv19aAdiisBNewlfTpRQppdhK6tWf5GqbDOonF6UsAItH0HyQhBxYm/3mRh+JCrbHU7bfUOfPv/5z7cXbecjLoQUfSJqhPSsJeHhtKGPaIJg6as4eP2MHR0ZlidAP+RReP/7399Wta1AI7c90dqsooR+27qUKGHeIPf60tvFp4kSIah+ckkQMtj4EXXXc+kQxYhl2b2lX22f5VZbzikR5xBsuQWcZ8yIVC9+8YtbSIQx4c6ZNq+db65weLgntT9bKZqH5qj5JmEtIY84GCfD3e52t4aZfgtHEgKTnTqUy0lBsDI35WwwJ4S4OCSXdD/HUaNMoo7rI9x85jOfaYJDhBc/hXFx6oRYck0QH2Fs3sVpQPjoXRLaKpTMNqPO6fPZ2CHGs8oYwRCZ5doQghHMIjCoI8k13Yvq5xYiyGSOJN9M3+64n1Ke65SlDhjD33dCDLTHFrsbfUS07d02a3X2LKrtnrXGkcjsgKN5KqdNtlTO/HKOeWfszW2ixBgOlEVhsRnLLVFiM45KtakQKAS2KgIlSow8ciVKjDwAM1YfAiHJntVDTokQBi/cdtboV8vlbfDyjcx4oZRTQgx+RItelMhnVnmdY0V2pfANq5NJJIlEiGnnyLByjdyE2Ck3CRdDEn2WLUGnQbCcKNGHKQjfILJkB5BJUUJIAJIq9wbCaqUWCUKGkEFESXnZfnCaKCE0AKEjABFCtMtKr2z++p/+zMspkZd45Wvj4x73uEZMYYmwIKRCOpAo5EquAHH1xBkOmFyfebIZwzcilrHxw88quX6tJEqY64m395MQof/yacCDCGaV1gotIco5yYEw4y3WTl/OKZF7i6OAANDjzcnDmeRfv/I9Wb979M53vvOSo2G//fZrY+cecv8QGoVY6R8BKjscEBUQaPclsn/ta1+7FZ1QKQSbKKKNXBDaYPxhoWz3vvvB/CcUGAf1ysfhHiBKeIZEBPGZbXjd444QZjkhJLrMtpPaw7nS72RjvITYJKkusoqkcrIQoXzvfGUQdDwziCoR3+KoyljEKUH8EL6h/xFoiRLuxbiFXKu/fhKM/I5c+9u4wZhbAnE2XwiwxmCMQxs4PRLKsVlcEsHdzwjY2To1uHvucNdEtOL08f9Rcph4Zo6Vq2OMsRyjzhIlxkC96iwECoHtikCJEiOPbIkSIw/AGqpHMrxke1H3sh+Lt9V/u29kxTDE38s6UYAVW14F5C1hENNECWEJyDjiFKKozGlOCYKAl9ZYn4USIIlW7SNoaC9yJKdESLyX1cc//vEzh28oKy/MhA9Ea7nwDWIE14aM/IgQkpeV4cte9rJNwLG6t1xOiWxD+IUvfKGtqNoyUf0SZUqaKe9Gb1+fxwt4CEBw134ujYTIEGK0W73CYeTlYInnkLGSnLwKm12UMBf8019zFsHO2GZ8IwzAgKCUcfK5+WkuE2eE2HBKEMUkjPR3Vp+zmj6raLSSKKHsXlBLwlPuBe0i6BH2ph3KNW/M/ZC7q13tas0Rw7lgjuqD7/xOVES6YYPsIbDcMhEa+jrM6R/84AftI6KEPmfLXW204u2eSN+UQRjiWjGfiBJxOOU+JYIQ/vrwIG2QmDJb0Ep2iJBmfPw87LDDWtgTRwNniJAu/dJPzx9EVm4Th+eX74xnnl3ZEjQuMPcAQcX9S5wx5zO2BAbJK/vnTS+mKiNbDguPUbdnBkHAeJkv8mRstCAAf6Fgntu9iDXrXF3DfyGruiTPoEmhM+Ec2tnv6uH/JCFJ5q35Ycwi+q6qwjppZgRKlJgZsrqgECgECoFlEShRYuTJUaLEyAOwhuqtMPrnpY8DIC/uyI3VybyQWyVkk5YUD/nwAolgeAkPySBKyLfQJ1hUntV5eRQQ7ZDtSVHCOUIn4jRQhnwUVi3zeQgmUYTDQNnqRsCEWniBnXbE/WEVWD/YrcWnhwghX0QTBMl3IeF9+AYCRiCBS2zF2ggH7bRCamU4hGDa7htW5MXPI8VECQf7OteJLRizQ0LCONYwnBe5pCfTylS/MQsJtcMK8UFoijElCiE2L3nJS5oFPuOoUEQUZkhnQh98vtGJLvWJRT8r68ZfWAGhyndWvblaQtLNtyRs1G5jKKdE5pKfEnxa8UaIOSPkCjDHuC7gE2dJwmBmJZzLhW+EeAs9kkPCESHJ3wQU4RscHMsd5g3RwD2c+5Abh6igT8qBl3vDnORMcK7QKATc2GufnC/mcMgjx0NcGgQf95gQD7in/8QCoRfpn1AIYoTDqrf7IWTTOZw4hL985v7L7grJZ2HnFGQ023C67k53ulObl0Ke3G+EGqKCZ4N2cVcIK3OuMolr5kP6IkRA+cmxQhQ84YQT2jzWf6EpOTwDOB76Iwkue2eZuUJ0kVdH4lzikOS8yp3X/bve+3+zXZ/xiEMt4nMfcpKQPJhnC9raEnRjRrJEiY3BuWopBAqBnYFAiRIjj3OJEiMPwIzVe0nMyzrCISdDCLzVWUQgBNSLpBdxIQBe+K0WIrhWLZWDaLBCe5F0ZJXdT4KDl31HCM2kKIFcIUpZ3bQCSigQSoC4Jxu+MnpRwt8RJZD9aYSxJwnayfqNIIW4IrJil5HDvp27EiWyxSGxAw5WnUNcpyW6RHjZ6RFEdmVt8S+29n4FOeMw45Be5PT0T1nIpDYSn0KGs6OIpIYcG1Z8WeLh69ysaiKxCARyKtdBylXZRooS5mDmVaz5yceRFXrEFdHsyXMfpoPQTooSch1wshCXhBIYHwKNvoVkpu61xLXPIkrAlBgkESVxRSjCcq4ZbRJigdg7Mn+QetcTIMxnIQ36DCPnOo+4Zn5L7unektPEuDuUy1UR8ZFDwv1OrMq8NB9cb84QfVzD2UQc0F55OggbQpySL4JTIolWjZ/7h7jIFZKEmASUye1R7eLhfol44D4iuMQtRXgx3smhQqTRlwhXhJDkvlGPvCrKMC6rFSXi9vBT+wgd+kfgIEqYM/J5wGSMJJfreU5s1LW5D7JDiDmQMKpeZEx7SpTYqJH533pKlNhYvKu2QqAQ2N4IlCgx8viWKDHyAMxYfZ8RHTkgNnjZRiQkqGTR7gm9F3LEhlDgxdvqKtKWcACx/NwWSAhy4YUT4WFtRiJ8HjvxpChhxdXKbZwayCGLObIstCD2am3wWXaBUB7SZUX7Dne4w1QE0gdlIEzqEaKgffJpIFJECUTMd3l53pUoEaeEEBXnElGy6jcpSiCFXCXCNwgDckq4ntCj7WKmHal7xqGcenrEg6wgW3HkdtFGJEDIihd/GCDrCJaVbiKSVfqQ+YwZ3IlXfWjERooSwSbCU0h4toP1ORLfJ1PUz36e69ekKNGHb1iBRzaReU4S5Lafe2sZl1lEiVjY7fYi/4M8Dck9Ma1uuSeMaQien9w4BA3CCsIvPMH8QtZzjyH67iEhCK4xfyMYuJ/dq8i377iH7HiByDvcb7A3f+VPyBac7vmEUXATcZxEHIpTgpDp92x7y0HFwdPPqfzup3Ccu971ru17bfBsIli6j9xj/iYGJqeL+mzjCxftMfaeWYQ/darb/afOWZwScIizSi4KzxFOCe0XEkOQ8byK42Ut82Q7XxOXRMJfkhBYnyN8TwqxJUps7IwoUWJj8a7aCoFCYHsjUKLEyONbosTIA7CG6r2oOxBRjgSr4l4OxUVHlPC9FfT999+/Efds/UeUYPP34k98sOpKlMhuBV5AvXwiw2K8+10lJkUJJAIRzIokomVLUqu0RImsVCsTObZKmgOBQqqRoGlHSF3IpVXTiADOlwjQ3wg3YuEIUUNwHNPCN2KZJyxYxfUz8evLOSV+8pOfNCHAyjwCjAiyfduWMcn95pU1f9IuLXQBIUviT9shcgnY3SHWdCvfclxkJTnCBDw4KoS6uD4rm2OIEnDO6rx2mQvGzlwWcgTL5DkR+kB0ipDBAbKcKGFe67/EoFbQkwMh7oi1JhCcRZSAK/JNNJDvoE8kO21u24nGPdkLJ1wK2k+cEA5x2mmnNVHQnHRfIfIcE5wUQiyMsZwNRCn3ClcE8YJ7yd9yVihTKImEqakLpskJ4XfjYrtM1wjfkGwy4VjmjDlFOIzIpV6uBWEijohMmXPKscVrkhzCJTkm5P1QlnoJHYSlCDPqJQASCuDp2SLUxKHtRKs4YGZxSuTZRJTwzOG2ErLGYePZeNxxxzUBJeLnGh7H2/4S4yFfxG677dYcbo7kUTF+7mvzwP8hJUps7HQoUWJj8a7aCoFCYHsjUKLEyONbosTIAzBj9T25ICYgyl64vRzGKZEXcSuLbNCEC9tYIg5ECS//IfG2dUNurKQmK7/fuSAe+tCHLhF25U9LdGlFFgH80Y9+NBx00EGN6COKRIn+YCtHQntRIpn/dyVK+J69PdvSqc8q613ucpdGxLIt6WpECeTOC7QXbKRI7HuEgGk5JQg4rvEyjuAie5Ly5UU8YsS83BK9TVp9XATEoYwpUUKyQKQqCUa5BPxNwIhQEeEKgZQAcgxRIqFGSG4vShhPDhWEWR+Q+Ahg2om4Ir1xsEzLKRGnRPC3qm7eIa7KjsU8K/izhtbMIkroDzJGICBKaDuxKgSun9/aw5FgF4gc5q35zSnhgBdhj5DHHUREcA6MOCmEXDlH2IsQBCFbERgIaDCxrai5zXHBPZI5rnzCZbYs5ZQiXriGEJItQeN+Qto9Q/I3HN135qAjYUURvJznvuZGIDBIdClEgzNB+7XJITGl0KuUQSDwPLv85S/fPksbI8YJ8/LcUv4sokTmgWdkhE6OCcliCV3cXRxXfajZjI/kbXt6L5pN5rrpBWfPR9iWKLHxU6FEiY3HvGosBAqB7YtAiRIjj22JEiMPwBqrD+GTuV3str+tinNHZPURySZGWJX104EsWGkPmbAqa2vDfffdt32vHCuryIiX9TglfE6AyI4T/iZciM1WljI4CJAidUlkGCKDWPjM6njIkRdY17BTZ0W8h6K3XiufMwEZi41cQkOkgvihDSHj2k1McSznlECgiBJW4NXvcH3CYdIeq71EAQccCBGI1cc+9rG2Mu1FHcEJ8VnjUF7ksl7c8LsVZeOVsZFXAElnwUdMEQJ90dbsvqGtIcRJxJmkhK7hKiA8TcN9Hn3oy5gWvgEvq/3IuzYg1dl9w9+cD8h48O1FieBgBR9RNZb+GWuJSIkSnCW5P7LCP2tfJ0UJ5fgs902f6NLn5rawEfeMcViO5Gae9nk29FOiS/ei8fEdVwGxkFDAzSQsA7GXQJYjQ3/Ui+Q7z3W+l0PC2HMZcC1lV4vfomTSAAAgAElEQVS0PUKW8ScWhOwTUQgjHAu5R/3kPOE80qYIQK51fh++kfnlGuKQ+11CSQlJtZXrg9ODGONcCS8jShhT+HLMmN8ENfeX51D6SfAhsvr7ete7Xttq1OFv7pFpiS5TrnYqz5ikPEKYPDXHHnts+xnH07zn/0aV18/XWef6Sm2MMJGf2ao19eV+UIZxkzTZPSBvCndLHYtFoESJxeJbpRcChcDOQqBEiZHHu0SJkQdgxup7pwSS4KU/4QtECS/2bMrs/EiBrTDFpVt1dfTZ95VF1OAGsProZdZ1MvJblfQzK/fOlTCTEJGXXlbx5DuwemqPeqEfiLy496ymIcnIErKS9iNORAEkaHIVW/ns/ISH2PCFb3jZ9Z3ykBKiBMGFKJEVVWEn3BPKtBrcbwnqeuRDG7TTd7HC+4wokfhyf1uFho1+wEGdXAkIThL0hRiF7M04nL92er86qZ8wS6JKJyOo2m1HFW1CqjhFuAOQ9558Op9gEdcEjLhNso1sxJRZXQSr7WMEpOzg0rsWiGByDzjgSnDSzr322quttCOecXdwVBhrpDIr8vmpDt9zAEn0KrxGMtD1HP0Y+F27zdcIHfCKKOEz+T0IBcIWiAnmzDSXRAQVcyXlZf4QBNyD6pJYNfOSi4GbQZ1cUYi9OZhVf7k53JMJn0gOBgKNrXA5N5QXcTEr3oQ7Ag7RASl3EP6IdMk3E1GCENKHBJlvQscyHsQDTqnMJ/0wpu6/bN2pDs8gY2Q+cEJwR/RYc1XEweEeU47cF8aa0KS95gR3l/Ath7+JEj0GPktIVsiz8AP5Kjw/tNX9oj74mi+LugfWMw9nuTZhSn1S1zwLjEuexfPoZ5/vJQK4EDGfc+8QSInD2VkpwuAs/alzV4dAiRKrw6nOKgQKgUJgNQiUKLEalBZ4TokSCwR3AUV7ufQCSnjIC7fVRSRE+Aai58VTYjnhFF7OORysXFpVt0LI0eAF0j+EB7FFVpUtwSU3BOJLsEhWenUh7BJrJjGelViCiGsQFdcnjIAo4Zqsrmb3De12HmJCvEC+/N6v5LvGVpZEgrxsI4F2GgmxE3uP6Nj9QxuCBzHFqqwXYaTH6ipy861vfaut0spVgEz5niii/zLwq1MbhZlot34TWuCgDc7XVkkl1fWLX/xiKXGg9s9rddIYJfmgFWkhL7DQBhghmgQa46UvSDDil7ZmymW1O6vDISbi563kK48wMw+SstI0D0myom9O+tshDAbecDWn7CSBqEcQQ3QJSLAgtmSXlvSLKKRP2U4SuTb/jRfXxXqOXjxJngvtSZiUdgqjIBjBV50cSOaQHCkJPZm2o0O/wpzcDTCRz0HyR9+rCyk3NsQ8wp92cOn43b0VwQY2xMe4kogPyhWyJWGmuXn66acPknA6lMnx434lhBAscj/4PUk0I5ZwNHBKmCsO5QuvcW7Iqes9E3wnbMR9ph8EBrvkGEf3GbHGDiNJDJodSnK/cXY9+clPXnIzeGYR5NTDReKedwhh8rt61XmLW9yihWIRPBywEy6UuW+uuK9gBDfz3zPQ3/AzN9Om9cybsa7NPQELzyYJUDmpCH3GO+FncHA/rfdIItQIY/6Gn/uCi0zImNwd3C0RQ9ZbZ10/HYESJWpmFAKFQCEwPwRKlJgflmsqqUSJNcE22kVZuc0KlZ8IDZu/l09E2+GlkK2bNR5BQfyc65/Vdi/1Xiq98CPxXtKtJnIeIBPyEKQO5SEhnBCIWMiNcpEdgsGPf/zjpc+dkyz7XpSFl7CRc1aEvBMv/G0ll3gQgpkVXY4NNn4Ez0svgYS4Ikkd0qY8oohQhF78QMS0C/nQDwQkoQFcIlZ41XHpS1+6hbuIl4+NXMiJ3ARe3BFQK9OutxKOvFiRjb0e8Qme83zx1hftyzaliCgRImMlTAHpcBCJIppkpxDX67vkhVYvrSpndVw75QwwL7Q91uvltq9c7yTXlvPPP7/VQzhKckSf2/2EqGLOmn/ahGxy/nBRGAMYmztW8DkEIg5pl8+RLM6g5AVBxIR1JDfDWtsfsp2VZvUivsh9xiFOCRgThDgD4Esk4twIvtPaYM7KnZB5q0w5KeRgsOJPYIkwIsSJ0OEaK9Dmg3nonkgOGKKaMddOn2u/+8/9hag7j7BFEJAMl4h105vetM0f40L8Uh/BjVMi88JcJ0rIaRGXiHr60JM4HdQtTwOBhOjhcP9xOxFMEyZCONJeh1wX5of5R7gg7BCqfO4wtgQQGGcu+R3GwsS4heSWESZAWA3hdm4vxiVkyU+JN2HoOnNPaBQXxlbdEjRzKMIu7N1LnnmezcYlwqO5QbRY7yFEUDLaJMwN7u5H85hYbA4TJVa6D9bbjrq+tgStOVAIFAKFwDwRKFFinmiuoawSJdYA2oiXeAn1Ah/rdIQD1nG2d9Z8ySbFuCMeXuy9lHpxj40W4ffSiLQgO15oEWEvmqzazuUuyHZ66ggpUz8CrKzLXvayjQQhCCEyvicmCMvwnXrkB+AsYJt2OMeLLBKGoIinT34En4d8IiAIKWEAiRBfj9So1yGfROKWtd+54ur1OdngYUCMYNcmnBAskHov51bliRvILzKEWBJxtFsb1eV6Yo26nadceCA0cQGEmM3TpowkIt4IFLLoUK/VSOT0rLPOaqvQcIeXz7hE4IgccIYYJ/Z37YxTQjgHkstxgVgjqYs6YGTlmwB2zjnnNHKqvdqiXs4A80+IEaIpLwDMQ7j1m1Bk7rDaO/RPf7lWfC4MwE9jYF4QJZS7nkNZWVWWCNFcEQIFS4f2I9lwJBghYgkfIpBwIy03F9yjBAJ9Np5xErnf9AvhI4iFJEsISYTgcOE0cc8QloSpRGziImCbdx9rt/ZzokgcCVP3ILHySle6UiP8Qh/MfY4omGmH5wZXkfCn5F1Qjn4KEbHqTjDSfv3LnI/zxfxTrnGOKKA+IqDrjR9BkWgIGzuQqDNbkypH6I526TMxxT1NXCWouhc8g8wpoop7n4BCCCHwcHMQ4giiERsiGhozq/ew9qzxXDGGxBguL8+Q5C9Zz7wZ41r9SOhY/l/QDveZueD/ifQtc2297YxApW7lw92YwtN4ECWIa3EPLUr0XG8/tsP15ZTYDqNYfSgECoHNgkCJEiOPRIkSIw/AGqsPKUgCOi+FISlZzfXTi33Oyeq7l1V2bNcgdJLohQR4cc3KV58nwXkEhMSNKzfEK+6GhGXETpz8D15cs2KXa5AMJNpqnnh81yRpZFb2lJfVOL/Hoq5d2p96/ETktEOCNS4M5BChUTdi7BzXe3EnPLAZW333PYJvdTGrzEif+pDp5GOAGUu46x1PfepTl/CepygRIqEtGa8IPhFrQmYjTGV8Q0AyF/TTCrJ2ZyXdGCKWfiJkEXjWOA1XvAwuSKjkd8Y4yUKzWqs/5pp+CofQL8IP4QX+hCCEEbm1Au96/1xjRTj9Tf8Rc+OSUIW19ilEG2ZCiLhn+pwSEYhCvjNH/I1Ui6cn8E07kGLuh4QxZaU74xPRJXkdOJf8TqAhuDgP2eOYyfxABAkCyDgxUvvNIy4FQgA3gjEnVBBziBxJlhnxQ6iEPuYeUI+2EeS4bbgJhHtwVCH1DjlmtME4qI+TiohHmODKIDQRMODncC4XCdHQWLlPHf1OJRxMchEQXxzaw1FDnFMuBwDhkVgSJ0vuGUIccUQ4m37rm+eCZ4U2eoaZO553BBAOKLk1PPvmKSiudd6t9bqIqBF29Tf/F+Rn8gYZl/UecHefEjiTo8d4cryZp8kpwUE0D2fGetu7na8vUWI7j271rRAoBDYagRIlNhrxifpKlBh5AGasvif8CRvIz97e3q8S9iv6vdDQCxtphs8iAOSlP0JEysmLbsiZn31ZPdHKOQnbUJbvs7Lch0A4N4JE308v3T1pSF25NmX3K4H9OSkr5L4nlemjz5K/YjIcIyvHy/3scZhxOFc8fdpYh6glH4G/Mz75PRhmvDKeGae4FRadT0J9aUPGMGPVCyw9rn0fIiTlZ+L++x1hJsdkXmORdiOunEBCQ/ojbcpc6dua89LXadf183NyTPt5mjHLvZF68nnu5/6+msStH4fcu2nb5H2b+6Eft8w110Rc7O+9aeFLGe+UN4lP78aI2yf19M+AHt/gmPmbMiPCTj5Tcn760mM52c953rcbWVaeEf3P4GessvtOf++nff1zPo471/ZzY7k53M8pzjuhNIQJbjOhhBxoHBPzDG3bSFy3Sl0lSmyVkap2FgKFwFZAoESJkUepRImRB6CqLwQKgUKgECgE1ohA7yLrxcrlBIVevJ0U9YgbccGtJuxiUgjmOONi4dDibooAvcau1WW7QKBEiZoihUAhUAjMD4ESJeaH5ZpKKlFiTbDVRYVAIVAIFAKFwOgIxCUTF8xKSTuFugjTSTLd5JvJFqo6M+limexg8lj4nHBBmIjb5eSTT26JUeUykcejL3d0oLZhA0qU2IaDWl0qBAqB0RAoUWI06P+34hIlRh6Aqr4QKAQKgUKgEFgDAtmlJflyhGtEWJjmlCBC+Nfno+nDZfp8Kn1YWN807odsM5pQmuT7kTPEji6SqGb3ja2cr2MNQ7Khl5QosaFwV2WFQCGwzREoUWLkAS5RYuQBqOoLgUKgECgECoE1ItAntSQYrBR2kXw//7cgsbStLEfDZN6ePv/QZNOSzyOJlJPTwg4xkqLa8cVWv9OEkTV2sy6bgkCJEjUtCoFCoBCYHwIlSswPyzWVVKLEmmCriwqBQqAQKAQKgVERiBggyaTElraHTRLPaYJAn8yXoGAnFNvRZreVXGvXI98vtzuP7+xi4p8tWSW4JGLY6tb2ynZBsiUxJ8VGJNQddRBGrLxEiRHBr6oLgUJg2yFQosTIQ1qixMgDUNVvKALZFcBPL+1exms1b0OHoCorBAqBOSGQ8A1br/7sZz9r28Xuyi2RqokItkm1Deu0HTf6XW/ynFSH0A/nExt8zplh61X/Pve5z7XdN4466qjWln4XqDl1uYrpEChRoqZDIVAIFALzQ6BEiflhuaaSSpRYE2x10RZFwIv2t7/97eEqV7nK0gtzv2XgFu1WNbsQKAR2KAKeaZNb7IJiHmJrnBjK+6//+q8mQHBHXOYylxl+/vOfD7vvvvtF6hG+cY973GN417veNdzmNrcZLnaxi82lHTt0aHfZ7RIldglRnVAIFAKFwKoRKFFi1VAt5sQSJRaDa5W6ORGwsnjaaacNN7jBDVoDxVIvl9Btc/agWlUIFAKFwP8ikJ03kuiSaJDcEPMQJYgdvaOMgMstsdtuuw0XXnhhEyUIF9mKNDkl7L5x//vfv56tC56oJUosGOAqvhAoBHYUAiVKjDzcJUqMPABV/YYiIBbai7xt8XLEpryhDanKCoFCoBBYJwJxMhAOPNeynadi55nLwW4bF7/4xZsAIfStT6apXgKFuo844ojhpS996XDccce1LUGzG8g6u1mXL4NAiRI1NQqBQqAQmB8CJUrMD8s1lVSixJpgq4u2KAJeqrO6qAtWFVfKMr9Fu1nNLgQKgR2CQJ5nCUMjRszDJRHBI6Jtdvnwt1AO/zgl4jT71a9+NRx//PHD4Ycf3nbfEMZBlJinOLJDhnTV3SxRYtVQ1YmFQCFQCOwSgRIldgnRYk8oUWKx+FbpmwuBrCbmp9ZVMrbNNUbVmkKgEFg9AhENOBh6QWIewoRWJGfFt771rWH//fdfqiPuibRUfR/60IfalqBHH3308IAHPKB9Na92rB6RnXNmiRI7Z6yrp4VAIbB4BEqUWDzGK9ZQosTIA1DVFwKFQCFQCBQCWwQB4gfXhBAOP7/85S8P++67bxMfzjjjjOHggw9uTgk/K1/PYge1RInF4lulFwKFwM5CoESJkce7RImRB6CqLwQKgUKgECgEthACxAZbgF7ykpccvvrVrw4HHHBAS3Z58sknD/e6172GY489djj00EO3UI+2ZlNLlNia41atLgQKgc2JQIkSI49LiRIjD0BVXwgUAoVAIVAIbBEEOCUc2eUjuSwkEf70pz893POe9xxe//rXN6dEhcYtdlBLlFgsvlV6IVAI7CwESpQYebxLlBh5AKr6QqAQKAQKgUJgiyBAlMg2oV/5yleGa17zmkvbgp500knDfe973+aU8NNROSUWN7AlSiwO2yq5ECgEdh4CJUqMPOYlSow8AFV9IVAIFAKFQCGwSRHotx1NEyNM/M///M/w3e9+d7ja1a7W8kd88pOfbE6J17zmNS3hZb916Cbt3pZuVokSW3r4qvGFQCGwyRAoUWLkASlRYuQBqOoLgUKgECgECoFNikDCNeSM6LcJ9Xu2VLbrx/e///3h7LPPbqLEm970pha+4ZzaEnRxA1uixOKwrZILgUJg5yFQosTIY16ixMgDUNUXAoVAIVAIFAKbDIF+2+TsokFk+NWvfjX85m/+ZhMc/uu//qv9Trj4j//4j+FLX/rScNBBBzWnxIMe9KBN1qPt15wSJbbfmFaPCoFCYDwESpQYD/tWc4kSIw9AVV8IFAKFQCFQCGwyBCJKEB6EaVziEpdorofeLeFvggTHxDnnnDN89rOfHR7xiEcs5ZSoLUEXO6glSiwW3yq9ECgEdhYCJUqMPN4lSow8AFV9IVAIFAKFQCGwyRAgPkhSyRlBXLj4xS/e/vZ7wjLsvPHjH/942Guvvdp5ckrIJXHccccNd7/73ds2oXUsDoESJRaHbZVcCBQCOw+BEiVGHvMSJUYegKq+ECgECoFCoBDYZAj04RuaFkEi23xGtLjwwgubYOHnxz/+8aXdNw455JAmXtTuG4sb2BIlFodtlVwIFAI7D4ESJUYe8xIlRh6Aqr4QKAQ2JQIIVR9L73d29f6zIlybcui2RaMy/8y5SUFAB4VNLOdEiBjgp38XXHDBsOeee65JIDDfHX3CSp9xSfT1n3zyycNHPvKR4aijjhre8pa3tESXFb6x2KlYosRi8a3SC4FCYGchUKLEyONdosTIA1DVFwKFwKZD4L//+78bgbOlod/FzPs7MfU+u9jFLtZi7Wvbw003fFu6QcnREBFMTgfzjgDgd/MuySZ3tbNFyvjpT386XOYyl5kbLhFMUqD7QxjHox/96OGkk04aXv/61w+HHnpoEy58V8diEChRYjG4VqmFQCGwMxEoUWLkcS9RYuQBqOoLgUJgUyGQRH5EiKxGI1yvetWrhvvf//7DAQccMLz2ta8dLnnJSw4PfvCDN1XbqzHbAwHzLoJDXA8+O//884fLX/7yTaBIbodpbomIERE4Mqd3JWKsBr2Edbg/7LghASZxTh2nnHLK8MAHPnA45phjhnvd615NkJhHnatp1048p0SJnTjq1edCoBBYFAIlSiwK2VWWW6LEKoGq0wqBQmDHIBBSh2whVr/4xS+Gl7/85cNNbnKT4S53uctw5JFHDnvvvfdw73vfu1aCd8ys2LiOhuRz4fS5HRB/7gOfx4UwLYQoYprzuXr+3//7f63x8wo3Uq46vv/97w/77LNPuwe08z3vec/wkIc8ZCnRJUfHb/3Wb20ccDusphIldtiAV3cLgUJgoQiUKLFQeHddeIkSu8aozigECoGdhUBCNqzyIn8J00C+Yp0PIvMiejsL4ertcgjEAWFeRVRA/F/zmtcsuQ84FHbbbbcVhYYIGH7OO8Qo7g1iXdrhPrElKNGOU4JgJ9SkjsUhUKLE4rCtkguBQmDnIVCixMhjXqLEyANQ1RcChcCmQiBWd41KMr/+syQP9D0COW/Ct6nAqMaMggAXQj+/HvvYxzaSf4tb3KIJFclx0rsgJhtq7vY7Zfh+HqEUuReSxDKJMJX/0Y9+dLjnPe85vPGNb2zt9V1tC7q4KVSixOKwrZILgUJg5yFQosTIY16ixMgDUNVvWgRij86Lf1YwEYLYo32WF+/YrPNdMuYjAj5TnpXDkNrs5JCX+z6HQepyrpd6P63Ws2GnXf1uEEB0TjL1/+d//mfbpm8yQ38S1IXYhPi4LuWvRHRmGaw+N0Ou63GLwyDtXq5s/Q2hcr3rkjzP730yvWk7EmRVV/9CkNLX5eqc3L0gZC5lqCdiRB9j3/+uXT0J7P/2e1awsyKetvTzZha869ztg0B2tzDHuCLMW3M+z4JduXPybMg8Nt/mLaDl2WeOJwHshz/84ZZ35ZWvfGX7uav7bPuM2Dg9KVFiHNyr1kKgENieCJQoMfK4ligx8gBU9ZsaAdnuE9eNEHjJjgAQkcFnxAYv6Qh9yOq0VcqIDREkEhaQMIGICv12ez2ZTeK6tAtRCfHoSX6s2z1h6OsOmU9setoTcpE+rXdwIsD0OwokSV/qUkewmlZfBB2CTB9fP7lSGwEgpL4XFvrvgufkloZ93bk25A4xTGw8bIKlcY+YNE10iujjZ8Ssfl6k/LQvAoufKW+9Y1DXbz0EzIs8G37+85+3ufebv/mbq+5I5lFEvO985zvD1a52tVVfv9KJfb6KPAv/7d/+rc3Xs846a7jHPe6x5JSonTfmAvmyhZQosVh8q/RCoBDYWQiUKDHyeJcoMfIAVPWbFoGemPZx3nE+RBDQgSRE7LPiI/wh5b2LISuMyU/A8vzbv/3bLWncv//7vw93vOMdmyPCjg9XvOIVl1YhkVn5DHwXUUF9ISCEismEdiG9F154YRNOzjzzzOGf//mfh1ve8pbDvvvu267NCmoforCSSDDLgCkzAgoyow0hNTDrxYLlrOWxh0dsgFvveog4kc8mRRrtPeOMM4YXv/jF7brb3/72w5/92Z8tJQxcTggJoeI6ifiQLRlDxiKo9D/9HsGj76PyIohoc78zQu/80E/iln5UTP4ss217nNuHQ8TB5D7flTui733vLjKXzjnnnOGqV73qXEIpevdFhMWf/exnLXTjcpe73PBHf/RHwxve8Ibhfve730xt3h6jt7G9KFFiY/Gu2gqBQmB7I1CixMjjW6LEyANQ1W9qBJB5YRAf+9jHhre97W3Dm9/85iUSjyj4Zwu8r3/9601UuOENbzgceOCBzbps6z6ktM8+HztziPnnP//5lrwO8UV4swrvmjguEhseYSPEmICBwBAX3v72tw83u9nNGulNaEHO14evfe1rg7h0K6YI8C9/+cvhNre5TdvakpCx++67D0cffXQj7Fe/+tXntqNERJHrXOc6w9lnn92S4nEdxMHx/Oc/f3jCE57wa2Em/aT4yEc+0uLT9UtfejfJM57xjOGZz3xmwy4Evidvwe5Zz3rW8LznPa8Vu99++w2nnnrqcKUrXWnq3OvdGAmt+O53v7sUx69MRM/Kdb9tIwwTMgPTkDdt9vcFF1ww/P3f//3w1a9+tdVt3M2RJAokOEXcmGVVfFPfQNW4NSHQhz714UmrLcz9kO04I5DNImrsqp4IJ73bSdLLf/zHf2w5Jd70pje1e3ZSrNtVufX9bAiUKDEbXnV2IVAIFAIrIVCixMjzo0SJkQegqt+0CMQd4eVeVvnnPve5A5vyF77whUZGvexbfXz961/fRIveKv3JT35yuN3tbtdezP1MPHifrwEJRaQ/9alPNZL75S9/eXjiE5/Y8EBKDjvssJbJvg/fICYQQF760pc2V4UyrnzlKzey+3u/93tLRDiJ8pT1N3/zN8Npp5023PnOdx5ufetbN/cFgeBDH/rQ8L73va8R42tf+9rD3/3d3zVh4uY3v3kTO9abFC/5K7TFFprIOax+8IMftLJ9fqc73Wk46aSTlvJhTJsMxBQ7DzgfWb/sZS87/PEf/3FbhSWicH34LmJFHBVxe/juT/7kT4YTTjihYel6v8Nimr08hCv2ef0who7PfOYzDZu4HqwME6G4T1796le38YqLxU9tImgQf9797ncPv/u7v9tEESvLxoDwdJ/73Ge45CUvObz//e9vv1tpdqSeTXuDVMMWgkDvDIqwNSu5j7A2Gao0D2Ei7q8+z0qeh55lwjfMd8LsrvLFLATAHVRoiRI7aLCrq4VAIbBwBEqUWDjEK1dQosTIA1DVb2oEkptBI63wEw/23nvv9rLtuPGNbzwQILIyjgxwPQiTeNrTntZWxYkZj3zkI9v5fYhBiEZPPJJV32fHH3/8cOihhzaS24cruO7cc88dbnWrWzXCyynxnve8Z7j+9a9/EVEiYgpSf9xxxw3XuMY1GnnX1ogjnBO+P/nkk1vM+T/8wz8M+++/f2vreglMyIuyEqrw8Y9/fIngK58oA68eg8kJQWwRq36JS1yinWs19nrXu147Lbkw+jwNvSiBlMGK6JKQCeUcccQRLYRjWh/T7v47cf3+/uIXvzjc4Q53WBp/uBIRknOCW6IfV+277W1v21w0T3/605s7gpuCmGRlmQvkT//0T1vZyiAKEVyS2HC9Y7Cpb65q3LII9KFjcevMIhL2ouJkfpn1wp6yIzomnMrPU045pQlrXGUEutqZZr1or3x9iRKLxbdKLwQKgZ2FQIkSI493iRIjD8AOqT4kvrclz4P4jgFfTw6EawjB6Elx2uQzJJUAYBX9IQ95SHtJD0GfRjgPOuig5mDw4v/Wt751OPjgg1vZsUmnbgSWe4DgseeeezanxHWve92l0A2kVz2+u+9979vs1I4QiT6XA4fEwx72sCZWEDc4Jea1wjkpNhAXXvGKVwzvfOc7W8iFQygF10Lfz7hU9PFlL3tZw4MAE0HmCle4wrJODg6ShMyo/2//9m+HF7zgBcPv//7vN7JEqNBHMfA9rnEmTNvBI2MqNv9a17rWUsJTIg7yNe1QzlOe8pTmQMn4ZJ70LowXvvCFg38EF/Mk+S4iUI0xx6vOQiD3oHnsPkoum0knR3+Pv/e9723hbBxRnl0lSix2HpUosVh8q/RCoBDYWQiUKDHyeJcoMfIA7KDqExudleiQwK22GiyEgNCA0FrFF86RI2Q+fSVEEBf22muvRr6vcpWrtBX/5QSZu9/97oMXe3Ug5K6PiOGa2FECPGwAACAASURBVLER1p/85CfDTW960/b9O97xjuEGN7hBKzeuCiElCDMRIKKDdifZZHAncDzqUY9qIQ1CKeSaSMLM9U7PaaIEZwnMTjzxxNafww8/vCWh1J5esDE/HvGIR7RQCdd861vfauSIMMAdspzLIeJLwiiEwUgkCh+W8rgeJL8UemEcE0qz3LgE+/POO69dA2NYCn+5613vOhUm4TjCU7g0PvjBDy6dEyEk2Eho+gd/8ActBORVr3pVG4uEAmUL0/WOQ11fCMyKQC9KJHQqIVIR1dy/+Z2o9uhHP7o9R974xjcuJbqsOTwr8qs/v0SJ1WNVZxYChUAhsCsESpTYFUIL/r5EiQUDXMVfhLCHeHpRtfItJn+rJfXrXRFW3IkNLPmTsdZZpX/oQx/a7PhPfepTm4U/8d7TSHVfttCABz3oQQ0/ZSHT8g7ICXGjG92orUJa+X/2s5/dVuOt4AdL5fz5n/95+16MdxJ0ZrcOPycdAXJLEDe4FuaRU6IXBzIJOCU4QZAZ7Ubsr3nNa7Zwl36HAf3VPqKMUA0k51//9V/bdYSBffbZZ6ookS1ZQ5Scyyki+d4tbnGL4QEPeECbd4QO+Tu0AVZECWO4q34Ld5EI1HlcMASn5UQJyUcf/vCHtzAbDhRtiiCVOZAwmte97nXDYx7zmOGoo45qK83GMc6ReoQUAmMhkFwteVZkh5/sCkK8dE8IyyKucY65H9yvcXltNdF5LKzXUm+JEmtBra4pBAqBQmA6AiVKjDwzSpQYeQB2UPUhfFnt/+lPf9qI3Vaz+CK3n/vc59oKu8SFchz0K/xxSSS3hDwCEhtKinn66ac3wjktwaKpkJVI37/oRS8aHve4xy1t+ek7AgcnA7HCy74QBJ8JI0hOiYgBVtyFbSD1RAtixuTuH9k6UH1cFeqTPHJX5Hy103aaU8KOGe9617vaDhR2pOBikNPigAMOaP1HfAgEnCBcBoQVAgtRYldOCe3ut91EmOR8EBYBN6SJgyGkKg6Jyd0EphEp5WoTfPyUsFPyyiSmnMRE3gp91S9iEiElY5wwplyjLOMjQSAhQ12xzK8W6zqvEJgnArl3MxcjksWBpK44ety/EshyXREAbQl6yCGHrDsvzTz7sx3LKlFiO45q9akQKATGQqBEibGQ/796S5QYeQB2UPU90Q1x3IqraOL///qv/7oJC/I42NkifUtSuvy0w8Ld7na3lujQqjghxk4Ly62CZ6tM0+KOd7zj8IEPfGApDwQCYKcJFmkOAnUi8EgvUSLhG671nXYixeoiADznOc9pSeiQDW23ypkVe58JH7jUpS7VEnnO65gmSsizkLAHu1nAxQ4hdsjIiqx2ffrTn27YSQYp/ETSUOVJXLlcTok+SSUB5thjj21CS7ZcfeUrX9ncKsmpIcSFyNQn7Vuu73GryPthBxQ7sQi1Wc4pISRFX9XFffLhD3+4FZ0QH+3Lto36LeGo+URwItQZt7K+z2smVjmzItALZ9xFRLUf/vCH7R9XljCw3DdxeBEnJOd13xFjZ0nOOWv76vyWjLjeoWsiFAKFQCEwJwTqgTonINdaTIkSa0WurpsFgZDT1axIz1LuGOfusccebTtOfZFTAnnOC3reEeOWIELYrUF4gu+uc53rNGfFcmQTGQ1GBIUQaNdyF7D2W4X0M6SB+0JIwW677dZIrnMR/S996Ust50Sf3JJwgfxzeHBuCJ+JoJJ655nrY5oooU8SP0pAyeWhzXacsPMEoSRkXX4FpIYzgRuB6yGihJwS047UF3FC6ApBKMlIiQnGLDlBhHAQazIeCftY7l1fCI28H3JiOFdYxnKihD7CmksmAsPzn//85kjhiiBORUDqRS2fxTa/nKNmjHlfdS4GgX7ObiaOyQ1k7sqDE7E0TqQ8pxIu9fKXv7w5I+R9ca/KhyN/S4UgLWbOpNQSJRaLb5VeCBQCOwuBEiVGHu8SJUYegKp+yyHASSDswIu60AgEdaUVQWEDHAFIbKzPy5GP3/md3xm+973vtfJksJcDQbgBUn3kkUcO3/zmN1u8ttX0uE36RJhZsfSZg6ODO6CPDUcsLnOZy7RV+f322685LIgDDtcjHJNiwloHaZoo8eQnP7mReZjI90DgEabhb6JEEk9yOPzlX/5l+xvR+Zd/+Zel8A3Oj+VECf0LyVee0A+5GuIKIeAQOPSVS0IeDeJMhIyVdr0gMhElCFGuX8kp8aMf/ajt+CHWnqOF8OGnHBqInoSZRKOEfwSrhJbELbFW7Ou6zY1A8qb0YRG5BxfV8t6JlFApzxsC5eQhYaX7xP0aobLPhxPh1WcEDDlwJPS1ewzh1L2tbyWsLWo0yymxOGSr5EKgENiJCJQoMfKolygx8gBU9VsOAY4EuQi8lMtRwPmQhIWTnUE8iBKf/exn21eECSQ8CQ8nz7/tbW/b8kQ4QtDVl/ADdb7lLW9pYoXfs8KfkIC4J9SRlXghEHbVyPnZljSkSBl+P/744xuRiFNhHrk+pokSkksec8wxLSeD+HPERxuQdyRGPgmhEci/nA0EoFlEifRdfPv+++/frOR2t+BmcQh/Ub/cHjCS74F7QlvhvNzYuHYWUQLeBCt1Z+xD0nynfvURuYyRvBdIo/7Xsf0RmEx4m3t30W6JuBvMQfeW5wyRcvL44he/2EQGYRsRyrQxYtlke53/i1/8YinR5b3vfe8KP1rwNC6nxIIBruILgUJgRyFQosTIw12ixMgDUNVvOQRC4r2UcxkQHFYi8IQGuQscronlf5q7Ik4F5FSCx4gEstvLT/BP//RPS+KBcwkIyG0IgjLjnMiWfr/85S9bbgrJLjkurGpGeIg7ADFRjtwNrNiLTHRpFxI5MOAoxwVRQH2EAmIL8eD8888fJIp81rOe1ZwjqxUlMplgwGnCJQLva1zjGk2UUY/cFIQCuOg/N8kzn/nMpVwPk7uS9BN0FlEi7hTz4yUveUkbg6wuw5qwZbzi7OCaEN6hbYhjhKktd4NUg1eNgPlnHpgPmXeLFCX6PBFxWmnsck6vtC1hTXku9GJjwr6UZ+teApvdftzbi+zLqkHexieWKLGNB7e6VggUAhuOQIkSGw75RSssUWLkAajqtxwC8kJ84xvfaMSePf9Tn/rUsiuCXtiJEkQFwgXCbUVcosppRwQP19luUtK4uDBOOeWU5ixAtokVhIQ+LCN5LZTLJZDtQWO9vvDCC1uSOquZ2iD0QMw4gqGs7MSRHSDmQSimOSUIAPJjKF9dT3rSk1pYg+z9BAjtlViPI0ReDQk4VytK6IN/+pMElsEejtpDWFCenBvwsxWqvBNxkqwUujKrKBHsjYfQG8KQXBn6m3qyPSubu0SjwlR+67d+q30/D7fKlrvBdlCDzckkO41ouejkkNnW0/zKbjzL3etxVUTgTHhYhqhvq/I8ozgkuJPud7/7lSix4LlcosSCAa7iC4FCYEchUKLEyMNdosTIA1DVbzkEbGEpXwDCKC+DlXDEcrkX+9vd7nZtBwmHc6zcS3a4nFMi24LKHSGhpWu88CMGdp3gZPB57N9It+0yuRz6A4FGzhHcOCjSTmTEv6985Sst0SMyEeKhf9wECPJ6j2miBBGCO0JbJMYTYhExJtvEIjXEk7/4i79YSp63mpwS2qsfxJab3OQmzXmBHNl6luiQ+H0JLk888cSlPBLyWTjfsVIM/CyiRMYnbYorwk/zhyAjGSZBRAJNWKlbDoznPe95LYyjRIn1zsDNf725sOeeey49P+YhBi7X6wgSxLiEEK0kwimHW8JzJIJEzs8zKc8nZUpeKw8M15P7Ltv7bv5R2JotLFFia45btboQKAQ2JwIlSow8LiVKjDwA27T6ENwQPC+wWYmOTbl/uQ1hn/aCnBX8lJUX67wM+zkZbtDnSwjEPosQgJCHoO/qpXxyiJB/Sd36nBJ9GQmJSF1/+Id/2MI3IjZwA1idn3b0K5Es0BElgg+Hhd0ovPBrv34/8pGPbEUhueqIRfsFL3hBy2kgVMLRk+KUBwdhDEQCDgYOBQRe8kcOj3kcCVnQLu4E7od3vvOdS3gQbT7xiU+0/iAz+ihzv2SetkXllGAJJ2DARw4Ku1dMOzK3CD+u51C48pWvPFz60pdu5Se05dvf/vaSEKBdHCmcKdPmUl/PLKIETLUdSZtcYVYmXOTOsI2iLVFtLRthIluVLpKgzmNsq4z1IcCJIJGt3XA83+YVNrVcq4ijHETuhdSXZ8PkNREd8jzzfZ45udb8lBvG88zzRflywRBUhW9Uksv1zY9dXV2ixK4Qqu8LgUKgEFg9AiVKrB6rhZxZosRCYN3RhfZiAwHBi2mSK+bF1s9enOgFg8Q6R4zIdz1B8/KubCELIfvKdC6SjVhHtEhdSTLoZ29hntUuLQcBwq8NEl0ik72bIS/iCL/DlqBIt3r0CRFx/rRtQUNe/fRij6BH0IGXfAwHHXTQgMhLkqj/SIatJx/84Ae3MrPLh90r7DphpTPJ6ZSrHG3vE9b57LnPfW5bobcqqh7iwTyOzAd1IGByY7zvfe9b2r6UY0E/4cLZQJi41rWu1eLTiQ/CHoRbECVsBSqx6HKijvZyWCjjr/7qr5oTJM4EuRpe97rXDTe60Y1aYsu4JmCBFK60VWtwmEWUeMUrXjE84QlPWNp5I/MzwkfIYPJ7cGoQbeBAqLj1rW+9FIIzj3GoMjYnAuZrnDyLJvEcOeryTOCgWil/yqRYm78lkpV8t782YR6S9BIQPbsIp3UsFoESJRaLb5VeCBQCOwuBEiVGHu8SJUYegG1YfVbqs+qXRH6TwkTyIdh1QRZ4L7t+99LMBnzeeee1sALlIZI3u9nNWpiC87z82j5T+ASij7xKFIi02j3BrgrCAnzXb3GZZIdZNfez38ViNcOxnCiR/mY1PmKK3TcQbHVp7+c+97klQj5Z33KiRDDNT9chMGedddZw4xvfeDj66KObMNHXLWminS4kWRQGkfYh6dl2U96JhDVY8ZSrApGXbwIpXu/RzwF9k6iTI0O+COEhhBXhC0QCOS+M8Yte9KLhZS97Wcs74fja17423OMe92iihDGXrFP+iWliUnJKwOL0008fzjzzzIusCodYIWW25lS3z+w+QBwhMmXXkml9n0WU0A+hMRwv97rXvZacGv2OKamDSMa9AXPEUd/vete7rrjV7HrHpq4fF4H+3jCXEXtzY1aRdJZe5JkbETXOnGll5LmQMCTPmwjGabty+vCOEiVmGY31n1uixPoxrBIKgUKgEAgCJUqMPBdKlBh5ALZp9X34RBIMWtXPKjEShnxJ+ocAJ8eBVf/DDz+8EU+2e6t5VuWQZ2ID0cKRF3cvyeecc85w6qmnthX+5Huw0oxgCm241a1u1a7xQt7b6Nca77ySUyL91ha/y82QbS/Vf/bZZw8HHHDAVDu/Ni4nSmRVsicD2n+nO92pCR6cAcIV4gZx/oc+9KFmpbYCL1zC1pNxB/QJ7PKZ8pD/M844YzjhhBMGYSfrPXqXhDHjBHj605/etvr0HcFIOAart3qN9/Wud73m2iDmOEdSUcnzOCaML7FhOadEXCD6feCBBw4vfOELl+oxx3yfBKDaQThwGC87dXCb+H25FetZRAnCCzGIQ0OCy4TPKLuPz8+4n3vuua2fhBuiBHdIhW+sdwZu7usTIpH5MKtAOmvv8vxQj3vBM3klt4Tyc022MtbWiBM+k/sk90uJErOOyPrOL1FiffjV1YVAIVAI9AiUKDHyfChRYuQB2IbV9zsghJSyKAur+PrXv95WjjkhrE5f6UpXaqKDPAns9o6EFUxmfk8OiKzgOTcrfXFjeDm2+s5hgdja/lLdyhZGsc8++7RVduf556U6iSBXOxQrOSVCIkMuiCvcB1bkH/vYxw4vfvGLWzXTQjdWEiWSo6NPWMkFwCItAaRQAeEavQhgC0q5GYgNxx9/fDsXAUG6lRehBt5cCsq2Ok/kIXRIqrneoydB8CYocHDIyUFk0h7jpW3GTFsIDtqQsSXssIRzyXC/fPrTn25zZ7kVZcIB94gQEW6I9DXEL6vF5pf5Zw5og+SjxJLlxgYWs4gS4uuzLSL873znOy+JDJPWeG2S8ND58oDoq7Yt2s6/3vGt69eHQPI1mJvZCWN9Ja58de6FPvdMnjuTVyZsLK4yzjXPBPdo8sSkHIll99hjj+Zgq/CNRY7gRcsuUWLjsK6aCoFCYPsjUKLEyGNcosTIA7ANq8+Lb0INOCGQUHkC5BRAtORFuOpVr9pW8a20Jc9DErBFcPCibmW7X1FMbobJHBPJLZH6EU0v0vI5WGW3lSZSyz3BVZCkbcpG1Fd7rFaU0HZ5GYQi2DrUyvl+++23tMo4bRV8pfCNEAD94x5A5BF27bcjh4SKIRgs1QgC54Pzkfgjjjii5WyAf0hxiD1S/MUvfrEJKE972tOGRzziEXNZpe9FEm3jYBFqYk701vHDDjus5b9wSDopJh35SV8RHY6Km9/85m33kuV2BlEmYUHYhDqE9UTQmZxD/hZWISGlg7PGXDEflztmESVOOumklqhUMkvhKYQ4cz7ztA/JMe6+1273CadEtjZd7bys87YeAkm4q+W9C2pRPenz9UTw2pUbJ1sS9wmGPS8cnqGeNUKrrn3ta5cosaiBW6bcEiU2GPCqrhAoBLY1AiVKjDy8JUqMPABbvPrezYBs5cXV73aZ4AxAQiVmfMMb3tDs944+e/vkS3Fiq7OKOLly7SWYUJGX5UDob+X2iS/zXVb9tAHxc65cCwcffHBbsQ+Zz/kEDXX0VuU4NHyel3IE0gq/XBb5PnksuAKs2Mt1YdWc8BGMlNsLIfrERXL961+/naNNkmk+5jGPaav4CSlIn4U2ZMcKbRG+kZwSyRmBvCPFnAAOuTr0n1ABJ4SIfTvE6AY3uEH7XfjASrHmq52yGb+ELfibqCAxqHAbYQ2ZBx/84AebSwB2nBQSRDrftXaiME5cL9oLJy6CjFlWmJP4VB3nn39+GxciQISRXiwLISNU2YIzISxCfYgJfd6H2Nthb5yEzOiDeWDHDiEXfbiSdvn7pS996fDkJz95KfkoB4h7oheXemGMGCJnRpJzqm8lgWS141DnFQKrQSDPcq6pPBMj6EUg6++luNPyHCO+EQQ5wo488sgWClXHYhEoUWKx+FbphUAhsLMQKFFi5PEuUWLkAdjC1SdpZAhsCLeEfXYyEKMvLh7ZtVIsdCLW+SRNmxQk+lj7JG0MyVNPrMRJ1BZSh5gm7MP5y8VmhzxKauifv5Fj1norfT259NJNEEAMORH0STiGbTOTIBMxlZyRayFiiLCJH/7wh43gI7CEhT333LO1yRF3gu+R58c//vGNnAuZQLyRAwe85FeIOJKcGIgtV0Pyc2hzRIkkpbMVJtEC0bcC7xwiCfKP0Ctb8lCfC5VAxGFgZwztQ/7Xe0SU0CbuC04I7VK+vBq2+5T7gRAg1wTxxhjawpSDRls5BggAHC/pm1wRxIa99tqrlak8WNrBQ2iHUBnYCMe43OUu19whcpXAGL7GUsgQHLRLklWCRsScq1zlKg13Io+wItcZe+IOwYbQJtQCRuzsnDPGxrnKTDs5U+StIAIRhIgNwjIIFco3J1xnPsmvok3yj4T4wb/CN9Y7C+v61SCQ56e5Z25zVvVbJnMICXPzT16f/nnmvjC/XSuPDafTq1/96uGQQw6ZKhCvpj11zuoQKFFidTjVWYVAIVAIrAaBEiVWg9ICzylRYoHgbvOivchmFdwLrBAJrgjEDblCcpFH32UVDiR9XHPEhYgTIXQh5lbh+msjgGR1v9/xQtmxEy+3wpyylGNlz+4VVvaQ0mc961nNzo9s/n/2zjzcrvHs/+uv99eaYi4SYqYiZmIKNRRFItIi5pqHoNRMixJTUCJqJgQvpWYliIoh5nmoGmtIjImY3vZ6//tdn7v97ve2e06yz8nZZ+3hu64r195n7bWe4fs8a+W5v8/3vm8RLlJl3HzzzSFNVkwHjEVcQVBKEMQQ4oAdRu7DuMTdAAMVA5ddR+0+SrJPWzFIMdLJRoFxrh3HjIWImSz5p32QJdpx53OZZZYp5p133mg793MfWSswEog1oQOjGKNi4sSJYcBjDBNHAuUFxJEUKD2xQ6++SslBIEuwwEUEwgQyZK+99grXFnCDWMFAHzlyZPSDtKQKRqo0qrRPxAZ9uuqqqyoE1D777FNxTREBxPwg3SdjzEFcE1xFNA+zLz/tZQw4R0BS5gOECXMKBQP3gpfmr9KvimgiOCiKDvnbo9QgPgSkE/0muwkuJTfddFOUjyHHPIZcYd4xTvRPKh2RJC3+GnH3GgAB5r7mnd6xUpdpfsttjuePuavngHcb85bfeUfyLkOBJFKiAbrXsk0wKdGyQ+uOGQEjUAICJiVKAD1XaVKi5AFo4upZtLIwxUAnZgTxE3DT2G+//cIQxLDEmGQRi8EsAoJz/Jbl9NUuFwRvxKhn51xHTlFHbAKMWYKrUS6kATvV1CODM9+rMjLpofgV7JRfdtllYeASDBNlAwESpcyQgZtjMWhnkYU8B0a8jFEpGnIKPbVdhIMUIRjdCropAoRrVXeeHpJLaweTNshVpNqQUPpVkSh51zPjqXSp2p1X+/JufXenqNorZUgmW+S2gUEDEaCx4m92Y4UldYvckIpFmU0oD/yZSyIvNL5qP79THlgJc80Prs0ZYUTmiAxQG+QWku8Dz2ofe2XVUJvzWFOXiDbuZXeZOcwO9MEHHxwQS5WjcaUdXYl10t1x8n1GAAQ03/O7Su9s5q9+Z56j8GIOQ9bl9/mkSZNCHTdu3Lhwa7LSp75zy6REffF16UbACLQXAiYlSh5vkxIlD0ATV89CFYOeLAfsjCFLRyEgP2SMKi1KZRTKV1/GY444n1PTEXSQ3fy55567Et9AxikL5VGjRsUuO24ILJbxZWbHGZk+h+IlVMPLAloKA8UR0MKb4JEYiCg+2FmHXIH0UH+ykUlbMaQxTBWNXuVRp7JcSE0iI1nGeFZMZFcWKT9E9sgQznXLOBe+IodEUHBe8TWEb1YtYOhynjoYD6ldcvu5XmTC7ExRkTcy4JWyM8eykOpFrj3CQMa95pCC9FWTC1ltIyykzlGmEcqgfJUhEoc65AaTiTGdE6aarxr33GauFWElnFVfnmsqi3s1H9QO9UHXq5026mZn9vneWhGQKkLzOD+Deg41Z5mbPAcorggkm58plBKo5AhUiyJKz1et7fB1XUPApETX8PLVRsAIGIGZIWBSouT5YVKi5AFo4uohJPAfJh0c8RBQC4hYkCxeBmQ2LOmy/sbFgCCRkA/Zr5mFLf74Cvwo41q7daT73HvvvSN9JAYo0nok8oprQfkdpXbMcR0UdyIrGyAmUEsQlwDlBzEWMnmhHe+8w05/ZExmdwvVJUJBqgUZv+qvlBHaadd9tF+GgIgRGce6VmoTEQyZ7BCxoTKoT4FA5Z4ijLQ7KiOiJwiJrKShXAXplMHD74ybiCeRIxpDuVLkPmnM9Nhovgl3kSlZtcK1ikWiTxFBfEqdkedYdpcRYZDLVEwRjW0m34QxbZFSQ8FbRUxIFcOn3IU0FvpN86OJXxFuepMhwJwVQQHZmt3kiKfD+xaXPD0LzH+y16yyyipF//79I4AtCgmUZ7hv9BS52WQw9lpzTUr0GtSuyAgYgTZAwKREyYNsUqLkAWiS6hUIEMMJQ+uGG26IQJYEiTzzzDO/l8FCxrAMaP0tmW82xlnUImOHBCBQoaTzBA8kUCFBMqmTdJAsemX8kwqTeA0QIgQQJKAkZWnXTjva1fBmxYAMTxmWXEs/ibtw7LHHFpMnTw6CghgHtAO/6Wz851gXefe+SYbUzTQCRqDNEBBRKNIxK7K6AoWI07fffrtYdtll41bIONRtBNe99NJLQylhpU9XUO36tSYluo6Z7zACRsAIdIaASYmS54ZJiZIHoAmqz/EF+E5kdTI6QEYQ6JEMByIgLrnkkiAtcINQrADt5mvHmS5r155zZOsgdSV+yARsZCF76KGHhisGC9ssq9ciml070m1KZVAdELN6R10wE9yShTQkg9wFRCiwYy61B+0jC8Tuu+8eaUzJ8oB6Q7v8OZ5AxqcJhtNNNAJGoI0RkBJCBG93iAMpJciKw/sftQ/liZTAnU+pcrtTfhsPT5e6blKiS3D5YiNgBIzATBEwKVHyBDEpUfIANEn1GOm4a4wZM6YgJSXuEwSizMa/jHNJ0jHgX3zxxchZT3pFxXtg4QoxcOCBB1aUEeeff36kf8QNBJIAFQZp59h1Q6EgEgO4qOeggw6KTB9kz0AxQTBD3De04KZdHaW1JF0nLicQKgowKJIEYkOLbYJzUh4EC+0mWwIpREljKdeN7J4gyX2TDKebaQSMQJsiwHtLqjUgkFtVrXBA5kLgElOCdy+kA+8/yiWjD+TtlVdeGWmSswqt1vJ9Xe0ImJSoHStfaQSMgBGYFQImJWaFUJ1/NylRZ4BboHgWm7hJ4NJAdPVrrrmmGDRoUCxG5S5BN+XfDxkhH3+u+fDDDwvSQSqFJr8/99xzkYJSgR8pH6Jj7NixscC99957I2UnCgp24EitiLqBRS6+zgcccED4Lcsdg/MKYkndnaW0JGr8qaeeGmkhWVDjNkJ5BMnM8RvkpkG/IFGOOeaYSOlI+1h0V8dcqM4e0gLD7i4YASPQYghI0VYde6aj+DuddZ0yPv3004gvIeWaVHAKdEkmI9LjOqZEfSeQSYn64uvSjYARaC8ETEqUPN4mJUoegCaoHlcFDPF33nmneOKJJ4oFFligQgbkbARcR9BCXDtwycCQZ7Gr4JCS8XIOpQKR21EtyMBHnQCZwHXUQ33ElUAezG+oIbTzds4554TSYp555om2bLfddsWdd94ZhIbSjXa00KZM+vLKK68EcfLII48E6UA2D0Wez9kc5B6CYmLTTTcNhcd9688TmAAAIABJREFU991XrL/++jFyCgynbBtNMJxuohEwAm2MAO8yiFi977oT1BalBOlscW1TgFqCBPN+hUi+/PLLrZTohTlmUqIXQHYVRsAItA0CJiVKHmqTEiUPQANWL/WDyIRrr722IFYE7hXLLbdcRR2hjBDKEiF3BoJQ8n3VVVeNzxyHAVcMykcpQSDJww47rKJQoBxFe58+fXpBvdtuu20oLLTjhhriuuuuK6ZMmVIcffTRQWKQfo4dOmJSQCjkrBUiMdQO/kZivMEGG8S1eSdPATil+MjKCb5/9dVXkYb0gQceCGKCIJ8cebewAYfTTTICRqDJEKhnnBrerbim4a6WU9Z2BSJIYtIwDxgwIN7PEBz8g+QlLTTuGxDOPuqLgEmJ+uLr0o2AEWgvBExKlDzeJiVKHoAGql6BH2kSBjvGNgHLiKSOy8bAgQNj4clOmzJRyNh/9dVXg7CQmiFno8jEhEiC7777LgJmktaT2BFKlSgCA/KBGBYoH4hdoXSa7PCxQ0dcC6K+046HH344duxWXHHFiuoiy5NRcFCvUjUSnA2Vhnb41Ff+FinCPZTNIQMBfFCAEOeiT58+oQihHJE3ur6BhtRNMQJGoMkQyC5pev90Fri3jK7p/a//J3hH8+7k3Qw5DCkBUUxMCR/1RcCkRH3xdelGwAi0FwImJUoeb5MSJQ9AA1avRTHG+8YbbxxuEeyIcWCsQzzIN1lqA/LUn3322cXWW28dRrwCP5JF45Zbbgl1Apk1OM8OHQQBxAKqgz322CPiQSiOg3bwFJciu1NU+0Jnl4uc0YPruF9khMpGxUHAypNPPjn6w2I6x8VgB5A+zjfffJX75QYicoX75p9//iBhHnroodh15BoHdWvAyewmGYEmRSC/v+qpnOgOPLxPc3pkBQg2KdEdNLt/j0mJ7mPnO42AETAC1QiYlCh5TpiUKHkAGqx6LTa/+eabYu21147UnPvss09F6iv/YxnzNJ8FM8EsTznllJDt8htGOkQDwSghAs4444yIN8F5gk0SWJJFN/WR2WL06NHFVlttVey5554VwiMHzuQ6duI45DaSSQB9l6KCvyEpcLm44YYbIrAl7SSWBCTJSSedFOVJvqxhwKVk/PjxkQKU30WIKAWoYkjcfffdxX777RdZQHAjgZhw6rsGm8xujhFoQgTye4/3DwY/qrFFFlmkIXqTlWE5rTKNMynRu0NkUqJ38XZtRsAItDYCJiVKHl+TEiUPQANWzyKYIJUcBKSESMAo5xNDXQtR0nauu+66kRUDg5wMGRj8nBe5QVmK8wABANmB3/Fmm20W7hGcmzBhQmTbIFglcRqUyQICgIBqBK7MQSs5D+Gg3TnaxDn+5sjkBeeIFE8b+vXrF8oM1BDEqpCKQi4bqDiInTFs2LBi6aWXrqTNyxHrFT+Ca0eOHBltJysJKU8hJnwYASNgBGYHAanBFO+GdxjkKgGGG+Xg/wBIZ2L68Mn7mfe2SYneHSGTEr2Lt2szAkagtREwKVHy+JqUKHkAGqh67YARK+HWW2+NwJaQDSxAFUNCKTxZgB5yyCERx4FPLaAhHFBNjBgxIhap/MMHmTgQxI6AYJDaICsepISQKwUkCOQBmTfULu7lgEyQa4fgy0EpOad0pRAOtF3EA7Ev+G2llVaqECfPP/98kCu4q6CAIM6FiI3PPvssUt+pfyJE1I/hw4eH+gJSBSx8GAEjYARmBwGREnoX5vg8s1NuT91L+4gJxDuV2DocUtCZlOgplGsrx6REbTj5KiNgBIxALQiYlKgFpTpeY1KijuA2QdEiCOTG8O677xZbbrllMXbs2IgPocCTkhTTJfk68/nyyy8Xa6yxRkV1gLIBYmLDDTcMdw0WrpT9wgsvRJR2FrGUyaGy+a5AbiIqvv7662LGjBkRzFJZMbhO5EN1MDjaQkaO/v37V4J0isDIbh456KbUHJ988kkE0yQTyFlnnRW7f1w3ZsyYUIHQF6klRHioflxPIDEIeAmRo35lf2vHmmiCB8FNNAINgkB1/IiZxZOofn/n+Ds91Z1ch96ZELsQtlJvoJR45plnCghe3NkIdLnjjjs6zk5PDUIn5ZiUqDPALt4IGIG2QsCkRMnDbVKi5AEoqXpIAP4RVFI7XwSwJE7Ce++9V0yaNCnOo3KQkU5T2SHjPISDFsDsjj355JOhmCBApA5SepIWjjq064fUl78hHSAoKOOtt96KvPZktoAYEAnAPagcst9yZwY+bYKUwEVjVgtzykWJQb9EXOBWQp9ElGghTv+VnYNz88wzT9wjbGgf7hu4rNAnFBQK8smnXTpKmuCu1gi0CQKZtNB7iXd5Tx1ZsYEKjvc2/1CyKdsSdRE7CGKC/weuuuqqYocddoh3p0nZnhqJ/yzHpET9sHXJRsAItB8CJiVKHnOTEiUPQEnVS5Eg1QKGP8QCASHvueeeom/fvuErDIHAoeuIG0Ewy1GjRkUaTrlFoI7AyB80aFDF0CfeAuqIpZZa6ntKCC5Q1gwW0SgMICIIfqm4EDnjRQ5iOTO4aK/cLkQ2VF8vpYTcO6gPQoL+s+tHvWoD17z//vsF5AoxMNZZZ50oX/Er9P3jjz+OAJ2DBw+OWByUwT+pKxwAs6RJ7mqNQBsgINIWRRpkK2o1SAO5VHQXgqxGU2wgBd7k/cbvOUMS30nPTMpkAhwrJejstqO77W+H+0xKtMMou49GwAj0FgImJXoL6U7qMSlR8gCUVH12gxBBwWIS1439998/FpwiDuTa8c4770QASOJDzDvvvPE7RADqABQUL774YhjmlMffc801V+ySVQer5B7kvQcccEBcK6Nd35XpQrEjRBTMzLjPMSZmppTI8mPugVg49dRTo92bbLJJkCzUQ/shZ3BhoTzICRQdQ4cOrcTF4DzXUQaKCoiJ6667rtJvYVPSELtaI2AE2ggBqbwUALinui5CWhmNeD+KaJBrnd65pEgmYDHENXGFOiOHe6pt7V6OSYl2nwHuvxEwAj2JgEmJnkSzG2WZlOgGaC1wCwtNFpQoITDOSYFJ5gyCXBIfgUUmhjaEA9+//fbb4rzzzivmn3/+cPHQeS06uQYygTJxo/jxj38c5YrcyDEZWNASi2LgwIGxuFX0dl2jBa8UEnKfmJkUWPfOSiqcyQvayvW4n2yxxRbRfo433nijQP2w3nrrRX9xwyDWBoEs82IcskT1Uf+FF14Y1/z0pz+Ncvg9x+JogWnjLhgBI9BACEjNQJOkbFNQ3tltZnW8ihwDKH+XeiJn34CUIKaEMinNblt8f8cImJTwzDACRsAI9BwCJiV6DstulWRSoluwNf1NCkBJRwhCSfaJG2+8MfyAcyBKdsVYdJIq86CDDiqmTp0asRMgHardGJRpA3cIuUJImcBvOZhlJg+0yyb1hhQTWlxnQqMj0kH3aYcwL5irB0qqEJELcvmgXH1/6qmnisUWWyyCX2a1g8rNO4dauHP/448/Hlk4UJoo4CbnLV9u+sfFHTACDYtA9fsxu93NbqPz+zur6zI5q7hE1PXggw8WZCS64oorwn3DMSVmdwRmfr9Jifri69KNgBFoLwRMSpQ83iYlSh6AkqqXOoGF5i9/+ctiueWWK0466aQOW8Nu//XXXx9xFVAOELxRKgMWndmtArWBUnfmwp577rmIU7HIIovEaakfGsFg124jsmP+7b777uGSIfcOZRuhz6QURUWx7bbbVnYBFVeDPv3qV7+KIKG4sigDR0lD7GqNgBEwArONgN5vmSym0Ewyk4Vo5ZVXLiZOnFgMGzasGDduXLH99tt/L8bPbDfEBfwHAiYlPCmMgBEwAj2HgEmJnsOyWyWZlOgWbE1/k3yBp02bFrEQDj744IgnoQCT1R2ExIB8YAds3333rWS4IAXcaqutFvfJHaQjokELW7lPSDnRCEEgISUgU+QrnZUb4IDy48033yzuu+++Yvr06bHY3nTTTQMDBZmTmwaf/P7rX/86ruFoBOKl6SesO2AEjECvI5BdOFS5CGne+bi2KeglnwQ8hrAlmxLuG539f9LrHWnRCk1KtOjAultGwAiUgoBJiVJg/79KTUqUPAAlVS/JL/ETzj777Ag82Zn/r5QEisCuAJgY4AR6hMwgWCSxFDorI6f1zOWU1P3vVQsWyrghdwupI0hxR8DLNdZYI2JMLLjgghGHg8U417LolouLUucdeeSRxYABA4q99tqrkna1EfrpNhgBI2AEuoKA3mncI7IWUgISl5SgCy20UIV4VXyeIUOGRMYiAic7pk5X0O76tSYluo6Z7zACRsAIdIaASYmS54ZJiZIHoKTqRQyQ2hN3DJQSP/jBDzrMKc+1LC7JQw9BQSpQjPOcVlPpMfk9p+XM3RO5IUVFrcEp6w2R4kzQLlxPyBYCWbPKKquEQgKXFbmdSOEh8kUBPumzXFIeffTRCJ554oknBqY+jIARMALNiIDiBol4zTF0lBJUcSN4J5ISFPcNSG6REp39f9CMeDRam01KNNqIuD1GwAg0MwImJUoePZMSJQ9ASdWzoMQYJ07EGWecESoA7YZVNwlCAkP94osvjp+++uqrcPlYdtllw2WDRSf/UA90ZoQrYJrkvI1CSNCfLFGWQuKyyy4LpQMHRIV2DEXEcJ5z3CvlBBjw+2effRZxKU4//fRinXXWKWmEXa0RMAJGYPYQ4P324YcfRtBfBRkWSa13oZQTkLcTJkwodtlll/i/gpSgs8qGNHut890mJTwHjIARMAI9h4BJiZ7DslslmZToFmxNfxPGN/EhSAHK7lZnvr/VZILkuM8++2yx5pprxqJTxIQM/JnFUJCbRCPEktAgSilBmzJZomweXEdMjY8++qgYP358sdFGGwUBs80220QRCu6pcviE1ICcOO2005p+rrgDRsAItCcCvMt410OudpYlSfGGeO9fc801xYEHHhhKiZ133jlAc0yd+s0dkxL1w9YlGwEj0H4ImJQoecxNSpQ8ACVVj8F98sknh5vCzTffHK0QwcDOvyKt44qwwQYbhCJA7gmS8nKPSAvtiFVn41D35LrB39nYV7BIysS4R2lBmYpBoQUt94vIkOtJbg/3QqxwvZQPap9iYGhRXf1JZpCBAweGIoJ7FbRT8SWILI87xssvvxxxM9gBlKJixowZkf40L9hpAwt5sppwr7CT2wp/i8hR+r5MbFB2TrPXUSpS9TP3F1xmJpXO0muNg8Zd45R3NmmH5oEIG7mt5Mj71fE4lMpV/a4eY/qme2ivxpOyqVPkFp+MhVKw6jq5ClUTYrpO4675odgfmoOaW3luatdX9Wk8VabmUA7QmuehypKiJrsqSWlD2SL1qudwnqu6RmVUp7zVGIgEq+4Hc4ujWnKvv0W8qW+Ul1VO9F0qID0DeYzybxmv3IeSXmuuthcQyO9XvS9eeumlcHd76KGHgow4//zzi9122y1aY1KifoNiUqJ+2LpkI2AE2g8BkxIlj7lJiZIHoKTqMVwGDRpUjB49Olw4ZBzLkJNhSSBLJLk///nPo6UyWLQYlYGk+zPhUN01GVGqg3tzjAbalBewlIVBp/SlMlpFTnA93zHiRChkpYO+y4jKBq7uo2z6yLHwwguHASzygHOUjbsKx9xzzx1kAfdyH8bx119/HefVD86rX8cdd1zx+9//vgKDyAX1R4agCIlqY17khYzajLkMShnmwqaWGBbqI59K30qb+K426VPjqQwllK9rhY+MaI2LjGnNFRnIeUdVBqxikICBCBXND91XPX7qK+0XeSMSQe3V2Ivoym2Rka8xE5nDPSKksptRtVGVMcnPRFb/cI2uy4QGblBgKMwouzMSQYQTdYh0o12aByK2KPOHP/xhkF9gzKfGNRNw3377bTHXXHNVSLtMKGQiQvVmYkZ9U5pcjZ+e+2qVUUmvNVfbSwiI2NOz/s9//jNiE5GhiKwbV111VbHDDjtEMEzejz7qg4BJifrg6lKNgBFoTwRMSpQ87iYlSh6AkqqfPHly7Gb96U9/CiOFxSOLSoxRDBwZdfx2xx13RPyIJ598MnyL11577WK++eYL4wgDRsb2zGJK0E0ZMHlH+4EHHghipH///mEwYXzJCKR8Frv77LNP1IErxEorrRRGHQEo+X3JJZcM9xPOTZw4McoQYYCxhtGKsSsigP7cdNNNBRky3nrrrVgwo3bgPPdSBwvr1VdfPe4jWNsmm2wSygcpRmgfbhzHHnts3LvCCisUr732WhiXBx10UHyyKD/88MMDp3feeSdGmQChGIvc85Of/CT6Ap60/dZbby0ee+yxGAfawRhwLYbkJ598Eu3Zb7/94jfKp0zS7v32t78tXnnllbiP8iFQtthiiw5nFRii3MC1BCOS8ZpjjjmKeeaZJ77TLgzVkSNHRvYQMEFJc9111xXXX399jAsE1nbbbVdstdVWFQP+3HPPDb9zBQo977zzArsvv/yy+MMf/hBuLMsss0y0//333w9/c/qH+8+7774bpBDqE+Yf19Fvxv3zzz+PvmcVCm3t06dPBFqljo7cjnBJWm655WLnVoY3/ZNxBKbMFbC47bbbig033LDYY489or/gzCd9Yow++OCDYrHFFos2UJ+IAMr68Y9/HNeCOc/Rxx9/HC4+w4cPj9/o6/rrr18hqUSgZOLu6aefDvKCQKr8zngwZ6iHOQ421M1coR7w4hqyHigVI/dx/OhHP4pxfPvttwM/MOZ5WnzxxSvXS/lC+aS3zYSIiBLupU7uo23cw1jqXurn/LzzzlvBP6suSnqludpeQkCknsacv3kf8Q6/8cYb4/2B+wakRCO56fUSPL1ajUmJXoXblRkBI9DiCJiUKHmATUqUPAAlVX/ppZcW7733XnHWWWdFC7T7ykJTEvS8M4+hgoGG4YrxCxkgWb6uk/HY2UKUcinniSeeCDcIDgxDjFVSb2JcHXDAAWGAYVyRihPCgYCTpOQ84ogjil//+tfF4MGDi2233TYM+kMOOSSMbAwxXCwwAjkwIKdNmxbGGIbdJZdcEuQGhhRlQBrcfvvtYXjqwMiDqCATCfVCXCBBxsDEgOMe8MIgx/BECYHx+7vf/a7YdNNNi759+wbRA07ce8IJJ4TRCnlAv0mbSjwKDEuMfco788wzI1r9lClT4u8LL7ww3D74Rx9oDwTIN998U9xyyy3hKoIbydFHHx14gMXUqVMDKwgK/dOY5OmF0QmuGA7Ui8F65ZVXhjH76aefBn7Mi3POOafYf//9w6hmPBgrjRfky0UXXVT86le/CiIBMuSpp54q9t133yARaD+qGggGjGj6DtFD35B1T5o0KbKSvPDCC3EtBjhlcC3jeNJJJ0WQUNpJW4455phiqaWWijGBrMBQBgeMePClnrxLT39RAEEkgbcMdsZBLgj0mb5CKnF88cUXMW4QBPSZeXD//fcXxx9/fAWD1VZbLeY7xBwkHQQNBAR93nvvvaNdzBUIoscffzzmI/fQB9otMkNqIak9CIYKSQPJQhlgBVkjMg7ShN/AGDcrrodUYZwZM1yP6D/3kNqXDDkQaZAIPCOMMUQOz+zWW28dBBrjzZxhDmFMQsowHuCz7rrrxhgxrwmAy7Vjxowpnn/++XgOqJN3AOVyvl+/foFxduexXL+kl3ovVStSTQomni3m4N/+9rd4D+EWKKUE5z0f6jcwJiXqh61LNgJGoP0QMClR8piblCh5AEqqnt1sjBUIgexjjuGF0YEBi0GCccSBYaVYB2pyltXzHWMZ8qCjg3tZoLL7u+uuu4YBqMUqcSswelEM3HvvvWEQKQUn99x1111BoLBbD6Eht45DDz00DFuMRHblbrjhhpAO50NuAb/5zW/CsIU42H777aMejHoML5EouGKwC4/LxdixY2MXHcUAhAbGKEY4BjsG7auvvlrstNNOQTBQB/cRlwLDkR1qDEMMW/BFZQFBghoC8kJuGey2Q1JAjqCAgHyAZKG/G2+8cYUcQvFx2GGHBZEAqYIRjCHJZ3a/oAywwPjs7JCqBewxmjFq5bbAJ4YsRA1kAJhCltx9992RFlXGByQMLj2PPPJIVINRyu4oxrWMbpEA/IYCBKIAnJhfqBLAH6KFdkAC0EfcZ1CjQDqADf7pqDJQZ4BRjn3AtXfeeWfMNzAQCcMcpF+QEqgXmOP8Jnedv//979E/7l1rrbUqsS0gEyAVXnzxxegPbWV+EAwW0oI6lF0FogGDHrKLMYNkgaDQAYEFscLcgSiAkKCPcuOQAc/1kAd//OMfAz+IBcgHXQcxQz+Z9+AARgRXReVE+1D/QH6suuqqxeabbx4Ycc2QIUPCQGQu8lzxPEOSEYSQcWXOgwPkEXMYRQ9lMH9QLkH0MC+Zh4wT10OiyXUEMofnDgUM8z4fUkOV9Fpztb2EAM8Ezy+Eod7jEF1k3uAZ4rmBuHU60PoOiEmJ+uLr0o2AEWgvBExKlDzeJiVKHoA6V99RjAeMJHbCMazYOZVfu+TlGOfs0GOIIt1nhxSDhWvZzZURSNkckvOyEGVnvaNdel2D8Ue9f/7znyvGIoYQhjTGEIY8JAULW5QI7DojC8bYwoDGyKNeCAyMW3bXMbpYHNNWVAfyc84GOEQCsnOMKIxKJP4YtKgGZLjSFwzNcePGhdsBRt7yyy9fSQmKPJ/yaQdGGgoOjEjaQ9tReGDAUx5toxyMSAxPMMWQh7jgUNwJjGfID+7nE+IEoxwFBIYj/calAYOf+lBK8IlRQD9Qiyi2Bm4nlJPVH9XTC0z4BxYYzigZMIIxJsCPMWSsKQMjmfOoCHJwSHbScRFB3SJ3B+YTJAXGMOOvfyI8FBgUw4V0soyHylScAggX+gPuKHHYvYfEweCG0JGrkGJJcA6CSQfjAKHE7j/9oA76IdKN6yDjLrjggiAlcO/QOEAkQCAxL+SqgRoE3CGUeBboN8oI7uM6yBkIBeYpZAjPBf+oj3mFCmjUqFGV9nG+oyCdjDPkAfOWnWbGm2eRZwFlDq4mco0BC9oBKQHZBV7MOeYMn9TPHOW5AUfIBT2PjDlZFCCu6NNRRx0V90E2MC9RrHDPyiuvHEQFShHckSiPOafnCSXQz372s3BZyrvgUkp5Z7zOL/USis8uGyIndU6fEFIQWTzfKCUgiPX8l9DktqjSpERbDLM7aQSMQC8hYFKil4DurBqTEiUPQJ2rr15MYjhg6CLTxiDB6K5WQOTdToxI1BLIt9n5xRBBIo5El51cjGB2zDDqWIBCIMxsd4x72fll95W28Q8SAuMTSTqG4JZbbhmGPO3D6MJo4h/tQu7PQR24DGA0cmBsQVBANChQpfzlFZASAgFSBPKAnW12wiEXaDPtoP3cg3sHBiGGK4SMSARICXahIUzoOyoC2sV5jHSMOYxRCBLKJxbBeuutF9eCOX3XbjOKEfBkd55dZ0gWdvZJp8cnRurQoUPDjQMDkPu5F8MdnMCPsYOk4BpIDAgjxrJ69zob7XxXLA7KRQWCcY8hgVuAduAxjsEXJQCqDxm2GP4Yxbiw4I4BkQF2GPSQQ4wZ12b1DSQH7VdcDxQuGC0QQMIDQ5fdevqCiwLziutRtqAKwZAGR80tFATghLJCygJ27jG0ISQghtjRhxRQZg3aTjwU5jME0dJLLx3fRSQQv4L6RKigWoGcYi6CO/0FZ4gj3BiYi7QLAorxgoDid+YM/SfOBgRDzrRC+zsy2iEfcN1gPNhhltqGcqmPg/ZDSkgpwfhAGkEogDtjwIExyBihcmD+0UfqhehgLCGzaB+kEm2mXOYu/YbYAlueC/Chfu6lTj0jIl1QWUhBxTVSQ3VEStb5Nefi64QAc5fnEMKKeaGMPMyl6kwyzA9UUby3eC8zP6yUqNPA/LtYkxL1xdelGwEj0F4ImJQoebxNSpQ8AL1QvQxEGQssMNmhlyxfgSBz9gMWmDkjAs2UmwPn+S5jkN+0Ez6zRSiLW4w5DF0Mfwxx2oQLBAtZXDRwSUBmzgIY+TlkA8Yo7VFmCb5jzGIkQnDwN/ED2N1lscx1MgRpm4wpjDPcL9j15RrIA1wyUDTI6MNQxtWA/qBcwMDEdx6yAOOUXWNcSLgftQeLb6TxGPgY1RipGLZSa0CE4K7CzjQGILv4GM/EUOA+YigovgD10TaMUwxudt+vvfbaUAMoyCB40TcIFepHgUFZnMcdARUA7e8orocC02GEUg8ECkY7/UN5oXScYEEbTjnllFAEYFzQH2VlQIGAmwcYoBzgPAYx+ND/HPRQ7c5l46pAXAc+ZejgqsH8wE1Grh+0A6IF4oX5AdlCX7kG8gqCSClFaQOEGRiyw8/coC30S0QWygtcFogzgvuQ5iwuELiLcC24QUAwhrg6ED8DsgKCA/IGpQUEjsaX6yEHGC9IHeYl7kcoNMAYwoA2ZtVOR488KRUh1LgHwoZngbYS24T2ZFICwoFAgsRIgVyhLvqi54n7OK+4JMwXSB9cjnBLYh5qLOXWQjt5PtjpJqgtZXENGIhAol8QhmDL7xCGkCcKuCnyrhdeaa6iFxDQcywiUzGENGdEFCtDEvMcVQ+kGsQX7w2uNUlVv8EyKVE/bF2yETAC7YeASYmSx9ykRMkD0AvVSy1BVSw0ISXYTSUGg2IF5ECXUjDklIGKFaAFqox97pP7h0iKjjIiqExUBezqIguXGwi7sBj1XIMyA8ICYwxDD1KAhS4kigwluW9gpEqhgZGK2gJDVf3M7eccWTcwLqmLAyOTNtAmDoxiDFuMTnb2MWrZ6cZYY+cd45SdZgx2zqEMwGgm5gFqgBVXXDHuUdYCjEF2q3FXoW9I6jF2ISokt2cM2L3nd0Wup50QHCgi2BmHCKE+6gcPyAhcaRgT3CVQZUB6IOen3bgUYHhXH3Lz4JPdfYx7CCHaQswKyBLJrSF5ICUgfdiNl1EN9ooBAlkg7CAlIHQgkjSX6BPGMqoHZXTgfhQIEFPsxkNkgDtGNKoLVCNyZVD2CrDSk2XxAAAgAElEQVSATFL6VmI4gAtuE7gkqD4IFPBgroAhxjQuFuBIW1AGYDBpDOQOQnmMJYY+JAmECXNEcTL4DQWBAl8qYCb4Ml/pN+5OuGEwV8EEQgnjHrKFMpmL1NeRO5XGCQIO0oo5DTnA/AQn2i71D33DTQa1CYQYxCJEgVypqIdngB1rCC+lymUeMhZgDMmhnW6RiMwrni/GgcCaIv7oG6oZ2gFxoueNZ4/nDcz1fpErTC+80lxFLyLA3NN7PrtCMZ9Qi+FqxbsfIo3nD6IX1RqfOX5KLza5baoyKdE2Q+2OGgEj0AsImJToBZBnVoVJiZIHoJeqz2oJDA0MNWIFyFUDooJdTxafWkiiiODgb4w/Dgw7DBJ2TbXbyj1SVczKnxxjDYNR7htcj3HK7i7GNTv/GE4YxOx6s4OLqwnGF4a2dt64D2MVQ5z20RdIAXaBObSDnhfTBIpkNxuigR1pVAIYrdSHGwUHBhblsODGv574AdmXHoUAhi0xFMhowMHvYEd7IAQI0okhzsHuPEoJysV9A1cXduU5j4EJOUC7aC/uIsTkwAjEZQHjEzyoE3k/KgE+aTuyfK4FD8ZTYwdWlKO25emVjVvcTVALQGaAEddjYCuYJG4LZLeAsCDIIhgrkwWEEW3CSMeg50AtgPHOmMlo1/yQ8U/9qF7ADjJGJAlzD5UC7iyQZShXaBP9gCDCJYKx0A4txjhKEc7RDykEMIJwi+F65iMGM4Y+hAJtZ36BOcoJCBkOzVcMbq7FmEexwPUY/sTcQGXAmFIXwT+pB8UBxBDtZD5Tl+Yc5TJfecZoIyRVzlDR0SPPc0gbGHdILAw9XCogrCAaGGOIL9qPUgdyAEUM7aC/jAmZZ6gHJQNqFsgr7qeNzEvmOHhyj+aniBLmOQQlhJOefwgu8KAMiAwwZQwVU4JP8MbNQ2oJKWN66bXmauqIgJ7j6rgQzAO5POn/Cz3rqHh4l/OMEidIKp86NrOtizYp0dbD784bASPQwwiYlOhhQLtanEmJriLWXNdrF1P+v3yyo4ssHUNerg2S+2McYvzLTQBDi+8Yk/LNx/jESBMRUS3P7YiYYGHLP3a/MfQwrtU2DCoMPhaw1I8xyG/EFsB4RJmAcUc2EC2UaRdGOYtf6ie7BgYb/xQTAMOMvzF+UQFgXGGIS8mAnJ2FM8YwBhzGLeVj3NEOVAIYfricoADAEESWzG95x5D6IG3YbcaQZide/vUQHhjQYMpuOoeMcfrAbrMCXVIHfWKXnACFGKK0BxIDGT2KDHbwCVBJ+RAHKDi0Q805yB5UC8SzqD401lwPUYISBQUDdWB80hYdEEUYu+y2Mx55jGkv7YQ8gJygXpQvGP8QGyJxOI/hSrtxkaBeCAhICXCif3Jd4TsxMjD0wYH2oxpgzFBFYPSLlMBFBZUEyhIk4rSfMYEsoFxIM/rK38wBSAPwpC5iYUAMoc7BkNY4ETOFsYakgbSgDwp0SdmMAYQcxABEGSSOnh/UN8wlxoJDzwtkDvMFNyGdlxtMR2ODEgbiAKUF5BrlMm/0nPCpQJfMIcgs/gYzFDzMV55LjELGkzmNSw/X8owxd8ABNQ8YSeEEDsRZgah48MEHvxeTBFULig+wyEoP+ks8DxQU9FP9MinRXP8/zKy1UrcRG4V3GvNEhJXi70BKibilLN5JkJW84yHHrJSo73wwKVFffF26ETAC7YWASYmSx9ukRMkDUOfq5fuuDAcYoSwYIQfIVCBjSYYkRh4GEYYMrgzI+jGqWFzmHW8pFlR+lux35EOsTAtIfEVKyP0Awx15Prv9yH8xDNkNhgyAdMAowthEVq56+SRtJvJ4jtGjR4eMHbWCDhbISPApB0Me5QHlYJzRRggKpc/EqMZlgf5gdGO0Y9zjToDBjMsFbcFIRN6vNI/EVEDZQMwJDGkyiWBcyx8bQoLghRixGLVKdcrv7Gor9SKECBhAwFA+BjUH7eFvdt0xLDEeUVdgWEIMQBpwL2VRPjvdjJlUDXl6MYYaL4gXsogocF3eDdVcAE/KhhBgbBh/cAMz1CQY5XIbgDRC5UAQUIwUDsphDFAokDWFujHwMWJRzJCdgrklBQWkE2ONOoPgo/SHscLw5pzcg8AbwxtSgk8O1AXMbVQAtAnCB3IHw4jYHRpb1CrUjzsDO/wcGFsoc1DOYOhTFm2HFDj33HNDAQIZoWcItwqwp29cB8lCHRBjtBGcULgQC4SYIP369atgJ2yrH3vF3KBc7sFlBncSKRA0bmDBPOB6lAzUxTxGvQPpBbHHd0gDDEbtaEMyMS7En4D0wfUmq6eYV/QREocDEoY6iVsBocQOuIgH5gCuSJTF/KcsxXDprH91fs01ffEiAOjIrNRmM+usnseOYsromWT8RB6J8OI3CEOIKRHYIjFzm/K7nd9FEksxARmG+5DeYY4nUd+paVKivvi6dCNgBNoLAZMSJY+3SYmSB6DO1efFLlWxSEQ6z86wdno5J6MHgwijV0Yqhh8+/pAYGLwYScjbcR/obOHbWZdYwFIOO9fI/qkTYkFuAxg2XIMqQzERMLxQINAufPNRDGBUUTe/sYDGkGd3Gek7u/0yXjEe2RknGwM71hjWGOOoRDCOaQNGKm4RHBim7DhzP8QEBiq710jrwYgdcgx0yBHaiVIEDFmAo5SQoYjEHyMcgxADmF15fme3kd1rdtTBkUCB1I3hzD+yLKjtiuEBuUD9GNkQEcj6aTdjAsFD4EUIF+qA8KAtnRkC4A0xg+GLGwt1YchDeKCGyMFBZYjQF4wk3FwgMcCO8YFowVVEsQ4oj0Cj9I+2Sa0ASQHBxHWUQz30A6wgaoj7wHyibQQ5ZaceIgLiCqylFsDop5+SjjMXmKe4jXAtcwqDinHGcKeftBHSCmIFlx2MfMgO5oUUFeDL3OEfpBJEDOoPCBaMesaBtKfMG8YQQgTcMcaZk8wp6gZL5grPBSQW10AsQPBh4EuRoWew+hnR84cyiHkMoQL5I3UCn5BNYEc9YAqxA3FDv2gncxqyAPceDp4VSAWeJeoHA1QgPA8QZxAYjD/PJPOUMgh6irpCsWYg1XD9QHEE+QJGjD/PHDhD5km6LzKozq+0lim+WqUmI7+jmDyz6rRIrRx0tLP3QCaOeIdKIYYiAgKN9xYHv/GduC/MOYhIymTOMKcph+eXZ5Dnm3kEMQahyzMJwd3ZfJ9Vf/x7bQiYlKgNJ19lBIyAEagFAZMStaBUx2tMStQR3AYoWgoHLYBZVLK7zoKzI1Iip9Gk+dodlWEskkO75rV2UcoBJPlI7zH6KQtjEGMPY5N/LHjZZUa2j2JC7gVK2wmBweIXgoBFNP3A2ELFgEqCXTotzNm1g/TA8KcudoJ1KMCfjFzOK6AbC3wW47h8EAhSO5fUAyEhQxEscQXgOiT0tBtjFCMQg5vrUFrwnfZDRlCGjA76ATlEORjCCsypTwxdGRAaB/DAkNZvqEAoB4UB5fOb3Feqx4Z+MR+IXaBMJmCDYoDdbs5RD2UrwwoqAYgFyBsZGBAoXC93Hs7TV+YIsTIwjnERwh2CsuWCQNm0VVkuMG4x+Gkz48F4MmYY/LgNKIAn10NCrLbaapWsL6gDcD+h3xjvzAv6rb7wN0H4ZOzzHbIEjMAQY570sODBvEGxQhtoE0QDKiG5z1Cu+icDTpk8tEOMkcY9KGrABuWBZO3MJT2HnY0N7ZT6BqUDrjHKGqJ7UTZpbmu3Wy4ojAGkAUoHMGb8mJsEjaXPlI/aAdcXlA+QF5QvUg9Ci/HD+GR8wZo6ICL17EPI0EeeV1xyUAcxP8EtZ+qZnZ3+Wt8nrXSdXCE0tl0hJTS/hQdjxjPNM6U4QB29B0R+QiZC5vG3CEaNN/dJXaVnICvmOKf7pGCDBEQhBFkBsaf3ViuNVyP1xaREI42G22IEjECzI2BSouQRNClR8gD0QvXagVPsAXa9WbhWkxJSTGCo8A/jjAUzhpp2z1h8smjlsytKCUnFMfJZtGLoavGtIH60Sa4IeTFLu7SLj/HDgps2cb8MeGIpoKggU4WMZbkm0A8W02qvDMm8s9vRrqXw0PUytvikHcqoIINShICMDC38Va/qy5JpYa20kTJM5Cqj+BNSrmTptYxYfmNMZDB3ZtRkQknZMBhXETMycPgbzHTIEOFTu6QKkMo91bu0mUjhO79nskQ7uBpL/Q3BpHpVhsaetmhcaYcM/TwHhauMKpFHnK8OxEg/uJd2ESsEIkFqBpWT2yUlTMaW62WY0V7k71ynuaR2qg/UNTP3BuFM+5U1g+ur5w3lqS5wAUfGnj4xj0QsgSft1bMrdY+UDWprHv9cl+T8eg6EGc8r91KO+iSMq9U2vfB6a/oqpIrKRFOtndIzy71yu6gmljsqS+9DzUc+83Or+C16hiiTMddzz/uXOQchi9sVc4gyUWzxfkexhVKiM7VGrf3zdTNHwKSEZ4gRMAJGoOcQMCnRc1h2qySTEt2CrWlukoEkQ4TFJTJ8dpmrSQkRB/Kd18IVo40decpAlo+Euzs7YCxc2Q3HJYCdbgwaLarzTjI+/bgyEJCSQ+kLtWiXP7QUDZSBqwXyYnaZZUTlvlcPWHUf1XeuU/BFkQsy6vgNQw1ihfYSxJEYEuzsg6fcIaRkoB349tMPcFP7ZcQrW4P8skUaqX9qs1wfKJ/db8rS2MhwzAZFZ4aAjGjtblM+xkUmRLQzKiWMFC4yvrlHZEj2J9d51a2d1UzsqD/ZCBbhg/HMdxFeulYEg0gF9bsj5UieQ4phksvXGGteCDP1VXNRBJDwyiSFCL7q/smYz0Y5/RRumbzoSEmgMdYckZEPDnyXgkPGoPDW85FjOojIUr9oG/jJWBWxonKzsck55hjnRPiI5NBcoE4Z0uqLCDh+syFa+38PmrPcAdmDOkyBUWsv5V9X5mejs3HQNVJC5XeO5h6fGkM965lI5ZxileRnjrJwv8IFDlJC8V6snOnqSNZ+vUmJ2rHylUbACBiBWSFgUmJWCNX5d5MSdQa4AYqXoSlVAZJd4id05L7Bb8i9ZZCxoMRIYbHMd2Tq7Cp3lZSQIYh7A8QB0nmVIQNHUJHjnkUvMQZkKEo+z2JZUeCzewMxHJDyZ1JCRqhUB9W71DIsZRCKuMkLen4DE8gHYkLgxgDJgOGARJmYAcjgJXdXHdpRnDhxYrhscA/tzm4w1KPdTRkBIktkAGZ1QzYMZKzSZhmk2pGXa0r11NMYqN8yUPJnJiNEEog8knGRlRM5BoZ2a0VyqG0yYNRfSb1zX4V9NfGkOZJJJKlCKC+nJ1QZGm8RIiIZMsGiZ0IGmAzwPO8zUaU5Ub2jrPtVRyY2dE745nHqaGwyQScMM3EiEkj3ahzyGOR2ZrJFY6FnR0aslA55PmVyUgFTUV1ktYjGRXPSConuv+iZc3pf8F2uVbWWqPdnJpE6IyU4r+cgvzuqn+mO5ifn8nMqgi6rlXDfgIwgtgvkc1dcUWrtr6/7PwRMSng2GAEjYAR6DgGTEj2HZbdKMinRLdia+iZ25MgUQLaHvEMt41PBz2RUZZm9jDKRA10BAsOFOAEEqiSAngweGZy0C/9mMigQhA/fdsnR8261DDUZ9PxGoL4999wzpMPVv2u3XEYabZ6Zgag+ZQMzG7zZnUXXSt2gxb3KJ3YGcRMgNIRvVhN0BT9fawSMQGMjUE3SQGiipIKYbIQjK1yyYqujtqkveg+KuNL7SwqcTPYR02To0KERfFWBLhuh363aBpMSrTqy7pcRMAJlIGBSogzUU50mJUoegBKqx/gnkwGpONmVywoBmqOdZrkxaPcagiD7LXeUdrKz7mgxzP1k/4BAUD0iCdhR53cyOBDckJScHCIZsnw8S8RZNJ911lmRUYBdOi22RUIopkG1ZFmL7c7k5llBoTayKyhchFt2hxA5obaiMOE7gQQziWKJewkT31UagV5CQOoYqtNz30tVz7QaxU0RocA7UDFMqm/M70eRrcraoyCa+r+Be/luUqJ3R9mkRO/i7dqMgBFobQRMSpQ8viYlSh6AEqonYB1p3FBKkBkBskHBJlmg5iwQLExJ80bWDLJL4C8slURXDGvtuhHdn8wKpHuEhMgBEymPRS9kCW4iRG9XPIfqhb2ICi3+Tz755EiBKJIlBwuUJD9Lo3MwuGxAVA8HgdyIFwFOtEeH7qn2red3/UZ/crYMS91LmOyu0giUhEB2b+jKu7KezdV7U4RDdo/rqN7q9y5ZbHg357g2uUyTEvUcvf8s26RE7+Lt2oyAEWhtBExKlDy+JiVKHoASqsdgP/3004McmH/++aMFWS1x9913R4pKxTMgsONyyy0Xge+00yZFQK3NV1mQG6gZiCnBoTgI8nXnb+IwvPzyy8WRRx5ZScepnT0Z/GqHDH2yeeAmobSe9EfZGuRzLwWF/JzlO99ZIDaVTVtJhUhwTo7BgwdHHAnSVFIWCg31hbKUHpHvpF8kjShuKUrf2BWFSa34+jojYATKRyDHgKE11XFgym/hvwJqQvbmeA+dkSY5Ro5iwcgdjr6IwNb7z6RE746wSYnexdu1GQEj0NoImJQoeXxNSpQ8ACVUz0Jz3LhxxVZbbRXp3OR+oECFNEnntCjN6SdzAMOuNB8y5P333w9SAhJBgQhlrCto4BVXXBEuHMpowcJeC+KcbULSYX4nwCWxKlhs53gRkh1DFBDY8/DDD4/YDlyDqmJmAfpkUCiGBO2fMWNGpJBE0fHss88GjgQNHTJkSMUA0e4j9+2yyy7hWrLCCitUAnvOym2kK5j6WiNgBBoLARETmZBopAwUvLt499VKSohw4DNn2+D9i3oO1YT+fzAp0btz0aRE7+Lt2oyAEWhtBExKlDy+JiVKHoCSqr/ooouKtdZaq1h33XXDWM6ZEJTdQMazDHcWpATBvOWWWyKI2VxzzVVp/ax2BKVK+PLLL4OUmDRpUhAf2bdZ2R5YwK+//vrFXXfdFaSJYjhQx+uvvx6pP1lQc16L/SWXXLK4//77K6oFkSlaUPM3/T311FODjKGuaiVF9W6hjAtSf5IGValJlcqT66UwyUHhOAeGKCsOPfTQ4o477ij69+8f/aXOnNaxpOF3tUbACNQBgY5Izlm9G+vQjE6LzK4Wcj3rLENGdYDL6thDvLtRkK288srxPuX/kMceeyyCDjvQZe+MqkmJ3sHZtRgBI9AeCJiUKHmcTUqUPAAlVY8Bj2vBAQccUDHuRRLklI3KzqFdsscffzwM/0UXXfR76ToVFJKYEf369fuPXrHApXzSi/72t7+NDBuoDiA5SDH6wx/+8Hu7cATD3HjjjYMMELHADt+ECROC1OCgPLWPuBe4osgdhd+7sjuZU0FmJQPtk/qC3UV+o1ztGGaDI/tn8/3cc88tpk6dWpxwwgmVNKo5nWlJQ+9qjYAR6EUEql06FAS3K++nXmzuLKvSe07vQFzyeIe/+eab4boGKYHajZSgUr/NslBf0C0ETEp0CzbfZASMgBHoEAGTEiVPDJMSJQ9ASdVDLuy2227FG2+8UUlVKf9gdvKJ6bDeeuvF7pcUAZyHPFDMBC04FTSSRTb3rbHGGv/RKy3E+UQtQTwGymNhS5l5ga54EdXKBS2CIQqI0ZCJAZEQCtTZFVKCckQ2aDeQPqKQoG+KpyFlBTiJjOBerhGRQ738Tt8uueSSyDICUSJ5s3YUO9udLGk6uFojYAR6AYHO3m29UHWPVcH7V/8PQNiS8hRSgnc/3yGNcWuDlODarKjrsUa4oEDApIQnghEwAkag5xAwKdFzWHarJJMS3YKtqW/CoMboXnPNNcPlAdUDRrWMa6kaZHznPPQY4WSUYLEptYQCn0lB0JHBnaXAgKc6RGxQrrJ68LvaktOGcj6nBc3uF1mKXL0zWctg5dgZIhg4d+KJJ8aieqWVViqWXXbZkCrnI6cFVZwK8Pn73/8eihDiXIjUkZqE8n0YASPQHghARPC+zUSqet4oWTm6OhJyx0MdgXKOPvLO+/jjjyNI8rXXXhufqMt81A8BkxL1w9YlGwEj0H4ImJQoecxNSpQ8ACVVj+FOCs0BAwYUu+++e5ASLJzzjr8CWoqc4B4M7smTJ0esB7JddEQ2dCZLViyFnM6T+1WnyqomHkRi8DvkBTEd8jU5LkUmMWqVR4vEoB6MBLVTcTYIrok7yW233RaqCeJEECNCcS1EqCgmBu3Dp5o0ogTAFPGimBLZPaSk4Xe1RsAI9BICkJG8N+eZZ55KRiORmc1ISmT13F//+tfiq6++KgYNGlTw/cYbbyyIV3T55ZcXI0aMqMQq6iWo264akxJtN+TusBEwAnVEwKREHcGtpWiTErWg1FrXSCmB3++rr75ajBkzJgx9jGyICRnbLJhZTGOUs+MFeaDYD9rtx9DGZQIZr4z6ztBiMauglXynTKUEpRzK6MhlQ0SEypeKQmRENvb1vTsjRqo8SY2nTJlSLLLIItFnVCEcBKx85JFHittvv71Ye+21w/1l5513rqg+qJtgmMS+YHFO5g3wUiYTyhCBUSth0p1++B4jYAQaE4HqtMSN2cqZtyq7zfEewwWQ7EK8J5988sli2LBhxfjx4yMjUjOSLs00JiYlmmm03FYjYAQaHQGTEiWPkEmJkgegpOpZWHJssMEGxWWXXRbuCTnApVwj8A1m0Um2jXXWWed7rc1BzFhs59SiEB/Tpk0rFlxwwTDERWJIfaCCqgNF5kCS1W4OIjWyQQ8hAhFQHTxuVhHvc2o7YZFdWHBtIUAlEmSCaBJgk1gZm222WTT9pZdeiqCdG264YQU3xaaA0CCexGmnnRZkj1Kfqm8lDbmrNQJGoCQE6hXcslp19fzzz8d7qifJgGo1HBBmtZvc00jhDIF90EEHhVICUpbD7mr1m3QmJeqHrUs2Akag/RAwKVHymJuUKHkASqpeC80zzzyzIJ0mwclQSLCAzKk68RHGVYODxSe/SY2AYuHoo48uzjjjjGLuueeO8zK8uVbuIJTZkZpiVsRBPaChTsmPRcKINEEpMcccc0QfWNzPN998xTLLLBOkCooRzuMXrgwayv6h+BhyAyHYG6TFNttsU0l5Wo++uEwjYASMQCYNPvvss1B49dRB2QrSq/8Dctn6vwCVBO9PiInjjz++uPTSSyPQZXYH7Kk2uZz/Q8CkhGeDETACRqDnEDAp0XNYdqskkxLdgq3pb9JOF7v611xzTagCOnJ9wCCHUMDVgt9xTZh33nkjQOaVV15ZjBw5shg8eHAQEBj0IiZYoPbp0+d7KolMQojgKMONAVICYkGBJxWoE1WDsmnQrhzwUrEv9MmOIK4ZIiK4VuUiYV5xxRUj60YZxEvTT053wAgYgZoR0Ltc717eOT2Z3UekBO94XOz4P2PxxReP/wtwd1PQy1NPPTXUdLi0oZSAlBBxW3NnfGGXEDAp0SW4fLERMAJGYKYImJQoeYKYlCh5AEqqXmoBjPALLrigOPLIIytZIrLPsGTALEiJtP7MM88Ue+21VyV4o4xuuSioXLqFkf/uu+9Gqjj8izmkKsDo70mJca0w0rcvvvgiUthp4S51B32kXSIscoBPXfPss88W99xzT7HRRhsVm2++eVyf05DSJ3YrcVvhfhEVtbbP1xkBI2AEuoKA1Ay8byFLUXP11LuVd+L06dNDLafgnI8++mjRt2/fSOtMXdTPO+/OO++MQMC/+MUvQimBy19PEyRdwaUdrjUp0Q6j7D4aASPQWwiYlOgtpDupx6REyQNQUvUsFjHQWXROnDgx3A1IYckh9QIuC8Rr2H///YuBAweGIgJ/ZQ6pC9gJI7YCkeVZFHMomKN22HCFQDXBglVpQ7muDF9j2ku/tJgWmSLCJLdPC2quZ4cQ8oE+yh0lYyUCY+zYscVhhx0WGTzArgwlSElTytUaASNQAgLVaiwpF3qCmKAsXDOkiOB9xvsQlVgmXHk3Pv300/Hb9ttvH+o7PntSsVECtA1fpUmJhh8iN9AIGIEmQsCkRMmDZVKi5AEoqXoFjWRBO2PGjGKttdYKcmKppZaqxI6QQa2dfwW/zH7CcvlQHAp+k4+z0nPy9yeffBLuEqTSVLk9sWjuDnw5BoTam5UekAkZH/2mnUIRGGq/jAACgh533HGxYygptTKZdKedvscIGAEjMDME9K6VG5kIip4kfPV+U1BhxeARKYEbB8GAiSsEGXH++ecXBEiGlMDtz0f9EDApUT9sXbIRMALth4BJiZLH3KREyQNQUvVaWIpMuPfeeyOdG4Ev2e1S0MvsZtFRfIR8Tt/51IJVbg8saBWPAWO+1kWzFB3acVO7lTED+BT9PdcrwkCKBdqjLB1qZ84EUk2QVPdL9UgqTVngpEU3ipPRo0cX6623XrHppptWZMuOKVHSBHe1RqCNEMjv3p4ie3OZQIliQgozxbHANW+hhRYqbr311lDS4Rq34447RkwJgifX+p5vo6Hq0a6alOhROF2YETACbY6ASYmSJ4BJiZIHoKTqtbMmFcCXX34ZhMQRRxxRLLroopUAZXLBqNUNQSSCVBIsSuX+oJShdHlWEmO1T/Uq5aiUDZAUWhhrtzBDqbgY2VVDgS11PWXQ/67GfciqENqHHzf4QUr85je/CV9rkRhqY0nD7GqNgBEwAt1GgHcj7nlkIspqMgUF5ve33367WGGFFSLzxnvvvVcQ8PK6666LQJe8h+3C0W34Z3mjSYlZQuQLjIARMAI1I2BSomao6nOhSYn64NropeZgllIw/OUvfymmTp1ajBgxIhaTxFHozq6bXBdUR3b7ABcpFGZmsEsRgQKBBTDtUFtEfFCWyImMd3Yp+eqrr0JWzHWoNWgLRILaAFFB+bWSLtSj2BJacFPW+uuvX/zhD38IN5gsb1acjUafD26fETACRqAaAd5tvEPJJCRSImdO4l380UcfBfHMu5XYRPvuu29x0UUXFbvttlu3/v/wKNSOgEmJ2rHyleZ9WkcAACAASURBVEbACBiBWSFgUmJWCNX5d5MSdQa4QYuvditAmosrwqBBg8IveJlllom/FbSyVqOdchUITeSBSALKECEgQmFm8HCf3C4oS6QCBIMMf9wzMPy5FoIBtwrtzOVgkyISpHKAgCFY28Ybb9yttJ0qjzquvvrqUJgQe4OAn1KJ0De5ljToNHCzjIARMAIdIiBFmchgEbi6uPqdSsYNFBO4b0BK7Lrrrk4JWue5ZVKizgC7eCNgBNoKAZMSJQ+3SYmSB6Ck6nOwRwVwxNDHsD7vvPOKUaNGxc4XBn9X5bdSQLzyyisRPPPQQw8NQ12EhNQKIhY6giC7b8iFRKSD/taieMqUKdHWRRZZpEIC0AYIA+pE8QG5QZlSLtx3333FyiuvXPTr1y+qr5V04Vrql6/0Cy+8UOyzzz7FQQcdFFlK1EaRH5AkPoyAETACzYYA7zARqyIo9MlvUqlBQkNc8K575JFHiu222y6I2mHDhsW710f9EDApUT9sXbIRMALth4BJiZLH3KREyQNQUvUQAtnNQbEaWGD+7W9/K2Rsd9Vg53oRCn/9619DcQERwHdIgwUXXLBCAszMfSOTErQVguGhhx4qttlmmyAQMP4hFlAmTJ8+PQJMLrbYYhUfZu6fNm1akAfzzjtvpa9SiLCIFrmQXUNqGQ5l5uC+rbfeOvyt2SXETUSuKyI55BpTS7m+xggYASPQKAjoXalYPCKReafq3c05uenxecsttwQJfdlll1VSgnbHBbBRMGj0dpiUaPQRcvuMgBFoJgRMSpQ8WiYlSh6ABqseNw7cGlhUDh06tFhggQUqWStYjOa4DFJbsGOGoZ7Ta9ItxVxgAYsCA9/jNdZY4z9ICQz4nA1Ef3Oh3B+qf8/uGgqamaPFS/2hAJkQFATwVJmUSwC37777Ls716dOnmGuuuSqLbS26RTJQdnYbIQ0e6ojbb7+9uOqqq4qddtrJ/tMNNpfdnOZAAMIRVzE9x3pGm6P17ddKKSh4x7744ovFgAEDItgv78ennnoqFBLjx4+PT2ffqO/8MClRX3xduhEwAu2FgEmJksfbpETJA9Bg1SvVJgY7Rvfvf//7MOblT1ydklO7YCxQCUqJcaFYEnlBKtKC7rKoReWA6oEjEwiUJ1kw3ykTWXC1moHysvEiEgHSRC4TkhjTl+effz7UFMiJn3766WLcuHFBpCjTCKTJKaecUvTt27cSR0NuKyJf1E4+UUYcddRRxRlnnBHuG6hBLFVusMns5jQFAopbw7MrcqIr7lRN0ckWaqTe77yTRTx//vnnBXF6SA8KQUtMiZ133rmiUGuh7jdUV0xKNNRwuDFGwAg0OQImJUoeQJMSJQ9AA1WfA0uqWYcffnikuUQxkeMkSJWAYgCFgf5GaYGBj3GPUc8OGi4WHJAA7Iree++9xQEHHFDMmDEjzosIkRqBc5AgnFewTZEXcjkRWaE2S13BpzJt/PnPfw7/Zv2tgJiUi3vKuuuuG0qJOeaYo3jnnXdCegzRALkg9xHq5btIF4iWhx9+uNhqq60i2waEBItzZ9looInspjQVAiIUu5qat6k62WKNVVwfZeLgb0hsglwOHz48giX/4he/cKDLOo+7SYk6A+zijYARaCsETEqUPNwmJUoegAaqXvJp7Vzy9w033BASXYJfavdSC1IFPcvxE1AkLL300hFfAUNd12S/YwgB0sbxiarh66+/DsMe8kKxLqRKyNkrFCgTkoFys/pCi2POE7+CIJbnnntusffeewfpwD1qj8gVCAYRFsqYQXDOVVZZJa5V2lARKlzz3nvvhVvLwIEDizFjxsTOIOWZlGigieymNA0CPO88/7hPKXWwM9Y09vDxXuT/AAhd3n9Sz/HuxEUPpQSBLiElRCY3do+at3UmJZp37NxyI2AEGg8BkxIlj4lJiZIHoIGqz24XOZbC2WefHQtPFBMKMinVgQiJ+++/PwJLbr755rFQlXIBA4NFLPJeznPfHXfcEWlDd9lll4hRIbcHVBYE2VxppZUqaT65F7UE5WQS5M033yyWW2654osvvijGjh1bnHTSSUEOcO3jjz8erhqoNIiPwSGDJwf0hKzQ7iyf1PHWW29FuZAlUn/Qd5Ed7Aai9iCrCAE0ReCwSKduH0bACNSOAM8V7lUQkvkZd3DE2jHs7St5T8sNbtVVVy3mnHPOaMKXX35ZXHzxxcWZZ54ZpMTPf/7zStal3m5ju9RnUqJdRtr9NAJGoDcQMCnRGyjPpA6TEiUPQANVLzUDBjaHDHO+QzpMnTq12HPPPSuKier89a+//nrseq6//voVFQPXQEjgGjFy5Mg4j/vGkCFDog6IA+qbf/7547dJkyYVa6+9drh2kFVjtdVWqwTQFFQQGRAPgwYNigXxBx98EKk9RTi89tproXagPNoD+cAimc/dd9892k+76A+7ebiobL/99hW3DerJ7htSSFx33XURSwJSBdcPBehrJ9l5DiaaDUedr2U6i1yy4VkLWq1/Tc7kkOO2tH7PG6+HXXk2da0+eY/zbtxvv/3ifYvrnBVk9R1jkxL1xdelGwEj0F4ImJQoebxNSpQ8AE1QvXYzr7jiinB3IOVbDjyp4JIYF5988kmk/oQ0WGGFFYqFF164EuwM453f+ezfv3/0HBeOr776qth0003j/IQJE+L7u+++G2TGFltsEWqE0aNHFyeccEIliCZuFLiJQEQovafcKNjJ+/TTT4sll1wyYkWgfMDYueeeeyIWhFLa0ZePP/446uEaCA65hSiVJ9eyA0gkeQ5UI6gw2vXICpqcGjCrWPQdjKQkyYELqw0fxQdxcMN2nVXud9kIiBjKz2ZnZCuBgtdZZ52K24bIbN7DDzzwQLhvkL2Jz66QlWVj0Iz1m5RoxlFzm42AEWhUBExKlDwyJiVKHoAmqF6LUxaukydPLp544oni2GOPjcwY7IRl2bUWqKghtt1220oOewWoRAkBAQBZgRKDuA9HHHFElME1xK9YffXVK0E1gYc6cJtAGsx3XD/OOuusiBchcgNFBHEsUF5wDSoLyBGO3XbbrTj99NOLJZZYIkgVFA4vv/xyqDC4VkEsaQ+EBoqKHGGexfWHH35YXHjhhbEYb+c0dxpzcNWutuKAgB9+5gQ+rT5EZiidoOKCiIiQUdQEj4ObaARaDoEcbJT3G0Qx79nFFlvsP/qqWD64sG288cbxrsSdg3cnwYV/+ctfFpdcckm45ymDUcsB1iAdMinRIAPhZhgBI9ASCJiUKHkYTUqUPABNUL12u1mMYnjeddddYXyiaFCgM7lEyFBloSrlghaxIje0e8bvkAfK7CHiQvEbUFqgpBgwYEAQDvodyFA94CbCvQq8iQqDGBLEeuBa/XvuueciJSjuIyy0aSMpQckAkuXiSnHHfRjfb7zxRpAXf/rTn4rx48eHiwlHuy+0NR/AIu+waszl9pNVEho7zQGRV6hsJPG2UqIJXgZuYksiIHc1KcToZE6vnDudsyXpOeZ3nm0yEqEmO//884tdd901brObVv2mjEmJ+mHrko2AEWg/BExKlDzmJiVKHoAmqF6728pJj2FPTnqUAxjrP/rRjypZM7QDrsCSMvqJzH7ccccVt99+ewSERK1AsEoCVRIcUy4YXM8/CAbIBRa6HJASOZ6BZMZZtYDLBvJh4kYowwYGL+4XBOk87bTTIso/B3UoBoUW1LRdi+wbb7wx2osSg3gYBOJjN1Dta4Jhq0sTs+JBBgznNO4idvS3iAtlVBCJkTO46JxJiboMmQs1ArNEQKSEAhnzHoRc7OyZFDGRiWKeaVz8jjzyyIL4O8Tr4TrHlZgl/N2+wKREt6HzjUbACBiB/0DApETJk8KkRMkD0ATVs7CULF9xBGj2nXfeWXGj2HnnnSupNxWDAiJBsSdYvOq7yAVcIlA6YMAqWweEBaQHu3QQCJASZOSA+JBSoTqWQd6FZ3fuj3/8Y9wvYoT6CH5JVg/JjHEx0M5+VndAYBDX4sADDyyuv/76YrPNNgt3BF1Dv9t550/xH0TkkH4VTHGVgWjCLQfjBIPms88+iyCkBC4Fa84TMBXZ9zHHHBNjy3VIxPndpEQTvAzcxJZEQGk9cwyIzuJB8BwrvTLvQlzmeAfwvsV9g/8LUKINHz78e7GHWhK4kjtlUqLkAXD1RsAItBQCJiVKHk6TEiUPQBNVn5UKiiOAAgJVAcYqcSYWX3zxiqRfbht0UQRAVjZoIazfc/BMSAFSfXI9i+AcnBLjlWBruHcoLadgxB0El5IcbDHvxEsJoR1/tYe/cdc4+OCDg7wgmOUOO+wQREv2t253pYTmADhijPzsZz8LNxpcYS644ILIYrLJJpvEcNx6660xhg899FBFYYJS5uSTT45AeIzh3XffHUQF42BSooleBm5qXREQiat3pOL2iBCVeq2nnhm9L+VeJeVaVjlUt4lr+R3ykXcuv+NWBzF8+eWXR6DLdn9f1nWS/Isg9xq63iC7fCNgBNoGAb9QSx5qkxIlD0ATV88ilIUpC2fcLXCbYCFK7AaCnqEw0GI6u4CwO96Zv7LgILAlwdKUdhPjlqwfHN9++22kFd1ggw2K+eabL+JIoOT45ptvKgE0tZvH9SI11Bbt5EthQSaPUaNGRewISImjjjqqWHDBBZt4ZOrbdAgoSAQULuecc06kd4UgIl3ssssuW5x44okxL8iWctFFF0Xw0mWWWSYMGGKEnHTSSRGXBAXM0KFDi7fffruSprW+LXfpRqDxEciEKu9JnjO9s/ib9xjv0J60R7MqQu9ckRAijeXakV3fpHCCnB44cGC49fFMkxKU/wt81BcBkxL1xdelGwEj0F4ImJQoebxNSpQ8AE1cvRbMdIEFLMQERMKUKVMi48Uaa6wRLhe4Y0AcsJjVTpzcKxQgsxoGZP9SXWAAsyuvMriXnbjBgwdHzIeXXnopruVfjmlBmYqDoaCLCqzIYhpVxWOPPVYcfvjhQXSwkMbAZrGvYJY9ufBv4qGuNF0KE8YNLAlsh8vL8ssvH2lgybiCeoJsKARCVTrWm266KeYIBMSWW24ZJNBHH30U5R599NGVLCitgJH7YARmB4FMSuSgspQpZZeu6Sm3J+qZMWNGvK+r3exyEEz9BunM+5j3Od95f/br18+kxOwMfDfuNSnRDdB8ixEwAkagEwRMSpQ8NUxKlDwATVy9pMVaOLNgZRedjBW33XZbqBfYQT/kkEMq5IAW0ezG4YfcmdGvXTrt4LHozcoL7doBHzvw7CQqmGIOgqk2Sqmh8p566qkgI1hUjx49OhbY6667biWTB4t/ExL/OTk1LnJpOe+88wp2SVE/IOEmICiY77///sVGG20UShZcOpgXjBnqCNKzXnXVVTFPSB/Ip5QXTfw4uOlGoEcQ4B2V3Tb07qJw/aY4PD1S4b9JZdKA4g6ng/efSGTOyR2P8/n9TcDivn37xvvZSomeGpHayjEpURtOvsoIGAEjUAsCJiVqQamO15iUqCO4LV603DcUD0C7ZyIeCIIIIcHuOC4R2223XSgbJEXOC+9qqChDSozqgGsYtzlwpuJE5MjxCsRG21hMs5Cmfezqn3vuuZEF5Cc/+UnEPMBw5pBLSVZx9JTPditNBQW7xJecoHZLL710ZGKRkgU3GMgGXGw4hzJim222Kc4888ziwQcfjKwm+J0Tg2TEiBHF1ltvXRxxxBFtn2q1leaI+9J9BEQ8UIKUETxrEAbVRG4mDbpf47/u1DtVmXFyJh3q0TuZTwgI3rtyjePdCiFpUmJ2R6Fr95uU6BpevtoIGAEjMDMETEqUPD9MSpQ8AE1cfd61k1JBC+nsNjFp0qQIbPj5558HEUAKUAJJcr/cJDoiJTiH64f8p5VeTiSEFtI5mJqkxvymGBIEX5s8eXLx3HPPFauuumqxyiqrRFYNdvcUrE1uCdwvQ8CExH9OTgUs5fP999+PYJZ8J54EmTfADJwJbokrDEYUBhX4gj0pYHHvIfbEoosuGnPi448/LlZffXUrU5r4XeCm9xwCUiRI8cX7bsyYMfGM4V6hTEA9/X6iHhHKcrXT+1yELc/ynHPOWUkXShpmsudMmzYtnn+TEj03D2opyaRELSj5GiNgBIxAbQiYlKgNp7pdZVKibtC2XcHVioYMAOQC/959993ItnD88cdXYkxU57FnUa5YEzKCIQpEOCjVp1QQUk6ITGAnH2P47LPPLu64444wngnCiWoDIiITIbnNM2t/7ot2EqX46MndymadNHmcRBblbCrN2i+32wg0AgKKy9MTbcnvq1m98zr6XWSJ3rMECl5qqaUi0DAxhYgXg3sWgS7tAtcTI9Z5GSYl6ouvSzcCRqC9EDApUfJ4m5QoeQDaqHp24mSwikBgR/3aa68NsoAduBVXXDF23Nh94xwqCcV3kBqDTxbp7LJLDUG5pPQkcCX+zo8++mi4Day55prhKlCdAnR2YKcfuIGw68+Ov1xFenrncnba2Nv3ylDJsTs6U8H0dttcnxEwAv9CoDpoJc9rV59TPeNy7+B9yHsaNz3iSxDk+OKLLw7XLhOT9Z15JiXqi69LNwJGoL0QMClR8niblCh5ANqkevkra5dOagMWyZAIr7/+emRjIKDla6+9FtJ+3CzI7rDAAgsECcA9ki5zHRkf+EeANhbFkBQEV4TM4B6CbCpYG58iQmYX8iyvVhyLarXH7NbRrPfnAHiKGdKsfXG7jUCrIiCVQ3bB60pf5UKXgx1fcMEFEV9m7733Dne9HXfcMcjgnnrvdqV97XKtSYl2GWn30wgYgd5AwKREb6A8kzpMSpQ8AG1UvTI2qMssiBWEknMsXnUNPswcLHrZgVtkkUXCnzqnxINo0K4d5fzgBz+I8kQUQFSQAWTuueeOsiA1eoI80EKeNlJnOyskNJbV2U0YG7m3tNEUd1eNQEMjUJ09h3cZzynubl09CG7J+49DGTnIxoP7xrhx44rhw4d3q9yutqOdrzcp0c6j774bASPQ0wiYlOhpRLtYnkmJLgLmy7uFgNwncpA2ERJSM0Ai6DoREkiLlWpUC2cFZBOJoUWxXDkyucFvindA2T1BSmiXUAt8xbRoZ3ICjNl9xUgRPvYn79aj4puMQN0QEBGc1QvdeW9Rztdff13MMcccQcoS6LJPnz7FhAkTir322qu46KKLil122SXe5111D6lb51uwYJMSLTio7pIRMAKlIWBSojTo/1WxSYmSB6BNqlfANCkZsqw3y/yllNDvkhl35DLR0WJXhIUICkgIXAq4NmfpmB3Y1ZZcRrsb4IwXAUWXWGKJCs6zCqI3O2Pge42AEegeAmS7gUCAQKwmcLtaIu9WyrnpppuKoUOHFjfffHMxcuTIYvz48fG3SOWuluvra0PApERtOPkqI2AEjEAtCJiUqAWlOl5jUqKO4LpoI2AEjIARMAJNjICIZEhdqaA4pxTNEJKkCu3Xr19x3333hUKCLBzElOiOCqOJoer1ppuU6HXIXaERMAItjIBJiZIH16REyQPg6o2AETACRsAINCACxJuAfJAqDfXTE088Ea4bQ4YMqcTwIUjx4osvXjz88MPFsGHDiquvvrr4xS9+YVKizmNqUqLOALt4I2AE2goBkxIlD7dJiZIHwNUbASNgBIyAEWhABCAhbrzxxmLEiBFBMBDcl3O4xSlwsFzl+O3WW28t9t9//+Lyyy8vdtppJ8eTqPOYmpSoM8Au3ggYgbZCwKREycNtUqLkAXD1RsAIGAEjYAQaDAFlGcJVAxKCvzkgJ4j1o/S/7777brHyyitHSudnnnmm2G+//SKVM0RGdzN7NBgUDdsckxINOzRumBEwAk2IgEmJkgfNpETJA+DqjYARMAJGwAg0IAK4bqCEgIiYPn16pGXmUCDib775JgLcDhgwIFQUDz74YLHHHnsUY8eOLXbdddcgMnKmjwbsYlM3yaREUw+fG28EjECDIWBSouQBMSlR8gC4eiNgBIyAEWgJBJQmmM5gzCubUFc7x30cSqGcs/uojnpn/JEygnZMmTKl6Nu3b7QJIoJ2kQ6UWBMKfol6AoXEySefXFx11VUR6FI4dLX/vr42BExK1IaTrzICRsAI1IKASYlaUKrjNSYl6giuizYCRsAIGIG2QQDCIKc47o5SgHuyq4RICM7lDBizQ3rUMiBqh4gRZeH49ttvw31j4YUXDvcMBcGkPRMnTowAl8SU2GGHHey+UQvQs3GNSYnZAM+3GgEjYASqEDApUfKUMClR8gC4eiNgBIyAEWgJBLIhjzsDBvvkyZOLwYMH19y///mf/wkVAgfG///7f/8vjPv/+q//inOQHpznmu4qMWpuzL/rox7FlRBJwuell15a7LPPPsUPf/jDaOP9998fColrrrkmSIl6qzm60o9WvNakRCuOqvtkBIxAWQiYlCgL+X/Xa1Ki5AFw9UbACBgBI9ASCGSXB4x2/r388svFWmutVXP/chnclIkHfoPs+Oc//1nMN998dSUlsuojqzc+//zzYt555w0igmtIDzr33HNH/yAjjjjiiFBK7Lzzzt9LJ1ozAL6wZgRMStQMlS80AkbACMwSAZMSs4SovheYlKgvvi7dCBgBI2AE2gMBERG4PKAS6I6LBWVAAnAvigjcJRZaaKE4J1cK1BKoMHCpkPtETyNMfdTPgVqDWBKQD4ohoVSgjz32WLH66quHcgOlxG677VbJviEcerptLu9fCJiU8EwwAkbACPQcAiYleg7LbpVkUqJbsPkmI2AEjIARMALfQ0CEgmJJYLiTOvMHP/hBl5CSWoJPuW7IFYK/MfbrndWCuqXS+Mtf/lIccsghxZ/+9KdKpg3qryZdrrjiiuLXv/51ce2110ZsCbmfdKnzvrhmBExK1AyVLzQCRsAIzBIBkxKzhKi+F5iUqC++Lt0I5N1MDAp8sznYceRgcZ+D43F99YI/B7vjHu2YKko/16ueark31+uc5N8YSaqHc3zHZ12GCOVpt1YjqOtov/qha2REqQ0z8yXPfVXb+KzeWa4uW39ThzBExi4ZOZhkXNUGnVff+FTWAOGmMeB8xro6UGHeJRb2Msw0lmpnvla4VPfdT0drIcA4M8YoCxQYkvlXnTGj+tmqRmFm1/dE9o08dzt7VnMmka+++qr44IMPitVWWy2aqveJ5rjeK7///e+Ls846K7JvDB8+PN5TjitRvzluUqJ+2LpkI2AE2g8BkxIlj7lJiZIHwNW3BQLsGLJAlzEsA5xPDHwRDdlI7swg7ig6PwYQhtA//vGPIBcoh+9zzjlnGEnUI8l3NhKy4cT1kBUiPGiTfqe8jsgOdoEhBaoj9au+znZzRRBkEkNycPCgLxAOkA8iSGQAiUDRxKFdqkfkiPrIPQo4qN1lnVO7uZbggmBFncJP96neHOxPu9dcQxtFNoAhMnbGm3IVnDAHKmyLCd+mnSS+AnMQNweRfpkAYw7pfL2VDh0NAfNVc1K/a+53dP13330Xp5nTyvwhAo85rvcF1zD3H3300WLEiBHFJZdcUgl0WUY/22X6mZRol5F2P42AEegNBExK9AbKM6nDpETJA+DqWxoBGesy0vPCPvuIi5QQgZD/FkBZISDDPasdKFtGslL16Rz1ywddxAf1K7K/6hNJwH0qu7Od2WpVhNqXd1g72yUVKSFCgX6LRKFu1S+CRDhqF1oEi9QmIkx0n8geqT/UZ/rJb7oOQkHtzWVW++9zj4gZYSnSQv3WGFcrJ9RHCBzaI+VGS0/8Nu0cc0hKnPzs6zlgrmguzUotUQ8I9Zzo2WYOf/rpp0X//v3/o7r8jPKdZwXFhAgKCIt55pknYk3wbEDyXXbZZcVvf/vb4uKLLy522mmnivqpHn1xmY4p4TlgBIyAEehJBExK9CSa3SjLpEQ3QPMtRqALCGTjBCNArhlZ3cBCXwaLXCMwcOSmwH1SWmSSAqJB5WcFgYx17oN4kG+7UvdhHGdXkkwkyC+edrIbSh15t1PGiqTZ1EH5tFUGuZQgncGEQYMygbpEsKiN7L5mVxEFD1R7KJP2S1khIkZ1Ux7X0m4ZgyIpKEsuGgoQmPHO7jAqX0SGiBvUFLQxu3nkfks9ous1PtXKly5MIV/aJAho/mQyTXOwI4VTGSoCEZ/Z3amjdog0IdAmCpBFF1204ubF88u7gWceYoLj1VdfLaZPn14MHTo0sm+gmOiMlGyS4Wz4Zlop0fBD5AYaASPQRAiYlCh5sExKlDwArr7lEcj+1yz+2UXcb7/9YkGv32688caQPkMaEFCuX79+xV133VVMnjw5DPTzzz8/riW6/WmnnRa7k7vuumsE0Vt88cWjvF/+8pcRiA5jY9ttty2uv/764umnny7WX3/98AV/7rnnwk1hwoQJxbnnnhuuCttss03Rp0+f4tBDDy0ef/zx4qSTTiq23HLLuO7ZZ5+NNj7zzDPFhhtuWPz5z38uzj777OKTTz4pVl111YLUgBgsagv1yJCpdqPIgyySQYTJG2+8UTz88MPFxIkTw6ABA/pEefRlxowZETiPNi+22GLF7rvvXuyzzz4Vg+eMM86Ia1ZeeeXiyy+/DLUIO7prrLFGMWTIkLj+oYceKo488sgoe+rUqcV///d/F2PGjInfRK588cUX0X/84kUGYVRhYL3++uthkO27777xG9/ZXSY1IjgyPn//+9+LueaaK7oqww+c9t9//wou9cyW0PIPUhN1sPo5oOnZ5afahaK3upbdrHgOReh1Ro6I4OMZEQkhco17lZ4UUpV/BMQkwOWll14a7hsm4uo7siYl6ouvSzcCRqC9EDApUfJ4m5QoeQBcfcsjoHgD+txoo42CPMCgVbyEBx54IIiFzTbbrLjwwgvDuIWkwGgmaNwWW2xRTJo0KYzmE044IUiBRx55pDjiiCOK3/3ud8WBBx5YfPjhh8Uee+xRLLjggsVNN90UBgHG+t57710MGzYsfhs/fnyUzS4mbzY30AAAIABJREFUsu377rsviI4rr7wyyIqbb765OOyww8KogHw455xzoiyMj/POO6845ZRTguyAIFhkkUXCULnmmmuKn/zkJ8Vee+0V18llYmZuCtxH3//4xz/GDitB8fgbYuQ3v/lNEC+0g+O4444LMgGiBQLkxBNPLLbaaqu4jj5ed911QaqMHTs2iAnOjR49OogdyALIByTlt912W7HAAgsEuTNu3LggDiCI+KTNkC7gcscdd8Q4UA6/UT51LrXUUsUxxxwTu8a33HJLkBIQIhAga665ZnH88ccX77//fvjT05bnn38+sIWskMtIy0/2Nu+glBLZ/UcqmrfffrtYfvnlA6GyXHgUH4U2qI0zI8roDwEumes5kO4777wT7xneH6QD5dlddtll49k54IADiosuuijcN+TK0ubTom7dNylRN2hdsBEwAm2IgEmJkgfdpETJA+DqWxqBasUAkelZsGMgs5MvF4K//e1voRLA4Oc890EyYKy/9NJLYdT++Mc/DkJit912C8w4h1oCRcHIkSODgGAnH+N4rbXWijKI00B9XNe3b99QC2CgzzfffFEGcmsMc+5/7bXXwvjHyDj99NNDBYEy4s0334z2QgJATEBePPjgg2GkTJkyJVQNOUYD6g1cRrIbQx5kGTfcC9EAWXL44YdXXD9++tOfRh/5B1mw0korFXfffXcYRuBFGyAVIEsgIR577LHACZJFRiEKEUgcsKC97N6iaOB44oknioUWWigIGkgexbCASIDkGTVqVHHsscd+L7Afu76QSH/4wx+iDRBCECG33npruKGADUQOdW699dbRjo8++igUJu+99178LfVFS094d66hEcgEhIKy5iwxUvjI3Yk5i2KKd0Kev8xnuZehpuD6adOmxfMGUQFpyTtHcVoaGpQmbpxJiSYePDfdCBiBhkPApETJQ2JSouQBcPUtjYBiJkg9gKF+0EEHFT/60Y9iN1/y6b/+9a/FzjvvHEav3BYwZjHYMboxpDG8ITVQT8iFQLEbJJPmbwxySAkZDezyo8JYYoklQoHw5JNPFoMHDw7DHNUE1y699NKVccDoPvnkk+N+Ge2cw/igfXfeeWeQBKgA3nrrrTBEJPOWO8rMZNsianAL2X777UOdsd5664XhTj2fffZZkCbsvqJ0oO8oEzgU7wKCAJcXFCCoK/gEQ5QU4IR7Bphr9xbMIAwgbiBluEdZM8AMQoPyUIdAEHE/cnQFJaR86kS1wjncOY4++uggR9gxxiBDOQIBgssI40o/IW9wh1GwyzKCG7b0A+bOdRmBTDxwc3bpkKpD8xUiD/KQuQ3JRlYRXKgU3JWyjjrqqHhP8B11F25kkKs8B3p+utxI31ATAiYlaoLJFxkBI2AEakLApERNMNXvIpMS9cPWJRsBBWxU0EQMYQxVlAnI+yEF+A3jHrkzO/BKVUnsA9wqIBKILYEBjzsFCgIM9quvvjrcJ/iNXX6MaAxn/kZtIcIClwtcOFBKoIxABUA9yLIpBwUCUfM33njjGDDajFKCcxgkSllK26+44opwh0B9gSvDJptsEm3CiJGhItKBsjqTqUMeEDMDZQfxK2gr9z/11FNBLsw///zFBhtsEDEvcJuAlFBZ1IU6AaVEJiUgG959991QQOBSoZ3g22+/PQylM888M7D/+OOPg+jI2Uhwu4AkwW1jySWXDN/4tddeOwwtjj333DPOUQfxKYjPQT0QSAqcSfsgJWgz9+ne7K/vwH9+J5SNgDJvqB1yKxOhqHdAJig4B0nKs6GgtjxfPDe8wyDmCH6Jqov3FO8m1ElSIZXd51at36REq46s+2UEjEAZCJiUKAP1VKdJiZIHwNW3NAIy0DHCiY0AAUBMAuJG4BKBqwIL9xdeeCEUELhQKAAkPujEXGBH/sUXXwwDHNcCCAYUFwSH3GWXXSLoIwoKjF/cJlAEEONA2Tq4h3gPuFlgjPMb1/I7hgTxKFZYYYVQRyiOAqQEBAGKiJyiE0ICMgBCgfgMGOeUB4GCwUK7yEwhEqazqP4MOsEr6Qt4oGqA9EB5gLIDdQGxKugfZeImwYFBBUmyzDLLBFGBewS7s0jFwYv+E2/j5ZdfjnZjaN1zzz0RK0LkB6oMjKblllsuyqSNv/rVr4KEoN0EGoVwoA2SrHM/6g3IH0gIiCFiReBDv/DCCwduHKhHcEmhzcqyIiIiy+RbetK7cw2LQCYgcM8ic0bOMpPT4kI6QDjw3PD+Io4EzzjvERRHnON9BjFBORCJxMbhmcUlbMcdd6y8yxoWkCZvmEmJJh9AN98IGIGGQsCkRMnDYVKi5AFw9S2NgGIc4JLALj0uGpAOBINDHYErBQYtO/zELWCnkQPDG7k0hjtKCdwK2JXnO4oKjGUIBoxjFAu4Z3APqgKIBMWlwKCADEEdgVKC7xjttAMDHwIBdwWMCFwlMFAwTKiHwI+4gnDIcEEhAVGC+kCBLmkbhgjkgNJ7yne9I6WE5OIYMLin4BKCywVYQcrQNogSAl1C3NAu6iNLCIQA0nBIBc7RfnzewQ5iRME9MZCkhKAfkBYYUShLUFFAqMilhv7hgkK8DrJ33HDDDaEkoX1ytwBzlCjUCz6QM4wNZAnBC0XmkEGEmBL0X4fIEaWJtFqipR/5hu6ciDGeUwhJlFXMy0xWMD95TiDWeEYg13DjgHjI6XMhLXhHDRgwIN4hKLwgLniWUVlBSpSR8rShB6CHG2dSoocBdXFGwAi0NQImJUoefpMSJQ+Aq28LBMjSQBwH/mF8Y9gTW4KddZQGGMMoIdiFJJ4BhgJqCgxoFAwcEBDEPsDwxaDg/AUXXBDXHXzwwUEcKEMFygliRuDvjcGB6gCJNYEcISBQOAwcODBcHAhKh1qBGBccKDAIcIniAhICGTaEAIY3JALuC7Rx8803DxcQMoOgFsCQl+RbaTY7GlzJxDHccRlB9YCxz9+4nlAfSg36xDnqoT/EvsCdBHUE6gfUHRhCxIfAfx1D6Oc//3klDaGMK/CBjIF0gMBh91eZB2gLKgmCiFIfhBEpSjGsID8GDRoUBhljxYH7CmoMCBiIE+JrEI9DMTRoF/J14oCsu+66lbSlHblytMXEdycbCgHmaY5vIgJUKUrzPK0O0ov7E+QfsWmUzphnDLUQ7y4ITMgJnguURlZK1H/oTUrUH2PXYASMQPsgYFKi5LE2KVHyALj6lkaAhT2GMHEMUChgAOObjRsA8ml+RwkAYYDBjasGQRQxEoh4D4lA9gmMBQx0dueJbs+OJcY6iosvvvgiVBAYCEipKQ9lBgQG8mpIB5QBKAdQAXDdK6+8Etk9aAtGPmlFUQIongQkCe1jJ5U2QzrgrkDZEBnVB7EYUCMoxalIiY5UATJ2MI5oA3EaIGOUyQNjnvt/9rOfRZ+JgwGhQKwJDCIyiEAWUA7kDKoO+vr555+HIoS2gBe/49IBIcSBegJyArKGg7ZBKtB30odCaqD+IJMGO8Bgc+qpp8bYkeaT8nDpIKgfWJIxBIy4j98gasgMgloFsoa4IbincIBL9tlv6UnvzvU6AgoAi+IKkkxZfWptiJQSOR6M1D+au5B1vEd4RiAiICOZ5xCWvH9oA0TmdtttF+8pCELP+VpHoHvXmZToHm6+ywgYASPQEQImJUqeFyYlSh4AV9/yCKBCwOBnd5GFvjJuyGCHYICEYAHPP4xhDAGMW/1WncpPwR4Vf0JBJpUFg7/x+1bqT8WQUPo+jH6IBwgGDH3JslWPjBwZ1NSj3dSOiAaRJqgIJBFXm6oHWC4tUlVwHW1BkUCfq40hypPbBeSIYmVwn4J5co7+ooKgDaoDlw3OYaRpF5h7uJ4+Uy6kDn2DGAIniA7ugZjAAKNd/OMeAmzyj+uQt0vWTn0QFPzDcINIoTyUHMJLY9XyE94d7HUEmMfMe71bRLp1pSHM4epnW88on4opwbOE0gqyVM8BrmkonHB5wv0KhRWfTgnalRHo+rUmJbqOme8wAkbACHSGgEmJkueGSYmSB8DVtzQCSr+HQYvhIPIBw5u/MVr5DWNC8RyqAyTKNUBAyXhQvAO5IvC7CAGIEAiJnP5Pxr52UUV4qFzawG859gHX8Ddtor0QK52RElJHiOCQTLx6gBVTQiRMloIrjakyBEhurj5SNnEkRDBQtvDhHvnHC2fFwhC2inEhwiRnDFGWEcWiUL/VTsrI2NEGESAaE+5RsE/hoDZ0lomkpR8Ad66uCIh86+hd0JXYJZq/uie7bug34tNArvLM8H5h7kPe8TvxXVBu4cKBYgqXKeLMdKUNdQWqRQs3KdGiA+tuGQEjUAoCJiVKgf3/KjUpUfIAuPqWR0ALfBERUhNo917yaIDIi3gW/xjXkAU5tZ7UAZlEkLJBv0k2LUObulWv6uMa2iDDXwORA99xTuRCdSrBPHBSLYhQQUEA4dLRISOHtokAgJigDLVJ1yhQngiHTKzQVxEr2inO/vIqXyQIdUlJUk1WZLcT6hL2uk54CmfaC/7cl3eDuU8GojJ3qE67cLT8o97rHcyuUCLnZocIyO+qTJJq/svNg/S4uGzgKsK8RhnE80BMCeJLEHuFmBIziy3T62C1YIUmJVpwUN0lI2AESkPApERp0P+rYpMSJQ+Aq29pBLSTmVUBIhNk0FYv3KV20L1SLsjwzjvu2a0CILlXRrLUBSITZFDI4OZ6/cbuPiRCNu6zqoDrIDU6M3hkiGdioTNlAHVRVj7k1qI66DvEBqoIcFK5ckORkZTv+/f7LAwh1ZF3fLPbjLDJO8yUCUbKyiFSg/JENohoyDvLlCG3F42d6hepUu2y09KT3p3rVQTyM19NKNbaED0nmWBT9g3KYP7yLDLPs7tZJhOZ65AVBHolBgspjn3UFwGTEvXF16UbASPQXgiYlCh5vE1KlDwArr7lEcjp9mQES9FA50UEyCVBRjAL/nxvNvJz3AXt5utaAco12UWjete/I8M8y7elMNAOf25zR4NWXX+Og9HR9Vn1ICNfSgeRDiIa1K5MBuRruC6rQ8BO7hMZD+EvAkfuGCJ3srpCeOd7pJTILi7yu+ecfpfyIvvkz84Odss/JO5gtxHI81Oqp+6m4tRzQHwW4rEstthiFTUVAXgJCEtGIALoEkdik002CZcuDp4dUuSSfYMMP7hxzEwx1e0O+8YKAiYlPBmMgBEwAj2HgEmJnsOyWyWZlOgWbL7JCBgBI2AEjEBLICDFFJ8cEGiffPJJxKUhsw1uGsSLIEsORAN/T5s2LbLziJQg083UqVOLoUOHRkYaSIlqYrAlwGqgTpiUaKDBcFOMgBFoegRMSpQ8hCYlSh4AV28EjIARMAJGoEQEUPigkiCl6AorrBDqCLJtoIzAbUOH4q1wPVlrSJdLCl9IDAJhop7Yc889i3HjxkVKX8oRaVFi91q2apMSLTu07pgRMAIlIGBSogTQc5UmJUoeAFdvBIyAETACRqBEBCAbcjwJuSehfMAlhKCW2d0LBQQxJ1566aUKiUFa3wkTJhSjRo0qxowZU4wYMaKSsrfErrV01SYlWnp43TkjYAR6GQGTEr0MeHV1JiVKHgBXbwSMgBEwAkagZAQUQyZnsFGwXWUKUiDX7777rujTp0/EUPnss89CDXHHHXcUH330UXH66acXN9xwQ2TfUDadkrvWstWblGjZoXXHjIARKAEBkxIlgJ6rNClR8gC4eiNgBIyAETACJSKgDB4KrpsDziptb3XwVmJLfPDBBxFnAhcPstZMnDgxsm9ceeWVQUrMKjhuiV1uiapNSrTEMLoTRsAINAgCJiVKHgiTEiUPgKs3AkbACBgBI1AiAkprq6wdb775ZrH88suHywbnlEWGv++///5i6623jpgTSy65ZCUg5pxzzlk8/PDDxbBhw4orrriiGD58eMSUcNaZ+g2sSYn6YeuSjYARaD8ETEqUPOYmJUoeAFdvBIyAETACRqBEBHJaUZpB0ErUD4otodTCXMfBeVQSxJqQi8cLL7xQvPHGG8XIkSOLq6++OmJKVJdbYhdbsmqTEi05rO6UETACJSFgUqIk4FWtSYmSB8DVGwEjYASMgBEoEQFIB7ln4Mohtwtl5SBuxBJLLFH84x//iFbOPffcQTj87//+bwTInD59etG/f//ikUceKYYMGRJKCUgJpwSt76CalKgvvi7dCPz/9u492tqqKgP4/q9hN7XEQi1BjJBMTREDNUVTEcnGKLUMCYw0Qa0URfKCdxQvKIJ4iUzQvKWloEYJYaAmKkF5RQdpRFjKALLbP/3R+K3h843Zdn9858C3z3v2OXOP8Y199t7vu9Zcc673/d7nWc+cqz2wvTzQpMTE8W5SYuIAdPftgfZAe6A90B6Y0AMIBrtp3OpWtxppGfvss88gFHyvzoTtQiknQlikgKV3qgkvx6op8ZjHPGZsCSqNwyu/Tzi8Ldt1kxJbNrQ9sPZAe2ACDzQpMYHTa5dNSkwcgO6+PdAeaA+0B9oDE3ogu2pQPnhJw/iZn/mZQUJ83/d93/guxS8RFFQVPitued111w3iwnfqTRx55JGzc845Z9SUaEJiuUFtUmK5/u3W2wPtge3lgSYlJo53kxITB6C7bw+0B9oD7YH2wIQe+N///d/ZVVddNbvLXe6yo44E8gGpQCGBgJDSkW1DmZoimM5NMUyFLh/96EePmhKPfexjx4i60OXyAtukxPJ82y23B9oD288DTUpMHPMmJSYOQHffHmgPtAfaA+2B73pA2gQyIGAeIZA0it3hpBSfDMGgnxSyvPHGG0eRyxSwpJSwgwYbPvGJT8we+MAH7rALGZHfkBLauPjii8eWoGeeeebsiCOOGEoLx/RrOR5oUmI5fu1W2wPtge3pgSYlJo57kxITB6C7bw+0B9oD7YH2wHc9oLZDUiaoFaRIIACkSNzSF+IgRSwrOfH3f//3I13j+uuvn+2xxx6jL32mZsQNN9ww+8///M9R7PLb3/727Oqrr54dcMABw5xrrrlm9mM/9mMzbSA1fvVXf3UoJaRvZIvRW2p3n7/YA01K9MxoD7QH2gO7zwNNSuw+X96slpqUuFlu65PaA+2B9kB7oD2w2z2grkOICKQAgmJ3ba2ZLT1DNiQl43/+53+GOkORS+TEv//7v88+8IEPzI466qhBLLDpU5/61OzBD37w7B3veMcoYnnrW996KCH8lmM+85nPzH75l395dvbZZ3dNid0+M763wSYlNsDJ3UV7oD2wbTzQpMTEoW5SYuIAdPftgfZAe6A90B74rgdSowGBYKtNQP+www7bLbUZkBFeNTUEAfH93//9Qx3xvve9b/aLv/iLs9vd7nazr3zlK7P99ttvKCQoI9SbYIvvfuRHfmS0c8UVV8zuc5/77Kg18fGPf3z2uMc9bnbGGWeMLUGjyujgLscDTUosx6/danugPbA9PdCkxMRxb1Ji4gB09+2B9kB7oD3QHviuB1JTwscoG4D73ZEKgZSISsJ7akjc6U53Gn2lBgTVhJSN29zmNsOqnIe4YEvdrSNqC+qOCy+8cKRvnHXWWYOcSPpJB3c5HmhSYjl+7VbbA+2B7emBJiUmjnuTEhMHoLtvD+zEA8CJf1YxgQC55j/wAz9wi/ylPXJrxedU1d/Vy7H6ZsNaXo71zwtYmc+DT546ALPo5XdAZq393ZRN8ZlxphCfcfduAGuJZB8zpQey24XrwXzdXcUiax2JmsJR1RnZVcP43S/07TtEhTQP11OICO/acc2qKUFVkd03kBJ9rS13FjUpsVz/duvtgfbA9vJAkxITx7tJiYkD0N2vnAc8oJM8kzJ/8Ytf3PHAfswxx8w++MEPzh760IfO9txzzx3b6OXhP8XqPMADyXn4r6uhWYX0/ud//uezP/iDP5hdeeWVs09+8pNjBdKD/4/+6I/uACmpnA/8p50QAln1zKqm31XQf/jDHz4q5L/zne8cdsQ+xznG5+S0P+c5z5m9613vmn3zm9/csTpaSQd9ZRzO+/KXvzx7xSteMWTnQMkTn/jEAWyym8Cxxx47u8Md7jDTLnCTldTYcN55581OOOGE2Re+8IUdRIJzA4r0ne0H6+4BAT++Q97c6la3ml122WU7cuAf9ahHzY4++ujZKaecMmzxG0m8v0NYeE+MsmqcODmurjD7XP3qN+Atvsnf1a7EpUrn0+7uWAVfuQupDZ7EAyE80nnmrLno5dq97W1vOwiFXHu+z+/+dk4tmJm2KCXUm1Do8td+7dfGcT23lxfmJiWW59tuuT3QHth+HmhSYuKYNykxcQC6+5XzgIf6v/7rv5791m/91uzVr3717Lrrrps985nPnH3jG98Y+djPfe5zx3Z4AHeq2AOp2XYvq59RLGQl0kO+lUjn6ENVe6uOX/rSl2bf+c53xue99tprgN+QEJVQyGqq7wKmtakf30W1gNRADrzyla8cAD7AOG36HND9Z3/2Z7M//dM/nb33ve/dIe0OcZFVUn1FIeHvJz3pSQPcn3rqqUP+rV2++Ld/+7fZ/e9//9m55547+9mf/dkdq60hFxyH7OHbQw89dBAjlfTIKm+VjwfoR14eW/iC/Fyhvsc+9rGD0LnnPe85xvLf//3fs9e85jWz97///aN9tqWYYMiPCtz0F/JEDI3V8TkmRf7Ym+/43DGViEpc2cbvIWWi3uhV5ZW7FaycwZmfda6Z23ULUnPc3Kyqilxn5nPIidwHcl/x+YILLhiEZ9I3KpGxcs5aAYOblFiBILWJ7YH2wMp4oEmJiUPVpMTEAejuV84DHswPP/zwsT3eW9/61vHwfsghh8w+9rGPzX7hF35hgHJF4fy+9957zz7/+c/P3vjGN87udre7jdV52+edfvrpo2AcgPvpT3969rKXvWz2+te/fsfK/VOe8pTZt771rbHaSCVBlUGxoIAcsH3SSSfN7nrXu84oADz4+96xn/vc50aBOYXoAnYBEbLq3/u93xu+RjBYyQTWL7300kESPOIRjxi2swfIANylUHz4wx+ePetZzxoKiP/4j/8Y/VIhqMLvn5fjozLQF4UEpciZZ545iAdtfe1rX5sdf/zxg2g47rjjZo985CNHNX99O+eHfuiHZieeeOKwB7ljLMaJONlnn3122M/f/IbgcNwLXvCCYUPUDiFYKC3kyYuF3QCe8IQnzF784hcPMuZf//VfZy960Ytmf/InfzK76qqrRlzE9KMf/ehQkvzO7/zOiNub3/zmMdZ//Md/HOqSBz3oQUMZ83d/93fjeGTU05/+9HEMdcgb3vCG0ZdYv+Utbxmrzb/xG78xe8YznjF76lOfOj6fdtppwzfi4fsQLw3eVu42sPIGI8aSYvWRj3xkdvDBB48dNRBqfnMvQGBW8q0qszggO4WEtHAPzJagyIlWSSx3mjQpsVz/duvtgfbA9vJAkxITx7tJiYkD0N2vnAeoGX7iJ35i9pjHPGb2pje9adjvId4DOGCPLEBUAOLvfve7x3Eq1Hupag+MUkAA9cDtAQccMBQEwDwQDrSff/75Y3XeA75UA+oB6gtpFC996UsHSUAmrf8PfehDg4jwGxsA4vve97475NXaef7znz+TGkFebcs/pId0Bn2+8IUvHH0iCO51r3vtOA8AAVa0h5wA2J/2tKcNIM4+5EZWXJNjbpVVm7e//e3HeVFyOAeIR778/u///khzQbIA49JUEB7GYbvBv/3bv5398R//8RjnP/3TP40+jRWBILVDOstv//Zvz5797GePHQJqCkTIBdsZIiGQEggJ5EBy8xEfYsAGtr7nPe8ZCoqvfvWrg1RAdPjt8Y9//FBusBmJwc7LL7989uQnP3mQM85BpPC5dykpxul7cfSSIoMgMtZ73/veg1C5853vPFai7XSAEEn6SyslVu5WsHIG11QxxJg5p05N1EreXWfmp+1BkXOu5VrjZT6NKW26DpESSd/omhLLnx5NSizfx91De6A9sH080KTExLFuUmLiAHT3K+eBSPIBe2qAyJx9/4AHPGCAaKviCAWr6lYMrc5LZQD+KRaAWoAaUJX68Q//8A8DIPtHDYB0CClBaYGUAJIRD+o0WOUPiKUoAPStaqqZ4BVptdVOq/EPfOADR6V9/fzwD//wAP3Ahbakm0i1eN3rXjf7zd/8zR3nI1qQGG9/+9tHqsNLXvKSoW4AUKgD2ICEAMoRNcANoIMgAbypN7wuuuii0fYee+wx+nrVq141/EYNAcT/xV/8xfDbL/3SLw2iAwFCUcBvyANKCcTO2WefPUCP8VIzUHpQhmRHAH2zgY/5n71ICQoHaRxsZLtzEB5IEIQFlQMiAjlE0UBh8jd/8zeDkEGksAVplHQPagsEhXfxuuSSSwaJQRljS0QpL8bMLy9/+cuHLfydWiOOP/DAA3fEL5L4Vkus3K1g5QwOoVAN/6//+q9BQrje3SvMw1zXUVvlfpI0j5AYPiPuKCy089nPfnaoyP7wD/9w3K/6tVwPNCmxXP926+2B9sD28kCTEhPHu0mJiQPQ3a+cB4BfQBMoVVNC7QCkgQJxJPzAsAd0oFlqBnCNwLCyT20AgAPfVu+tugPszreq7mEeqAbcpT38yq/8ynjQR24A7cgNAPvnfu7nBmBHTCAbAAApJAiP1DKIgsAxVBmOUygTgDjnnHMG4GYrm5AIKXiXugrOB7at6CMEkC1SOf75n/95kBjIg1rILrnpgPqP//iPD+IBkEe+8Bligd3SLvyOoNAHP/geYALopVFQWVBDIHbUnwB0EDXIBH5BpmiPcsGr7k5ApWBsr33tawfJos4Hm1LDATFD/WBsCBT1Jdh6v/vdb6SVGKO+pdj89E//9PAzBQkSg71iSQHzu7/7u6NdRASih+KEP9lM8cHvJ5988lDOUG781E/91CA+EBraTY0R7/O7lKzcRdEGr4QHXGNeIVbNPdcQJdcVV1wxflN7pRbOrQqeSkakjov0JnNcatPVV189rgn3Mdd1v5brgSZNGg9LAAAgAElEQVQlluvfbr090B7YXh5oUmLieDcpMXEAJurew2XqBqSI33yldCvLHkitii961d0P8pCbh94AYudtxRVgD/NW+IFkJMPd7373QRbU4o9qQfgtID87OuQhH0EgnUMqSF5Jg/A5K5d8awUzhTMj968KDX8HmGtjfos/MfBdCm6mbgQCw6sWx8y8qDHM1oBJgUihxuxA4XPail2JO4KG/frOSq32qBTsLuJ4qQ9IgvnjYpt3fSEbyMnrim1sS3/VtlrgMzsGsIcvpFVojy/UtKDCIF1HNrEJMWK8bHItSO1Q5+Nf/uVfRg0OChJ1Kx72sIfNrr322qGYoIAA0NigQKlUGX34+yEPecgAa0AfAoS9iqUCdUgLSpL5F/sT79jPdq8AR/NiLdu77upWo3395Vo25h/8wR8cp+0stURNgbobimPz2d+1WGKnp+wqAsv/PfdssXYduIch5sxfu+IoqIu0dJx5SaW01pd5k/Yog5BzXVNird67ecc1KXHz/NZntQfaA+2BRR5oUmLiedGkxMQBmKj7up1hTKi5woAeMmJRtfYcX/OQKxlRV9NqzYGtAkoC+CsQz24VAWUherwbd0B0AGTaqKDTb77n9wDD7NSROATYVxJBn9p3fogJYCBbj2ZHipAVQLb4hkDxOWMJiEw8tZ1q/PkuK/vZtaLOn/wdggBoBZgDqDM3HEdNoICnvtXioGoIKZPxxq8V3GScGXPGk90tYlfmc0ih2JY+al/xUeIXv9fLM/5KDKpfIm/PHM+OKiGCEi/neGVXFgoUChCKihS9rH1WIiLbtwb05xqu19gtvZ0AqlJgEuObuv4zt+Nfx1bFSr7P1rS31LY+/5Z7IPebmsZh/ogRUk2qU+YTIg3ZutaX61g9GOQdQk961lYkpNfqj404rkmJjfBy99EeaA9sFw80KTFxpJuUmDgAE3UPMAAgWQnNw2pqENQVbQ+Wi1a8Unk9D7EAmHx9q/+2rvR9fttKD6cB7kKnZoAVf6uMvo8MPwRAvouv+BfgyxaU8St1AvDOT84B+BR59KB/j3vcY3yej0MAZAgQfUrzkApRgXeA5TwQmc8vtzLOrsQs4J+N7DC2kCvGLk3CaihlgFcdc4iYSpZkZ48ocvKuyKV5mJoP2rK7hhoZAbnSPzJX/Z5Uk+z64Z0PAfsoCLSrhoQ2cr789xT2833IH23WuPrMP1EPaDPbfIZoCRGRnT9qG/MEgn74U9/+5k/kkxodFBsUFYte+vJKSg6bE+/0Z0zqleyuV+ZLVs1vqt0cG1+IAdVJgG7iU8mK3WVnt7N+D9TrKMSk2IT88p30qn333XcUfpVmtNYXck1xTMqLpG/M32PW2lYftzYPNCmxNj/1Ue2B9kB7YC0eaFJiLV5a4jFNSizRuZu4acAIkACq5d57KLUyRrKrIJ8CjOohZFV2kcqhrqIClHL1FVS004N/Adj68dpKxASwKH9apXnFEdUZiI8y3hADdRXdd1IAgMgQGEkxSBqC2ADlhx566JD6pz5BQHztJ6v3fKtY4wUXXDBqFth2tP6Wc+uKPdCpdgUyxBaa6ilIQckqfo3f/NiknqgxYRtTKQtsF3MgW5FI5/7lX/7lIEjY4ndg5frrrx91JiIRz5yoxJbvQn4ELFVVQ9IZQijwlRofSR+JCiWgvfrX2NTPUBNDjY4QGCk2GRUE0gChkYJ/7BFnu45YBVbrQyFM6TkhMELCRRkQnyeusce73TykdagnEoXEzq6xkCVqUvChaxb5F/Ip/dzS6ytkmKKeCBO7iEgpCcG06HbGt8ZA8ULtImXJdriKtyJb6rWwiW+H28a0xCNzBqGV9LyQjv4PEEO1Y2pq2a6chCxTn8Y9ESlBKTGfErirNvr39XmgSYn1+auPbg+0B9oDN+WBJiUmnh9NSkwcgIm6j4zeqpjifICvwoUAkhx5oM2ODo6LlDuF+QLCIucH5IB0oAhAVYDwec973o7VfQAKEATGFS2cl3nXQn915TUgq0rgA/yyip1VvlqvIKtz9YHYA7b+ATmvCtj9HRsqeE9oAjJT0yH1GRA2CiLaftO77/nBQz6/ZTVcO77PQz+yAYA/+OCDd5A1ddzp184RyB4FMOOzRb6IaoAyQK0DtRmASaSSAowk2PFlTWmw64Tj2GPXDsXuFJAMcAmIdm7AefXdNddcM+o7IDUQA2984xtHPYY999xztGG7Szt0KO7oM0WJbTqpaObjVVMA5tU6fqvpLPweoM6vCoNqV/HMKAmiLMixsdv7kUceOeo7SBeZ/32RmiRzRXFQ6hASdeoQBTnN95AkSadIX/Fj5k2+1x7fUbpYkQ5R5PeoICqxEpsU4DSHXavG6xqLSsO4k+pS52dsryks+U5/ia3rPnPUajdyCrklvjXmVfkQGxV39U/8KUEQVuYUH1V/5trKeSFh8n1qgTgn18P8WDIX2BsSJWTURLfSles2qrikEkUdxZ+2MUYmuV/mXpn7QK1TU+dNJd0U7LXd8R/90R+NQr9dU2K506NJieX6t1tvD7QHtpcHmpSYON5NSkwcgIm6Dwi3WgsMAIpW++3SYDX2TW960+yYY44ZwMSODh5CFXX0wHr88cePY4AjINiuBICebS6BLBJhANFvzgFwPKwCIXY5sCpvxRmQ8vAqPSHAXT/Aq4rwjr/00kvHijKiJMoCVeLPPffcYR95MaIDIPL33nvvPYA2ooVNHpCRK2y2taYH7/e85z2zgw46aNinaOHDH/7wsbILWAPVAKNVXwDU6rR2PcjbXcPuEHygQKGdMC677LLRN1LCbgxWiikQqAQuvvjisbMDX2iTkoECBYlx9NFH79hONMA4IEt7/PCud71rEAXaUHvA93zi82GHHfY9RQT1yd929uAzpAa7VMWnaAjQS/0E5JH2gFuS+zve8Y7Dxwipt73tbaMNqgYAXv9IDP5CXllFB9K953dyb8SI45AhFBJ8KJ7sMvZvf/vb4zMVQtQJbADGFY7Ut9gAuexGHEjj8C6WditB+pCK84ddMYBf8TJX1Wbwbk4hfsQM0PLP7iSIIPNcoUm+MXfNJzYA/annkcKivjdGO6BoQ7/+nXjiiUNhhHCTh0+p4XxzwFxnL5ULoG8u+sdOx/Opc80r840/qU7EwE4nSBb+OeGEE8YYbJtqBxfklBVs43AscsR1iqgwf83jv/qrvxrEoh1HjjjiiGGbnUv4yrXHL65bqTCZDyEd2IbQkoKB0GKLAojalkpkG1b2IBFCcvjbTiQUN1Q64sdufrTbjPuKc43/yiuvHDFmH18h3FyXjnFP4AsKFHPPtWJeUaU4XuFEu7i4F/FBCB9z+ZYqRCa6BU/SbQiJxM/9yz0mpJ/r0Mt9wP8RSRkLKWpuiK17vDmYORRiyRwwVykl7MJR070mGfAW77RJiS0e4B5ee6A9sKEeaFJiQ939vZ01KTFxACbqPivfAAPgBswBocDn/vvvPyTZQIjtEK2aAfregRvEBbAJ9ADXABDQC7yddtppA9QgKIBvuwoA8sAoWa9+bZ3ofL8BGIBOHoovuuii0S6gBqQAPMAXcHLWWWcNggFosxrv4RfYQWDYmhPoA4SAH/aqbQHgqAgPiKp/YLz+Bh6RIuxUmA2QtYUdEkI/iBSqAeANKLQq/pM/+ZPjYduDOHvYD3wC96T9VoeNkU3GTB3y8z//84NAQb6oOwHMSt3w+VGPetRIOaiKDiAQiDR+En9A3nafwCXyAIhwvPHWVAwP/wrVAW+AKoLAlptScYBpNkWKHyAB9AOHADcQwncIAWNAcJgLYi6uALY+ER7IIN8bM6CofWBRrBBEfIlEQhABtlI2xNu5QKi4AZ+pM4AUQwwA1WxBdoiROYncMN+QFM5HTGjL+Kh8AGZxRXpY2QW4AXw+0J54AVBIIWSSeW0OORaxxK92AAGmzXdjD0nEp+atOUFJYl6/9a1vHWRJ1DOUIPzmGjBWxwBjSA/SePEyV9gJ8CFFkCGuG8eYD643c+zCCy8cKTTSqJA/yCd9u6bMeT7RD1k8ws33QP6b3/zmQSLst99+w098T3Zvpdr4fC9W2nNN2elE/1nFjppB2obvgU1+QlC4BsxBNS/EV3/mbxQMYogoMsf1a94jprRpLAglvjJ+80JqgDnjuvG7eUBJIzaIHb7hPz51TzEXXN+IRPMM0YWsY0NVbfSK/Nr+I0naXvxFFZMdNnznukbOmnepDVJTcEIkpmBv1EFJr3LfcP/2/wTiuip01mZhH7UeDzQpsR5v9bHtgfZAe+CmPdCkxMQzpEmJiQMwUfeR4kY9YBXWg79VXnJ/gACAkXf/zW9+c7x7eAXcATrgw4OrFVKAwwrseeedNzv99NMHcAD8PNQCNr4HTgBjCgmgGxBUVwAIQh5ktRPQAiyBU+APUYJk8A8wRJI4nj3IBA/VVlI9HAN5gCFwA8ABfFZggRwAH0CVasB2ABcQcgwA5zwAzlisYmc1HSGgbgCSABEC7AKe7AEGgSigSqoCkAtkAVIAGJDHJmDOefoDtviXX5AcbE/dDg/w7FGsUiyAR0QHIMqnQLO4WVm2Gh1AYMUZqeCfmAEESBekiFV1dgGN+suKp75iv3aAcXEGFsVevQxAna+s7Is1H/CF2iF+B1hvuOGGcTygiMgB/oESIBZBYeXUCr3tNq1+m2/iYQxZoWcT0sfcAuQBHmNCNogXxQd7+QF4R1YAqvo03wB079rkazGkYgGUKCj4EaHCHseZmwC0tvVpDiKiEFiIjMjZ2UV5IKYIKGMzPxEoSRMxFscD/hQi7KYEQZAhY/RFPcQnvkOCmevmFwIIQWO+mu9RDPETMgQBIh2Cfx2vL/E1TxFOUcUg+QB9BB/f6AtoZzNSyhhcL+YMP/KPa8hcSr0NvjI/KEe0ww/+pp5xvZrHFECIMURdiiSKIUWDecD3SC7XuPbMQXPeOa5jY0XS6NP1yK9iLAauAWP2N1vFz1xASpln1CnOda0hydiaFJ6JbqEr2W3S8cxLBFbmMTLYNZFUMN/XOjKuSfdapBQS2b07aRvaRBa6h7pHuN8g4szDfi3XA01KLNe/3Xp7oD2wvTzQpMTE8W5SYuIATNB90gR0bVWMUgKIBIABPSD9jDPO2AHmkRHAADAGoHgABbqt3sqp9y4VwoMosCFdwWq1lTKAFqgCMKzUetilLAACEQbAEZCVegxArBV6IB5RAlwBJoA+sgCgAiL1AYwCQECfB2grzoAYAA0gWon1kGwl1z9EiAdq+fgAlxVdRAngBrQjPQBMq8oID6Bc+8ASsKd9Y2ATgsPxQK++qALY7G8+AtAAVYCNTS972csGqaM/oBUwo5TwdwAeUoEUHxHCVsdSCQDVfO7dsY7h2+TSp0YA8EkpQYWBLPK9NICQJPySfH0gEAhRNBHg1CYwwU4kgJVyhIQVe7HSnnQDag9jowARC2CanBu4dJx0G3NCXwgRcwORQUmBGDDf2OW3FLE0DxEdjqNkQXhQfQDB5otj+Rx4R9oA11INxNBcQaggeqg5gCd2ON+LLUgRcQR0xZQfjUWczT3H+xxAllVfPkKiGJv5Yx6Yz0gjoMyczko/P0dN4TtkgpoR5ig/m7N3utOdBpEgzggGJIvrxLxAUiGetKlQKN8D9eIsptJ1xAcJ5jzv5hzQLzZinjkL/Jt7AKRrQHtsM3ZkGiJMe161mKn5jahig7lnrEhAc8/1j1gyDtdj0iYQdIgs6g5zIYSOdo1dXBBxlC38yHdIF2kt5hmb9YO4RMRRnrBfwVT+pqJBFiGQXEvi67oRfyAYSZTCqBPcSleuy2x1W4uxppAptY17qWstO9PwbZQ0fO96cJ35Lru+mFNiRsniHuT+7v5o7i4q3rpyTtvEBjcpsYmD06a1B9oDK+eBJiUmDlmTEhMHYKLuA06BD8CCJB4JQL6LWAA0AB1gA1AAQgATD56AldV4oCKKB8QG0KANAAJpABgBNIANcIEQ8D01hlVPAAZwoUAIQPWONIh6AvjyIG0lXWoDIAaEqt1A7QBIAZfADlIEoLcDCAAKjAK6/iFGtA3YsttKs2Mcq5gfO4FgZAyw43cgyjuSRu0CoIn6gW+QD4AV0C5NhYoB8EN0sJ2aBPhDCFj5RbZYKTdegBP4tloJ4Hlwz/iNlYwfuGefVWurz74DGoAEq9gk9SmwaAqJZ9InAOwbb7xxrNSLbYpOIg/EMVt/ArPUERQAiACEhLb1DSSyxbgoLsjupcGIAbsBVDEAbpEwwKGxA+JAKD8jIZAT/Min+tEmcM1HkYV79898A3ysxAPe/CJu5omY8wWlAX9K6TEOpIqVcyu95o259fGPf3wAXyQAv/OF+OmfOgEBIKVDGgpiw7lsolSocnO+QzYo3Mh+80OczAlzli/NS32YA/rjK6QJRQeiBwFC8UP1oH/98BHFg/h+/etfH0QAMpCayHi0jezSZsgrPkR6ucb41Jw0t9gsbogPQF7/iBYEhPQNZKFrz7nZIhURhgDx4kPzgq/tJuJ6dy3zmeuVjchAu2uYh+xPkUnjR04iKpBlgKjrT1tk/NJMxNm1johBspj31BfmDvJGfF3DfOs3sQFs/e7acE2xxz1HP8Cya0gaEL8Zl3tEv9bmgRBvIaSy7ad55poQO9dbYhw1Vu41KbQbItX37r3uT+Y6Asz16VpOTYm1WdZH3RwPNClxc7zW57QH2gPtgcUeaFJi4pnRpMTEAZio+4BggAwwASw9mALeVsC8yKYRDFO8UpCtrlp7EE49BN8DOhlHpNypTVGr/rM/K4NJWwGwvJALXin+mO0Z8/Ce87KzwfxuDTWnOg/s2os9kUunSGfG43s2emVVMn/nt7r7iPMcFyCf8dVx1R0tMs4Uq6ttx+asglabsmrq+Pi67niQ7zMnstJex1yPSRFL8yjFVWtxvPgpOe41fz3HV5l+fLOohkAUIzne5/ihrvjWbT4TnwrC+BFxQO0wb2u2EK1jrG0jb5AEyLqrrrpqADWkRuqG5H0+jolB/JkV7eqXkDeJMxvqziiZE5HVp8hg2qp2xlfe/QNIjbf6X/tTrXQjFCkikCxIFWNDPiFUjEM6h9V5KgpEYb/W7wFzEYmA6KrXemrV7Cz+VTmR+1rmDXICgYiUSE2JqebQ+j2yemc0KbF6MWuL2wPtgc3rgSYlJo5NkxITB2Ci7j2QZvUrq8NWqf0d4JWH0ymq24eUqDUQPNxSJwTghihgr9+AMQBsfovAkAV5t2JNDUL6Lh/fSnEAXLY9DbDTXwBrFA0V3FVioYL7PNBXciIESoBnQPciwiMF5QI8E6NKciQ+AQkVaDpPf+nDbykM6Hs+CsAPUI5dAaoZW8aQWJgnyTlPG9W+fKcP54Q4AS750nfGx+8hCOZBemxJQcX4ITbkvEpSZcy+q+RBbMuxFfgnDWERuROipcYwAKteO7mE+cWYqTWoEoyVakX9g/hUf1Ep1esqfqr25NjaZ2zKubE7x6SQYfzjWsk2o9nyc34ex1+LCJx5cm8jb1eZl3UrSt/5rEYFFQWlRQqmbqRtq9pXiC1zwPVojoX4mifAcs3Nj7WqJyqJRXUlJa+mbySGq+qvzW53kxKbPUJtX3ugPbBKHmhSYuJoNSkxcQAm6j5AJWAooDUPqwDVFGRE3FFXlj3sSicgzydjl2suVcEDsQdrEvsK3vM9gOhB21izopfxZmXYOLOiHkJGWzmO9NyuFYooBsxWpUHIhwD4gM+Ax4BFsnyye5L1rEyTp2cVG7Cqq+jAlv6sNpLaO84rSg1tRI6fPvKbVAFpMtIJgFNAgZTfSnjUFtQx2g9oNfYQFVVhED9I7yGzl1Yh55yt2ojvKzDXVhQ2IQIC2CtICYnjuxAl2klKgb8DrhNncUsaivFnW0L+oVKQKmGlNv4PYGWTdIyoASoJQckgBUAqhtSJShAA8vyadqrNtUBplBWUEdJ0pL1IMdGndIoA/6SEsCeqHrbm7zrvpeuonaAeR+LPH8bvxbbEDBEifUPaihffSIMJoVL78nsISG3wYfzBTr4OoeTYXDsbeauKP6sSydhzDYRw44uQThtp3yr3Ve9VIT+lb7nH5V5Sr7P5sYaoqmRl7kdSOaRvJJWuVRLLnSlNSizXv916e6A9sL080KTExPFuUmLiAEzUfR5Ms9qeVfasAEepkM8b/XCZVTz9K6iolgSgJ5dceok6F/WV1dSoEQKkAoazuq9dK3ly3UmMPXzL75c3L9fd+QG03uXkI0L0HTCn7bra7u8K3Oqqf0CsGgNAs6J+AdVsysp4xgJ4GR8SARnjeDt7eFXiIkqOKCEAeTUcgDnFJf2NRCDNJoNXD2K+0GX6rKvhUVPUd8cB+uoMqMGATMmLv4w9oNnfac/4+CbpBvGLc5BBUU6krQDnShJlzL5LqoL2s5VqQKp3hR2NU/2Hiy++eNQlMF9iX5QHfAaMsw/hpMipmhhqFKhbkb6qsqKqQ2qaTlQPISjUPTBO6QfioLaCWglR74TwqOk8uRbjh6xmA3fiqVCq+Rp/Zhw5nl/UQrHLhfoL5g9CQ+HaXL+17aQqOS+qnwDMqpKJSiXHbfStah48J10LsRPChU2VCNxoG1exv9zj+M11EMWSz+aOIq67Up+YL+6dyMdc385XayaFjL0vSrNaRZ9tVpublNiskWm72gPtgVX0QJMSE0etSYmJAzBR9wHv6T4P9lFQBKQEjG20aiKgGwCxtRxQp96FIoxAngdeLwX4bFWnqB4b5TRTVVgplppBVZHVZcUnVY+38gzoSd+womcHBwX7AFQrzsgAO1JY8daeQpkevOWxUyAoSOizVXkrgxQJdqPIqm1WnUNi8KWVSOQH2xAIank4TtuUEBUM+t52fcCy3UOQAHY+sUOFnPqsDEeqD7xZ7deWnST4SwFO20QqXGks2TVCQU9+Mk5FDG2TaeeVgLuaYpLY+w3gBXQpPthrVVX7fIisQJywQ8FG3ynUCDiGoMiqvviJl5QGRUa1YVzibDtIIJzPFW5MDQGxN1aFTfmeWoMqAFHFFjE1DiQElYhiq4qRKraJbPAyd4wbSUMNocAroK/YJdvYZRcWr5Al5hbf8w+wxqd2HwHaatqIds0Z/fMRvyJI7NRizqh7wK92KfCbApbakM+vPf6i4ADwKhnIT8ZtHppbCmcC5sYVhY25YC7ymZ0szHvzBglGqaEfcy3b2vKTf+zkOySGopns0FZVtLClKkQ28lYV/+Zd30lzCiHou0pkbaR9q9xXfJprMmoJ34u/eRhScmfkhLniWkUuVkIWKYFQNeejWGpiYnmzpUmJ5fm2W24PtAe2nwealJg45k1KTByAibuvIDREAJM8dKa+wkarJAI2InlXjDLbiZLHIyAQAYCnlWgPzlaVpXdYHbZarSq/nHMPyIgEwNIuHRQPwKfzFCK0JaOtDFX9B+iRFUCpWgAesAFrBT9PP/30ARyzii+9wraZAL/zP/GJTwyQ6/eoF4B1tlt9t6OAlUVKAwAfCEeYUC8A+iElskpupR2gRmIArY5DmgBkgL+dUJKmAkQA3UA9pQAiIiRSajcA+cC/HTf4D3Fh1xGKE+CfioNv+BUAt+0f+0j7gVwglr/trGGXBaoCQJ7CBGnAF0A39Um2eEUOGFdIGikgFBwICbbwB1sB4htuuGFsjWmHBuDa1qHAN+AMVCNTEB1IGjHKzigICYBc/MTA9plSe8wHdrHBbhzSZuzAwR98hNQST4QUvyELEDWIDykQSCqgCpFkzLbW5BfxNk+QBMYVcGZuiRGfIDJCoCEUHKcPvjQPECr6tpOFsVN2HHzwweOz8TvenDBX1D8xfgSJFBOgkY/NSeMUR4U1xcuY1FqwO4Ux8pW42rmCkkIqEBLGdaE/RJdrh+18q63sbiFOqbMyxfVfb4tJ4YiqK/eHpCJ1+sb6/hOpKVSpwxM1TNJmUpNlPvZ8XdPMorRhge9da13ocn3xuCVHNylxS7zX57YH2gPtgf/vgSYlJp4RTUpMHIDufqEHqswd0AI4AWD1EYB/8nxbzgF6QCAAdv755w/ghWwAyvbdd98BRoE+q9y2MbXlKaWEbUoBz8svv3yQD7ZDRAQA3MA68AqkUib4DHSr9g9EUgkgAoBV6QEIDikSSJEApkjkpVBYNQeuo5RAUgDuyAZKAYC61mbwcG/FX59sBOJtAQqYsxMop0zIKiagSllhq0rHsyXEkraoCwB3AJ3txq8t20kC2LYotcvBgQceOAgKhIMVUOQJcA+os5+/2WpLUPbwJb8alxh4B46RQJQIfFhrJNglwe+IJcSKtvn0kksuGf8AbSoYtlE0PPjBDx6kEkUKogKxRB3hfNu6sge4RlAgTpBDfC2OfrMDBjUG4gHwdhwgzy5KAv5X8PQd73jHKJhoLvgNgYOsMt/MHWQBMMY+8TbP+C4kXhQnUe3YqjPpRcZvPiKCnIOQQO4cddRRI5baNC5EgXnBrqc85Slj7pp/5oG5bR4jRMRBDPgdacSHQODd7373QUrYBpZvTzzxxKGeERdzUIzF3ziQQ+aKa4pfzG+xu8997jPOR6xQUHhVtUTfqlbfAyGhk67nnYoLEes+YV6Zp3Wr2KR71N19FnnCcdQ/rt9sD7v6HtvcI2hSYnPHp61rD7QHVssDTUpMHK8mJSYOQHe/0AOpKUFibGX48Y9//FidppiwMpzCl8CnFV6rvggD4NXq8AUXXDDkxYBaVgMBcp+RBx6gERoAOFICaAOmAVkg3+q07ykdrNoDjcAioKxPQFfqB0JCgUTtpuhg3fmBooGUmeIipIRVcqAVCWBsAKLvsn2n1Uffa1/bxosA0G+IhwAHQMHxSBhjB5gpQUj9gVdg+LDDDhvEgtV3ABWpAHjrA0mAiEAyGBs/8AlfS3/RjxX7r3/968MXSA+KCmOVBgGQU6V4B5wRItQPVvjFrNZlAKr1B7AgXMTACr548SNwLQ2CKoGyAEdyMNQAACAASURBVPGCtPjOd74zlBS2cUUciL04ISzYITYAN4KHz5AM2qI0Ae4RGMC8tA9zRUoFQsl3VATIKuQMUgOZhIyhjAHsTzjhhKHgSKzMS4U+xVi8gDq+lr6jKCUigD/ZkRV8q8e23EWoIQFOPvnkobrgL76STqFuCvIFYYDUMC7xQTaxi0qGLQiZKGwoTbQhbvzqb2SC/vnqG9/4xgCX0kWQNtoTJ+P1jz1ID2QKX5o3xo/04kvxzVze6PStvi0uxwNR9qQIMHWT6yypWq7JKNSSJuM+ah7VWhOL5oNUNqSGayyFLpczim41HmhSoudCe6A90B7YfR5oUmL3+fJmtdSkxM1yW5+0AR5Ifr1VZSBV0Ul59laWkQ6ANsLAbx6CASzydyAMIAP2gC+SfivmgJrVYYD01FNPHcATMAPWgW0r6UCi1XL5+NoHsqVyALpUGOpSUAFY8QYStQUcUlSkQGJc42Fev5QJwCCwiOwwHmNQWBPxAaQjLVL00nlsYxOAavXRP9J7/Vi9B5JTcJOf2GyFEvBGQljtRjAAo0AHggERwidIGaSEYykLqAT222+/AZyBYMQPMkUaDMUCkKoPpApAzc8IGmQF8Op3yhHfGQMiAThBBlBcBOiEPECyUKoYB5v8nhoJUUAYg1QSvqaeiLoDmYFsoYZwjjSJkEtSYoB6BAc1AiUE+6lqAHkKGySIv/lAjLUjLogO/paCgQRAMlFvILqQSo6R1kG1Y3yRtbMdwcD3/EPdgCAS76xK619/zkc+iKN5ZG4gRtiJ2OE7fkES8HdUHGJoPJQmSCZx0rY2zWP2iLH5aF6a064DfVF8SFsRS3HyopoRYyAyu9hQXBx00EGDnJCq43z2IF7mt9jdgEu/u1iSB0I+JBUm99goJlxziM7UmYjiK0RFLYo7b6JUKiSH+5t7rrk0derPkty4aZptUmLThKINaQ+0B7aAB5qUmDiITUpMHIDufqEHslMDpYSHW0A9Oy4ArPLrgdBsA0klYAUbGATKrPQDq1avAXgryWo8kMID+AgGefRWABELQK8XssPKuPMBVFJ4K+vAMUKDFB+4ZA/wCgR6kAcWQxJoh/0e4L/61a8OkArwAa9Wo6ke1BbQLrAJNOahP1vrnXTSSQNoImIAe+oF49PuIYccMs5JoboAi+y6YLVeegiiAPkBFPMFMG71myrCWIydQgPwZifgzSeIErU5kDuUGpQL+lXIUXuAjXQB6Q0k39IbpJ8YF3BP7aCwovPYnl0UqB3YgmSQKgCUW9nnRy9AHQhCqGRLWuCIEkDfAVJSNrRFNeFlXMgWaS5ij1BBipgbYu93JBV/mDPmAsUD/6v5wBf+UXawmw0IlxRTldJg3mgbcUUV4RXSgW+MSzoGssdLjIzBb85HlJgrfKKwpJoaCBEkEGLIi2oDkWSl2VxCsLCbsoXtSDVxFD9kkOshIJOiBdlgvogdJQk/SQ9B4rDf+LzMDYQF29SfMDfF3j/9IfmQEtn5ZFc7MfQtbLU8gFhzvbq2kE7mVAhR9wEpUuauayU7c2QOOMdvi16uT/dP1wgij3Kni1wud240KbFc/3br7YH2wPbyQJMSE8e7SYmJA9Dd7/QBN/nstQI/0E7OT1lAQmy3AX97lz+fQpEprpjdRFK0c36lMFt2MiLbimarvOyGAPwnTSLkQXYn8Tl26iO7IcxvU5gCcdpxXLaQrCuJSVkBSPUZ6XzIh7qVYwXFKUhIsYFk8Mq4U5gzcuu6Mwhihe9SG8E5+oxN1TcIDEAmO1OkwJ02+KnuiBDFSPquwCTbWmZ7x9gee73Hn/FRLazHF0BRbPRZ/17zfjVPAK7EKkSXPo0n52nfv6TfZFtWhItj2eSVrTjnFQQhoKrf/F13L8l2ppkfiAakCUUMgg3xRmkSG+u8Cvnhnd/43HF1d5NcRCksGltC5NT5anwZe7ZyrduMJpZiXWud9K1q9T2Q+hC5H9T5UQuJin3miFFn/tyUB8x3SiFkHqUEcqLTfpY7Z5qUWK5/u/X2QHtge3mgSYmJ492kxMQB6O4XeiAV95OXHzVAQGx9SK7HLiID8lA9/4C8swftAMMQFanyX0FnVv8D3NN2BZUBegHw8/0HRFdAn7FkHJFLp7+0ESIhZEvGUlfvazE7K/MUApV4qVX4Q/zU3TIqoZH2q62xITY6JmOeJzSsuO6MZKoTIOQEOyMjjy8yF+Jjigy1LigC8qqxS385zzEheHJ8tT2EVuZYjoktlRypZFJ8WudqJYH4pBIjzmW71JOQatIrpHGEvKqETHwZMiRbMGausHORTL4SYfMkVh1r2sl7fFLbbBn+1rlRZ77mnkK5RB1hTip6Ok8GVoIsaR28YY67nnIfMy8phqQyqdGCaGulxHLnTZMSy/Vvt94eaA9sLw80KTFxvJuUmDgA3X17YDd7wEo6EiDqBrneJPneA5yjOAAyfBeFhBQQhSyluHhZjVcAVH0F4CQAPQAfcRDpt98i7w6QjjLD9/qgXqBo8UJAZMvSKCgC5kOOOCfHWbUP6QAIPfnJTx5bEJKcU09QiljdjVIjfXRNhN08wbq5lfZASKcoo0JYJl0j940ogBaRarkXuD6rekpamrQNtXCk1HXqz3KnSpMSy/Vvt94eaA9sLw80KTFxvJuUmDgA3X17YAkeqMoHBQ3VvLC7A8AOSPg9hEHAR8xQ4wHgt00oMkMBRQU2FbmM+iCFKdNPgAtSIYUrkQFZla0KkIAh/YUkiaw8BElWZNWDQECo26FeiB0x1PdQJFTtCUoJtRKqEiGpEt6j7OgV2yVMsm5y5TxQ1WEhGJGYrhN1a6QV5Vqs6Uq5fnPdRzX0ta99bRQCdh2qlUIpYecbxXvV7akqpZVz1goY3KTECgSpTWwPtAdWxgNNSkwcqiYlJg5Ad98eWIIHgAYg3k4ZgL0ihj4DGnbiuPrqq0eRTUUka4oIEGHF1I4OCjoqhGgrUgU6FbZ0rB0sSL7VQlB34fnPf/7YycO5CmHaIUVaArLASikixA4njpWmoLgluxALiAvgxS4cimoqwCgdgw12pFAgUp/+vvbaa0cBSecqrmkHCYSFWgwAlZ0sFJNUQFM/2fWj1qBYgqu7yfbAynigXus1rSz1cBR/taORorHq07hGQ2S4phGK6rSkgK3fkt6G3LDtrPuBXY8W7Ui0Mo5aEUOblFiRQLWZ7YH2wEp4oEmJicPUpMTEAeju2wO72QNWM0mqkQ52oaBwoJRATiAWFKMD/u30cNppp/2/Ao6APEKA9Fo6hF027ExhRZSsG0mBsLBLQ7ZlRV7YxYKawdapdjIBThAK+++//8x2k1ZRKTAQBtpWDM+OGc6VLoKIQJYokGdrTtt1slvfCA/biKqJsddeew27bd1qTHbLkLvufGkmSBHjswuI3TwCqLomwm6eZN3cSnqg1lxJzZmoiXy2g4vde84///zxL9cNMkJhVp/tSuTdPUaaWOrYaIdSwjbKdi1yjdZimSvpsE1udJMSmzxAbV57oD2wUh5oUmLicDUpMXEAuvv2wBI8oGidgnO2dgTUVcK/8sorx1aRgP5Tn/rUARxsVwqopGAmQgMZAeirJ3H44YcP4oI6QU0HBAFVg9oTxx133KjpgBxARCAuKBr8ZsvPpz/96UMdgYCQt65figaqCcSGNrO9pjSRJz3pSeN3BSBtL3rKKacMgoIiA8FiHEgJ/dzlLncZuetICZJzQMn5tnP1ftlllw2iJHLzTt9YwiTrJlfaAyHsqCdcb0g9xEJqxLgn+C1bMacwZogNdWdsIZx0MMe/853vHNejQpfuC/OFh1faYZvQ+CYlNmFQ2qT2QHtgZT3QpMTEoWtSYuIArHD3tehhagcYTmoVWElLXYHsGLDe4VqdtxrnVfOh19JOdnKIZHkt58wfk8ry2Y5xvTbMHx+b9JPtGLNNaADBzbGznqOP6667bqxYIgJIsqVSKAiJPEAUqBnBr4iHVNvXBl8pRgnwUxogBPx9zDHHzI499tjZ3e52t9mHPvShsWoqbcLKKIIB2aEdx9x4442DlDj++ONHUUvpGdQXJN0UFK985SuHeuK9733v7LDDDpu96lWvGsqLk046aeSjv+997xuxpqD48Ic/PEgGpATVBsXFK17xiqHAeNvb3jZWY9mGsNAuXzqWDfygj0c84hEDcC16pXZFamXEB4u2MjQX5ufx/A4XqbGRayMrzeudN7d0Duzq/AowQ9jU3Vh2dX7/vvoeyL3ok5/85LgvuFakZrjeXOPu3+Z76sQkTcPIpYIhMu51r3vtuCa0p9Cl689Wt+45TQYud540KbFc/3br7YH2wPbyQJMSE8e7SYmJA7DC3WebTg+vVtHrFoV54M0K/Hrl8ym2VvOe9XdzHnKzpV0KH67H5fPbJDp3PWMJ+FsEAgN87YQRsLsIDK/H3pAd1A7AviKX1ATUDVQM8sIVobv//e8/QIf87/hHnjjw/Ja3vGWkS9iiEkHwvOc9b9SgcN5LX/rSoVKQdy7miAQEAzLihhtuGOkbVkuRC0CJdhTCk/ZB4XDggQeOzwgLbUnlYKd0C3UigJnXve51I33DSqxVV2oP/5As973vfQcx8YIXvGCAKG1SXFCCqI9xhzvcYfaGN7xhpHCw2WotxQa1x6JXyALzNXNrV3Ms875uB5stNp1biwLWYpvZgWQ982e9sV/r8bXwqGuUTZWcWms7fdxqeSD3odxXWe/+861vfWu25557DsUUIlg9CakXIdmS4pHPzqv3ffNfugcyFFnpfoOs3B33s9Xy8MZa26TExvq7e2sPtAe2tgealJg4vk1KTByAFe4eyPKQCsxmO0jKiJAHeYAF+Na7LWOtAO9BOVvLrQfQ1R0muPnmkhpJAfDgvV7gVlMjInuuW+0hDwCA/LYrQLyW6cJfXsAFYJ5idACCNAeKCcUmkQu3v/3tx7HZypOPqCvUn/CSXoFscI4aEJQVn/nMZ4YK4SEPeciIvdQM6ovMA/0rdpl0C39/6UtfGuc+7GEPmymIR2mB9FCHgg8oLig3bn3rW49/FBYIFCu3AJP207dxHHTQQbNrrrlm2G1uXXHFFbPb3e52Iz5Wcdl629vednbEEUeMNA4qjUWvgDS/Jb43pazJnK7zMAoK4C5S94C+7D5QCYy1xHDZx1SyrUrs13N9LdvGbn/3eyDztxLIIRykcrk/uC/ku9yXKjkcAm5ePeZ7dWYoqyiikBLuCf1angealFieb7vl9kB7YPt5oEmJiWPepMTEAVjh7rPKnNQN4CwpCEArUAxUVvnvWofr4TnS+pu7130k9EnB0Pd6Vu7mV9FvCWFQZf4ZV2yZTwFYq492dlxNOakpIQETASYB0wEXASpSLagg/A5kz6ce1M8hjCq4z5ac1B+ORTogGUIS5fsQRY4PaM+YrMKKu38hqOo8qKAq8y+Auhbwo5iQcmIVeNFLO8ZgVbim1qwlBrXAn7/rVqdRUyR9ye/IGETMZnjF1ppC1ITEZojMcm0IyRAFm+ssNSQQj3vvvfdMPRo72djmc9999x0qrjrXzW3nIzb32GOPcV3n3q9ODXXTmWeeOdI4+rVcDzQpsVz/duvtgfbA9vJAkxITx7tJiYkDsMLdB/x6KH33u989dlu4853vPHvRi140cpJtQ0lWT6K/3m0ZFSpURFFdAYAxK87rIQaSFgF4XXrppaP4oQfmtb706dyrrrpqyJJtkwdUWrFf68vDPDvsGOFBX4pBcrP9FpCgPWNbz/h2ZkNIDiBzXnad9IKA+nz2HoUAX1EtqOEQIqMSKFEUhFQISWFcITwqAVJBjcr+jlFzgm+jGjE/QgpEWROVie1H9S9to/qIX30ffzrP5xTek7rCB9JFkGOLXiGuQhRRdXgBYzt7VbVEraXi7wC1+LUCfT6n/tgMxERIk8y3zMMmJtZ6Za/mcfV6Nh/VXnFtICJd864ffyMRvTsmhGJN+TD6EBs1Xemiiy4a93y76FBM5B60mt7a/FY3KbH5Y9QWtgfaA6vjgSYlJo5VkxITB2CFuw+QAXDskiCX2Mrwpz/96bH1o+0ozznnnJHX77UelQK5veJrVvICltermAipACzabYItWRlei9s9bB999NGjfsJtbnOb2ac+9amxpWbGs5Y2YsMhhxwyijKq4RC5fK27YUtLNR8OOOCAtTS7y2PSL4DOfqAfuPCqioIAisTSDh0q6osfYBFAUsmSCmyilKjpCTtLieB7NSiswJ599tljrsQHWYnNwMyVEAaIKf2bEyFEnFfnQ8CUNh3rOLUk1MQ444wzZo973OMW+iy2sh8hofCmHUbEYv4V8iUFIY0dYeIcL79LdzHP8hlxAuwh6U444YTZc57znFE7Y+qXefi0pz1tEGUpTLuokOfUdnb/u98DUSzlPuR6ScpXrju/uXd4r6l0rMl1WZVBvtcuZZK0DfVneveN3R+7+RablFi+j7uH9kB7YPt4oEmJiWPdpMTEAVjh7rPSDxyqGXDiiSeOegS2dLS1o50TKAQUKJTK8bnPfW6oDKzAe/hVpJAKAnmx3377DZm/B1uKBMdSFTjGQzD5fVb21Aywuif/2YOxuglsUJ+gyv2zsqdKvNV/O0lYGbQCeP3114/aBd7VVUihzjygA7fGoCAjsGr3BiuAtq60XaZtL9VaULeALfrwt50rgFNg3u+UI+z2u+/0Ke/a34gI42WD4pLPfe5zd1pEM+RBCkw6Xz/qKviNf4xdW8CEFfk73vGOY3YhGYBQ9RwqMVTJBXaLDXuA5y984QsjdlGF1BX0gBLj40/9hCAA0vlDDYisxvstigLqhSglYr/f+TdESgiOpI6ce+65wxZEhmPY6hwxC/ivdRFiH79QPHzgAx8YO4kAXhQvCCbzrqaApE/khd8U7NSXuWKOOacSJ/qXjmEuvPCFLxztv+QlLxn+UFTTPMoOIHzB79pFBCjs6Xd1O7Sj7YxdfPkz/uJjdqcYpTg71zXjXKRCiKGdkX6uvShK+AtJ4xr9yEc+MuZjnQdIlKTuJO0q10TUTlG3ZNcYPjLfFBn1m3uA69auKFUJxF/1OkvMtpI6Iyqa7DwUpdJmH2PIWrFWZFZBWnPMvbjGez5lKQorxyA0nYOUUFPCVsC7Q/m1wv9FLt30JiWW7uLuoD3QHthGHmhSYuJgNykxcQBWuPusMnugVbjQg7fihs985jNnlAHSNt7//vfPHvnIRw7QDazIQfbQaiu5+93vfqMgIUIDoeCz7emkggCejrPbggdeZADgSo0REgOwAgCRGVbo7MIgLSCrfcAYZYNt6kjmP/axjw3lhfQSD95W4F//+tfPnvGMZ8we/ehH70gDCJlhRdsODwGmQCSgjBAARKV1AJBAJoLBjhYIDCBRHYPLL798qD2MH8FiG07KCwSM1XW7RJA7sw+54NidKSWAAdtuAn/Ga6z8Rg3AP8cdd9zwqc+IBDGx8wUQ6HvjMxY530gdYBcAB3Jf/vKXj7E88YlPHJJrRIzCkVb3Q35EJRAALE624FRcUuwAcmoZRFRWXeWUawdY0Y62pc/YopNtUjkQPwplUlBQKIi9FAgkDnKEfR/84AfHP1uAUqvYElSM7Aoi3iFEMh/5iiJBvNjJLvGgmqC2UKDTHEUGBFgHeLPns5/97FA7UPwYD4LGTiHmdpQa5pGXMQHr4mn+yskH9LVhTOKATEF88YH5e+qpp47UJD4TK1swig9S75JLLhlAkF12GGEz8oBPkRvmO6JFX9JSXv3qV+8gdBaREuaI+c5u85NiiA+MD9HDv/Ezv/Op8VB3OKcqVpJuk2Kvrnfx5Rt1CIzjqKOOGr5wrvntHNcgfyERtZ/0mtQSWeFb4PeYHhWC9yh2xHKzkxKpCZF7H/tD8Nqu15z0m3sHIiypWuameBura9a1HlICYee1HoXcVpoLGzGWJiU2wsvdR3ugPbBdPNCkxMSRblJi4gCscPdWVbN6CvgBMoAuwOQz5YBVbmDIFpEACxAFrAL8Hm6/8pWvDNDkhbgA3Kgk/ObhFpEBjPoOqNeWrSKRFggOKgzA7cUvfvEAuwA1AMA2RIkHY6BQPQnbSlr1tmXls5/97Nm11147Ks0D1+zOyr6HaCQBZQRAitzICqHzgTp2s9fDujFeeOGFA/T723dWo6Up2DnirLPOGmCQagIYfsITnjAIAGNB3CAYgDsP+Gxd9AKu+dAKPkIEqaJNO3f4HlB3PrBgJws2PuhBDxr92JoTWeGz7TaNXRvsufe97z3AqfOQKEgLJI2VbjVBqB6SPhNgBXB+9KMfHTtbIAv4Dij12eo432gT6AbAHYu04S8EiPnBLgSNMSAigHPH21VDm4Csftlrq0G2GJPtR9/+9rePrU6RGeaO+LA/lf6RN0CWlVr/zMX9999//NOW/o0zu4cEZBsXsgSxZKUXSbTPPvsMEoyf9cUHyaVPLRWEEPDNDnPs5JNPHnOT7b4zfv/YqE3zTXqM8SJmkB9IAsQJW/2GbDFmc/2UU04Zx4ij2FDDPPShDx1Em/Egc0Iazc8dpInrAJGBADPn+dGWjWxyXbDXNQZcioW+XT/s5RvXmnlQV/9z7VP3qCVDKWKuuwbE2u9f/vKXB+lHGUSlZH5QS0T54X7htdkB+3pv0TXNZ5XUIGJjnkeV412MQvZVgsq8Ri6ZG+ah+6KYI+Nco+ZT7qmtlljvDFr78U1KrN1XfWR7oD3QHtiVB5qU2JWHlvx7kxJLdvAWbt7DaraSBKAAU6tqAYvSBs4777zZAx7wgAFKgB1qB+cA41QGgAsgKB0CMAN+Pv/5zw+pu5xkK8eAOiJBnjIwBuwDTB58nQuUe/hHUKjbkKKFgDxQBiwByUAwhQDg6LNq81JJgDKAKXJ+D9/AG0IDWcA2L9J647N6DhhaCQbsATl9AX9sVJARuEQcAH2IBH0a+7Oe9axByCAm+MODO6WFFAOqA78vegF3wDbggChB3gC4VBOUEICBc+95z3sO+xwPhFOD8CNSwjl8YVUeqOAzthgXQIEI4mur2UggPrLqH+AYmT8AgjRwLFJDjKUq6B9A5wMEkpVx70ga4NV8AaopRaLsUKWf7Vbp/c5O6hrfI0aoYShJkD3A/D3ucY9BdOgT+KW8CAgUd22wWX/IF8ebm7YxRVyJqflJSWGuBHBFFYA0E3OgnZ/EB4GhTe+OSw0GfmEX/1MkIIMAfWoLAF+/CBrqBr6k+qGUEBtkBzIN6KMwEH/tiJdxAvLIE8e6BrRl/rqOAD/z1ryipqDg2JnqYK+99hrEguuAjVEO8Z8xnn766WNOsNEcJttH7qSgaFK0vPs+xW3Tn2vP6jklkHnBdqSj65gfkF98zN+uPaoaah9g1rWz1QiJ3ENcT8YWFc9mB+ZRSpjTrkX3Ive41KFJGkpUDxRLSNWkHWU7YMSXuYZopW4LobmF/xucdGhNSkzq/u68PdAe2GIeaFJi4oA2KTFxAFa4+4BUQBlwtM89gAWQk5oDIsCPh1cScUAMceFBVUoDYgJoB1SBISu+6h5YBffw6xgr64AeUGilmnoCKJXm4Dig0UqtB2hKAcckf94DMhCKSABSPShLxVDEEPhERgC1ADKpffLfAQkAC6ACCoEooIK83hj0pU3tICAASiBSPQV9IB+ASN+pd0EpAaRamecHNsu///Vf//XRJuCtfQCRFH7Ri38RGRQcUlUQE4CBNvmCz42HrwFg40F6AMH6s/rue6vt6hoYnzhIKwCO+VLdDX8D81QTyAFql+TJp8aA8bNFUUfgGJBGJAEhajYAnFQCVArmA58hLJx/7LHHjpQdColDDz10xOWud73rWL13DDUHO4FkfSMSxJ+P+Mec8LdVe2SK46Niyaq0uWQeUSLom2/EC2AWC3PAnOU752ZLUH87h4/FFpkituaAtB3EWGo9pEAnUM4GChjzh31UKwg5/kOsmBOIIsob8UeeIY+Mw4sv+NN8Q1KIib6oeNgrjcbcDrlEUeF6QCogLhBTQOGi1B+kBEIMOWTcCCC+Nibzw/eUJ+mHYsVcza4J7EeEUGykuCiSTv/iCYCKnzG43thIEaUffqEEcZx5La785RpF8EgZ2mrS/qitkr6B/KM+2OyvupOSOFIs1ZotSVsKQemeiHiq155jKMbMc4RUkxLLj3qTEsv3cffQHmgPbB8PNCkxcayblJg4ACvcfVaoPYADGwAb+baUC8AHeAFOyPGBXCv9HnS9ZzU6kmAKCGDe+aTzgAuQr21S+Ne85jUDFAG1+rF67CUNwAowUEZpAYSlYrzVewDcKnmIBmCMDYiQrF5qHyjTP4UGIAEcUmQgQQBvAFH7VpqBacCS7cgFag01NKwuyvM3VqSA/oFR4NxnL+Ad0AaUjdUqNVusGnuIN55FL6vRwKE6CPyqDUoPqgZ1DA4//PChWrBKrQ2kCCWKlXxgH7AHGI1N3xQJCBlt+g6ZoH9EyZFHHrlD5o9AINP2CmnDv2JE4WHlm2/ECzlh/EAyUM1OpBLFCPWEGg+IKPb6HrHiOO+UKmKjP4D9i1/84iA2zAvEBV8B52wHxrVhPMC82Gblno3mHoIMcEbcUGYA9QC4uSAu+jJnk/dvfJQuALl4IxLExXeO0RZ7kBx15w/+Em8qB34xfxAqiADkhlQQcnZ9Z95Q2LgmADh+BwD9huRR48EYzCXHsAEAZKtrwFxCeiACkCqIFuOTNgP4J4Ulcwj4p2gxT5EAyAVkiTmBIKGUSXFPRA3bjcc84ivz1RxBupjnSV3JtY90NAcpJYxVfKhckG2IIfMUEcavrlvEmTlArWI+eG0lYiI1JYzL3KZuqcqazXi7F0tzwzx3XeU6N89zfeT6SmqHeRYVRArLOg95ighGSoj7VlPCbLb4NSmx2SLS9rQH2gOr7IEmJSaOXpMSEwdghbvPCrp3Rc68A6hZTQZ2AVNpASmctozh6gMYtJqdvgOiSZGlYsRWq9+APcWG3mHLcAAAB6RJREFUV1JQPIzPv4AJwJIEHyj1IO58gBEA88/qtPYAazY4DtiSOkGuDqAjSgA84B7gBor5C/j1ci7bERNZnZy3hZ3aQ5RQoTiWf30GGHwGXpEXAKtjScj9jfgwDsBZfQQ+sSLuN20YH1vYB1hY3TZ2K/KpGQKc1N0n2IM4oGZA5lBa2OEDKKFcQWzo11ipFPRNQcFn2uIfsZImwjYqGfMECYDEUKNA+oexiS/FCcKCPx3vXHMtNS+ikmA/4ARMB0gZq7hpQ4qCWCNwEE/Oy6p24qJtNRiQHcbIdvEyzsjUUwTQuMWOX9kv1uJjzgHe2qbcYIu6EMbEbqoFpBJfIDqsTgP+UpIUZHUsJYX4iKNz+Aq5wA4x8zd5Pd+JFcKMfRl3QCNyz3xAUpm7vucfc0b8KE70jwBiO8KQbVQf+rfyzTbvXsCqMad9pKDvECoIPnMQ+YGU0L75LS78zj7XAgJEDZgoMpZxX5iqzdxrEE78EdA+lT1r6dd15Tp1XWYnmtSNcL57Q915I+kedWcdx1FxSXsyj9ezdfJabOxjvtcDTUr0rGgPtAfaA7vPA01K7D5f3qyWmpS4WW7rk4oHPKxGdeBBtgKjHLZRucW1n6zqJa87BfYAKqAQiRAVwKKAGleVJ+cBPPUHsooY6XMe5r1LLwjoBSq1g3CoxeSy80OALtvnV7pjV1UpJG0mK8wB4qkDkIKE3n2XNmsbFWD4HqFBZu4c73UVNLH1XQCpMaUInvEiDqgGgFug2ao9FUNk38bNXj73ck4IpEpixWeO4deAIceIG/u0UVdg54s8ZoeQxCnzM+OvefD6SV2JumKvP+1kW9L4OGN2bIo9xlbtRGnjd7anzdjgmEj8xV8bIXyk2ITIQDBQs9QaBfrmf995+UwFgQxSZyL1Wmq85kF/fKWNxLoSeYlNjqNsoNhAJNR4hPhI/RafM2fi51xj7DFO/qjXCJIqNUu2yg21XmMZU/y2mceYa6LekxK/xCz3rsxpBCOiSXxd/wiyJiU2NspNSmysv7u39kB7YGt7oEmJiePbpMTEAVjx7gNKsjoYoJ4UioCbZRZ600cAUR6g592a1fAcm5V19u+MmAhwr+DWecYSmXbaCZjL5wDH+MXDfk13SZuxqxYQ3BlBEp8CBanvUPvNd0mJybhqvrjjA5z8XvsNAJ4H6QH5GVtAVlZL67jsBkENIKUgv/PXPHjN+HNubJonLPJ9gHsK7lUiopIzAf11vrG7ruwmrpHVV4LDd1H1ZC6lfkT8EqIlhEYF5CEfcm71aQBfSLLMvdicsdVzs/ViYhs/JHZsoQChBKnxzjaUsZmtaT9z0nchJgBQpBmbjLeSL45xbsizbOlpbP52fMiP9Odz5nxiiJhA2uTaib1bSeKfsYYYrPeHzXyrD1GGePCP6odahkJHXRHXdO59uQ9RFiGVUpPF901KbGyUm5TYWH93b+2B9sDW9kCTEhPHt0mJiQOw4t1XUJkH23lAuFEqiQDu+ZXzgLx5MBTAGMC2KBRVdQCope2aRx1iIed7SM8rAC6r0ZW0CUESkBugvsgOv1VCZb6d+bz1SjZUEBpAEUCZvuoKdoBVjW0FzAHRFbznu6pKycp4wHvAZ/Wh3wK8jSlKm/ikAvSMOf1WP9Ux+j7+Tmy0U1fy533t+ADIamcImPyW1eKsLPMjsJ65VFMnMkfSXv3MlqhOQsRoM6SI36NwcX6IEX8D99rK9o38EmIk/kq8ck1kfCEr8jnzKm1U8qiqhFJnJXNj3kfZPjRxiH/5z9+5DhL7EB8rfvv7HvPn1SLz94bNOl5xV39GvY/MU+/moKKvCua6F6o9ISVFMVZpVnaUybVqDjUpsbERblJiY/3dvbUH2gNb2wNNSkwc3yYlJg7ACnefFfR5MiKAJQArtQqWtSJaV7C5s4LXEA76rg/bWcW9KdBQQXnAfNrJ9ohZIY46wXvAZgBkCjEuAsUBeXW1/aZIiXmlQHwfYB+wnLSD2J3z5sFz+q/pBbGlKgLiizqGAP2qOKhpISGBvLMn4FscEqeA6BAJITWS1lBX3EM0sA9AqukAIcICgsWnEjmZB5WM0Uf1U/V7JSkqcGdPVBdVoZH2Q86wJ2NLYcyQC6l9EoIgKRlIr4wxfSZtJfZkVVp/UePEpqTvhIjI9VYJBO0mBaaSN0mxSJzmiSyfK7GW3yvhF7IocynzIn2KV1RGif8K3/4Wml6VMZkfq0BMiJEaJgqpViVPrpe8Zy6pQZF0rzpvm5TY2BndpMTG+rt7aw+0B7a2B5qUmDi+TUpMHIAV776qEuZXUevQ6nEbMeQKnvN3BWexYVdESbU7pMbOSIPaVlWHBGDOqw3q8euxI/3P+76u/tc+Fx0/ryy4KdtDJniv4woZVMHXor9zXiU5KnCet2VexbDWeZT5Nz/XQp5E7TAP2iv5ND8v6hjr2Bf5opIAsSW+mydz5m3I5/nz0ub8fAoZkLHNEyR1ri/6OwRDJYVqm/FDYhNgXRVCdV7Nx30RATfvv424D0zVR8iJRT6dyqab6jcKmXqtSAuSnqFQbNKGQv6FhA25q23FVxWGteOI3Xbs6rLMtL3N6MeNtqlJiY32ePfXHmgPbGUP/B+6tKlecKIei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54" y="160338"/>
            <a:ext cx="3882990" cy="639551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556792"/>
            <a:ext cx="4758261" cy="318198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5785" y="6217587"/>
            <a:ext cx="4027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James Johnston (1843) - </a:t>
            </a:r>
            <a:r>
              <a:rPr lang="pt-BR" dirty="0" err="1" smtClean="0"/>
              <a:t>wet</a:t>
            </a:r>
            <a:r>
              <a:rPr lang="pt-BR" dirty="0" smtClean="0"/>
              <a:t> </a:t>
            </a:r>
            <a:r>
              <a:rPr lang="pt-BR" dirty="0" err="1" smtClean="0"/>
              <a:t>grass</a:t>
            </a:r>
            <a:r>
              <a:rPr lang="pt-BR" dirty="0" smtClean="0"/>
              <a:t> </a:t>
            </a:r>
            <a:r>
              <a:rPr lang="pt-BR" dirty="0" err="1" smtClean="0"/>
              <a:t>silage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6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4" y="32027"/>
            <a:ext cx="5427481" cy="407061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1126" y="50553"/>
            <a:ext cx="2376264" cy="673586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5" y="4365104"/>
            <a:ext cx="3323861" cy="2492896"/>
          </a:xfrm>
          <a:prstGeom prst="rect">
            <a:avLst/>
          </a:prstGeom>
        </p:spPr>
      </p:pic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55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5937" y="36987"/>
            <a:ext cx="4426674" cy="332000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10328" y="499810"/>
            <a:ext cx="4082625" cy="3061969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564425" y="2030794"/>
            <a:ext cx="1440160" cy="18759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958" y="3684453"/>
            <a:ext cx="4216631" cy="3162473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4499992" y="1936998"/>
            <a:ext cx="3744415" cy="120397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5004049" y="4053032"/>
            <a:ext cx="3024336" cy="279389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184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3600" i="1" dirty="0" smtClean="0"/>
              <a:t>Fenação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6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054" name="Picture 6" descr="File:June - a man making hay - Book of hours Simon de Varie - KB 74 G37a -  093r det randv 1.jp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4" y="2966996"/>
            <a:ext cx="2177118" cy="3337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www.tate.org.uk/art/images/work/N/N01/N01718_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681" y="1337175"/>
            <a:ext cx="6918271" cy="460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254827" cy="3171172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2774373" y="363682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83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80" y="1291671"/>
            <a:ext cx="4135254" cy="296115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8835" y="2431473"/>
            <a:ext cx="4999536" cy="3737824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6667090" y="1871092"/>
            <a:ext cx="2476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Washington </a:t>
            </a:r>
            <a:r>
              <a:rPr lang="pt-BR" b="1" i="1" dirty="0" err="1" smtClean="0"/>
              <a:t>Museum</a:t>
            </a:r>
            <a:endParaRPr lang="pt-BR" b="1" i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33970" y="4371680"/>
            <a:ext cx="2294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Stockholm </a:t>
            </a:r>
            <a:r>
              <a:rPr lang="pt-BR" b="1" i="1" dirty="0" err="1" smtClean="0"/>
              <a:t>Museum</a:t>
            </a:r>
            <a:endParaRPr lang="pt-BR" b="1" i="1" dirty="0"/>
          </a:p>
        </p:txBody>
      </p:sp>
      <p:pic>
        <p:nvPicPr>
          <p:cNvPr id="8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70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38790"/>
            <a:ext cx="7092280" cy="5319210"/>
          </a:xfrm>
          <a:prstGeom prst="rect">
            <a:avLst/>
          </a:prstGeom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96432" y="564149"/>
            <a:ext cx="63469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dirty="0" smtClean="0">
                <a:solidFill>
                  <a:schemeClr val="tx2"/>
                </a:solidFill>
              </a:rPr>
              <a:t>O legado do trópico em produção de ruminantes!</a:t>
            </a:r>
            <a:endParaRPr lang="pt-BR" sz="2400" dirty="0">
              <a:solidFill>
                <a:schemeClr val="tx2"/>
              </a:solidFill>
            </a:endParaRPr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16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7492"/>
            <a:ext cx="4750373" cy="376237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050" y="1097493"/>
            <a:ext cx="4552950" cy="376237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49347" y="4859868"/>
            <a:ext cx="178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Pissarro</a:t>
            </a:r>
            <a:endParaRPr lang="pt-BR" b="1" i="1" dirty="0"/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48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3257"/>
            <a:ext cx="6925224" cy="483783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7164288" y="2673156"/>
            <a:ext cx="178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Monet, 1891</a:t>
            </a:r>
            <a:endParaRPr lang="pt-BR" b="1" i="1" dirty="0"/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86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2475" y="2544473"/>
            <a:ext cx="4581525" cy="3743325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6213764" y="2008261"/>
            <a:ext cx="276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Julien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Dupret</a:t>
            </a:r>
            <a:endParaRPr lang="pt-BR" sz="2400" b="1" i="1" dirty="0"/>
          </a:p>
        </p:txBody>
      </p:sp>
      <p:pic>
        <p:nvPicPr>
          <p:cNvPr id="11266" name="Picture 2" descr="Hay Meadow Painting - The Reapers, 19th century by Julien Dup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935182"/>
            <a:ext cx="45339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67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948264" y="2564904"/>
            <a:ext cx="276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Julien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Dupret</a:t>
            </a:r>
            <a:endParaRPr lang="pt-BR" sz="2400" b="1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43" y="1086607"/>
            <a:ext cx="6493755" cy="5224760"/>
          </a:xfrm>
          <a:prstGeom prst="rect">
            <a:avLst/>
          </a:prstGeom>
        </p:spPr>
      </p:pic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48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012160" y="3127570"/>
            <a:ext cx="276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Julien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Dupret</a:t>
            </a:r>
            <a:endParaRPr lang="pt-BR" sz="2400" b="1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105" y="855774"/>
            <a:ext cx="4351269" cy="5451508"/>
          </a:xfrm>
          <a:prstGeom prst="rect">
            <a:avLst/>
          </a:prstGeom>
        </p:spPr>
      </p:pic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38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732240" y="3501008"/>
            <a:ext cx="276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Julien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Dupret</a:t>
            </a:r>
            <a:endParaRPr lang="pt-BR" sz="2400" b="1" i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76678"/>
            <a:ext cx="6390409" cy="5302187"/>
          </a:xfrm>
          <a:prstGeom prst="rect">
            <a:avLst/>
          </a:prstGeom>
        </p:spPr>
      </p:pic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80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7020272" y="3504699"/>
            <a:ext cx="276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Julien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Dupret</a:t>
            </a:r>
            <a:endParaRPr lang="pt-BR" sz="2400" b="1" i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08" y="1226128"/>
            <a:ext cx="6284198" cy="5018808"/>
          </a:xfrm>
          <a:prstGeom prst="rect">
            <a:avLst/>
          </a:prstGeom>
        </p:spPr>
      </p:pic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39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7020272" y="3254865"/>
            <a:ext cx="276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Julien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Dupret</a:t>
            </a:r>
            <a:endParaRPr lang="pt-BR" sz="2400" b="1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65" y="1110136"/>
            <a:ext cx="6210977" cy="5104344"/>
          </a:xfrm>
          <a:prstGeom prst="rect">
            <a:avLst/>
          </a:prstGeom>
        </p:spPr>
      </p:pic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05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7092280" y="3645024"/>
            <a:ext cx="276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Julien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Dupret</a:t>
            </a:r>
            <a:endParaRPr lang="pt-BR" sz="2400" b="1" i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545" y="782330"/>
            <a:ext cx="3982671" cy="5483388"/>
          </a:xfrm>
          <a:prstGeom prst="rect">
            <a:avLst/>
          </a:prstGeom>
        </p:spPr>
      </p:pic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08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7020272" y="6165315"/>
            <a:ext cx="276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Julien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Dupret</a:t>
            </a:r>
            <a:endParaRPr lang="pt-BR" sz="2400" b="1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05133"/>
            <a:ext cx="7429500" cy="4876800"/>
          </a:xfrm>
          <a:prstGeom prst="rect">
            <a:avLst/>
          </a:prstGeom>
        </p:spPr>
      </p:pic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27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Freeform 2"/>
          <p:cNvSpPr>
            <a:spLocks/>
          </p:cNvSpPr>
          <p:nvPr/>
        </p:nvSpPr>
        <p:spPr bwMode="auto">
          <a:xfrm>
            <a:off x="1557869" y="1532471"/>
            <a:ext cx="6366933" cy="419946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2352"/>
              </a:cxn>
              <a:cxn ang="0">
                <a:pos x="4512" y="2352"/>
              </a:cxn>
            </a:cxnLst>
            <a:rect l="0" t="0" r="r" b="b"/>
            <a:pathLst>
              <a:path w="4512" h="2352">
                <a:moveTo>
                  <a:pt x="0" y="0"/>
                </a:moveTo>
                <a:lnTo>
                  <a:pt x="0" y="2352"/>
                </a:lnTo>
                <a:lnTo>
                  <a:pt x="4512" y="2352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427" name="Freeform 3"/>
          <p:cNvSpPr>
            <a:spLocks/>
          </p:cNvSpPr>
          <p:nvPr/>
        </p:nvSpPr>
        <p:spPr bwMode="auto">
          <a:xfrm>
            <a:off x="1693334" y="2604911"/>
            <a:ext cx="5825067" cy="2585156"/>
          </a:xfrm>
          <a:custGeom>
            <a:avLst/>
            <a:gdLst/>
            <a:ahLst/>
            <a:cxnLst>
              <a:cxn ang="0">
                <a:pos x="0" y="152"/>
              </a:cxn>
              <a:cxn ang="0">
                <a:pos x="144" y="56"/>
              </a:cxn>
              <a:cxn ang="0">
                <a:pos x="384" y="8"/>
              </a:cxn>
              <a:cxn ang="0">
                <a:pos x="624" y="104"/>
              </a:cxn>
              <a:cxn ang="0">
                <a:pos x="912" y="488"/>
              </a:cxn>
              <a:cxn ang="0">
                <a:pos x="1152" y="968"/>
              </a:cxn>
              <a:cxn ang="0">
                <a:pos x="1344" y="1400"/>
              </a:cxn>
              <a:cxn ang="0">
                <a:pos x="1584" y="1640"/>
              </a:cxn>
              <a:cxn ang="0">
                <a:pos x="1920" y="1784"/>
              </a:cxn>
              <a:cxn ang="0">
                <a:pos x="2160" y="1832"/>
              </a:cxn>
              <a:cxn ang="0">
                <a:pos x="2448" y="1784"/>
              </a:cxn>
              <a:cxn ang="0">
                <a:pos x="2784" y="1640"/>
              </a:cxn>
              <a:cxn ang="0">
                <a:pos x="2976" y="1448"/>
              </a:cxn>
              <a:cxn ang="0">
                <a:pos x="3216" y="1160"/>
              </a:cxn>
              <a:cxn ang="0">
                <a:pos x="3456" y="824"/>
              </a:cxn>
              <a:cxn ang="0">
                <a:pos x="3600" y="632"/>
              </a:cxn>
              <a:cxn ang="0">
                <a:pos x="3840" y="344"/>
              </a:cxn>
              <a:cxn ang="0">
                <a:pos x="4128" y="152"/>
              </a:cxn>
            </a:cxnLst>
            <a:rect l="0" t="0" r="r" b="b"/>
            <a:pathLst>
              <a:path w="4128" h="1832">
                <a:moveTo>
                  <a:pt x="0" y="152"/>
                </a:moveTo>
                <a:cubicBezTo>
                  <a:pt x="40" y="116"/>
                  <a:pt x="80" y="80"/>
                  <a:pt x="144" y="56"/>
                </a:cubicBezTo>
                <a:cubicBezTo>
                  <a:pt x="208" y="32"/>
                  <a:pt x="304" y="0"/>
                  <a:pt x="384" y="8"/>
                </a:cubicBezTo>
                <a:cubicBezTo>
                  <a:pt x="464" y="16"/>
                  <a:pt x="536" y="24"/>
                  <a:pt x="624" y="104"/>
                </a:cubicBezTo>
                <a:cubicBezTo>
                  <a:pt x="712" y="184"/>
                  <a:pt x="824" y="344"/>
                  <a:pt x="912" y="488"/>
                </a:cubicBezTo>
                <a:cubicBezTo>
                  <a:pt x="1000" y="632"/>
                  <a:pt x="1080" y="816"/>
                  <a:pt x="1152" y="968"/>
                </a:cubicBezTo>
                <a:cubicBezTo>
                  <a:pt x="1224" y="1120"/>
                  <a:pt x="1272" y="1288"/>
                  <a:pt x="1344" y="1400"/>
                </a:cubicBezTo>
                <a:cubicBezTo>
                  <a:pt x="1416" y="1512"/>
                  <a:pt x="1488" y="1576"/>
                  <a:pt x="1584" y="1640"/>
                </a:cubicBezTo>
                <a:cubicBezTo>
                  <a:pt x="1680" y="1704"/>
                  <a:pt x="1824" y="1752"/>
                  <a:pt x="1920" y="1784"/>
                </a:cubicBezTo>
                <a:cubicBezTo>
                  <a:pt x="2016" y="1816"/>
                  <a:pt x="2072" y="1832"/>
                  <a:pt x="2160" y="1832"/>
                </a:cubicBezTo>
                <a:cubicBezTo>
                  <a:pt x="2248" y="1832"/>
                  <a:pt x="2344" y="1816"/>
                  <a:pt x="2448" y="1784"/>
                </a:cubicBezTo>
                <a:cubicBezTo>
                  <a:pt x="2552" y="1752"/>
                  <a:pt x="2696" y="1696"/>
                  <a:pt x="2784" y="1640"/>
                </a:cubicBezTo>
                <a:cubicBezTo>
                  <a:pt x="2872" y="1584"/>
                  <a:pt x="2904" y="1528"/>
                  <a:pt x="2976" y="1448"/>
                </a:cubicBezTo>
                <a:cubicBezTo>
                  <a:pt x="3048" y="1368"/>
                  <a:pt x="3136" y="1264"/>
                  <a:pt x="3216" y="1160"/>
                </a:cubicBezTo>
                <a:cubicBezTo>
                  <a:pt x="3296" y="1056"/>
                  <a:pt x="3392" y="912"/>
                  <a:pt x="3456" y="824"/>
                </a:cubicBezTo>
                <a:cubicBezTo>
                  <a:pt x="3520" y="736"/>
                  <a:pt x="3536" y="712"/>
                  <a:pt x="3600" y="632"/>
                </a:cubicBezTo>
                <a:cubicBezTo>
                  <a:pt x="3664" y="552"/>
                  <a:pt x="3752" y="424"/>
                  <a:pt x="3840" y="344"/>
                </a:cubicBezTo>
                <a:cubicBezTo>
                  <a:pt x="3928" y="264"/>
                  <a:pt x="4080" y="184"/>
                  <a:pt x="4128" y="152"/>
                </a:cubicBezTo>
              </a:path>
            </a:pathLst>
          </a:custGeom>
          <a:noFill/>
          <a:ln w="57150" cmpd="sng">
            <a:solidFill>
              <a:srgbClr val="99FF66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 rot="16200000">
            <a:off x="-1035364" y="3457702"/>
            <a:ext cx="3860031" cy="365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1778" dirty="0" smtClean="0">
                <a:solidFill>
                  <a:schemeClr val="tx2"/>
                </a:solidFill>
              </a:rPr>
              <a:t>Taxa média de acumulação (kg MS/dia)</a:t>
            </a:r>
            <a:endParaRPr lang="pt-BR" sz="1778" dirty="0">
              <a:solidFill>
                <a:schemeClr val="tx2"/>
              </a:solidFill>
            </a:endParaRP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1625601" y="5935138"/>
            <a:ext cx="6403291" cy="39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956" dirty="0">
                <a:solidFill>
                  <a:schemeClr val="tx2"/>
                </a:solidFill>
              </a:rPr>
              <a:t>Jan   </a:t>
            </a:r>
            <a:r>
              <a:rPr lang="pt-BR" sz="1956" dirty="0" err="1" smtClean="0">
                <a:solidFill>
                  <a:schemeClr val="tx2"/>
                </a:solidFill>
              </a:rPr>
              <a:t>Fev</a:t>
            </a:r>
            <a:r>
              <a:rPr lang="pt-BR" sz="1956" dirty="0" smtClean="0">
                <a:solidFill>
                  <a:schemeClr val="tx2"/>
                </a:solidFill>
              </a:rPr>
              <a:t>   </a:t>
            </a:r>
            <a:r>
              <a:rPr lang="pt-BR" sz="1956" dirty="0">
                <a:solidFill>
                  <a:schemeClr val="tx2"/>
                </a:solidFill>
              </a:rPr>
              <a:t>Mar   </a:t>
            </a:r>
            <a:r>
              <a:rPr lang="pt-BR" sz="1956" dirty="0" err="1" smtClean="0">
                <a:solidFill>
                  <a:schemeClr val="tx2"/>
                </a:solidFill>
              </a:rPr>
              <a:t>Abr</a:t>
            </a:r>
            <a:r>
              <a:rPr lang="pt-BR" sz="1956" dirty="0" smtClean="0">
                <a:solidFill>
                  <a:schemeClr val="tx2"/>
                </a:solidFill>
              </a:rPr>
              <a:t>   Mai   </a:t>
            </a:r>
            <a:r>
              <a:rPr lang="pt-BR" sz="1956" dirty="0">
                <a:solidFill>
                  <a:schemeClr val="tx2"/>
                </a:solidFill>
              </a:rPr>
              <a:t>Jun   </a:t>
            </a:r>
            <a:r>
              <a:rPr lang="pt-BR" sz="1956" dirty="0" err="1">
                <a:solidFill>
                  <a:schemeClr val="tx2"/>
                </a:solidFill>
              </a:rPr>
              <a:t>Jul</a:t>
            </a:r>
            <a:r>
              <a:rPr lang="pt-BR" sz="1956" dirty="0">
                <a:solidFill>
                  <a:schemeClr val="tx2"/>
                </a:solidFill>
              </a:rPr>
              <a:t>   </a:t>
            </a:r>
            <a:r>
              <a:rPr lang="pt-BR" sz="1956" dirty="0" err="1" smtClean="0">
                <a:solidFill>
                  <a:schemeClr val="tx2"/>
                </a:solidFill>
              </a:rPr>
              <a:t>Ago</a:t>
            </a:r>
            <a:r>
              <a:rPr lang="pt-BR" sz="1956" dirty="0" smtClean="0">
                <a:solidFill>
                  <a:schemeClr val="tx2"/>
                </a:solidFill>
              </a:rPr>
              <a:t>   Set   Out   </a:t>
            </a:r>
            <a:r>
              <a:rPr lang="pt-BR" sz="1956" dirty="0" err="1">
                <a:solidFill>
                  <a:schemeClr val="tx2"/>
                </a:solidFill>
              </a:rPr>
              <a:t>Nov</a:t>
            </a:r>
            <a:r>
              <a:rPr lang="pt-BR" sz="1956" dirty="0">
                <a:solidFill>
                  <a:schemeClr val="tx2"/>
                </a:solidFill>
              </a:rPr>
              <a:t>   </a:t>
            </a:r>
            <a:r>
              <a:rPr lang="pt-BR" sz="1956" dirty="0" smtClean="0">
                <a:solidFill>
                  <a:schemeClr val="tx2"/>
                </a:solidFill>
              </a:rPr>
              <a:t>Dez</a:t>
            </a:r>
            <a:endParaRPr lang="pt-BR" sz="1956" dirty="0">
              <a:solidFill>
                <a:schemeClr val="tx2"/>
              </a:solidFill>
            </a:endParaRPr>
          </a:p>
        </p:txBody>
      </p:sp>
      <p:sp>
        <p:nvSpPr>
          <p:cNvPr id="103430" name="Freeform 6"/>
          <p:cNvSpPr>
            <a:spLocks/>
          </p:cNvSpPr>
          <p:nvPr/>
        </p:nvSpPr>
        <p:spPr bwMode="auto">
          <a:xfrm>
            <a:off x="1693334" y="1508482"/>
            <a:ext cx="5825067" cy="3692877"/>
          </a:xfrm>
          <a:custGeom>
            <a:avLst/>
            <a:gdLst/>
            <a:ahLst/>
            <a:cxnLst>
              <a:cxn ang="0">
                <a:pos x="0" y="152"/>
              </a:cxn>
              <a:cxn ang="0">
                <a:pos x="144" y="56"/>
              </a:cxn>
              <a:cxn ang="0">
                <a:pos x="384" y="8"/>
              </a:cxn>
              <a:cxn ang="0">
                <a:pos x="624" y="104"/>
              </a:cxn>
              <a:cxn ang="0">
                <a:pos x="912" y="488"/>
              </a:cxn>
              <a:cxn ang="0">
                <a:pos x="1152" y="968"/>
              </a:cxn>
              <a:cxn ang="0">
                <a:pos x="1344" y="1400"/>
              </a:cxn>
              <a:cxn ang="0">
                <a:pos x="1584" y="1640"/>
              </a:cxn>
              <a:cxn ang="0">
                <a:pos x="1920" y="1784"/>
              </a:cxn>
              <a:cxn ang="0">
                <a:pos x="2160" y="1832"/>
              </a:cxn>
              <a:cxn ang="0">
                <a:pos x="2448" y="1784"/>
              </a:cxn>
              <a:cxn ang="0">
                <a:pos x="2784" y="1640"/>
              </a:cxn>
              <a:cxn ang="0">
                <a:pos x="2976" y="1448"/>
              </a:cxn>
              <a:cxn ang="0">
                <a:pos x="3216" y="1160"/>
              </a:cxn>
              <a:cxn ang="0">
                <a:pos x="3456" y="824"/>
              </a:cxn>
              <a:cxn ang="0">
                <a:pos x="3600" y="632"/>
              </a:cxn>
              <a:cxn ang="0">
                <a:pos x="3840" y="344"/>
              </a:cxn>
              <a:cxn ang="0">
                <a:pos x="4128" y="152"/>
              </a:cxn>
            </a:cxnLst>
            <a:rect l="0" t="0" r="r" b="b"/>
            <a:pathLst>
              <a:path w="4128" h="1832">
                <a:moveTo>
                  <a:pt x="0" y="152"/>
                </a:moveTo>
                <a:cubicBezTo>
                  <a:pt x="40" y="116"/>
                  <a:pt x="80" y="80"/>
                  <a:pt x="144" y="56"/>
                </a:cubicBezTo>
                <a:cubicBezTo>
                  <a:pt x="208" y="32"/>
                  <a:pt x="304" y="0"/>
                  <a:pt x="384" y="8"/>
                </a:cubicBezTo>
                <a:cubicBezTo>
                  <a:pt x="464" y="16"/>
                  <a:pt x="536" y="24"/>
                  <a:pt x="624" y="104"/>
                </a:cubicBezTo>
                <a:cubicBezTo>
                  <a:pt x="712" y="184"/>
                  <a:pt x="824" y="344"/>
                  <a:pt x="912" y="488"/>
                </a:cubicBezTo>
                <a:cubicBezTo>
                  <a:pt x="1000" y="632"/>
                  <a:pt x="1080" y="816"/>
                  <a:pt x="1152" y="968"/>
                </a:cubicBezTo>
                <a:cubicBezTo>
                  <a:pt x="1224" y="1120"/>
                  <a:pt x="1272" y="1288"/>
                  <a:pt x="1344" y="1400"/>
                </a:cubicBezTo>
                <a:cubicBezTo>
                  <a:pt x="1416" y="1512"/>
                  <a:pt x="1488" y="1576"/>
                  <a:pt x="1584" y="1640"/>
                </a:cubicBezTo>
                <a:cubicBezTo>
                  <a:pt x="1680" y="1704"/>
                  <a:pt x="1824" y="1752"/>
                  <a:pt x="1920" y="1784"/>
                </a:cubicBezTo>
                <a:cubicBezTo>
                  <a:pt x="2016" y="1816"/>
                  <a:pt x="2072" y="1832"/>
                  <a:pt x="2160" y="1832"/>
                </a:cubicBezTo>
                <a:cubicBezTo>
                  <a:pt x="2248" y="1832"/>
                  <a:pt x="2344" y="1816"/>
                  <a:pt x="2448" y="1784"/>
                </a:cubicBezTo>
                <a:cubicBezTo>
                  <a:pt x="2552" y="1752"/>
                  <a:pt x="2696" y="1696"/>
                  <a:pt x="2784" y="1640"/>
                </a:cubicBezTo>
                <a:cubicBezTo>
                  <a:pt x="2872" y="1584"/>
                  <a:pt x="2904" y="1528"/>
                  <a:pt x="2976" y="1448"/>
                </a:cubicBezTo>
                <a:cubicBezTo>
                  <a:pt x="3048" y="1368"/>
                  <a:pt x="3136" y="1264"/>
                  <a:pt x="3216" y="1160"/>
                </a:cubicBezTo>
                <a:cubicBezTo>
                  <a:pt x="3296" y="1056"/>
                  <a:pt x="3392" y="912"/>
                  <a:pt x="3456" y="824"/>
                </a:cubicBezTo>
                <a:cubicBezTo>
                  <a:pt x="3520" y="736"/>
                  <a:pt x="3536" y="712"/>
                  <a:pt x="3600" y="632"/>
                </a:cubicBezTo>
                <a:cubicBezTo>
                  <a:pt x="3664" y="552"/>
                  <a:pt x="3752" y="424"/>
                  <a:pt x="3840" y="344"/>
                </a:cubicBezTo>
                <a:cubicBezTo>
                  <a:pt x="3928" y="264"/>
                  <a:pt x="4080" y="184"/>
                  <a:pt x="4128" y="152"/>
                </a:cubicBezTo>
              </a:path>
            </a:pathLst>
          </a:custGeom>
          <a:noFill/>
          <a:ln w="57150" cmpd="sng">
            <a:solidFill>
              <a:srgbClr val="6699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7580489" y="1381478"/>
            <a:ext cx="466794" cy="338554"/>
          </a:xfrm>
          <a:prstGeom prst="rect">
            <a:avLst/>
          </a:prstGeom>
          <a:noFill/>
          <a:ln w="9525">
            <a:solidFill>
              <a:srgbClr val="6699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600" dirty="0">
                <a:solidFill>
                  <a:srgbClr val="669900"/>
                </a:solidFill>
              </a:rPr>
              <a:t>+ N</a:t>
            </a:r>
          </a:p>
        </p:txBody>
      </p:sp>
      <p:sp>
        <p:nvSpPr>
          <p:cNvPr id="103432" name="Freeform 8"/>
          <p:cNvSpPr>
            <a:spLocks/>
          </p:cNvSpPr>
          <p:nvPr/>
        </p:nvSpPr>
        <p:spPr bwMode="auto">
          <a:xfrm>
            <a:off x="1761068" y="2616204"/>
            <a:ext cx="5825067" cy="1896533"/>
          </a:xfrm>
          <a:custGeom>
            <a:avLst/>
            <a:gdLst/>
            <a:ahLst/>
            <a:cxnLst>
              <a:cxn ang="0">
                <a:pos x="0" y="152"/>
              </a:cxn>
              <a:cxn ang="0">
                <a:pos x="144" y="56"/>
              </a:cxn>
              <a:cxn ang="0">
                <a:pos x="384" y="8"/>
              </a:cxn>
              <a:cxn ang="0">
                <a:pos x="624" y="104"/>
              </a:cxn>
              <a:cxn ang="0">
                <a:pos x="912" y="488"/>
              </a:cxn>
              <a:cxn ang="0">
                <a:pos x="1152" y="968"/>
              </a:cxn>
              <a:cxn ang="0">
                <a:pos x="1344" y="1400"/>
              </a:cxn>
              <a:cxn ang="0">
                <a:pos x="1584" y="1640"/>
              </a:cxn>
              <a:cxn ang="0">
                <a:pos x="1920" y="1784"/>
              </a:cxn>
              <a:cxn ang="0">
                <a:pos x="2160" y="1832"/>
              </a:cxn>
              <a:cxn ang="0">
                <a:pos x="2448" y="1784"/>
              </a:cxn>
              <a:cxn ang="0">
                <a:pos x="2784" y="1640"/>
              </a:cxn>
              <a:cxn ang="0">
                <a:pos x="2976" y="1448"/>
              </a:cxn>
              <a:cxn ang="0">
                <a:pos x="3216" y="1160"/>
              </a:cxn>
              <a:cxn ang="0">
                <a:pos x="3456" y="824"/>
              </a:cxn>
              <a:cxn ang="0">
                <a:pos x="3600" y="632"/>
              </a:cxn>
              <a:cxn ang="0">
                <a:pos x="3840" y="344"/>
              </a:cxn>
              <a:cxn ang="0">
                <a:pos x="4128" y="152"/>
              </a:cxn>
            </a:cxnLst>
            <a:rect l="0" t="0" r="r" b="b"/>
            <a:pathLst>
              <a:path w="4128" h="1832">
                <a:moveTo>
                  <a:pt x="0" y="152"/>
                </a:moveTo>
                <a:cubicBezTo>
                  <a:pt x="40" y="116"/>
                  <a:pt x="80" y="80"/>
                  <a:pt x="144" y="56"/>
                </a:cubicBezTo>
                <a:cubicBezTo>
                  <a:pt x="208" y="32"/>
                  <a:pt x="304" y="0"/>
                  <a:pt x="384" y="8"/>
                </a:cubicBezTo>
                <a:cubicBezTo>
                  <a:pt x="464" y="16"/>
                  <a:pt x="536" y="24"/>
                  <a:pt x="624" y="104"/>
                </a:cubicBezTo>
                <a:cubicBezTo>
                  <a:pt x="712" y="184"/>
                  <a:pt x="824" y="344"/>
                  <a:pt x="912" y="488"/>
                </a:cubicBezTo>
                <a:cubicBezTo>
                  <a:pt x="1000" y="632"/>
                  <a:pt x="1080" y="816"/>
                  <a:pt x="1152" y="968"/>
                </a:cubicBezTo>
                <a:cubicBezTo>
                  <a:pt x="1224" y="1120"/>
                  <a:pt x="1272" y="1288"/>
                  <a:pt x="1344" y="1400"/>
                </a:cubicBezTo>
                <a:cubicBezTo>
                  <a:pt x="1416" y="1512"/>
                  <a:pt x="1488" y="1576"/>
                  <a:pt x="1584" y="1640"/>
                </a:cubicBezTo>
                <a:cubicBezTo>
                  <a:pt x="1680" y="1704"/>
                  <a:pt x="1824" y="1752"/>
                  <a:pt x="1920" y="1784"/>
                </a:cubicBezTo>
                <a:cubicBezTo>
                  <a:pt x="2016" y="1816"/>
                  <a:pt x="2072" y="1832"/>
                  <a:pt x="2160" y="1832"/>
                </a:cubicBezTo>
                <a:cubicBezTo>
                  <a:pt x="2248" y="1832"/>
                  <a:pt x="2344" y="1816"/>
                  <a:pt x="2448" y="1784"/>
                </a:cubicBezTo>
                <a:cubicBezTo>
                  <a:pt x="2552" y="1752"/>
                  <a:pt x="2696" y="1696"/>
                  <a:pt x="2784" y="1640"/>
                </a:cubicBezTo>
                <a:cubicBezTo>
                  <a:pt x="2872" y="1584"/>
                  <a:pt x="2904" y="1528"/>
                  <a:pt x="2976" y="1448"/>
                </a:cubicBezTo>
                <a:cubicBezTo>
                  <a:pt x="3048" y="1368"/>
                  <a:pt x="3136" y="1264"/>
                  <a:pt x="3216" y="1160"/>
                </a:cubicBezTo>
                <a:cubicBezTo>
                  <a:pt x="3296" y="1056"/>
                  <a:pt x="3392" y="912"/>
                  <a:pt x="3456" y="824"/>
                </a:cubicBezTo>
                <a:cubicBezTo>
                  <a:pt x="3520" y="736"/>
                  <a:pt x="3536" y="712"/>
                  <a:pt x="3600" y="632"/>
                </a:cubicBezTo>
                <a:cubicBezTo>
                  <a:pt x="3664" y="552"/>
                  <a:pt x="3752" y="424"/>
                  <a:pt x="3840" y="344"/>
                </a:cubicBezTo>
                <a:cubicBezTo>
                  <a:pt x="3928" y="264"/>
                  <a:pt x="4080" y="184"/>
                  <a:pt x="4128" y="152"/>
                </a:cubicBezTo>
              </a:path>
            </a:pathLst>
          </a:custGeom>
          <a:noFill/>
          <a:ln w="57150" cmpd="sng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4538132" y="2751671"/>
            <a:ext cx="1151534" cy="1509889"/>
            <a:chOff x="5105400" y="2667000"/>
            <a:chExt cx="1296171" cy="1698104"/>
          </a:xfrm>
        </p:grpSpPr>
        <p:sp>
          <p:nvSpPr>
            <p:cNvPr id="103433" name="Text Box 9"/>
            <p:cNvSpPr txBox="1">
              <a:spLocks noChangeArrowheads="1"/>
            </p:cNvSpPr>
            <p:nvPr/>
          </p:nvSpPr>
          <p:spPr bwMode="auto">
            <a:xfrm>
              <a:off x="5105400" y="2667000"/>
              <a:ext cx="1296171" cy="411549"/>
            </a:xfrm>
            <a:prstGeom prst="rect">
              <a:avLst/>
            </a:prstGeom>
            <a:noFill/>
            <a:ln w="9525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778" dirty="0">
                  <a:solidFill>
                    <a:schemeClr val="accent2"/>
                  </a:solidFill>
                </a:rPr>
                <a:t>+ </a:t>
              </a:r>
              <a:r>
                <a:rPr lang="pt-BR" sz="1778" dirty="0" smtClean="0">
                  <a:solidFill>
                    <a:schemeClr val="accent2"/>
                  </a:solidFill>
                </a:rPr>
                <a:t>irrigação</a:t>
              </a:r>
              <a:endParaRPr lang="pt-BR" sz="1778" dirty="0">
                <a:solidFill>
                  <a:schemeClr val="accent2"/>
                </a:solidFill>
              </a:endParaRPr>
            </a:p>
          </p:txBody>
        </p:sp>
        <p:sp>
          <p:nvSpPr>
            <p:cNvPr id="103434" name="Line 10"/>
            <p:cNvSpPr>
              <a:spLocks noChangeShapeType="1"/>
            </p:cNvSpPr>
            <p:nvPr/>
          </p:nvSpPr>
          <p:spPr bwMode="auto">
            <a:xfrm>
              <a:off x="5791568" y="3068515"/>
              <a:ext cx="576572" cy="1296589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pt-BR"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3435" name="Text Box 11"/>
          <p:cNvSpPr txBox="1">
            <a:spLocks noChangeArrowheads="1"/>
          </p:cNvSpPr>
          <p:nvPr/>
        </p:nvSpPr>
        <p:spPr bwMode="auto">
          <a:xfrm>
            <a:off x="392289" y="506593"/>
            <a:ext cx="84880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dirty="0" smtClean="0">
                <a:solidFill>
                  <a:schemeClr val="tx2"/>
                </a:solidFill>
              </a:rPr>
              <a:t>Padrão sazonal de acumulação de biomassa em forragens tropicais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103436" name="Freeform 12"/>
          <p:cNvSpPr>
            <a:spLocks/>
          </p:cNvSpPr>
          <p:nvPr/>
        </p:nvSpPr>
        <p:spPr bwMode="auto">
          <a:xfrm>
            <a:off x="1761069" y="1882422"/>
            <a:ext cx="5554133" cy="3036711"/>
          </a:xfrm>
          <a:custGeom>
            <a:avLst/>
            <a:gdLst/>
            <a:ahLst/>
            <a:cxnLst>
              <a:cxn ang="0">
                <a:pos x="0" y="328"/>
              </a:cxn>
              <a:cxn ang="0">
                <a:pos x="240" y="136"/>
              </a:cxn>
              <a:cxn ang="0">
                <a:pos x="480" y="40"/>
              </a:cxn>
              <a:cxn ang="0">
                <a:pos x="768" y="40"/>
              </a:cxn>
              <a:cxn ang="0">
                <a:pos x="1008" y="280"/>
              </a:cxn>
              <a:cxn ang="0">
                <a:pos x="1104" y="712"/>
              </a:cxn>
              <a:cxn ang="0">
                <a:pos x="1248" y="1432"/>
              </a:cxn>
              <a:cxn ang="0">
                <a:pos x="1440" y="1816"/>
              </a:cxn>
              <a:cxn ang="0">
                <a:pos x="1968" y="2104"/>
              </a:cxn>
              <a:cxn ang="0">
                <a:pos x="2448" y="2104"/>
              </a:cxn>
              <a:cxn ang="0">
                <a:pos x="2784" y="1864"/>
              </a:cxn>
              <a:cxn ang="0">
                <a:pos x="2976" y="1384"/>
              </a:cxn>
              <a:cxn ang="0">
                <a:pos x="3072" y="904"/>
              </a:cxn>
              <a:cxn ang="0">
                <a:pos x="3216" y="520"/>
              </a:cxn>
              <a:cxn ang="0">
                <a:pos x="3552" y="184"/>
              </a:cxn>
              <a:cxn ang="0">
                <a:pos x="3936" y="136"/>
              </a:cxn>
            </a:cxnLst>
            <a:rect l="0" t="0" r="r" b="b"/>
            <a:pathLst>
              <a:path w="3936" h="2152">
                <a:moveTo>
                  <a:pt x="0" y="328"/>
                </a:moveTo>
                <a:cubicBezTo>
                  <a:pt x="80" y="256"/>
                  <a:pt x="160" y="184"/>
                  <a:pt x="240" y="136"/>
                </a:cubicBezTo>
                <a:cubicBezTo>
                  <a:pt x="320" y="88"/>
                  <a:pt x="392" y="56"/>
                  <a:pt x="480" y="40"/>
                </a:cubicBezTo>
                <a:cubicBezTo>
                  <a:pt x="568" y="24"/>
                  <a:pt x="680" y="0"/>
                  <a:pt x="768" y="40"/>
                </a:cubicBezTo>
                <a:cubicBezTo>
                  <a:pt x="856" y="80"/>
                  <a:pt x="952" y="168"/>
                  <a:pt x="1008" y="280"/>
                </a:cubicBezTo>
                <a:cubicBezTo>
                  <a:pt x="1064" y="392"/>
                  <a:pt x="1064" y="520"/>
                  <a:pt x="1104" y="712"/>
                </a:cubicBezTo>
                <a:cubicBezTo>
                  <a:pt x="1144" y="904"/>
                  <a:pt x="1192" y="1248"/>
                  <a:pt x="1248" y="1432"/>
                </a:cubicBezTo>
                <a:cubicBezTo>
                  <a:pt x="1304" y="1616"/>
                  <a:pt x="1320" y="1704"/>
                  <a:pt x="1440" y="1816"/>
                </a:cubicBezTo>
                <a:cubicBezTo>
                  <a:pt x="1560" y="1928"/>
                  <a:pt x="1800" y="2056"/>
                  <a:pt x="1968" y="2104"/>
                </a:cubicBezTo>
                <a:cubicBezTo>
                  <a:pt x="2136" y="2152"/>
                  <a:pt x="2312" y="2144"/>
                  <a:pt x="2448" y="2104"/>
                </a:cubicBezTo>
                <a:cubicBezTo>
                  <a:pt x="2584" y="2064"/>
                  <a:pt x="2696" y="1984"/>
                  <a:pt x="2784" y="1864"/>
                </a:cubicBezTo>
                <a:cubicBezTo>
                  <a:pt x="2872" y="1744"/>
                  <a:pt x="2928" y="1544"/>
                  <a:pt x="2976" y="1384"/>
                </a:cubicBezTo>
                <a:cubicBezTo>
                  <a:pt x="3024" y="1224"/>
                  <a:pt x="3032" y="1048"/>
                  <a:pt x="3072" y="904"/>
                </a:cubicBezTo>
                <a:cubicBezTo>
                  <a:pt x="3112" y="760"/>
                  <a:pt x="3136" y="640"/>
                  <a:pt x="3216" y="520"/>
                </a:cubicBezTo>
                <a:cubicBezTo>
                  <a:pt x="3296" y="400"/>
                  <a:pt x="3432" y="248"/>
                  <a:pt x="3552" y="184"/>
                </a:cubicBezTo>
                <a:cubicBezTo>
                  <a:pt x="3672" y="120"/>
                  <a:pt x="3804" y="128"/>
                  <a:pt x="3936" y="136"/>
                </a:cubicBezTo>
              </a:path>
            </a:pathLst>
          </a:custGeom>
          <a:noFill/>
          <a:ln w="57150" cmpd="sng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6299199" y="990600"/>
            <a:ext cx="1035861" cy="1093612"/>
            <a:chOff x="7086600" y="685800"/>
            <a:chExt cx="1165777" cy="1231032"/>
          </a:xfrm>
        </p:grpSpPr>
        <p:sp>
          <p:nvSpPr>
            <p:cNvPr id="103437" name="Text Box 13"/>
            <p:cNvSpPr txBox="1">
              <a:spLocks noChangeArrowheads="1"/>
            </p:cNvSpPr>
            <p:nvPr/>
          </p:nvSpPr>
          <p:spPr bwMode="auto">
            <a:xfrm>
              <a:off x="7086600" y="685800"/>
              <a:ext cx="1165777" cy="411916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pt-BR" sz="1778" dirty="0" err="1" smtClean="0">
                  <a:solidFill>
                    <a:schemeClr val="accent1"/>
                  </a:solidFill>
                </a:rPr>
                <a:t>especie</a:t>
              </a:r>
              <a:r>
                <a:rPr lang="pt-BR" sz="1778" dirty="0" smtClean="0">
                  <a:solidFill>
                    <a:schemeClr val="accent1"/>
                  </a:solidFill>
                </a:rPr>
                <a:t> </a:t>
              </a:r>
              <a:r>
                <a:rPr lang="pt-BR" sz="1778" dirty="0">
                  <a:solidFill>
                    <a:schemeClr val="accent1"/>
                  </a:solidFill>
                </a:rPr>
                <a:t>x</a:t>
              </a:r>
            </a:p>
          </p:txBody>
        </p:sp>
        <p:sp>
          <p:nvSpPr>
            <p:cNvPr id="103438" name="Line 14"/>
            <p:cNvSpPr>
              <a:spLocks noChangeShapeType="1"/>
            </p:cNvSpPr>
            <p:nvPr/>
          </p:nvSpPr>
          <p:spPr bwMode="auto">
            <a:xfrm flipH="1">
              <a:off x="7591613" y="1124206"/>
              <a:ext cx="71465" cy="79262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pt-BR"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3439" name="Freeform 15"/>
          <p:cNvSpPr>
            <a:spLocks/>
          </p:cNvSpPr>
          <p:nvPr/>
        </p:nvSpPr>
        <p:spPr bwMode="auto">
          <a:xfrm>
            <a:off x="1693335" y="2480733"/>
            <a:ext cx="6028267" cy="1930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624" y="48"/>
              </a:cxn>
              <a:cxn ang="0">
                <a:pos x="960" y="240"/>
              </a:cxn>
              <a:cxn ang="0">
                <a:pos x="1344" y="672"/>
              </a:cxn>
              <a:cxn ang="0">
                <a:pos x="1728" y="1104"/>
              </a:cxn>
              <a:cxn ang="0">
                <a:pos x="2064" y="1248"/>
              </a:cxn>
              <a:cxn ang="0">
                <a:pos x="2544" y="1344"/>
              </a:cxn>
              <a:cxn ang="0">
                <a:pos x="3072" y="1344"/>
              </a:cxn>
              <a:cxn ang="0">
                <a:pos x="3648" y="1200"/>
              </a:cxn>
              <a:cxn ang="0">
                <a:pos x="3984" y="768"/>
              </a:cxn>
              <a:cxn ang="0">
                <a:pos x="4128" y="336"/>
              </a:cxn>
              <a:cxn ang="0">
                <a:pos x="4272" y="144"/>
              </a:cxn>
            </a:cxnLst>
            <a:rect l="0" t="0" r="r" b="b"/>
            <a:pathLst>
              <a:path w="4272" h="1368">
                <a:moveTo>
                  <a:pt x="0" y="0"/>
                </a:moveTo>
                <a:cubicBezTo>
                  <a:pt x="232" y="4"/>
                  <a:pt x="464" y="8"/>
                  <a:pt x="624" y="48"/>
                </a:cubicBezTo>
                <a:cubicBezTo>
                  <a:pt x="784" y="88"/>
                  <a:pt x="840" y="136"/>
                  <a:pt x="960" y="240"/>
                </a:cubicBezTo>
                <a:cubicBezTo>
                  <a:pt x="1080" y="344"/>
                  <a:pt x="1216" y="528"/>
                  <a:pt x="1344" y="672"/>
                </a:cubicBezTo>
                <a:cubicBezTo>
                  <a:pt x="1472" y="816"/>
                  <a:pt x="1608" y="1008"/>
                  <a:pt x="1728" y="1104"/>
                </a:cubicBezTo>
                <a:cubicBezTo>
                  <a:pt x="1848" y="1200"/>
                  <a:pt x="1928" y="1208"/>
                  <a:pt x="2064" y="1248"/>
                </a:cubicBezTo>
                <a:cubicBezTo>
                  <a:pt x="2200" y="1288"/>
                  <a:pt x="2376" y="1328"/>
                  <a:pt x="2544" y="1344"/>
                </a:cubicBezTo>
                <a:cubicBezTo>
                  <a:pt x="2712" y="1360"/>
                  <a:pt x="2888" y="1368"/>
                  <a:pt x="3072" y="1344"/>
                </a:cubicBezTo>
                <a:cubicBezTo>
                  <a:pt x="3256" y="1320"/>
                  <a:pt x="3496" y="1296"/>
                  <a:pt x="3648" y="1200"/>
                </a:cubicBezTo>
                <a:cubicBezTo>
                  <a:pt x="3800" y="1104"/>
                  <a:pt x="3904" y="912"/>
                  <a:pt x="3984" y="768"/>
                </a:cubicBezTo>
                <a:cubicBezTo>
                  <a:pt x="4064" y="624"/>
                  <a:pt x="4080" y="440"/>
                  <a:pt x="4128" y="336"/>
                </a:cubicBezTo>
                <a:cubicBezTo>
                  <a:pt x="4176" y="232"/>
                  <a:pt x="4224" y="188"/>
                  <a:pt x="4272" y="144"/>
                </a:cubicBezTo>
              </a:path>
            </a:pathLst>
          </a:custGeom>
          <a:noFill/>
          <a:ln w="57150" cmpd="sng">
            <a:solidFill>
              <a:srgbClr val="C5371F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pt-BR" sz="16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7388576" y="3428997"/>
            <a:ext cx="1369728" cy="772334"/>
            <a:chOff x="8311852" y="3429000"/>
            <a:chExt cx="1541706" cy="868937"/>
          </a:xfrm>
        </p:grpSpPr>
        <p:sp>
          <p:nvSpPr>
            <p:cNvPr id="103440" name="Text Box 16"/>
            <p:cNvSpPr txBox="1">
              <a:spLocks noChangeArrowheads="1"/>
            </p:cNvSpPr>
            <p:nvPr/>
          </p:nvSpPr>
          <p:spPr bwMode="auto">
            <a:xfrm>
              <a:off x="8684030" y="3886232"/>
              <a:ext cx="1169528" cy="411705"/>
            </a:xfrm>
            <a:prstGeom prst="rect">
              <a:avLst/>
            </a:prstGeom>
            <a:noFill/>
            <a:ln w="9525">
              <a:solidFill>
                <a:srgbClr val="C5371F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pt-BR" sz="1778" dirty="0" err="1" smtClean="0">
                  <a:solidFill>
                    <a:srgbClr val="C5371F"/>
                  </a:solidFill>
                </a:rPr>
                <a:t>especie</a:t>
              </a:r>
              <a:r>
                <a:rPr lang="pt-BR" sz="1778" dirty="0" smtClean="0">
                  <a:solidFill>
                    <a:srgbClr val="C5371F"/>
                  </a:solidFill>
                </a:rPr>
                <a:t> </a:t>
              </a:r>
              <a:r>
                <a:rPr lang="pt-BR" sz="1778" dirty="0">
                  <a:solidFill>
                    <a:srgbClr val="C5371F"/>
                  </a:solidFill>
                </a:rPr>
                <a:t>y</a:t>
              </a:r>
            </a:p>
          </p:txBody>
        </p:sp>
        <p:sp>
          <p:nvSpPr>
            <p:cNvPr id="103441" name="Line 17"/>
            <p:cNvSpPr>
              <a:spLocks noChangeShapeType="1"/>
            </p:cNvSpPr>
            <p:nvPr/>
          </p:nvSpPr>
          <p:spPr bwMode="auto">
            <a:xfrm flipH="1" flipV="1">
              <a:off x="8311852" y="3429000"/>
              <a:ext cx="503487" cy="431830"/>
            </a:xfrm>
            <a:prstGeom prst="line">
              <a:avLst/>
            </a:prstGeom>
            <a:noFill/>
            <a:ln w="38100">
              <a:solidFill>
                <a:srgbClr val="C5371F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pt-BR" sz="1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22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69" y="5887027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82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948264" y="4005064"/>
            <a:ext cx="2760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err="1" smtClean="0"/>
              <a:t>Julien</a:t>
            </a:r>
            <a:r>
              <a:rPr lang="pt-BR" sz="2400" b="1" i="1" dirty="0" smtClean="0"/>
              <a:t> </a:t>
            </a:r>
            <a:r>
              <a:rPr lang="pt-BR" sz="2400" b="1" i="1" dirty="0" err="1" smtClean="0"/>
              <a:t>Dupret</a:t>
            </a:r>
            <a:endParaRPr lang="pt-BR" sz="2400" b="1" i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819" y="1086607"/>
            <a:ext cx="6354492" cy="5189502"/>
          </a:xfrm>
          <a:prstGeom prst="rect">
            <a:avLst/>
          </a:prstGeom>
        </p:spPr>
      </p:pic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99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7356764" y="3567293"/>
            <a:ext cx="178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Van </a:t>
            </a:r>
            <a:r>
              <a:rPr lang="pt-BR" b="1" i="1" dirty="0"/>
              <a:t>G</a:t>
            </a:r>
            <a:r>
              <a:rPr lang="pt-BR" b="1" i="1" dirty="0" smtClean="0"/>
              <a:t>ogh</a:t>
            </a:r>
            <a:endParaRPr lang="pt-BR" b="1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4517"/>
            <a:ext cx="7015300" cy="5481591"/>
          </a:xfrm>
          <a:prstGeom prst="rect">
            <a:avLst/>
          </a:prstGeom>
        </p:spPr>
      </p:pic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27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7452320" y="3622385"/>
            <a:ext cx="178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Van </a:t>
            </a:r>
            <a:r>
              <a:rPr lang="pt-BR" b="1" i="1" dirty="0"/>
              <a:t>G</a:t>
            </a:r>
            <a:r>
              <a:rPr lang="pt-BR" b="1" i="1" dirty="0" smtClean="0"/>
              <a:t>ogh</a:t>
            </a:r>
            <a:endParaRPr lang="pt-BR" b="1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64" y="979184"/>
            <a:ext cx="6650181" cy="5286402"/>
          </a:xfrm>
          <a:prstGeom prst="rect">
            <a:avLst/>
          </a:prstGeom>
        </p:spPr>
      </p:pic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64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7356764" y="3789040"/>
            <a:ext cx="178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Van </a:t>
            </a:r>
            <a:r>
              <a:rPr lang="pt-BR" b="1" i="1" dirty="0"/>
              <a:t>G</a:t>
            </a:r>
            <a:r>
              <a:rPr lang="pt-BR" b="1" i="1" dirty="0" smtClean="0"/>
              <a:t>ogh</a:t>
            </a:r>
            <a:endParaRPr lang="pt-BR" b="1" i="1" dirty="0"/>
          </a:p>
        </p:txBody>
      </p:sp>
      <p:pic>
        <p:nvPicPr>
          <p:cNvPr id="19458" name="Picture 2" descr="Hay Meadow Painting - The Siesta after Millet by Vincent Van Gog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855774"/>
            <a:ext cx="6889173" cy="544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33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" y="1034350"/>
            <a:ext cx="7192882" cy="552796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596336" y="3429000"/>
            <a:ext cx="178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Van </a:t>
            </a:r>
            <a:r>
              <a:rPr lang="pt-BR" b="1" i="1" dirty="0"/>
              <a:t>G</a:t>
            </a:r>
            <a:r>
              <a:rPr lang="pt-BR" b="1" i="1" dirty="0" smtClean="0"/>
              <a:t>ogh</a:t>
            </a:r>
            <a:endParaRPr lang="pt-BR" b="1" i="1" dirty="0"/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44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323" y="1257300"/>
            <a:ext cx="8803413" cy="439535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730411" y="609852"/>
            <a:ext cx="178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Van </a:t>
            </a:r>
            <a:r>
              <a:rPr lang="pt-BR" b="1" i="1" dirty="0"/>
              <a:t>G</a:t>
            </a:r>
            <a:r>
              <a:rPr lang="pt-BR" b="1" i="1" dirty="0" smtClean="0"/>
              <a:t>ogh</a:t>
            </a:r>
            <a:endParaRPr lang="pt-BR" b="1" i="1" dirty="0"/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80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pic>
        <p:nvPicPr>
          <p:cNvPr id="8" name="Picture 2" descr="Hay Meadow Painting - Harvest In Anticoli by Mountain Drea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7486"/>
            <a:ext cx="9144000" cy="463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40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29" y="928441"/>
            <a:ext cx="6172632" cy="506235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7164288" y="3459616"/>
            <a:ext cx="1344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Gartmeir</a:t>
            </a:r>
            <a:endParaRPr lang="pt-BR" b="1" i="1" dirty="0"/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20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95" y="103909"/>
            <a:ext cx="7299415" cy="580635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668344" y="3212976"/>
            <a:ext cx="1344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Gartmeir</a:t>
            </a:r>
            <a:endParaRPr lang="pt-BR" b="1" i="1" dirty="0"/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56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811" y="154998"/>
            <a:ext cx="5962650" cy="592455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596336" y="3429000"/>
            <a:ext cx="1344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Eichhorn</a:t>
            </a:r>
            <a:endParaRPr lang="pt-BR" b="1" i="1" dirty="0"/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71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251520" y="1484784"/>
            <a:ext cx="840973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3200" b="1" dirty="0" smtClean="0">
                <a:solidFill>
                  <a:schemeClr val="tx2"/>
                </a:solidFill>
              </a:rPr>
              <a:t>Forragem suplementar </a:t>
            </a:r>
            <a:r>
              <a:rPr lang="pt-BR" sz="3200" b="1" dirty="0" err="1" smtClean="0">
                <a:solidFill>
                  <a:schemeClr val="tx2"/>
                </a:solidFill>
              </a:rPr>
              <a:t>vs</a:t>
            </a:r>
            <a:r>
              <a:rPr lang="pt-BR" sz="3200" b="1" dirty="0" smtClean="0">
                <a:solidFill>
                  <a:schemeClr val="tx2"/>
                </a:solidFill>
              </a:rPr>
              <a:t> Conservação: conceito</a:t>
            </a:r>
          </a:p>
          <a:p>
            <a:pPr>
              <a:defRPr/>
            </a:pPr>
            <a:endParaRPr lang="pt-BR" sz="3200" b="1" dirty="0">
              <a:solidFill>
                <a:schemeClr val="tx2"/>
              </a:solidFill>
            </a:endParaRPr>
          </a:p>
          <a:p>
            <a:pPr marL="514350" indent="-514350">
              <a:buAutoNum type="arabicPeriod"/>
              <a:defRPr/>
            </a:pPr>
            <a:r>
              <a:rPr lang="pt-BR" sz="2800" b="1" dirty="0" smtClean="0">
                <a:solidFill>
                  <a:schemeClr val="tx2"/>
                </a:solidFill>
              </a:rPr>
              <a:t>Pastejo Diferido (veda)</a:t>
            </a:r>
          </a:p>
          <a:p>
            <a:pPr marL="514350" indent="-514350">
              <a:buAutoNum type="arabicPeriod"/>
              <a:defRPr/>
            </a:pPr>
            <a:r>
              <a:rPr lang="pt-BR" sz="2800" b="1" dirty="0" err="1" smtClean="0">
                <a:solidFill>
                  <a:schemeClr val="tx2"/>
                </a:solidFill>
              </a:rPr>
              <a:t>Capineira</a:t>
            </a:r>
            <a:r>
              <a:rPr lang="pt-BR" sz="2800" b="1" dirty="0" smtClean="0">
                <a:solidFill>
                  <a:schemeClr val="tx2"/>
                </a:solidFill>
              </a:rPr>
              <a:t>/</a:t>
            </a:r>
            <a:r>
              <a:rPr lang="pt-BR" sz="2800" b="1" dirty="0" err="1" smtClean="0">
                <a:solidFill>
                  <a:schemeClr val="tx2"/>
                </a:solidFill>
              </a:rPr>
              <a:t>Legumineira</a:t>
            </a:r>
            <a:endParaRPr lang="pt-BR" sz="2800" b="1" dirty="0" smtClean="0">
              <a:solidFill>
                <a:schemeClr val="tx2"/>
              </a:solidFill>
            </a:endParaRPr>
          </a:p>
          <a:p>
            <a:pPr marL="514350" indent="-514350">
              <a:buAutoNum type="arabicPeriod"/>
              <a:defRPr/>
            </a:pPr>
            <a:r>
              <a:rPr lang="pt-BR" sz="2800" b="1" dirty="0" smtClean="0">
                <a:solidFill>
                  <a:srgbClr val="FF0000"/>
                </a:solidFill>
              </a:rPr>
              <a:t>Ensilagem – silagem (fermentação)</a:t>
            </a:r>
          </a:p>
          <a:p>
            <a:pPr marL="514350" indent="-514350">
              <a:buAutoNum type="arabicPeriod"/>
              <a:defRPr/>
            </a:pPr>
            <a:r>
              <a:rPr lang="pt-BR" sz="2800" b="1" dirty="0" smtClean="0">
                <a:solidFill>
                  <a:srgbClr val="FF0000"/>
                </a:solidFill>
              </a:rPr>
              <a:t>Fenação – feno (desidratação)</a:t>
            </a:r>
          </a:p>
          <a:p>
            <a:pPr marL="514350" indent="-514350">
              <a:buAutoNum type="arabicPeriod"/>
              <a:defRPr/>
            </a:pPr>
            <a:r>
              <a:rPr lang="pt-BR" sz="2800" b="1" dirty="0" smtClean="0">
                <a:solidFill>
                  <a:schemeClr val="tx2"/>
                </a:solidFill>
              </a:rPr>
              <a:t>Culturas de inverno (C3 – inverno úmido)</a:t>
            </a:r>
          </a:p>
          <a:p>
            <a:pPr marL="514350" indent="-514350">
              <a:buAutoNum type="arabicPeriod"/>
              <a:defRPr/>
            </a:pPr>
            <a:r>
              <a:rPr lang="pt-BR" sz="2800" b="1" dirty="0" smtClean="0">
                <a:solidFill>
                  <a:schemeClr val="tx2"/>
                </a:solidFill>
              </a:rPr>
              <a:t>Subprodutos de culturas (ILP): palhada milho</a:t>
            </a:r>
          </a:p>
          <a:p>
            <a:pPr marL="514350" indent="-514350">
              <a:buAutoNum type="arabicPeriod"/>
              <a:defRPr/>
            </a:pPr>
            <a:r>
              <a:rPr lang="pt-BR" sz="2800" b="1" dirty="0" smtClean="0">
                <a:solidFill>
                  <a:schemeClr val="tx2"/>
                </a:solidFill>
              </a:rPr>
              <a:t>Subprodutos de culturas: bagaço de cana</a:t>
            </a:r>
            <a:endParaRPr lang="pt-BR" sz="2800" b="1" dirty="0">
              <a:solidFill>
                <a:schemeClr val="tx2"/>
              </a:solidFill>
            </a:endParaRPr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50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20" y="245485"/>
            <a:ext cx="8020050" cy="505777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585364" y="5480372"/>
            <a:ext cx="1344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Muller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8548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0882"/>
            <a:ext cx="8576279" cy="487593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596336" y="6211482"/>
            <a:ext cx="1344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Hymn</a:t>
            </a:r>
            <a:endParaRPr lang="pt-BR" b="1" i="1" dirty="0"/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41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26" y="329912"/>
            <a:ext cx="6086475" cy="565785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941128" y="5480372"/>
            <a:ext cx="1988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Bastien-Lepage</a:t>
            </a:r>
            <a:endParaRPr lang="pt-BR" b="1" i="1" dirty="0"/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337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968" y="116723"/>
            <a:ext cx="4691496" cy="599468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6690486" y="4005064"/>
            <a:ext cx="1988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Paul </a:t>
            </a:r>
            <a:r>
              <a:rPr lang="pt-BR" b="1" i="1" dirty="0" err="1" smtClean="0"/>
              <a:t>Gauguin</a:t>
            </a:r>
            <a:endParaRPr lang="pt-BR" b="1" i="1" dirty="0"/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07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736"/>
            <a:ext cx="6712720" cy="5149970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138424" y="3627721"/>
            <a:ext cx="1988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smtClean="0"/>
              <a:t>Paul </a:t>
            </a:r>
            <a:r>
              <a:rPr lang="pt-BR" b="1" i="1" dirty="0" err="1" smtClean="0"/>
              <a:t>Gauguin</a:t>
            </a:r>
            <a:endParaRPr lang="pt-BR" b="1" i="1" dirty="0"/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59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13" name="CaixaDeTexto 12"/>
          <p:cNvSpPr txBox="1"/>
          <p:nvPr/>
        </p:nvSpPr>
        <p:spPr>
          <a:xfrm>
            <a:off x="-72737" y="86334"/>
            <a:ext cx="5517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Vinculação existencial</a:t>
            </a:r>
            <a:endParaRPr lang="pt-BR" sz="4400" i="1" dirty="0"/>
          </a:p>
        </p:txBody>
      </p:sp>
      <p:pic>
        <p:nvPicPr>
          <p:cNvPr id="20482" name="Picture 2" descr="Child Farm Painting - Building A Hayrick by Trevor Mitche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06" y="976745"/>
            <a:ext cx="7083629" cy="530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7807447" y="4365104"/>
            <a:ext cx="1787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i="1" dirty="0" err="1" smtClean="0"/>
              <a:t>Mitchel</a:t>
            </a:r>
            <a:endParaRPr lang="pt-BR" b="1" i="1" dirty="0"/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26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3600" i="1" dirty="0" smtClean="0"/>
              <a:t>Percepção social do negócio </a:t>
            </a:r>
            <a:r>
              <a:rPr lang="pt-BR" sz="2800" i="1" dirty="0" smtClean="0"/>
              <a:t>Estratégia de essencialidade  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60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2050" name="Picture 2" descr="https://images-production.bookshop.org/spree/images/attachments/10572450/original/9780863159138.jpg?16171533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7" y="-27105"/>
            <a:ext cx="2546639" cy="280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ey, Hey, Hay!: A Tale of Bales and the Machines That Make The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171" y="786274"/>
            <a:ext cx="6363920" cy="532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ook Two My Green, Green Grass: Making H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59" y="2774200"/>
            <a:ext cx="2315114" cy="3481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587335" y="40451"/>
            <a:ext cx="6452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i="1" dirty="0" smtClean="0"/>
              <a:t>Conexão com o cotidiano urbano</a:t>
            </a:r>
            <a:endParaRPr lang="pt-BR" sz="3600" i="1" dirty="0"/>
          </a:p>
        </p:txBody>
      </p:sp>
    </p:spTree>
    <p:extLst>
      <p:ext uri="{BB962C8B-B14F-4D97-AF65-F5344CB8AC3E}">
        <p14:creationId xmlns:p14="http://schemas.microsoft.com/office/powerpoint/2010/main" val="355032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8374" y="0"/>
            <a:ext cx="4800533" cy="3600400"/>
          </a:xfrm>
          <a:prstGeom prst="rect">
            <a:avLst/>
          </a:prstGeom>
        </p:spPr>
      </p:pic>
      <p:pic>
        <p:nvPicPr>
          <p:cNvPr id="10244" name="Picture 4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8" y="15232"/>
            <a:ext cx="4780224" cy="358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7183" y="3615632"/>
            <a:ext cx="4692417" cy="2644504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79512" y="3796445"/>
            <a:ext cx="3482821" cy="1305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velhos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novas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demandas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5" y="5998662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94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88007"/>
            <a:ext cx="4414437" cy="3150865"/>
          </a:xfrm>
          <a:prstGeom prst="rect">
            <a:avLst/>
          </a:prstGeom>
        </p:spPr>
      </p:pic>
      <p:pic>
        <p:nvPicPr>
          <p:cNvPr id="5122" name="Picture 2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88007"/>
            <a:ext cx="4201153" cy="315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280894"/>
            <a:ext cx="4355976" cy="3196616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-49769" y="402981"/>
            <a:ext cx="42394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Soluções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equilibradas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painted design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139952" y="3188007"/>
            <a:ext cx="4464495" cy="2895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91993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48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654" y="1124744"/>
            <a:ext cx="8592347" cy="5058815"/>
          </a:xfrm>
          <a:prstGeom prst="rect">
            <a:avLst/>
          </a:prstGeom>
        </p:spPr>
      </p:pic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596432" y="564149"/>
            <a:ext cx="41056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400" dirty="0" smtClean="0">
                <a:solidFill>
                  <a:schemeClr val="tx2"/>
                </a:solidFill>
              </a:rPr>
              <a:t>CONSERVAÇÃO: O CONCEITO!!!</a:t>
            </a:r>
            <a:endParaRPr lang="pt-BR" sz="2400" dirty="0">
              <a:solidFill>
                <a:schemeClr val="tx2"/>
              </a:solidFill>
            </a:endParaRPr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00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13" y="133712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m relacio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8539"/>
            <a:ext cx="3182060" cy="21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313" y="3380457"/>
            <a:ext cx="4754197" cy="2676153"/>
          </a:xfrm>
          <a:prstGeom prst="rect">
            <a:avLst/>
          </a:prstGeom>
        </p:spPr>
      </p:pic>
      <p:pic>
        <p:nvPicPr>
          <p:cNvPr id="4102" name="Picture 6" descr="https://www.utas.edu.au/__data/assets/image/0010/1148266/silag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61051"/>
            <a:ext cx="3182060" cy="21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magem relacionad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39482"/>
            <a:ext cx="3182060" cy="1781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55864" y="402981"/>
            <a:ext cx="56402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Valores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sociedade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MKT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39305" y="1360152"/>
            <a:ext cx="2700540" cy="1801798"/>
          </a:xfrm>
          <a:prstGeom prst="rect">
            <a:avLst/>
          </a:prstGeom>
        </p:spPr>
      </p:pic>
      <p:pic>
        <p:nvPicPr>
          <p:cNvPr id="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2" y="6275116"/>
            <a:ext cx="689693" cy="582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15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pic>
        <p:nvPicPr>
          <p:cNvPr id="4098" name="Picture 2" descr="https://i1.wp.com/www.bioenergyconsult.com/wp-content/uploads/2013/02/biomass-collection-systems.jpg?resize=615%2C461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02" y="1194954"/>
            <a:ext cx="6798426" cy="5096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577585" y="243961"/>
            <a:ext cx="18920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“Case”</a:t>
            </a:r>
            <a:endParaRPr lang="pt-BR" sz="4400" i="1" dirty="0"/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72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pt-BR" sz="2400" b="1" i="1" dirty="0" smtClean="0"/>
          </a:p>
        </p:txBody>
      </p:sp>
      <p:sp>
        <p:nvSpPr>
          <p:cNvPr id="9" name="CaixaDeTexto 8"/>
          <p:cNvSpPr txBox="1"/>
          <p:nvPr/>
        </p:nvSpPr>
        <p:spPr>
          <a:xfrm>
            <a:off x="2195736" y="481324"/>
            <a:ext cx="55894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Ousadia para inovar</a:t>
            </a:r>
            <a:endParaRPr lang="pt-BR" sz="4400" i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1533525"/>
            <a:ext cx="7810500" cy="3790950"/>
          </a:xfrm>
          <a:prstGeom prst="rect">
            <a:avLst/>
          </a:prstGeom>
        </p:spPr>
      </p:pic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23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763688" y="166616"/>
            <a:ext cx="41053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i="1" dirty="0" smtClean="0"/>
              <a:t>Pensar grande</a:t>
            </a:r>
            <a:endParaRPr lang="pt-BR" sz="4400" i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37" y="904009"/>
            <a:ext cx="8864391" cy="4738255"/>
          </a:xfrm>
          <a:prstGeom prst="rect">
            <a:avLst/>
          </a:prstGeom>
        </p:spPr>
      </p:pic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98769"/>
            <a:ext cx="822243" cy="69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69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3600" i="1" dirty="0" smtClean="0"/>
              <a:t>Ensilagem:</a:t>
            </a:r>
            <a:br>
              <a:rPr lang="pt-BR" sz="3600" i="1" dirty="0" smtClean="0"/>
            </a:br>
            <a:r>
              <a:rPr lang="pt-BR" sz="3600" i="1" dirty="0" smtClean="0"/>
              <a:t>Conceito do Processo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84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056"/>
          <p:cNvSpPr txBox="1">
            <a:spLocks noChangeArrowheads="1"/>
          </p:cNvSpPr>
          <p:nvPr/>
        </p:nvSpPr>
        <p:spPr bwMode="auto">
          <a:xfrm>
            <a:off x="-252536" y="757238"/>
            <a:ext cx="91440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4800" dirty="0">
                <a:cs typeface="Times New Roman" panose="02020603050405020304" pitchFamily="18" charset="0"/>
              </a:rPr>
              <a:t>Sistema de </a:t>
            </a:r>
            <a:r>
              <a:rPr lang="pt-BR" altLang="pt-BR" sz="4800" dirty="0" err="1">
                <a:cs typeface="Times New Roman" panose="02020603050405020304" pitchFamily="18" charset="0"/>
              </a:rPr>
              <a:t>auto-controle</a:t>
            </a:r>
            <a:endParaRPr lang="pt-BR" altLang="pt-BR" sz="48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4800" dirty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sp>
        <p:nvSpPr>
          <p:cNvPr id="9220" name="Elipse 6"/>
          <p:cNvSpPr>
            <a:spLocks noChangeArrowheads="1"/>
          </p:cNvSpPr>
          <p:nvPr/>
        </p:nvSpPr>
        <p:spPr bwMode="auto">
          <a:xfrm>
            <a:off x="877888" y="2327275"/>
            <a:ext cx="3211512" cy="90805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3600" b="0" i="1">
                <a:latin typeface="Comic Sans MS" panose="030F0702030302020204" pitchFamily="66" charset="0"/>
              </a:rPr>
              <a:t>substrato</a:t>
            </a:r>
          </a:p>
        </p:txBody>
      </p:sp>
      <p:sp>
        <p:nvSpPr>
          <p:cNvPr id="9221" name="Triângulo isósceles 8"/>
          <p:cNvSpPr>
            <a:spLocks noChangeArrowheads="1"/>
          </p:cNvSpPr>
          <p:nvPr/>
        </p:nvSpPr>
        <p:spPr bwMode="auto">
          <a:xfrm>
            <a:off x="827088" y="4292600"/>
            <a:ext cx="3097212" cy="1284288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3600" b="0" i="1">
                <a:latin typeface="Comic Sans MS" panose="030F0702030302020204" pitchFamily="66" charset="0"/>
              </a:rPr>
              <a:t>micg</a:t>
            </a:r>
          </a:p>
        </p:txBody>
      </p:sp>
      <p:sp>
        <p:nvSpPr>
          <p:cNvPr id="9222" name="Seta para baixo 10"/>
          <p:cNvSpPr>
            <a:spLocks noChangeArrowheads="1"/>
          </p:cNvSpPr>
          <p:nvPr/>
        </p:nvSpPr>
        <p:spPr bwMode="auto">
          <a:xfrm rot="10800000">
            <a:off x="1476375" y="3484563"/>
            <a:ext cx="431800" cy="752475"/>
          </a:xfrm>
          <a:prstGeom prst="downArrow">
            <a:avLst>
              <a:gd name="adj1" fmla="val 50000"/>
              <a:gd name="adj2" fmla="val 5002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 b="0" i="1">
              <a:latin typeface="Comic Sans MS" panose="030F0702030302020204" pitchFamily="66" charset="0"/>
            </a:endParaRPr>
          </a:p>
        </p:txBody>
      </p:sp>
      <p:sp>
        <p:nvSpPr>
          <p:cNvPr id="12" name="Retângulo 11"/>
          <p:cNvSpPr/>
          <p:nvPr/>
        </p:nvSpPr>
        <p:spPr bwMode="auto">
          <a:xfrm>
            <a:off x="5180119" y="2298968"/>
            <a:ext cx="3392275" cy="132343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3200" b="0" i="1" dirty="0">
                <a:latin typeface="Comic Sans MS" pitchFamily="66" charset="0"/>
              </a:rPr>
              <a:t>Ácidos orgânicos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pt-BR" sz="3200" dirty="0">
                <a:latin typeface="Arial" charset="0"/>
              </a:rPr>
              <a:t>gases</a:t>
            </a:r>
            <a:endParaRPr lang="pt-BR" sz="3200" b="0" i="1" dirty="0">
              <a:latin typeface="Comic Sans MS" pitchFamily="66" charset="0"/>
            </a:endParaRPr>
          </a:p>
        </p:txBody>
      </p:sp>
      <p:sp>
        <p:nvSpPr>
          <p:cNvPr id="14" name="Retângulo de cantos arredondados 13"/>
          <p:cNvSpPr/>
          <p:nvPr/>
        </p:nvSpPr>
        <p:spPr bwMode="auto">
          <a:xfrm>
            <a:off x="5230813" y="5158065"/>
            <a:ext cx="2870200" cy="57888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2800" b="0" i="1" dirty="0">
                <a:latin typeface="Comic Sans MS" pitchFamily="66" charset="0"/>
              </a:rPr>
              <a:t>Menor pH</a:t>
            </a:r>
          </a:p>
        </p:txBody>
      </p:sp>
      <p:sp>
        <p:nvSpPr>
          <p:cNvPr id="9225" name="Seta para baixo 15"/>
          <p:cNvSpPr>
            <a:spLocks noChangeArrowheads="1"/>
          </p:cNvSpPr>
          <p:nvPr/>
        </p:nvSpPr>
        <p:spPr bwMode="auto">
          <a:xfrm rot="-5400000">
            <a:off x="4175125" y="2816225"/>
            <a:ext cx="568325" cy="784225"/>
          </a:xfrm>
          <a:prstGeom prst="downArrow">
            <a:avLst>
              <a:gd name="adj1" fmla="val 50000"/>
              <a:gd name="adj2" fmla="val 4997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 b="0" i="1">
              <a:latin typeface="Comic Sans MS" panose="030F0702030302020204" pitchFamily="66" charset="0"/>
            </a:endParaRPr>
          </a:p>
        </p:txBody>
      </p:sp>
      <p:sp>
        <p:nvSpPr>
          <p:cNvPr id="9226" name="Seta para baixo 16"/>
          <p:cNvSpPr>
            <a:spLocks noChangeArrowheads="1"/>
          </p:cNvSpPr>
          <p:nvPr/>
        </p:nvSpPr>
        <p:spPr bwMode="auto">
          <a:xfrm>
            <a:off x="6516688" y="4005263"/>
            <a:ext cx="503237" cy="771525"/>
          </a:xfrm>
          <a:prstGeom prst="downArrow">
            <a:avLst>
              <a:gd name="adj1" fmla="val 50000"/>
              <a:gd name="adj2" fmla="val 50096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 b="0" i="1">
              <a:latin typeface="Comic Sans MS" panose="030F0702030302020204" pitchFamily="66" charset="0"/>
            </a:endParaRPr>
          </a:p>
        </p:txBody>
      </p:sp>
      <p:sp>
        <p:nvSpPr>
          <p:cNvPr id="9227" name="Seta para baixo 17"/>
          <p:cNvSpPr>
            <a:spLocks noChangeArrowheads="1"/>
          </p:cNvSpPr>
          <p:nvPr/>
        </p:nvSpPr>
        <p:spPr bwMode="auto">
          <a:xfrm rot="5400000">
            <a:off x="4323557" y="4756944"/>
            <a:ext cx="560387" cy="784225"/>
          </a:xfrm>
          <a:prstGeom prst="downArrow">
            <a:avLst>
              <a:gd name="adj1" fmla="val 50000"/>
              <a:gd name="adj2" fmla="val 49971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 b="0" i="1">
              <a:latin typeface="Comic Sans MS" panose="030F0702030302020204" pitchFamily="66" charset="0"/>
            </a:endParaRPr>
          </a:p>
        </p:txBody>
      </p:sp>
      <p:sp>
        <p:nvSpPr>
          <p:cNvPr id="9228" name="CaixaDeTexto 18"/>
          <p:cNvSpPr txBox="1">
            <a:spLocks noChangeArrowheads="1"/>
          </p:cNvSpPr>
          <p:nvPr/>
        </p:nvSpPr>
        <p:spPr bwMode="auto">
          <a:xfrm>
            <a:off x="4158570" y="5352772"/>
            <a:ext cx="172878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4400" dirty="0"/>
              <a:t>(-)</a:t>
            </a:r>
          </a:p>
        </p:txBody>
      </p:sp>
      <p:pic>
        <p:nvPicPr>
          <p:cNvPr id="1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016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6"/>
          <p:cNvSpPr txBox="1">
            <a:spLocks noChangeArrowheads="1"/>
          </p:cNvSpPr>
          <p:nvPr/>
        </p:nvSpPr>
        <p:spPr bwMode="auto">
          <a:xfrm>
            <a:off x="990600" y="1143000"/>
            <a:ext cx="7543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3600"/>
              <a:t>Capacidade Fermentativa</a:t>
            </a:r>
            <a:endParaRPr lang="pt-BR" altLang="pt-BR" sz="3600"/>
          </a:p>
        </p:txBody>
      </p:sp>
      <p:sp>
        <p:nvSpPr>
          <p:cNvPr id="11267" name="Text Box 27"/>
          <p:cNvSpPr txBox="1">
            <a:spLocks noChangeArrowheads="1"/>
          </p:cNvSpPr>
          <p:nvPr/>
        </p:nvSpPr>
        <p:spPr bwMode="auto">
          <a:xfrm>
            <a:off x="762000" y="2743200"/>
            <a:ext cx="7696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3600"/>
              <a:t>CF = %MS + 8 . [CHO’s Solúveis]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pt-BR" sz="3600"/>
              <a:t>			       Poder Tampão</a:t>
            </a:r>
            <a:endParaRPr lang="pt-BR" altLang="pt-BR" sz="3600"/>
          </a:p>
        </p:txBody>
      </p:sp>
      <p:sp>
        <p:nvSpPr>
          <p:cNvPr id="11268" name="Line 28"/>
          <p:cNvSpPr>
            <a:spLocks noChangeShapeType="1"/>
          </p:cNvSpPr>
          <p:nvPr/>
        </p:nvSpPr>
        <p:spPr bwMode="auto">
          <a:xfrm>
            <a:off x="4191000" y="3505200"/>
            <a:ext cx="3810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11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5288496" y="1519188"/>
            <a:ext cx="2758008" cy="399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314" name="Picture 1027" descr="C:\Dados Tese\Tese\apresentação\Graficos\GRÁFICO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1028"/>
          <p:cNvSpPr txBox="1">
            <a:spLocks noChangeArrowheads="1"/>
          </p:cNvSpPr>
          <p:nvPr/>
        </p:nvSpPr>
        <p:spPr bwMode="auto">
          <a:xfrm>
            <a:off x="3581400" y="4937125"/>
            <a:ext cx="26670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/>
              <a:t>Tempo (dias)</a:t>
            </a:r>
          </a:p>
        </p:txBody>
      </p:sp>
      <p:sp>
        <p:nvSpPr>
          <p:cNvPr id="13316" name="Text Box 1029"/>
          <p:cNvSpPr txBox="1">
            <a:spLocks noChangeArrowheads="1"/>
          </p:cNvSpPr>
          <p:nvPr/>
        </p:nvSpPr>
        <p:spPr bwMode="auto">
          <a:xfrm>
            <a:off x="6934200" y="4038600"/>
            <a:ext cx="1219200" cy="701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/>
              <a:t>Fase Estável</a:t>
            </a:r>
          </a:p>
        </p:txBody>
      </p:sp>
      <p:sp>
        <p:nvSpPr>
          <p:cNvPr id="13317" name="Text Box 1030"/>
          <p:cNvSpPr txBox="1">
            <a:spLocks noChangeArrowheads="1"/>
          </p:cNvSpPr>
          <p:nvPr/>
        </p:nvSpPr>
        <p:spPr bwMode="auto">
          <a:xfrm>
            <a:off x="609600" y="3962400"/>
            <a:ext cx="1371600" cy="701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/>
              <a:t>Fase Aeróbica</a:t>
            </a:r>
          </a:p>
        </p:txBody>
      </p:sp>
      <p:sp>
        <p:nvSpPr>
          <p:cNvPr id="13318" name="Text Box 1032"/>
          <p:cNvSpPr txBox="1">
            <a:spLocks noChangeArrowheads="1"/>
          </p:cNvSpPr>
          <p:nvPr/>
        </p:nvSpPr>
        <p:spPr bwMode="auto">
          <a:xfrm>
            <a:off x="2057400" y="3962400"/>
            <a:ext cx="1219200" cy="701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 err="1"/>
              <a:t>Lag</a:t>
            </a:r>
            <a:r>
              <a:rPr lang="pt-BR" altLang="pt-BR" sz="2000" dirty="0"/>
              <a:t>  Fase</a:t>
            </a:r>
          </a:p>
        </p:txBody>
      </p:sp>
      <p:sp>
        <p:nvSpPr>
          <p:cNvPr id="13319" name="Text Box 1033"/>
          <p:cNvSpPr txBox="1">
            <a:spLocks noChangeArrowheads="1"/>
          </p:cNvSpPr>
          <p:nvPr/>
        </p:nvSpPr>
        <p:spPr bwMode="auto">
          <a:xfrm>
            <a:off x="3429000" y="3962400"/>
            <a:ext cx="2057400" cy="701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/>
              <a:t>Fase Fermentativa</a:t>
            </a:r>
          </a:p>
        </p:txBody>
      </p:sp>
      <p:sp>
        <p:nvSpPr>
          <p:cNvPr id="13320" name="Text Box 1034"/>
          <p:cNvSpPr txBox="1">
            <a:spLocks noChangeArrowheads="1"/>
          </p:cNvSpPr>
          <p:nvPr/>
        </p:nvSpPr>
        <p:spPr bwMode="auto">
          <a:xfrm>
            <a:off x="304800" y="4419600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0</a:t>
            </a:r>
          </a:p>
        </p:txBody>
      </p:sp>
      <p:sp>
        <p:nvSpPr>
          <p:cNvPr id="13321" name="Text Box 1035"/>
          <p:cNvSpPr txBox="1">
            <a:spLocks noChangeArrowheads="1"/>
          </p:cNvSpPr>
          <p:nvPr/>
        </p:nvSpPr>
        <p:spPr bwMode="auto">
          <a:xfrm>
            <a:off x="1828800" y="4479925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1</a:t>
            </a:r>
          </a:p>
        </p:txBody>
      </p:sp>
      <p:sp>
        <p:nvSpPr>
          <p:cNvPr id="13322" name="Text Box 1036"/>
          <p:cNvSpPr txBox="1">
            <a:spLocks noChangeArrowheads="1"/>
          </p:cNvSpPr>
          <p:nvPr/>
        </p:nvSpPr>
        <p:spPr bwMode="auto">
          <a:xfrm>
            <a:off x="3124200" y="4495800"/>
            <a:ext cx="3810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2</a:t>
            </a:r>
          </a:p>
        </p:txBody>
      </p:sp>
      <p:sp>
        <p:nvSpPr>
          <p:cNvPr id="13323" name="Text Box 1037"/>
          <p:cNvSpPr txBox="1">
            <a:spLocks noChangeArrowheads="1"/>
          </p:cNvSpPr>
          <p:nvPr/>
        </p:nvSpPr>
        <p:spPr bwMode="auto">
          <a:xfrm>
            <a:off x="6400800" y="4572000"/>
            <a:ext cx="533400" cy="3968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/>
              <a:t>14</a:t>
            </a:r>
          </a:p>
        </p:txBody>
      </p:sp>
      <p:sp>
        <p:nvSpPr>
          <p:cNvPr id="13324" name="Text Box 1038"/>
          <p:cNvSpPr txBox="1">
            <a:spLocks noChangeArrowheads="1"/>
          </p:cNvSpPr>
          <p:nvPr/>
        </p:nvSpPr>
        <p:spPr bwMode="auto">
          <a:xfrm>
            <a:off x="5288496" y="1510861"/>
            <a:ext cx="35814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/>
              <a:t>Bactérias </a:t>
            </a:r>
            <a:r>
              <a:rPr lang="pt-BR" altLang="pt-BR" sz="2000" dirty="0" err="1"/>
              <a:t>Homoláticas</a:t>
            </a:r>
            <a:endParaRPr lang="pt-BR" altLang="pt-BR" sz="2000" dirty="0"/>
          </a:p>
        </p:txBody>
      </p:sp>
      <p:sp>
        <p:nvSpPr>
          <p:cNvPr id="13325" name="Text Box 1040"/>
          <p:cNvSpPr txBox="1">
            <a:spLocks noChangeArrowheads="1"/>
          </p:cNvSpPr>
          <p:nvPr/>
        </p:nvSpPr>
        <p:spPr bwMode="auto">
          <a:xfrm>
            <a:off x="1524000" y="1828800"/>
            <a:ext cx="13716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/>
              <a:t>Oxigênio</a:t>
            </a:r>
          </a:p>
        </p:txBody>
      </p:sp>
      <p:sp>
        <p:nvSpPr>
          <p:cNvPr id="13326" name="Text Box 1041"/>
          <p:cNvSpPr txBox="1">
            <a:spLocks noChangeArrowheads="1"/>
          </p:cNvSpPr>
          <p:nvPr/>
        </p:nvSpPr>
        <p:spPr bwMode="auto">
          <a:xfrm>
            <a:off x="2895600" y="1524000"/>
            <a:ext cx="609600" cy="396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dirty="0"/>
              <a:t>pH</a:t>
            </a:r>
          </a:p>
        </p:txBody>
      </p:sp>
      <p:sp>
        <p:nvSpPr>
          <p:cNvPr id="13327" name="Text Box 1042"/>
          <p:cNvSpPr txBox="1">
            <a:spLocks noChangeArrowheads="1"/>
          </p:cNvSpPr>
          <p:nvPr/>
        </p:nvSpPr>
        <p:spPr bwMode="auto">
          <a:xfrm>
            <a:off x="0" y="1981200"/>
            <a:ext cx="381000" cy="641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" name="Retângulo 1"/>
          <p:cNvSpPr/>
          <p:nvPr/>
        </p:nvSpPr>
        <p:spPr>
          <a:xfrm>
            <a:off x="13556" y="-42019"/>
            <a:ext cx="9139098" cy="4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328" name="Text Box 1043"/>
          <p:cNvSpPr txBox="1">
            <a:spLocks noChangeArrowheads="1"/>
          </p:cNvSpPr>
          <p:nvPr/>
        </p:nvSpPr>
        <p:spPr bwMode="auto">
          <a:xfrm>
            <a:off x="24003" y="46038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dirty="0"/>
              <a:t>Evolução da Cinética de Fermentação  da </a:t>
            </a:r>
            <a:r>
              <a:rPr lang="pt-BR" altLang="pt-BR" sz="2400" dirty="0" smtClean="0"/>
              <a:t>Silagem</a:t>
            </a:r>
            <a:endParaRPr lang="pt-BR" altLang="pt-BR" sz="2400" dirty="0"/>
          </a:p>
        </p:txBody>
      </p:sp>
      <p:pic>
        <p:nvPicPr>
          <p:cNvPr id="1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860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ext Box 2"/>
          <p:cNvSpPr txBox="1">
            <a:spLocks noChangeArrowheads="1"/>
          </p:cNvSpPr>
          <p:nvPr/>
        </p:nvSpPr>
        <p:spPr bwMode="auto">
          <a:xfrm>
            <a:off x="1033463" y="16192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0707" name="Text Box 3"/>
          <p:cNvSpPr txBox="1">
            <a:spLocks noChangeArrowheads="1"/>
          </p:cNvSpPr>
          <p:nvPr/>
        </p:nvSpPr>
        <p:spPr bwMode="auto">
          <a:xfrm>
            <a:off x="1033463" y="285750"/>
            <a:ext cx="7315200" cy="1695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>
                <a:latin typeface="Arial" charset="0"/>
              </a:rPr>
              <a:t>Fermentação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>
                <a:latin typeface="Arial" charset="0"/>
              </a:rPr>
              <a:t>Bactérias Homoláticas</a:t>
            </a:r>
            <a:endParaRPr lang="pt-BR" sz="2400" i="1"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0708" name="AutoShape 4"/>
          <p:cNvSpPr>
            <a:spLocks noChangeArrowheads="1"/>
          </p:cNvSpPr>
          <p:nvPr/>
        </p:nvSpPr>
        <p:spPr bwMode="auto">
          <a:xfrm>
            <a:off x="3944938" y="20002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Sacarose</a:t>
            </a:r>
          </a:p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(Sucrose)</a:t>
            </a:r>
          </a:p>
        </p:txBody>
      </p:sp>
      <p:sp>
        <p:nvSpPr>
          <p:cNvPr id="200709" name="AutoShape 5"/>
          <p:cNvSpPr>
            <a:spLocks noChangeArrowheads="1"/>
          </p:cNvSpPr>
          <p:nvPr/>
        </p:nvSpPr>
        <p:spPr bwMode="auto">
          <a:xfrm>
            <a:off x="5316538" y="2647950"/>
            <a:ext cx="949325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Frutose</a:t>
            </a:r>
          </a:p>
        </p:txBody>
      </p:sp>
      <p:sp>
        <p:nvSpPr>
          <p:cNvPr id="200710" name="AutoShape 6"/>
          <p:cNvSpPr>
            <a:spLocks noChangeArrowheads="1"/>
          </p:cNvSpPr>
          <p:nvPr/>
        </p:nvSpPr>
        <p:spPr bwMode="auto">
          <a:xfrm>
            <a:off x="2862263" y="26860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</a:t>
            </a:r>
          </a:p>
        </p:txBody>
      </p:sp>
      <p:sp>
        <p:nvSpPr>
          <p:cNvPr id="200711" name="AutoShape 7"/>
          <p:cNvSpPr>
            <a:spLocks noChangeArrowheads="1"/>
          </p:cNvSpPr>
          <p:nvPr/>
        </p:nvSpPr>
        <p:spPr bwMode="auto">
          <a:xfrm>
            <a:off x="4013200" y="3143250"/>
            <a:ext cx="1150938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Frutose 6-P</a:t>
            </a:r>
          </a:p>
        </p:txBody>
      </p:sp>
      <p:sp>
        <p:nvSpPr>
          <p:cNvPr id="200712" name="AutoShape 8"/>
          <p:cNvSpPr>
            <a:spLocks noChangeArrowheads="1"/>
          </p:cNvSpPr>
          <p:nvPr/>
        </p:nvSpPr>
        <p:spPr bwMode="auto">
          <a:xfrm>
            <a:off x="3995738" y="421005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Piruvatos</a:t>
            </a:r>
          </a:p>
        </p:txBody>
      </p:sp>
      <p:sp>
        <p:nvSpPr>
          <p:cNvPr id="200713" name="AutoShape 9"/>
          <p:cNvSpPr>
            <a:spLocks noChangeArrowheads="1"/>
          </p:cNvSpPr>
          <p:nvPr/>
        </p:nvSpPr>
        <p:spPr bwMode="auto">
          <a:xfrm>
            <a:off x="2252663" y="512445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Lactatos</a:t>
            </a:r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3403600" y="21526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5232400" y="21526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5232400" y="3067050"/>
            <a:ext cx="338138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3606800" y="30670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5374" name="AutoShape 14"/>
          <p:cNvSpPr>
            <a:spLocks noChangeArrowheads="1"/>
          </p:cNvSpPr>
          <p:nvPr/>
        </p:nvSpPr>
        <p:spPr bwMode="auto">
          <a:xfrm>
            <a:off x="4521200" y="37528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0719" name="AutoShape 15"/>
          <p:cNvSpPr>
            <a:spLocks noChangeArrowheads="1"/>
          </p:cNvSpPr>
          <p:nvPr/>
        </p:nvSpPr>
        <p:spPr bwMode="auto">
          <a:xfrm>
            <a:off x="2725738" y="36004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ADP</a:t>
            </a:r>
          </a:p>
        </p:txBody>
      </p:sp>
      <p:sp>
        <p:nvSpPr>
          <p:cNvPr id="200720" name="AutoShape 16"/>
          <p:cNvSpPr>
            <a:spLocks noChangeArrowheads="1"/>
          </p:cNvSpPr>
          <p:nvPr/>
        </p:nvSpPr>
        <p:spPr bwMode="auto">
          <a:xfrm>
            <a:off x="5367338" y="36004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Pi</a:t>
            </a:r>
          </a:p>
        </p:txBody>
      </p:sp>
      <p:sp>
        <p:nvSpPr>
          <p:cNvPr id="200721" name="AutoShape 17"/>
          <p:cNvSpPr>
            <a:spLocks noChangeArrowheads="1"/>
          </p:cNvSpPr>
          <p:nvPr/>
        </p:nvSpPr>
        <p:spPr bwMode="auto">
          <a:xfrm>
            <a:off x="3944938" y="512445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ATPs</a:t>
            </a:r>
          </a:p>
        </p:txBody>
      </p:sp>
      <p:sp>
        <p:nvSpPr>
          <p:cNvPr id="200722" name="AutoShape 18"/>
          <p:cNvSpPr>
            <a:spLocks noChangeArrowheads="1"/>
          </p:cNvSpPr>
          <p:nvPr/>
        </p:nvSpPr>
        <p:spPr bwMode="auto">
          <a:xfrm>
            <a:off x="5638800" y="5124450"/>
            <a:ext cx="1287463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H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</p:txBody>
      </p:sp>
      <p:sp>
        <p:nvSpPr>
          <p:cNvPr id="200723" name="Text Box 19"/>
          <p:cNvSpPr txBox="1">
            <a:spLocks noChangeArrowheads="1"/>
          </p:cNvSpPr>
          <p:nvPr/>
        </p:nvSpPr>
        <p:spPr bwMode="auto">
          <a:xfrm>
            <a:off x="3660775" y="5048250"/>
            <a:ext cx="163513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3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</a:p>
        </p:txBody>
      </p:sp>
      <p:sp>
        <p:nvSpPr>
          <p:cNvPr id="200724" name="Text Box 20"/>
          <p:cNvSpPr txBox="1">
            <a:spLocks noChangeArrowheads="1"/>
          </p:cNvSpPr>
          <p:nvPr/>
        </p:nvSpPr>
        <p:spPr bwMode="auto">
          <a:xfrm>
            <a:off x="5367338" y="5048250"/>
            <a:ext cx="163512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32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+</a:t>
            </a:r>
          </a:p>
        </p:txBody>
      </p:sp>
      <p:sp>
        <p:nvSpPr>
          <p:cNvPr id="15381" name="AutoShape 21"/>
          <p:cNvSpPr>
            <a:spLocks noChangeArrowheads="1"/>
          </p:cNvSpPr>
          <p:nvPr/>
        </p:nvSpPr>
        <p:spPr bwMode="auto">
          <a:xfrm>
            <a:off x="4521200" y="47434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0726" name="Text Box 22"/>
          <p:cNvSpPr txBox="1">
            <a:spLocks noChangeArrowheads="1"/>
          </p:cNvSpPr>
          <p:nvPr/>
        </p:nvSpPr>
        <p:spPr bwMode="auto">
          <a:xfrm>
            <a:off x="1371600" y="5981700"/>
            <a:ext cx="7789863" cy="1098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(Frutose) + 2 ADP + 2 Pi   =  2 Lactato + 2 ATP + 2 H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  <a:p>
            <a:pPr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2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7419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Text Box 2"/>
          <p:cNvSpPr txBox="1">
            <a:spLocks noChangeArrowheads="1"/>
          </p:cNvSpPr>
          <p:nvPr/>
        </p:nvSpPr>
        <p:spPr bwMode="auto">
          <a:xfrm>
            <a:off x="388938" y="10096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1731" name="Text Box 3"/>
          <p:cNvSpPr txBox="1">
            <a:spLocks noChangeArrowheads="1"/>
          </p:cNvSpPr>
          <p:nvPr/>
        </p:nvSpPr>
        <p:spPr bwMode="auto">
          <a:xfrm>
            <a:off x="1016000" y="228600"/>
            <a:ext cx="7315200" cy="1695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 dirty="0">
                <a:latin typeface="Arial" charset="0"/>
              </a:rPr>
              <a:t>Fermentação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 dirty="0">
                <a:latin typeface="Arial" charset="0"/>
              </a:rPr>
              <a:t>Bactérias </a:t>
            </a:r>
            <a:r>
              <a:rPr lang="pt-BR" sz="4400" dirty="0" err="1">
                <a:latin typeface="Arial" charset="0"/>
              </a:rPr>
              <a:t>Heteroláticas</a:t>
            </a:r>
            <a:endParaRPr lang="pt-BR" sz="2400" i="1" dirty="0"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3200" b="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1732" name="AutoShape 4"/>
          <p:cNvSpPr>
            <a:spLocks noChangeArrowheads="1"/>
          </p:cNvSpPr>
          <p:nvPr/>
        </p:nvSpPr>
        <p:spPr bwMode="auto">
          <a:xfrm>
            <a:off x="3302000" y="13906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Sacarose</a:t>
            </a:r>
          </a:p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(Sucrose)</a:t>
            </a:r>
          </a:p>
        </p:txBody>
      </p:sp>
      <p:sp>
        <p:nvSpPr>
          <p:cNvPr id="201733" name="AutoShape 5"/>
          <p:cNvSpPr>
            <a:spLocks noChangeArrowheads="1"/>
          </p:cNvSpPr>
          <p:nvPr/>
        </p:nvSpPr>
        <p:spPr bwMode="auto">
          <a:xfrm>
            <a:off x="4741863" y="1962150"/>
            <a:ext cx="10826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Frutoses</a:t>
            </a:r>
          </a:p>
        </p:txBody>
      </p:sp>
      <p:sp>
        <p:nvSpPr>
          <p:cNvPr id="201734" name="AutoShape 6"/>
          <p:cNvSpPr>
            <a:spLocks noChangeArrowheads="1"/>
          </p:cNvSpPr>
          <p:nvPr/>
        </p:nvSpPr>
        <p:spPr bwMode="auto">
          <a:xfrm>
            <a:off x="2217738" y="20764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</a:t>
            </a:r>
          </a:p>
        </p:txBody>
      </p:sp>
      <p:sp>
        <p:nvSpPr>
          <p:cNvPr id="201735" name="AutoShape 7"/>
          <p:cNvSpPr>
            <a:spLocks noChangeArrowheads="1"/>
          </p:cNvSpPr>
          <p:nvPr/>
        </p:nvSpPr>
        <p:spPr bwMode="auto">
          <a:xfrm>
            <a:off x="3370263" y="2533650"/>
            <a:ext cx="1150937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6-P</a:t>
            </a:r>
          </a:p>
        </p:txBody>
      </p:sp>
      <p:sp>
        <p:nvSpPr>
          <p:cNvPr id="201736" name="AutoShape 8"/>
          <p:cNvSpPr>
            <a:spLocks noChangeArrowheads="1"/>
          </p:cNvSpPr>
          <p:nvPr/>
        </p:nvSpPr>
        <p:spPr bwMode="auto">
          <a:xfrm>
            <a:off x="3352800" y="3733800"/>
            <a:ext cx="1287463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Xilulose 5P</a:t>
            </a:r>
          </a:p>
        </p:txBody>
      </p:sp>
      <p:sp>
        <p:nvSpPr>
          <p:cNvPr id="201737" name="AutoShape 9"/>
          <p:cNvSpPr>
            <a:spLocks noChangeArrowheads="1"/>
          </p:cNvSpPr>
          <p:nvPr/>
        </p:nvSpPr>
        <p:spPr bwMode="auto">
          <a:xfrm>
            <a:off x="68263" y="441960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Lactato</a:t>
            </a: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2760663" y="1543050"/>
            <a:ext cx="473075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4589463" y="1543050"/>
            <a:ext cx="473075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4589463" y="2457450"/>
            <a:ext cx="338137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2963863" y="24574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3878263" y="31432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1743" name="AutoShape 15"/>
          <p:cNvSpPr>
            <a:spLocks noChangeArrowheads="1"/>
          </p:cNvSpPr>
          <p:nvPr/>
        </p:nvSpPr>
        <p:spPr bwMode="auto">
          <a:xfrm>
            <a:off x="2082800" y="2990850"/>
            <a:ext cx="1150938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endParaRPr lang="pt-BR" sz="1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1744" name="AutoShape 16"/>
          <p:cNvSpPr>
            <a:spLocks noChangeArrowheads="1"/>
          </p:cNvSpPr>
          <p:nvPr/>
        </p:nvSpPr>
        <p:spPr bwMode="auto">
          <a:xfrm>
            <a:off x="4572000" y="3181350"/>
            <a:ext cx="881063" cy="28575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Pi</a:t>
            </a:r>
          </a:p>
        </p:txBody>
      </p:sp>
      <p:sp>
        <p:nvSpPr>
          <p:cNvPr id="201745" name="AutoShape 17"/>
          <p:cNvSpPr>
            <a:spLocks noChangeArrowheads="1"/>
          </p:cNvSpPr>
          <p:nvPr/>
        </p:nvSpPr>
        <p:spPr bwMode="auto">
          <a:xfrm>
            <a:off x="6281738" y="19812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Manitol</a:t>
            </a:r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>
            <a:off x="5943600" y="2209800"/>
            <a:ext cx="271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1747" name="Text Box 19"/>
          <p:cNvSpPr txBox="1">
            <a:spLocks noChangeArrowheads="1"/>
          </p:cNvSpPr>
          <p:nvPr/>
        </p:nvSpPr>
        <p:spPr bwMode="auto">
          <a:xfrm>
            <a:off x="254000" y="5470525"/>
            <a:ext cx="9144000" cy="11922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 Frutoses + 2 ADPs + 2 Pi  =  Lactato + Acetato + 2 Manitol + </a:t>
            </a: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</a:t>
            </a:r>
            <a:r>
              <a:rPr lang="pt-BR" sz="1800" baseline="-25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+ 2 ATP + 2 H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  <a:p>
            <a:pPr>
              <a:spcBef>
                <a:spcPct val="50000"/>
              </a:spcBef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+ ADP + Pi   =  Lactato + Etanol + </a:t>
            </a: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</a:t>
            </a:r>
            <a:r>
              <a:rPr lang="pt-BR" sz="1800" baseline="-25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+ 2 ATP + H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  <a:p>
            <a:pPr>
              <a:spcBef>
                <a:spcPct val="50000"/>
              </a:spcBef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+ 2 Frutoses + 2 ADP + 2 Pi  = Lactato + Acetato + 2 Manitol + </a:t>
            </a: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</a:t>
            </a:r>
            <a:r>
              <a:rPr lang="pt-BR" sz="1800" baseline="-25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+ 2 ATP + H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</p:txBody>
      </p:sp>
      <p:sp>
        <p:nvSpPr>
          <p:cNvPr id="16404" name="Line 20"/>
          <p:cNvSpPr>
            <a:spLocks noChangeShapeType="1"/>
          </p:cNvSpPr>
          <p:nvPr/>
        </p:nvSpPr>
        <p:spPr bwMode="auto">
          <a:xfrm flipH="1">
            <a:off x="3370263" y="3200400"/>
            <a:ext cx="473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1749" name="AutoShape 21"/>
          <p:cNvSpPr>
            <a:spLocks noChangeArrowheads="1"/>
          </p:cNvSpPr>
          <p:nvPr/>
        </p:nvSpPr>
        <p:spPr bwMode="auto">
          <a:xfrm>
            <a:off x="1862138" y="441960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Piruvato</a:t>
            </a:r>
          </a:p>
        </p:txBody>
      </p:sp>
      <p:sp>
        <p:nvSpPr>
          <p:cNvPr id="201750" name="AutoShape 22"/>
          <p:cNvSpPr>
            <a:spLocks noChangeArrowheads="1"/>
          </p:cNvSpPr>
          <p:nvPr/>
        </p:nvSpPr>
        <p:spPr bwMode="auto">
          <a:xfrm>
            <a:off x="5199063" y="3752850"/>
            <a:ext cx="12858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Acetil-P</a:t>
            </a:r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 flipH="1">
            <a:off x="2624138" y="3962400"/>
            <a:ext cx="542925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1752" name="AutoShape 24"/>
          <p:cNvSpPr>
            <a:spLocks noChangeArrowheads="1"/>
          </p:cNvSpPr>
          <p:nvPr/>
        </p:nvSpPr>
        <p:spPr bwMode="auto">
          <a:xfrm>
            <a:off x="7094538" y="37338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Acetato</a:t>
            </a:r>
          </a:p>
        </p:txBody>
      </p:sp>
      <p:sp>
        <p:nvSpPr>
          <p:cNvPr id="16409" name="Line 25"/>
          <p:cNvSpPr>
            <a:spLocks noChangeShapeType="1"/>
          </p:cNvSpPr>
          <p:nvPr/>
        </p:nvSpPr>
        <p:spPr bwMode="auto">
          <a:xfrm>
            <a:off x="6553200" y="3924300"/>
            <a:ext cx="4746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0" name="Line 26"/>
          <p:cNvSpPr>
            <a:spLocks noChangeShapeType="1"/>
          </p:cNvSpPr>
          <p:nvPr/>
        </p:nvSpPr>
        <p:spPr bwMode="auto">
          <a:xfrm>
            <a:off x="4724400" y="39624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1" name="Line 27"/>
          <p:cNvSpPr>
            <a:spLocks noChangeShapeType="1"/>
          </p:cNvSpPr>
          <p:nvPr/>
        </p:nvSpPr>
        <p:spPr bwMode="auto">
          <a:xfrm>
            <a:off x="4995863" y="35052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1756" name="AutoShape 28"/>
          <p:cNvSpPr>
            <a:spLocks noChangeArrowheads="1"/>
          </p:cNvSpPr>
          <p:nvPr/>
        </p:nvSpPr>
        <p:spPr bwMode="auto">
          <a:xfrm>
            <a:off x="5283200" y="4552950"/>
            <a:ext cx="1100138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Acetil-CoA</a:t>
            </a:r>
          </a:p>
        </p:txBody>
      </p:sp>
      <p:sp>
        <p:nvSpPr>
          <p:cNvPr id="201757" name="AutoShape 29"/>
          <p:cNvSpPr>
            <a:spLocks noChangeArrowheads="1"/>
          </p:cNvSpPr>
          <p:nvPr/>
        </p:nvSpPr>
        <p:spPr bwMode="auto">
          <a:xfrm>
            <a:off x="6773863" y="4572000"/>
            <a:ext cx="1219200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Acetaldeido</a:t>
            </a:r>
          </a:p>
        </p:txBody>
      </p:sp>
      <p:sp>
        <p:nvSpPr>
          <p:cNvPr id="201758" name="AutoShape 30"/>
          <p:cNvSpPr>
            <a:spLocks noChangeArrowheads="1"/>
          </p:cNvSpPr>
          <p:nvPr/>
        </p:nvSpPr>
        <p:spPr bwMode="auto">
          <a:xfrm>
            <a:off x="8247063" y="4572000"/>
            <a:ext cx="8286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Etanol</a:t>
            </a:r>
          </a:p>
        </p:txBody>
      </p:sp>
      <p:sp>
        <p:nvSpPr>
          <p:cNvPr id="16415" name="Line 31"/>
          <p:cNvSpPr>
            <a:spLocks noChangeShapeType="1"/>
          </p:cNvSpPr>
          <p:nvPr/>
        </p:nvSpPr>
        <p:spPr bwMode="auto">
          <a:xfrm flipH="1">
            <a:off x="1354138" y="46482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6" name="Line 32"/>
          <p:cNvSpPr>
            <a:spLocks noChangeShapeType="1"/>
          </p:cNvSpPr>
          <p:nvPr/>
        </p:nvSpPr>
        <p:spPr bwMode="auto">
          <a:xfrm>
            <a:off x="5824538" y="42672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7" name="Line 33"/>
          <p:cNvSpPr>
            <a:spLocks noChangeShapeType="1"/>
          </p:cNvSpPr>
          <p:nvPr/>
        </p:nvSpPr>
        <p:spPr bwMode="auto">
          <a:xfrm>
            <a:off x="6434138" y="4800600"/>
            <a:ext cx="2714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8" name="Line 34"/>
          <p:cNvSpPr>
            <a:spLocks noChangeShapeType="1"/>
          </p:cNvSpPr>
          <p:nvPr/>
        </p:nvSpPr>
        <p:spPr bwMode="auto">
          <a:xfrm>
            <a:off x="8026400" y="4800600"/>
            <a:ext cx="203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19" name="Line 35"/>
          <p:cNvSpPr>
            <a:spLocks noChangeShapeType="1"/>
          </p:cNvSpPr>
          <p:nvPr/>
        </p:nvSpPr>
        <p:spPr bwMode="auto">
          <a:xfrm flipV="1">
            <a:off x="6773863" y="35814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6420" name="AutoShape 36"/>
          <p:cNvSpPr>
            <a:spLocks noChangeArrowheads="1"/>
          </p:cNvSpPr>
          <p:nvPr/>
        </p:nvSpPr>
        <p:spPr bwMode="auto">
          <a:xfrm>
            <a:off x="2032000" y="3657600"/>
            <a:ext cx="744538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16421" name="AutoShape 37"/>
          <p:cNvSpPr>
            <a:spLocks noChangeArrowheads="1"/>
          </p:cNvSpPr>
          <p:nvPr/>
        </p:nvSpPr>
        <p:spPr bwMode="auto">
          <a:xfrm>
            <a:off x="6367463" y="3048000"/>
            <a:ext cx="744537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1766" name="Text Box 38"/>
          <p:cNvSpPr txBox="1">
            <a:spLocks noChangeArrowheads="1"/>
          </p:cNvSpPr>
          <p:nvPr/>
        </p:nvSpPr>
        <p:spPr bwMode="auto">
          <a:xfrm>
            <a:off x="6451600" y="3086100"/>
            <a:ext cx="6096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ATP</a:t>
            </a:r>
          </a:p>
        </p:txBody>
      </p:sp>
      <p:sp>
        <p:nvSpPr>
          <p:cNvPr id="201767" name="Text Box 39"/>
          <p:cNvSpPr txBox="1">
            <a:spLocks noChangeArrowheads="1"/>
          </p:cNvSpPr>
          <p:nvPr/>
        </p:nvSpPr>
        <p:spPr bwMode="auto">
          <a:xfrm>
            <a:off x="2133600" y="3695700"/>
            <a:ext cx="6096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ATP</a:t>
            </a:r>
          </a:p>
        </p:txBody>
      </p:sp>
      <p:pic>
        <p:nvPicPr>
          <p:cNvPr id="4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337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124744"/>
            <a:ext cx="8694966" cy="5616624"/>
          </a:xfrm>
          <a:prstGeom prst="rect">
            <a:avLst/>
          </a:prstGeom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20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Text Box 2"/>
          <p:cNvSpPr txBox="1">
            <a:spLocks noChangeArrowheads="1"/>
          </p:cNvSpPr>
          <p:nvPr/>
        </p:nvSpPr>
        <p:spPr bwMode="auto">
          <a:xfrm>
            <a:off x="388938" y="10096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2755" name="Text Box 3"/>
          <p:cNvSpPr txBox="1">
            <a:spLocks noChangeArrowheads="1"/>
          </p:cNvSpPr>
          <p:nvPr/>
        </p:nvSpPr>
        <p:spPr bwMode="auto">
          <a:xfrm>
            <a:off x="0" y="228600"/>
            <a:ext cx="9144000" cy="16176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000" dirty="0">
                <a:latin typeface="Arial" charset="0"/>
              </a:rPr>
              <a:t>Fermentação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000" dirty="0">
                <a:latin typeface="Arial" charset="0"/>
              </a:rPr>
              <a:t>Bactérias </a:t>
            </a:r>
            <a:r>
              <a:rPr lang="pt-BR" sz="4000" dirty="0" err="1">
                <a:latin typeface="Arial" charset="0"/>
              </a:rPr>
              <a:t>Heteroláticas</a:t>
            </a:r>
            <a:r>
              <a:rPr lang="pt-BR" sz="4000" dirty="0">
                <a:latin typeface="Arial" charset="0"/>
              </a:rPr>
              <a:t> -  </a:t>
            </a:r>
            <a:r>
              <a:rPr lang="pt-BR" sz="4000" i="1" dirty="0">
                <a:latin typeface="Arial" charset="0"/>
              </a:rPr>
              <a:t>L. </a:t>
            </a:r>
            <a:r>
              <a:rPr lang="pt-BR" sz="4000" i="1" dirty="0" err="1">
                <a:latin typeface="Arial" charset="0"/>
              </a:rPr>
              <a:t>buchneri</a:t>
            </a:r>
            <a:r>
              <a:rPr lang="pt-BR" sz="4000" dirty="0">
                <a:latin typeface="Arial" charset="0"/>
              </a:rPr>
              <a:t> </a:t>
            </a:r>
            <a:endParaRPr lang="pt-BR" sz="4000" i="1" dirty="0"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3200" b="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2756" name="AutoShape 4"/>
          <p:cNvSpPr>
            <a:spLocks noChangeArrowheads="1"/>
          </p:cNvSpPr>
          <p:nvPr/>
        </p:nvSpPr>
        <p:spPr bwMode="auto">
          <a:xfrm>
            <a:off x="3302000" y="13906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Sacarose</a:t>
            </a:r>
          </a:p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(Sucrose)</a:t>
            </a:r>
          </a:p>
        </p:txBody>
      </p:sp>
      <p:sp>
        <p:nvSpPr>
          <p:cNvPr id="202757" name="AutoShape 5"/>
          <p:cNvSpPr>
            <a:spLocks noChangeArrowheads="1"/>
          </p:cNvSpPr>
          <p:nvPr/>
        </p:nvSpPr>
        <p:spPr bwMode="auto">
          <a:xfrm>
            <a:off x="4741863" y="1962150"/>
            <a:ext cx="10826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Frutoses</a:t>
            </a:r>
          </a:p>
        </p:txBody>
      </p:sp>
      <p:sp>
        <p:nvSpPr>
          <p:cNvPr id="202758" name="AutoShape 6"/>
          <p:cNvSpPr>
            <a:spLocks noChangeArrowheads="1"/>
          </p:cNvSpPr>
          <p:nvPr/>
        </p:nvSpPr>
        <p:spPr bwMode="auto">
          <a:xfrm>
            <a:off x="2217738" y="20764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</a:t>
            </a:r>
          </a:p>
        </p:txBody>
      </p:sp>
      <p:sp>
        <p:nvSpPr>
          <p:cNvPr id="202759" name="AutoShape 7"/>
          <p:cNvSpPr>
            <a:spLocks noChangeArrowheads="1"/>
          </p:cNvSpPr>
          <p:nvPr/>
        </p:nvSpPr>
        <p:spPr bwMode="auto">
          <a:xfrm>
            <a:off x="3370263" y="2533650"/>
            <a:ext cx="1150937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6-P</a:t>
            </a:r>
          </a:p>
        </p:txBody>
      </p:sp>
      <p:sp>
        <p:nvSpPr>
          <p:cNvPr id="202760" name="AutoShape 8"/>
          <p:cNvSpPr>
            <a:spLocks noChangeArrowheads="1"/>
          </p:cNvSpPr>
          <p:nvPr/>
        </p:nvSpPr>
        <p:spPr bwMode="auto">
          <a:xfrm>
            <a:off x="3352800" y="3733800"/>
            <a:ext cx="1287463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Xilulose 5P</a:t>
            </a:r>
          </a:p>
        </p:txBody>
      </p:sp>
      <p:sp>
        <p:nvSpPr>
          <p:cNvPr id="202761" name="AutoShape 9"/>
          <p:cNvSpPr>
            <a:spLocks noChangeArrowheads="1"/>
          </p:cNvSpPr>
          <p:nvPr/>
        </p:nvSpPr>
        <p:spPr bwMode="auto">
          <a:xfrm>
            <a:off x="68263" y="441960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Lactato</a:t>
            </a:r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2760663" y="1543050"/>
            <a:ext cx="473075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>
            <a:off x="4589463" y="1543050"/>
            <a:ext cx="473075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4589463" y="2457450"/>
            <a:ext cx="338137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>
            <a:off x="2963863" y="24574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22" name="AutoShape 14"/>
          <p:cNvSpPr>
            <a:spLocks noChangeArrowheads="1"/>
          </p:cNvSpPr>
          <p:nvPr/>
        </p:nvSpPr>
        <p:spPr bwMode="auto">
          <a:xfrm>
            <a:off x="3878263" y="31432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2767" name="AutoShape 15"/>
          <p:cNvSpPr>
            <a:spLocks noChangeArrowheads="1"/>
          </p:cNvSpPr>
          <p:nvPr/>
        </p:nvSpPr>
        <p:spPr bwMode="auto">
          <a:xfrm>
            <a:off x="2082800" y="2990850"/>
            <a:ext cx="1150938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endParaRPr lang="pt-BR" sz="1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2768" name="AutoShape 16"/>
          <p:cNvSpPr>
            <a:spLocks noChangeArrowheads="1"/>
          </p:cNvSpPr>
          <p:nvPr/>
        </p:nvSpPr>
        <p:spPr bwMode="auto">
          <a:xfrm>
            <a:off x="4572000" y="3181350"/>
            <a:ext cx="881063" cy="28575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Pi</a:t>
            </a:r>
          </a:p>
        </p:txBody>
      </p:sp>
      <p:sp>
        <p:nvSpPr>
          <p:cNvPr id="202769" name="AutoShape 17"/>
          <p:cNvSpPr>
            <a:spLocks noChangeArrowheads="1"/>
          </p:cNvSpPr>
          <p:nvPr/>
        </p:nvSpPr>
        <p:spPr bwMode="auto">
          <a:xfrm>
            <a:off x="6281738" y="19812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Manitol</a:t>
            </a:r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>
            <a:off x="5943600" y="2209800"/>
            <a:ext cx="271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27" name="Line 19"/>
          <p:cNvSpPr>
            <a:spLocks noChangeShapeType="1"/>
          </p:cNvSpPr>
          <p:nvPr/>
        </p:nvSpPr>
        <p:spPr bwMode="auto">
          <a:xfrm flipH="1">
            <a:off x="3370263" y="3200400"/>
            <a:ext cx="473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2772" name="AutoShape 20"/>
          <p:cNvSpPr>
            <a:spLocks noChangeArrowheads="1"/>
          </p:cNvSpPr>
          <p:nvPr/>
        </p:nvSpPr>
        <p:spPr bwMode="auto">
          <a:xfrm>
            <a:off x="1862138" y="441960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Piruvato</a:t>
            </a:r>
          </a:p>
        </p:txBody>
      </p:sp>
      <p:sp>
        <p:nvSpPr>
          <p:cNvPr id="202773" name="AutoShape 21"/>
          <p:cNvSpPr>
            <a:spLocks noChangeArrowheads="1"/>
          </p:cNvSpPr>
          <p:nvPr/>
        </p:nvSpPr>
        <p:spPr bwMode="auto">
          <a:xfrm>
            <a:off x="5199063" y="3752850"/>
            <a:ext cx="12858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Acetil-P</a:t>
            </a:r>
          </a:p>
        </p:txBody>
      </p:sp>
      <p:sp>
        <p:nvSpPr>
          <p:cNvPr id="17430" name="Line 22"/>
          <p:cNvSpPr>
            <a:spLocks noChangeShapeType="1"/>
          </p:cNvSpPr>
          <p:nvPr/>
        </p:nvSpPr>
        <p:spPr bwMode="auto">
          <a:xfrm flipH="1">
            <a:off x="2624138" y="3962400"/>
            <a:ext cx="542925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2775" name="AutoShape 23"/>
          <p:cNvSpPr>
            <a:spLocks noChangeArrowheads="1"/>
          </p:cNvSpPr>
          <p:nvPr/>
        </p:nvSpPr>
        <p:spPr bwMode="auto">
          <a:xfrm>
            <a:off x="7094538" y="37338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Acetato</a:t>
            </a:r>
          </a:p>
        </p:txBody>
      </p:sp>
      <p:sp>
        <p:nvSpPr>
          <p:cNvPr id="17432" name="Line 24"/>
          <p:cNvSpPr>
            <a:spLocks noChangeShapeType="1"/>
          </p:cNvSpPr>
          <p:nvPr/>
        </p:nvSpPr>
        <p:spPr bwMode="auto">
          <a:xfrm>
            <a:off x="6553200" y="3924300"/>
            <a:ext cx="4746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33" name="Line 25"/>
          <p:cNvSpPr>
            <a:spLocks noChangeShapeType="1"/>
          </p:cNvSpPr>
          <p:nvPr/>
        </p:nvSpPr>
        <p:spPr bwMode="auto">
          <a:xfrm>
            <a:off x="4724400" y="39624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34" name="Line 26"/>
          <p:cNvSpPr>
            <a:spLocks noChangeShapeType="1"/>
          </p:cNvSpPr>
          <p:nvPr/>
        </p:nvSpPr>
        <p:spPr bwMode="auto">
          <a:xfrm>
            <a:off x="4995863" y="35052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2779" name="AutoShape 27"/>
          <p:cNvSpPr>
            <a:spLocks noChangeArrowheads="1"/>
          </p:cNvSpPr>
          <p:nvPr/>
        </p:nvSpPr>
        <p:spPr bwMode="auto">
          <a:xfrm>
            <a:off x="5283200" y="4552950"/>
            <a:ext cx="1100138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Acetil-CoA</a:t>
            </a:r>
          </a:p>
        </p:txBody>
      </p:sp>
      <p:sp>
        <p:nvSpPr>
          <p:cNvPr id="202780" name="AutoShape 28"/>
          <p:cNvSpPr>
            <a:spLocks noChangeArrowheads="1"/>
          </p:cNvSpPr>
          <p:nvPr/>
        </p:nvSpPr>
        <p:spPr bwMode="auto">
          <a:xfrm>
            <a:off x="6773863" y="4572000"/>
            <a:ext cx="1219200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Acetaldeido</a:t>
            </a:r>
          </a:p>
        </p:txBody>
      </p:sp>
      <p:sp>
        <p:nvSpPr>
          <p:cNvPr id="202781" name="AutoShape 29"/>
          <p:cNvSpPr>
            <a:spLocks noChangeArrowheads="1"/>
          </p:cNvSpPr>
          <p:nvPr/>
        </p:nvSpPr>
        <p:spPr bwMode="auto">
          <a:xfrm>
            <a:off x="8247063" y="4572000"/>
            <a:ext cx="8286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Etanol</a:t>
            </a:r>
          </a:p>
        </p:txBody>
      </p:sp>
      <p:sp>
        <p:nvSpPr>
          <p:cNvPr id="17438" name="Line 30"/>
          <p:cNvSpPr>
            <a:spLocks noChangeShapeType="1"/>
          </p:cNvSpPr>
          <p:nvPr/>
        </p:nvSpPr>
        <p:spPr bwMode="auto">
          <a:xfrm flipH="1">
            <a:off x="1354138" y="46482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39" name="Line 31"/>
          <p:cNvSpPr>
            <a:spLocks noChangeShapeType="1"/>
          </p:cNvSpPr>
          <p:nvPr/>
        </p:nvSpPr>
        <p:spPr bwMode="auto">
          <a:xfrm>
            <a:off x="5824538" y="42672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40" name="Line 32"/>
          <p:cNvSpPr>
            <a:spLocks noChangeShapeType="1"/>
          </p:cNvSpPr>
          <p:nvPr/>
        </p:nvSpPr>
        <p:spPr bwMode="auto">
          <a:xfrm>
            <a:off x="6434138" y="4800600"/>
            <a:ext cx="2714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41" name="Line 33"/>
          <p:cNvSpPr>
            <a:spLocks noChangeShapeType="1"/>
          </p:cNvSpPr>
          <p:nvPr/>
        </p:nvSpPr>
        <p:spPr bwMode="auto">
          <a:xfrm>
            <a:off x="8026400" y="4800600"/>
            <a:ext cx="203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42" name="Line 34"/>
          <p:cNvSpPr>
            <a:spLocks noChangeShapeType="1"/>
          </p:cNvSpPr>
          <p:nvPr/>
        </p:nvSpPr>
        <p:spPr bwMode="auto">
          <a:xfrm flipV="1">
            <a:off x="6773863" y="35814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2787" name="AutoShape 35"/>
          <p:cNvSpPr>
            <a:spLocks noChangeArrowheads="1"/>
          </p:cNvSpPr>
          <p:nvPr/>
        </p:nvSpPr>
        <p:spPr bwMode="auto">
          <a:xfrm>
            <a:off x="6434138" y="5410200"/>
            <a:ext cx="2709862" cy="457200"/>
          </a:xfrm>
          <a:prstGeom prst="flowChartAlternateProcess">
            <a:avLst/>
          </a:prstGeom>
          <a:solidFill>
            <a:srgbClr val="CC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Álcool Desidrogenase</a:t>
            </a:r>
          </a:p>
        </p:txBody>
      </p:sp>
      <p:sp>
        <p:nvSpPr>
          <p:cNvPr id="17444" name="Line 36"/>
          <p:cNvSpPr>
            <a:spLocks noChangeShapeType="1"/>
          </p:cNvSpPr>
          <p:nvPr/>
        </p:nvSpPr>
        <p:spPr bwMode="auto">
          <a:xfrm flipV="1">
            <a:off x="8128000" y="49530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7445" name="AutoShape 37"/>
          <p:cNvSpPr>
            <a:spLocks noChangeArrowheads="1"/>
          </p:cNvSpPr>
          <p:nvPr/>
        </p:nvSpPr>
        <p:spPr bwMode="auto">
          <a:xfrm>
            <a:off x="6027738" y="5334000"/>
            <a:ext cx="339725" cy="762000"/>
          </a:xfrm>
          <a:prstGeom prst="downArrow">
            <a:avLst>
              <a:gd name="adj1" fmla="val 50000"/>
              <a:gd name="adj2" fmla="val 56075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2790" name="Text Box 38"/>
          <p:cNvSpPr txBox="1">
            <a:spLocks noChangeArrowheads="1"/>
          </p:cNvSpPr>
          <p:nvPr/>
        </p:nvSpPr>
        <p:spPr bwMode="auto">
          <a:xfrm>
            <a:off x="8331200" y="4343400"/>
            <a:ext cx="609600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6000" b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X</a:t>
            </a: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7447" name="AutoShape 39"/>
          <p:cNvSpPr>
            <a:spLocks noChangeArrowheads="1"/>
          </p:cNvSpPr>
          <p:nvPr/>
        </p:nvSpPr>
        <p:spPr bwMode="auto">
          <a:xfrm>
            <a:off x="8534400" y="3505200"/>
            <a:ext cx="203200" cy="685800"/>
          </a:xfrm>
          <a:prstGeom prst="upArrow">
            <a:avLst>
              <a:gd name="adj1" fmla="val 50000"/>
              <a:gd name="adj2" fmla="val 84375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17448" name="AutoShape 40"/>
          <p:cNvSpPr>
            <a:spLocks noChangeArrowheads="1"/>
          </p:cNvSpPr>
          <p:nvPr/>
        </p:nvSpPr>
        <p:spPr bwMode="auto">
          <a:xfrm>
            <a:off x="1963738" y="3810000"/>
            <a:ext cx="746125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2793" name="Text Box 41"/>
          <p:cNvSpPr txBox="1">
            <a:spLocks noChangeArrowheads="1"/>
          </p:cNvSpPr>
          <p:nvPr/>
        </p:nvSpPr>
        <p:spPr bwMode="auto">
          <a:xfrm>
            <a:off x="2049463" y="3848100"/>
            <a:ext cx="6096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ATP</a:t>
            </a:r>
          </a:p>
        </p:txBody>
      </p:sp>
      <p:sp>
        <p:nvSpPr>
          <p:cNvPr id="202794" name="Text Box 42"/>
          <p:cNvSpPr txBox="1">
            <a:spLocks noChangeArrowheads="1"/>
          </p:cNvSpPr>
          <p:nvPr/>
        </p:nvSpPr>
        <p:spPr bwMode="auto">
          <a:xfrm>
            <a:off x="6434138" y="3124200"/>
            <a:ext cx="6096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ATP</a:t>
            </a:r>
          </a:p>
        </p:txBody>
      </p:sp>
      <p:sp>
        <p:nvSpPr>
          <p:cNvPr id="17451" name="AutoShape 43"/>
          <p:cNvSpPr>
            <a:spLocks noChangeArrowheads="1"/>
          </p:cNvSpPr>
          <p:nvPr/>
        </p:nvSpPr>
        <p:spPr bwMode="auto">
          <a:xfrm>
            <a:off x="6367463" y="3048000"/>
            <a:ext cx="744537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2796" name="Text Box 44"/>
          <p:cNvSpPr txBox="1">
            <a:spLocks noChangeArrowheads="1"/>
          </p:cNvSpPr>
          <p:nvPr/>
        </p:nvSpPr>
        <p:spPr bwMode="auto">
          <a:xfrm>
            <a:off x="6451600" y="3086100"/>
            <a:ext cx="6096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ATP</a:t>
            </a:r>
          </a:p>
        </p:txBody>
      </p:sp>
      <p:pic>
        <p:nvPicPr>
          <p:cNvPr id="4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5998662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8623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ext Box 2"/>
          <p:cNvSpPr txBox="1">
            <a:spLocks noChangeArrowheads="1"/>
          </p:cNvSpPr>
          <p:nvPr/>
        </p:nvSpPr>
        <p:spPr bwMode="auto">
          <a:xfrm>
            <a:off x="881063" y="11620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881063" y="361950"/>
            <a:ext cx="7315200" cy="1695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>
                <a:latin typeface="Arial" charset="0"/>
              </a:rPr>
              <a:t>Fermentação</a:t>
            </a:r>
          </a:p>
          <a:p>
            <a:pPr algn="ctr">
              <a:lnSpc>
                <a:spcPct val="40000"/>
              </a:lnSpc>
              <a:spcBef>
                <a:spcPct val="50000"/>
              </a:spcBef>
              <a:defRPr/>
            </a:pPr>
            <a:r>
              <a:rPr lang="pt-BR" sz="4400">
                <a:latin typeface="Arial" charset="0"/>
              </a:rPr>
              <a:t>Leveduras</a:t>
            </a:r>
            <a:endParaRPr lang="pt-BR" sz="2400" i="1">
              <a:latin typeface="Arial" charset="0"/>
            </a:endParaRPr>
          </a:p>
          <a:p>
            <a:pPr algn="ctr"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3780" name="AutoShape 4"/>
          <p:cNvSpPr>
            <a:spLocks noChangeArrowheads="1"/>
          </p:cNvSpPr>
          <p:nvPr/>
        </p:nvSpPr>
        <p:spPr bwMode="auto">
          <a:xfrm>
            <a:off x="3792538" y="15430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Sacarose</a:t>
            </a:r>
          </a:p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(Sucrose)</a:t>
            </a:r>
          </a:p>
        </p:txBody>
      </p:sp>
      <p:sp>
        <p:nvSpPr>
          <p:cNvPr id="203781" name="AutoShape 5"/>
          <p:cNvSpPr>
            <a:spLocks noChangeArrowheads="1"/>
          </p:cNvSpPr>
          <p:nvPr/>
        </p:nvSpPr>
        <p:spPr bwMode="auto">
          <a:xfrm>
            <a:off x="5164138" y="2190750"/>
            <a:ext cx="949325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Frutose</a:t>
            </a:r>
          </a:p>
        </p:txBody>
      </p:sp>
      <p:sp>
        <p:nvSpPr>
          <p:cNvPr id="203782" name="AutoShape 6"/>
          <p:cNvSpPr>
            <a:spLocks noChangeArrowheads="1"/>
          </p:cNvSpPr>
          <p:nvPr/>
        </p:nvSpPr>
        <p:spPr bwMode="auto">
          <a:xfrm>
            <a:off x="2709863" y="22288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</a:t>
            </a:r>
          </a:p>
        </p:txBody>
      </p:sp>
      <p:sp>
        <p:nvSpPr>
          <p:cNvPr id="203783" name="AutoShape 7"/>
          <p:cNvSpPr>
            <a:spLocks noChangeArrowheads="1"/>
          </p:cNvSpPr>
          <p:nvPr/>
        </p:nvSpPr>
        <p:spPr bwMode="auto">
          <a:xfrm>
            <a:off x="3860800" y="2686050"/>
            <a:ext cx="1150938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Frutose 6-P</a:t>
            </a:r>
          </a:p>
        </p:txBody>
      </p:sp>
      <p:sp>
        <p:nvSpPr>
          <p:cNvPr id="203784" name="AutoShape 8"/>
          <p:cNvSpPr>
            <a:spLocks noChangeArrowheads="1"/>
          </p:cNvSpPr>
          <p:nvPr/>
        </p:nvSpPr>
        <p:spPr bwMode="auto">
          <a:xfrm>
            <a:off x="3843338" y="373380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Piruvatos</a:t>
            </a:r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H="1">
            <a:off x="3251200" y="16954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>
            <a:off x="5080000" y="16954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 flipH="1">
            <a:off x="5080000" y="2609850"/>
            <a:ext cx="338138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>
            <a:off x="3454400" y="26098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45" name="AutoShape 13"/>
          <p:cNvSpPr>
            <a:spLocks noChangeArrowheads="1"/>
          </p:cNvSpPr>
          <p:nvPr/>
        </p:nvSpPr>
        <p:spPr bwMode="auto">
          <a:xfrm>
            <a:off x="4368800" y="32956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sp>
        <p:nvSpPr>
          <p:cNvPr id="203790" name="AutoShape 14"/>
          <p:cNvSpPr>
            <a:spLocks noChangeArrowheads="1"/>
          </p:cNvSpPr>
          <p:nvPr/>
        </p:nvSpPr>
        <p:spPr bwMode="auto">
          <a:xfrm>
            <a:off x="2573338" y="31432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ADP</a:t>
            </a:r>
          </a:p>
        </p:txBody>
      </p:sp>
      <p:sp>
        <p:nvSpPr>
          <p:cNvPr id="203791" name="AutoShape 15"/>
          <p:cNvSpPr>
            <a:spLocks noChangeArrowheads="1"/>
          </p:cNvSpPr>
          <p:nvPr/>
        </p:nvSpPr>
        <p:spPr bwMode="auto">
          <a:xfrm>
            <a:off x="5214938" y="31432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Pi</a:t>
            </a:r>
          </a:p>
        </p:txBody>
      </p:sp>
      <p:sp>
        <p:nvSpPr>
          <p:cNvPr id="203792" name="AutoShape 16"/>
          <p:cNvSpPr>
            <a:spLocks noChangeArrowheads="1"/>
          </p:cNvSpPr>
          <p:nvPr/>
        </p:nvSpPr>
        <p:spPr bwMode="auto">
          <a:xfrm>
            <a:off x="3725863" y="4552950"/>
            <a:ext cx="1524000" cy="4762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Acetaldeídos</a:t>
            </a:r>
          </a:p>
        </p:txBody>
      </p:sp>
      <p:sp>
        <p:nvSpPr>
          <p:cNvPr id="203793" name="AutoShape 17"/>
          <p:cNvSpPr>
            <a:spLocks noChangeArrowheads="1"/>
          </p:cNvSpPr>
          <p:nvPr/>
        </p:nvSpPr>
        <p:spPr bwMode="auto">
          <a:xfrm>
            <a:off x="3827463" y="537210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Etanol</a:t>
            </a:r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>
            <a:off x="3792538" y="33528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 flipH="1">
            <a:off x="4605338" y="33528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3796" name="AutoShape 20"/>
          <p:cNvSpPr>
            <a:spLocks noChangeArrowheads="1"/>
          </p:cNvSpPr>
          <p:nvPr/>
        </p:nvSpPr>
        <p:spPr bwMode="auto">
          <a:xfrm>
            <a:off x="4419600" y="4248150"/>
            <a:ext cx="134938" cy="228600"/>
          </a:xfrm>
          <a:prstGeom prst="downArrow">
            <a:avLst>
              <a:gd name="adj1" fmla="val 50000"/>
              <a:gd name="adj2" fmla="val 42353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pt-BR" sz="3200" b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03797" name="AutoShape 21"/>
          <p:cNvSpPr>
            <a:spLocks noChangeArrowheads="1"/>
          </p:cNvSpPr>
          <p:nvPr/>
        </p:nvSpPr>
        <p:spPr bwMode="auto">
          <a:xfrm>
            <a:off x="4419600" y="5105400"/>
            <a:ext cx="134938" cy="228600"/>
          </a:xfrm>
          <a:prstGeom prst="downArrow">
            <a:avLst>
              <a:gd name="adj1" fmla="val 50000"/>
              <a:gd name="adj2" fmla="val 42353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pt-BR" sz="3200" b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03798" name="AutoShape 22"/>
          <p:cNvSpPr>
            <a:spLocks noChangeArrowheads="1"/>
          </p:cNvSpPr>
          <p:nvPr/>
        </p:nvSpPr>
        <p:spPr bwMode="auto">
          <a:xfrm>
            <a:off x="5351463" y="4038600"/>
            <a:ext cx="1150937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  CO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endParaRPr lang="pt-BR" sz="180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8455" name="Line 23"/>
          <p:cNvSpPr>
            <a:spLocks noChangeShapeType="1"/>
          </p:cNvSpPr>
          <p:nvPr/>
        </p:nvSpPr>
        <p:spPr bwMode="auto">
          <a:xfrm>
            <a:off x="4673600" y="4343400"/>
            <a:ext cx="541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3800" name="Text Box 24"/>
          <p:cNvSpPr txBox="1">
            <a:spLocks noChangeArrowheads="1"/>
          </p:cNvSpPr>
          <p:nvPr/>
        </p:nvSpPr>
        <p:spPr bwMode="auto">
          <a:xfrm>
            <a:off x="1557338" y="6140450"/>
            <a:ext cx="8602662" cy="1098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Glucose + 2 ADP + 2 Pi   =  2 Etanol +</a:t>
            </a: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pt-BR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</a:t>
            </a:r>
            <a:r>
              <a:rPr lang="pt-BR" sz="1800" baseline="-25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+ 2 ATP + 2 H</a:t>
            </a:r>
            <a:r>
              <a:rPr lang="pt-BR" sz="1800" baseline="-250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</a:t>
            </a: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</a:t>
            </a:r>
          </a:p>
          <a:p>
            <a:pPr algn="ctr">
              <a:spcBef>
                <a:spcPct val="50000"/>
              </a:spcBef>
              <a:defRPr/>
            </a:pPr>
            <a:endParaRPr lang="pt-BR" sz="3200" b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03801" name="AutoShape 25"/>
          <p:cNvSpPr>
            <a:spLocks noChangeArrowheads="1"/>
          </p:cNvSpPr>
          <p:nvPr/>
        </p:nvSpPr>
        <p:spPr bwMode="auto">
          <a:xfrm>
            <a:off x="881063" y="4114800"/>
            <a:ext cx="2708275" cy="457200"/>
          </a:xfrm>
          <a:prstGeom prst="flowChartAlternateProcess">
            <a:avLst/>
          </a:prstGeom>
          <a:solidFill>
            <a:srgbClr val="CC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Piruvato Descarboxilase</a:t>
            </a:r>
          </a:p>
        </p:txBody>
      </p:sp>
      <p:sp>
        <p:nvSpPr>
          <p:cNvPr id="18458" name="Line 26"/>
          <p:cNvSpPr>
            <a:spLocks noChangeShapeType="1"/>
          </p:cNvSpPr>
          <p:nvPr/>
        </p:nvSpPr>
        <p:spPr bwMode="auto">
          <a:xfrm>
            <a:off x="3725863" y="4343400"/>
            <a:ext cx="5413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203803" name="AutoShape 27"/>
          <p:cNvSpPr>
            <a:spLocks noChangeArrowheads="1"/>
          </p:cNvSpPr>
          <p:nvPr/>
        </p:nvSpPr>
        <p:spPr bwMode="auto">
          <a:xfrm>
            <a:off x="896938" y="4991100"/>
            <a:ext cx="2709862" cy="457200"/>
          </a:xfrm>
          <a:prstGeom prst="flowChartAlternateProcess">
            <a:avLst/>
          </a:prstGeom>
          <a:solidFill>
            <a:srgbClr val="CC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t-BR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Alcool Desidrogenase</a:t>
            </a:r>
          </a:p>
        </p:txBody>
      </p:sp>
      <p:sp>
        <p:nvSpPr>
          <p:cNvPr id="18460" name="Line 28"/>
          <p:cNvSpPr>
            <a:spLocks noChangeShapeType="1"/>
          </p:cNvSpPr>
          <p:nvPr/>
        </p:nvSpPr>
        <p:spPr bwMode="auto">
          <a:xfrm>
            <a:off x="3792538" y="51816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pic>
        <p:nvPicPr>
          <p:cNvPr id="29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1410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 descr="C:\Dados Tese\Tese\apresentação\Graficos\GRÁFICO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57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93" y="588387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34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Figure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96975"/>
            <a:ext cx="30956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 descr="Figure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196975"/>
            <a:ext cx="30956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Figure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931" y="4214813"/>
            <a:ext cx="37147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1258888" y="333375"/>
            <a:ext cx="61928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3600" dirty="0">
                <a:latin typeface="Arial" panose="020B0604020202020204" pitchFamily="34" charset="0"/>
              </a:rPr>
              <a:t>Ensilagem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684213" y="3709988"/>
            <a:ext cx="3455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Figura 1. Respiração </a:t>
            </a:r>
            <a:r>
              <a:rPr lang="en-US" altLang="pt-BR" sz="1800">
                <a:latin typeface="Arial" panose="020B0604020202020204" pitchFamily="34" charset="0"/>
              </a:rPr>
              <a:t>intensa</a:t>
            </a: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2447925" y="5719217"/>
            <a:ext cx="43211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</a:rPr>
              <a:t>Figura 3. Processo de fermentação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4500563" y="3716338"/>
            <a:ext cx="41767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Figura 2. Respiração </a:t>
            </a:r>
            <a:r>
              <a:rPr lang="en-US" altLang="pt-BR" sz="1800">
                <a:latin typeface="Arial" panose="020B0604020202020204" pitchFamily="34" charset="0"/>
              </a:rPr>
              <a:t>controlada</a:t>
            </a:r>
            <a:endParaRPr lang="pt-BR" altLang="pt-BR" sz="1800">
              <a:latin typeface="Arial" panose="020B0604020202020204" pitchFamily="34" charset="0"/>
            </a:endParaRPr>
          </a:p>
        </p:txBody>
      </p:sp>
      <p:sp>
        <p:nvSpPr>
          <p:cNvPr id="21513" name="AutoShape 9"/>
          <p:cNvSpPr>
            <a:spLocks noChangeArrowheads="1"/>
          </p:cNvSpPr>
          <p:nvPr/>
        </p:nvSpPr>
        <p:spPr bwMode="auto">
          <a:xfrm>
            <a:off x="4067175" y="2133600"/>
            <a:ext cx="720725" cy="431800"/>
          </a:xfrm>
          <a:custGeom>
            <a:avLst/>
            <a:gdLst>
              <a:gd name="T0" fmla="*/ 601814618 w 21600"/>
              <a:gd name="T1" fmla="*/ 0 h 21600"/>
              <a:gd name="T2" fmla="*/ 0 w 21600"/>
              <a:gd name="T3" fmla="*/ 86280057 h 21600"/>
              <a:gd name="T4" fmla="*/ 601814618 w 21600"/>
              <a:gd name="T5" fmla="*/ 172560114 h 21600"/>
              <a:gd name="T6" fmla="*/ 802419112 w 21600"/>
              <a:gd name="T7" fmla="*/ 8628005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437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C:\Dados Tese\Tese\apresentação\Graficos\GRÁFICO 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29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6"/>
          <p:cNvSpPr txBox="1">
            <a:spLocks noChangeArrowheads="1"/>
          </p:cNvSpPr>
          <p:nvPr/>
        </p:nvSpPr>
        <p:spPr bwMode="auto">
          <a:xfrm>
            <a:off x="1042988" y="2060575"/>
            <a:ext cx="7200900" cy="222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4400" dirty="0">
                <a:latin typeface="Arial" panose="020B0604020202020204" pitchFamily="34" charset="0"/>
              </a:rPr>
              <a:t>Tipos de estruturas de armazenamento</a:t>
            </a:r>
          </a:p>
          <a:p>
            <a:pPr algn="ctr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4400" dirty="0">
                <a:latin typeface="Arial" panose="020B0604020202020204" pitchFamily="34" charset="0"/>
              </a:rPr>
              <a:t>¨SILOS¨</a:t>
            </a:r>
          </a:p>
        </p:txBody>
      </p:sp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35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4" descr="Silos tricheir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90763"/>
            <a:ext cx="4343400" cy="289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5" descr="Silo Tanq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4876800" cy="324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6"/>
          <p:cNvSpPr txBox="1">
            <a:spLocks noChangeArrowheads="1"/>
          </p:cNvSpPr>
          <p:nvPr/>
        </p:nvSpPr>
        <p:spPr bwMode="auto">
          <a:xfrm>
            <a:off x="5292725" y="5300663"/>
            <a:ext cx="3200400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Trincheira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(bunker)</a:t>
            </a:r>
          </a:p>
        </p:txBody>
      </p:sp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4932363" y="120650"/>
            <a:ext cx="3995737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 dirty="0">
                <a:latin typeface="Arial" panose="020B0604020202020204" pitchFamily="34" charset="0"/>
              </a:rPr>
              <a:t>Formato silos</a:t>
            </a:r>
          </a:p>
        </p:txBody>
      </p:sp>
      <p:pic>
        <p:nvPicPr>
          <p:cNvPr id="25607" name="Picture 8" descr="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7563"/>
            <a:ext cx="4932363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6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675" y="1412875"/>
            <a:ext cx="8366125" cy="580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0" y="260350"/>
            <a:ext cx="3995738" cy="54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 dirty="0">
                <a:latin typeface="Arial" panose="020B0604020202020204" pitchFamily="34" charset="0"/>
              </a:rPr>
              <a:t>Formato</a:t>
            </a:r>
            <a:r>
              <a:rPr lang="pt-BR" altLang="pt-BR" sz="3000" dirty="0">
                <a:solidFill>
                  <a:schemeClr val="folHlink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 dirty="0">
                <a:latin typeface="Arial" panose="020B0604020202020204" pitchFamily="34" charset="0"/>
              </a:rPr>
              <a:t>silos</a:t>
            </a:r>
          </a:p>
        </p:txBody>
      </p:sp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6618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Silo Harvest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900" y="0"/>
            <a:ext cx="3594100" cy="539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Bagg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3900"/>
            <a:ext cx="5399088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486400" y="5486400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“Harvestore”</a:t>
            </a: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524000" y="2057400"/>
            <a:ext cx="2362200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“Salsicha”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(bagger)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468313" y="1341438"/>
            <a:ext cx="441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Não convencionais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0" y="260350"/>
            <a:ext cx="3995738" cy="54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 dirty="0">
                <a:latin typeface="Arial" panose="020B0604020202020204" pitchFamily="34" charset="0"/>
              </a:rPr>
              <a:t>Formato silos</a:t>
            </a:r>
          </a:p>
        </p:txBody>
      </p:sp>
      <p:pic>
        <p:nvPicPr>
          <p:cNvPr id="8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193" y="5998662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8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413" y="981075"/>
            <a:ext cx="7777163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0" y="260350"/>
            <a:ext cx="3995738" cy="54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 dirty="0">
                <a:latin typeface="Arial" panose="020B0604020202020204" pitchFamily="34" charset="0"/>
              </a:rPr>
              <a:t>Formato silos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3347864" y="2780928"/>
            <a:ext cx="37798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3600" dirty="0">
                <a:latin typeface="Arial" panose="020B0604020202020204" pitchFamily="34" charset="0"/>
              </a:rPr>
              <a:t>(Bag = Salsicha)</a:t>
            </a:r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061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4500" y="1456387"/>
            <a:ext cx="8318500" cy="952500"/>
          </a:xfrm>
        </p:spPr>
        <p:txBody>
          <a:bodyPr>
            <a:normAutofit fontScale="90000"/>
          </a:bodyPr>
          <a:lstStyle/>
          <a:p>
            <a:pPr algn="l"/>
            <a:r>
              <a:rPr lang="pt-BR" sz="2667" dirty="0" err="1"/>
              <a:t>Water</a:t>
            </a:r>
            <a:r>
              <a:rPr lang="pt-BR" sz="2667" dirty="0"/>
              <a:t> </a:t>
            </a:r>
            <a:r>
              <a:rPr lang="pt-BR" sz="2667" dirty="0" err="1"/>
              <a:t>activity</a:t>
            </a:r>
            <a:r>
              <a:rPr lang="pt-BR" sz="2667" dirty="0"/>
              <a:t>(</a:t>
            </a:r>
            <a:r>
              <a:rPr lang="pt-BR" sz="2667" dirty="0" err="1"/>
              <a:t>aw</a:t>
            </a:r>
            <a:r>
              <a:rPr lang="pt-BR" sz="2667" dirty="0"/>
              <a:t>) </a:t>
            </a:r>
            <a:r>
              <a:rPr lang="pt-BR" sz="2667" dirty="0" err="1"/>
              <a:t>and</a:t>
            </a:r>
            <a:r>
              <a:rPr lang="pt-BR" sz="2667" dirty="0"/>
              <a:t> </a:t>
            </a:r>
            <a:r>
              <a:rPr lang="pt-BR" sz="2667" dirty="0" err="1"/>
              <a:t>moisture</a:t>
            </a:r>
            <a:r>
              <a:rPr lang="pt-BR" sz="2667" dirty="0"/>
              <a:t> </a:t>
            </a:r>
            <a:r>
              <a:rPr lang="pt-BR" sz="2667" dirty="0" err="1"/>
              <a:t>content</a:t>
            </a:r>
            <a:r>
              <a:rPr lang="pt-BR" sz="2667" dirty="0"/>
              <a:t> </a:t>
            </a:r>
            <a:r>
              <a:rPr lang="pt-BR" sz="2667" dirty="0" err="1"/>
              <a:t>of</a:t>
            </a:r>
            <a:r>
              <a:rPr lang="pt-BR" sz="2667" dirty="0"/>
              <a:t> </a:t>
            </a:r>
            <a:r>
              <a:rPr lang="pt-BR" sz="2667" dirty="0" err="1"/>
              <a:t>maize</a:t>
            </a:r>
            <a:r>
              <a:rPr lang="pt-BR" sz="2667" dirty="0"/>
              <a:t> </a:t>
            </a:r>
            <a:r>
              <a:rPr lang="pt-BR" sz="2667" dirty="0" err="1"/>
              <a:t>and</a:t>
            </a:r>
            <a:r>
              <a:rPr lang="pt-BR" sz="2667" dirty="0"/>
              <a:t> </a:t>
            </a:r>
            <a:r>
              <a:rPr lang="pt-BR" sz="2667" dirty="0" err="1"/>
              <a:t>growth</a:t>
            </a:r>
            <a:r>
              <a:rPr lang="pt-BR" sz="2667" dirty="0"/>
              <a:t> </a:t>
            </a:r>
            <a:r>
              <a:rPr lang="pt-BR" sz="2667" dirty="0" err="1"/>
              <a:t>of</a:t>
            </a:r>
            <a:r>
              <a:rPr lang="pt-BR" sz="2667" dirty="0"/>
              <a:t> </a:t>
            </a:r>
            <a:r>
              <a:rPr lang="pt-BR" sz="2667" dirty="0" err="1"/>
              <a:t>lactic</a:t>
            </a:r>
            <a:r>
              <a:rPr lang="pt-BR" sz="2667" dirty="0"/>
              <a:t> </a:t>
            </a:r>
            <a:r>
              <a:rPr lang="pt-BR" sz="2667" dirty="0" err="1"/>
              <a:t>acid</a:t>
            </a:r>
            <a:r>
              <a:rPr lang="pt-BR" sz="2667" dirty="0"/>
              <a:t> </a:t>
            </a:r>
            <a:r>
              <a:rPr lang="pt-BR" sz="2667" dirty="0" err="1"/>
              <a:t>bacteria</a:t>
            </a:r>
            <a:r>
              <a:rPr lang="pt-BR" sz="2667" dirty="0"/>
              <a:t>, </a:t>
            </a:r>
            <a:r>
              <a:rPr lang="pt-BR" sz="2667" dirty="0" err="1"/>
              <a:t>production</a:t>
            </a:r>
            <a:r>
              <a:rPr lang="pt-BR" sz="2667" dirty="0"/>
              <a:t> </a:t>
            </a:r>
            <a:r>
              <a:rPr lang="pt-BR" sz="2667" dirty="0" err="1"/>
              <a:t>of</a:t>
            </a:r>
            <a:r>
              <a:rPr lang="pt-BR" sz="2667" dirty="0"/>
              <a:t> </a:t>
            </a:r>
            <a:r>
              <a:rPr lang="pt-BR" sz="2667" dirty="0" err="1"/>
              <a:t>aflatoxin</a:t>
            </a:r>
            <a:r>
              <a:rPr lang="pt-BR" sz="2667" dirty="0"/>
              <a:t> B1 </a:t>
            </a:r>
            <a:r>
              <a:rPr lang="pt-BR" sz="2667" dirty="0" err="1"/>
              <a:t>by</a:t>
            </a:r>
            <a:r>
              <a:rPr lang="pt-BR" sz="2667" dirty="0"/>
              <a:t> </a:t>
            </a:r>
            <a:r>
              <a:rPr lang="pt-BR" sz="2667" i="1" dirty="0"/>
              <a:t>A. </a:t>
            </a:r>
            <a:r>
              <a:rPr lang="pt-BR" sz="2667" i="1" dirty="0" err="1"/>
              <a:t>flavus</a:t>
            </a:r>
            <a:r>
              <a:rPr lang="pt-BR" sz="2667" dirty="0"/>
              <a:t> </a:t>
            </a:r>
            <a:r>
              <a:rPr lang="pt-BR" sz="2667" dirty="0" err="1"/>
              <a:t>and</a:t>
            </a:r>
            <a:r>
              <a:rPr lang="pt-BR" sz="2667" dirty="0"/>
              <a:t> </a:t>
            </a:r>
            <a:r>
              <a:rPr lang="pt-BR" sz="2667" dirty="0" err="1"/>
              <a:t>ochratoxin</a:t>
            </a:r>
            <a:r>
              <a:rPr lang="pt-BR" sz="2667" dirty="0"/>
              <a:t> A </a:t>
            </a:r>
            <a:r>
              <a:rPr lang="pt-BR" sz="2667" dirty="0" err="1"/>
              <a:t>production</a:t>
            </a:r>
            <a:r>
              <a:rPr lang="pt-BR" sz="2667" dirty="0"/>
              <a:t> </a:t>
            </a:r>
            <a:r>
              <a:rPr lang="pt-BR" sz="2667" dirty="0" err="1"/>
              <a:t>by</a:t>
            </a:r>
            <a:r>
              <a:rPr lang="pt-BR" sz="2667" dirty="0"/>
              <a:t> </a:t>
            </a:r>
            <a:r>
              <a:rPr lang="pt-BR" sz="2667" i="1" dirty="0"/>
              <a:t>P. </a:t>
            </a:r>
            <a:r>
              <a:rPr lang="pt-BR" sz="2667" i="1" dirty="0" err="1"/>
              <a:t>verrucosum</a:t>
            </a:r>
            <a:endParaRPr lang="pt-BR" sz="2667" i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/>
          </p:nvPr>
        </p:nvGraphicFramePr>
        <p:xfrm>
          <a:off x="444501" y="2700834"/>
          <a:ext cx="8350870" cy="3026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5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55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55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7550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550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978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7550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r>
                        <a:rPr lang="pt-BR" sz="2300" dirty="0" err="1" smtClean="0"/>
                        <a:t>a</a:t>
                      </a:r>
                      <a:r>
                        <a:rPr lang="pt-BR" sz="1500" dirty="0" err="1" smtClean="0"/>
                        <a:t>w</a:t>
                      </a:r>
                      <a:endParaRPr lang="pt-BR" sz="23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err="1" smtClean="0"/>
                        <a:t>Moisture</a:t>
                      </a:r>
                      <a:r>
                        <a:rPr lang="pt-BR" sz="1500" dirty="0" smtClean="0"/>
                        <a:t>, %</a:t>
                      </a:r>
                      <a:endParaRPr lang="pt-BR" sz="15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LAB</a:t>
                      </a:r>
                      <a:endParaRPr lang="pt-BR" sz="1500" dirty="0"/>
                    </a:p>
                  </a:txBody>
                  <a:tcPr marL="76200" marR="76200" marT="38100" marB="3810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500" i="1" dirty="0" smtClean="0"/>
                        <a:t>A. </a:t>
                      </a:r>
                      <a:r>
                        <a:rPr lang="pt-BR" sz="1500" i="1" dirty="0" err="1" smtClean="0"/>
                        <a:t>Flavus</a:t>
                      </a:r>
                      <a:endParaRPr lang="pt-BR" sz="1500" i="1" dirty="0"/>
                    </a:p>
                  </a:txBody>
                  <a:tcPr marL="76200" marR="76200" marT="38100" marB="38100"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500" i="1" dirty="0" smtClean="0"/>
                        <a:t>P. </a:t>
                      </a:r>
                      <a:r>
                        <a:rPr lang="pt-BR" sz="1500" i="1" dirty="0" err="1" smtClean="0"/>
                        <a:t>verrucosum</a:t>
                      </a:r>
                      <a:endParaRPr lang="pt-BR" sz="1500" i="1" dirty="0"/>
                    </a:p>
                  </a:txBody>
                  <a:tcPr marL="76200" marR="76200" marT="38100" marB="38100"/>
                </a:tc>
                <a:tc h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9033">
                <a:tc>
                  <a:txBody>
                    <a:bodyPr/>
                    <a:lstStyle/>
                    <a:p>
                      <a:endParaRPr lang="pt-BR" sz="150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endParaRPr lang="pt-BR" sz="150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endParaRPr lang="pt-BR" sz="15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err="1" smtClean="0"/>
                        <a:t>growth</a:t>
                      </a:r>
                      <a:endParaRPr lang="pt-BR" sz="15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AF1</a:t>
                      </a:r>
                      <a:endParaRPr lang="pt-BR" sz="15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err="1" smtClean="0"/>
                        <a:t>growth</a:t>
                      </a:r>
                      <a:endParaRPr lang="pt-BR" sz="15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OTA</a:t>
                      </a:r>
                      <a:endParaRPr lang="pt-BR" sz="1500" dirty="0"/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0.98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700" dirty="0" smtClean="0"/>
                        <a:t>30-32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0.95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700" dirty="0" smtClean="0"/>
                        <a:t>26-27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0.92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700" dirty="0" smtClean="0"/>
                        <a:t>24-25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0.90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700" dirty="0" smtClean="0"/>
                        <a:t>23-24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+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0.80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700" dirty="0" smtClean="0"/>
                        <a:t>16-17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pt-BR" sz="1700" dirty="0" smtClean="0"/>
                        <a:t>0.70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700" dirty="0" smtClean="0"/>
                        <a:t>15-16</a:t>
                      </a:r>
                      <a:endParaRPr lang="pt-B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-</a:t>
                      </a:r>
                      <a:endParaRPr lang="pt-BR" sz="2000" dirty="0"/>
                    </a:p>
                  </a:txBody>
                  <a:tcPr marL="76200" marR="76200" marT="38100" marB="3810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6792247" y="5889274"/>
            <a:ext cx="183928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500" dirty="0"/>
              <a:t>(</a:t>
            </a:r>
            <a:r>
              <a:rPr lang="pt-BR" sz="1500" dirty="0" err="1"/>
              <a:t>adapted</a:t>
            </a:r>
            <a:r>
              <a:rPr lang="pt-BR" sz="1500" dirty="0"/>
              <a:t> </a:t>
            </a:r>
            <a:r>
              <a:rPr lang="pt-BR" sz="1500" dirty="0" err="1"/>
              <a:t>of</a:t>
            </a:r>
            <a:r>
              <a:rPr lang="pt-BR" sz="1500" dirty="0"/>
              <a:t> </a:t>
            </a:r>
            <a:r>
              <a:rPr lang="pt-BR" sz="1500" dirty="0" err="1"/>
              <a:t>Driehuis</a:t>
            </a:r>
            <a:r>
              <a:rPr lang="pt-BR" sz="1500" dirty="0"/>
              <a:t>)</a:t>
            </a:r>
          </a:p>
        </p:txBody>
      </p:sp>
      <p:sp>
        <p:nvSpPr>
          <p:cNvPr id="3" name="Retângulo 2"/>
          <p:cNvSpPr/>
          <p:nvPr/>
        </p:nvSpPr>
        <p:spPr>
          <a:xfrm>
            <a:off x="2123728" y="476672"/>
            <a:ext cx="4464496" cy="553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0896" eaLnBrk="0" hangingPunct="0">
              <a:lnSpc>
                <a:spcPct val="90000"/>
              </a:lnSpc>
              <a:spcBef>
                <a:spcPct val="50000"/>
              </a:spcBef>
              <a:defRPr/>
            </a:pPr>
            <a:r>
              <a:rPr lang="en-US" sz="3333" b="1" kern="0" dirty="0" smtClean="0">
                <a:latin typeface="Calibri" panose="020F0502020204030204" pitchFamily="34" charset="0"/>
                <a:cs typeface="Arial" pitchFamily="34" charset="0"/>
              </a:rPr>
              <a:t>Water Activity</a:t>
            </a:r>
            <a:endParaRPr lang="en-US" sz="3333" b="1" kern="0" dirty="0"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096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0" y="260350"/>
            <a:ext cx="3995738" cy="54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 dirty="0">
                <a:latin typeface="Arial" panose="020B0604020202020204" pitchFamily="34" charset="0"/>
              </a:rPr>
              <a:t>Formato silos</a:t>
            </a:r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5391150" y="333375"/>
            <a:ext cx="37798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3600">
                <a:latin typeface="Arial" panose="020B0604020202020204" pitchFamily="34" charset="0"/>
              </a:rPr>
              <a:t>(Bag = Salsicha)</a:t>
            </a:r>
          </a:p>
        </p:txBody>
      </p:sp>
      <p:pic>
        <p:nvPicPr>
          <p:cNvPr id="29701" name="Picture 1" descr="I:\Meus documentos\Viagens\Venezuela 2009\01122009(0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3613"/>
            <a:ext cx="7858125" cy="589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06401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850" y="1484313"/>
            <a:ext cx="7775575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 descr="Ceres Esal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6096000"/>
            <a:ext cx="4286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5"/>
          <p:cNvSpPr txBox="1">
            <a:spLocks noChangeArrowheads="1"/>
          </p:cNvSpPr>
          <p:nvPr/>
        </p:nvSpPr>
        <p:spPr bwMode="auto">
          <a:xfrm>
            <a:off x="0" y="260350"/>
            <a:ext cx="39957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>
                <a:solidFill>
                  <a:schemeClr val="folHlink"/>
                </a:solidFill>
                <a:latin typeface="Arial" panose="020B0604020202020204" pitchFamily="34" charset="0"/>
              </a:rPr>
              <a:t>Formato silos</a:t>
            </a:r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5148263" y="836613"/>
            <a:ext cx="399573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>
                <a:latin typeface="Arial" panose="020B0604020202020204" pitchFamily="34" charset="0"/>
              </a:rPr>
              <a:t>Pilhas (Drive-over)</a:t>
            </a:r>
          </a:p>
        </p:txBody>
      </p:sp>
      <p:pic>
        <p:nvPicPr>
          <p:cNvPr id="30726" name="Picture 8" descr="F:\Confinamento Lucas do Rio Verde\028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2400300"/>
            <a:ext cx="15544800" cy="1165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9" descr="F:\Confinamento Lucas do Rio Verde\Imagem 164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2400300"/>
            <a:ext cx="15544800" cy="1165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8330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6"/>
          <p:cNvSpPr txBox="1">
            <a:spLocks noChangeArrowheads="1"/>
          </p:cNvSpPr>
          <p:nvPr/>
        </p:nvSpPr>
        <p:spPr bwMode="auto">
          <a:xfrm>
            <a:off x="1042988" y="2060575"/>
            <a:ext cx="7200900" cy="2175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4400" dirty="0">
                <a:latin typeface="Arial" panose="020B0604020202020204" pitchFamily="34" charset="0"/>
              </a:rPr>
              <a:t>Manejo do processo </a:t>
            </a:r>
            <a:endParaRPr lang="pt-BR" altLang="pt-BR" sz="4400" dirty="0" smtClean="0">
              <a:latin typeface="Arial" panose="020B0604020202020204" pitchFamily="34" charset="0"/>
            </a:endParaRPr>
          </a:p>
          <a:p>
            <a:pPr algn="ctr"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4400" dirty="0" smtClean="0">
                <a:latin typeface="Arial" panose="020B0604020202020204" pitchFamily="34" charset="0"/>
              </a:rPr>
              <a:t>de </a:t>
            </a:r>
            <a:r>
              <a:rPr lang="pt-BR" altLang="pt-BR" sz="4400" dirty="0">
                <a:latin typeface="Arial" panose="020B0604020202020204" pitchFamily="34" charset="0"/>
              </a:rPr>
              <a:t>ensilagem</a:t>
            </a:r>
          </a:p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endParaRPr lang="pt-BR" altLang="pt-BR" sz="4400" dirty="0">
              <a:solidFill>
                <a:schemeClr val="folHlink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474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Carreta descarga trazei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25538"/>
            <a:ext cx="3594100" cy="539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Text Box 5"/>
          <p:cNvSpPr txBox="1">
            <a:spLocks noChangeArrowheads="1"/>
          </p:cNvSpPr>
          <p:nvPr/>
        </p:nvSpPr>
        <p:spPr bwMode="auto">
          <a:xfrm>
            <a:off x="185738" y="260350"/>
            <a:ext cx="3810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 dirty="0">
                <a:latin typeface="Arial" panose="020B0604020202020204" pitchFamily="34" charset="0"/>
              </a:rPr>
              <a:t>Enchimento</a:t>
            </a:r>
            <a:r>
              <a:rPr lang="pt-BR" altLang="pt-BR" sz="3000" dirty="0">
                <a:solidFill>
                  <a:schemeClr val="folHlink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2773" name="Text Box 6"/>
          <p:cNvSpPr txBox="1">
            <a:spLocks noChangeArrowheads="1"/>
          </p:cNvSpPr>
          <p:nvPr/>
        </p:nvSpPr>
        <p:spPr bwMode="auto">
          <a:xfrm>
            <a:off x="4932363" y="908050"/>
            <a:ext cx="3240087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Taxas elevadas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&gt; 50 t/dia</a:t>
            </a:r>
          </a:p>
        </p:txBody>
      </p:sp>
      <p:sp>
        <p:nvSpPr>
          <p:cNvPr id="32774" name="Text Box 7"/>
          <p:cNvSpPr txBox="1">
            <a:spLocks noChangeArrowheads="1"/>
          </p:cNvSpPr>
          <p:nvPr/>
        </p:nvSpPr>
        <p:spPr bwMode="auto">
          <a:xfrm>
            <a:off x="4284663" y="3141663"/>
            <a:ext cx="4500562" cy="329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(+) &lt; tempo oxidação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(-) &gt; risco de menor densidade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Camadas &lt; 30cm/carga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Ajuste da pressão aplicada</a:t>
            </a:r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17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Compactação trator gran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8363"/>
            <a:ext cx="5181600" cy="344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 descr="Compsactação trator pequeno esal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0"/>
            <a:ext cx="5105400" cy="339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0" y="120650"/>
            <a:ext cx="3810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 dirty="0">
                <a:latin typeface="Arial" panose="020B0604020202020204" pitchFamily="34" charset="0"/>
              </a:rPr>
              <a:t>Enchimento</a:t>
            </a:r>
            <a:r>
              <a:rPr lang="pt-BR" altLang="pt-BR" sz="3000" dirty="0">
                <a:solidFill>
                  <a:schemeClr val="folHlink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323850" y="1628775"/>
            <a:ext cx="3810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>
                <a:latin typeface="Arial" panose="020B0604020202020204" pitchFamily="34" charset="0"/>
              </a:rPr>
              <a:t>Inclinado</a:t>
            </a: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5436096" y="4561681"/>
            <a:ext cx="3810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 dirty="0">
                <a:latin typeface="Arial" panose="020B0604020202020204" pitchFamily="34" charset="0"/>
              </a:rPr>
              <a:t>Horizontal</a:t>
            </a:r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7728" y="5866355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60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eres Esal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6096000"/>
            <a:ext cx="4286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 descr="Tainá-Si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0"/>
            <a:ext cx="5181600" cy="344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 descr="Silo de cobertu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9163"/>
            <a:ext cx="5105400" cy="339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0" y="0"/>
            <a:ext cx="3810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>
                <a:solidFill>
                  <a:schemeClr val="folHlink"/>
                </a:solidFill>
                <a:latin typeface="Arial" panose="020B0604020202020204" pitchFamily="34" charset="0"/>
              </a:rPr>
              <a:t>Enchimento </a:t>
            </a: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323850" y="1268413"/>
            <a:ext cx="3240088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Taxas reduzidas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&lt; 50 t/dia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4824413" y="3789363"/>
            <a:ext cx="4500562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(+) &gt; compactação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(-) &gt; tempo oxidação</a:t>
            </a:r>
          </a:p>
        </p:txBody>
      </p:sp>
      <p:pic>
        <p:nvPicPr>
          <p:cNvPr id="34824" name="Picture 9" descr="F:\Confinamento Lucas do Rio Verde\Imagem 0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2400300"/>
            <a:ext cx="15544800" cy="1165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10" descr="F:\Confinamento Lucas do Rio Verde\52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2400300"/>
            <a:ext cx="15544800" cy="1165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94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2468563" y="-228600"/>
            <a:ext cx="4008437" cy="1143000"/>
          </a:xfrm>
        </p:spPr>
        <p:txBody>
          <a:bodyPr/>
          <a:lstStyle/>
          <a:p>
            <a:pPr>
              <a:defRPr/>
            </a:pPr>
            <a:r>
              <a:rPr lang="pt-BR" dirty="0" smtClean="0">
                <a:solidFill>
                  <a:schemeClr val="tx1"/>
                </a:solidFill>
              </a:rPr>
              <a:t>Compactação</a:t>
            </a:r>
          </a:p>
        </p:txBody>
      </p:sp>
      <p:pic>
        <p:nvPicPr>
          <p:cNvPr id="35844" name="Picture 4" descr="C:\Apresentações\Fotos volumosos\Vidal\Silo de cobertu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910" y="608012"/>
            <a:ext cx="449580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 descr="C:\Apresentações\Fotos\Volumosos\Compactação capi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" y="608012"/>
            <a:ext cx="449580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251520" y="3629025"/>
            <a:ext cx="80010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pt-BR" altLang="pt-BR" sz="2400" b="0" dirty="0"/>
              <a:t> Peso do trator = 40% t forragem transportada/hora;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pt-BR" altLang="pt-BR" sz="2400" b="0" dirty="0"/>
              <a:t> Espessura da camada adicionada = 15 - 30 cm / carga;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endParaRPr lang="pt-BR" altLang="pt-BR" sz="2400" b="0" dirty="0"/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endParaRPr lang="pt-BR" altLang="pt-BR" sz="2400" b="0" dirty="0"/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pt-BR" altLang="pt-BR" sz="2400" b="0" dirty="0"/>
              <a:t> Extensão de compactação= 1-1.2 x turno colheita (h);</a:t>
            </a:r>
          </a:p>
          <a:p>
            <a:pPr>
              <a:spcBef>
                <a:spcPct val="0"/>
              </a:spcBef>
              <a:buClrTx/>
              <a:buSzTx/>
              <a:buFontTx/>
              <a:buChar char="•"/>
            </a:pPr>
            <a:r>
              <a:rPr lang="pt-BR" altLang="pt-BR" sz="2400" b="0" dirty="0"/>
              <a:t> Taxa de compactação = 1- 3 minutos / t forragem/hora.</a:t>
            </a:r>
          </a:p>
          <a:p>
            <a:pPr lvl="1">
              <a:spcBef>
                <a:spcPct val="0"/>
              </a:spcBef>
              <a:buClrTx/>
              <a:buFontTx/>
              <a:buNone/>
            </a:pPr>
            <a:r>
              <a:rPr lang="pt-BR" altLang="pt-BR" sz="2400" b="0" dirty="0">
                <a:latin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2000" dirty="0">
              <a:latin typeface="Times New Roman" panose="02020603050405020304" pitchFamily="18" charset="0"/>
            </a:endParaRP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5724128" y="4391025"/>
            <a:ext cx="286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0" dirty="0" err="1"/>
              <a:t>Ruppel</a:t>
            </a:r>
            <a:r>
              <a:rPr lang="pt-BR" altLang="pt-BR" sz="2400" b="0" dirty="0"/>
              <a:t> et al. (1995)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5508104" y="5826706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b="0" dirty="0"/>
              <a:t>Holmes  &amp; </a:t>
            </a:r>
            <a:r>
              <a:rPr lang="pt-BR" altLang="pt-BR" sz="2400" b="0" dirty="0" err="1"/>
              <a:t>Muck</a:t>
            </a:r>
            <a:r>
              <a:rPr lang="pt-BR" altLang="pt-BR" sz="2400" b="0" dirty="0"/>
              <a:t> (2000)</a:t>
            </a:r>
            <a:endParaRPr lang="pt-BR" altLang="pt-BR" sz="2400" b="0" dirty="0">
              <a:latin typeface="Times New Roman" panose="02020603050405020304" pitchFamily="18" charset="0"/>
            </a:endParaRPr>
          </a:p>
        </p:txBody>
      </p:sp>
      <p:pic>
        <p:nvPicPr>
          <p:cNvPr id="8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" y="6283905"/>
            <a:ext cx="686494" cy="58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2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Compactação silo bunker trator gran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113" y="0"/>
            <a:ext cx="5399087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 descr="Compactação silo bun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3900"/>
            <a:ext cx="5399088" cy="359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0" y="265113"/>
            <a:ext cx="3810000" cy="54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 dirty="0">
                <a:latin typeface="Arial" panose="020B0604020202020204" pitchFamily="34" charset="0"/>
              </a:rPr>
              <a:t>Compactação</a:t>
            </a:r>
            <a:r>
              <a:rPr lang="pt-BR" altLang="pt-BR" sz="3000" dirty="0">
                <a:solidFill>
                  <a:schemeClr val="folHlink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842" y="5877272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53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68563" y="-228600"/>
            <a:ext cx="4008437" cy="1143000"/>
          </a:xfrm>
        </p:spPr>
        <p:txBody>
          <a:bodyPr/>
          <a:lstStyle/>
          <a:p>
            <a:pPr eaLnBrk="1" hangingPunct="1"/>
            <a:r>
              <a:rPr lang="pt-BR" altLang="pt-BR" smtClean="0">
                <a:solidFill>
                  <a:schemeClr val="folHlink"/>
                </a:solidFill>
                <a:latin typeface="Comic Sans MS" panose="030F0702030302020204" pitchFamily="66" charset="0"/>
              </a:rPr>
              <a:t>Compactação</a:t>
            </a:r>
          </a:p>
        </p:txBody>
      </p:sp>
      <p:pic>
        <p:nvPicPr>
          <p:cNvPr id="37891" name="Picture 3" descr="Ceres Esal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6096000"/>
            <a:ext cx="4286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Silo de cobertu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2000"/>
            <a:ext cx="449580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Compactação capi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49580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228600" y="3886200"/>
            <a:ext cx="800100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Peso do trator = 40% t forragem transportada/hora;</a:t>
            </a:r>
          </a:p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Espessura da camada adicionada = 15 - 30 cm / carga;</a:t>
            </a:r>
          </a:p>
          <a:p>
            <a:pPr>
              <a:spcBef>
                <a:spcPct val="0"/>
              </a:spcBef>
            </a:pPr>
            <a:endParaRPr lang="pt-BR" altLang="pt-BR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pt-BR" altLang="pt-BR" sz="24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Extensão de compactação= 1-1.2 x turno colheita (h);</a:t>
            </a:r>
          </a:p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Taxa de compactação = 1- 3 minutos / t forragem/hora.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pt-BR" altLang="pt-BR" sz="2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pt-BR" altLang="pt-BR" sz="2000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5715000" y="4648200"/>
            <a:ext cx="286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Ruppel et al. (1995)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4953000" y="6096000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>
                <a:latin typeface="Arial" panose="020B0604020202020204" pitchFamily="34" charset="0"/>
              </a:rPr>
              <a:t>Holmes  &amp; Muck (2000)</a:t>
            </a:r>
            <a:endParaRPr lang="pt-BR" altLang="pt-BR" sz="2400"/>
          </a:p>
        </p:txBody>
      </p:sp>
      <p:pic>
        <p:nvPicPr>
          <p:cNvPr id="37897" name="Picture 9" descr="F:\Confinamento Lucas do Rio Verde\032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2400300"/>
            <a:ext cx="15544800" cy="1165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36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7790243"/>
              </p:ext>
            </p:extLst>
          </p:nvPr>
        </p:nvGraphicFramePr>
        <p:xfrm>
          <a:off x="4572000" y="1916832"/>
          <a:ext cx="4572000" cy="309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" name="Gráfico" r:id="rId3" imgW="4455000" imgH="2553840" progId="Excel.Sheet.8">
                  <p:embed/>
                </p:oleObj>
              </mc:Choice>
              <mc:Fallback>
                <p:oleObj name="Gráfico" r:id="rId3" imgW="4455000" imgH="255384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916832"/>
                        <a:ext cx="4572000" cy="309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5156261"/>
              </p:ext>
            </p:extLst>
          </p:nvPr>
        </p:nvGraphicFramePr>
        <p:xfrm>
          <a:off x="217037" y="1990836"/>
          <a:ext cx="4354963" cy="2946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name="Gráfico" r:id="rId5" imgW="4815000" imgH="3431160" progId="Excel.Sheet.8">
                  <p:embed/>
                </p:oleObj>
              </mc:Choice>
              <mc:Fallback>
                <p:oleObj name="Gráfico" r:id="rId5" imgW="4815000" imgH="343116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037" y="1990836"/>
                        <a:ext cx="4354963" cy="29460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Text Box 25"/>
          <p:cNvSpPr txBox="1">
            <a:spLocks noChangeArrowheads="1"/>
          </p:cNvSpPr>
          <p:nvPr/>
        </p:nvSpPr>
        <p:spPr bwMode="auto">
          <a:xfrm>
            <a:off x="480560" y="730188"/>
            <a:ext cx="86580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428750" indent="-1428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altLang="pt-BR" sz="2400" dirty="0">
                <a:latin typeface="Arial" panose="020B0604020202020204" pitchFamily="34" charset="0"/>
                <a:cs typeface="Times New Roman" panose="02020603050405020304" pitchFamily="18" charset="0"/>
              </a:rPr>
              <a:t>Efeito da taxa </a:t>
            </a:r>
            <a:r>
              <a:rPr lang="pt-BR" altLang="pt-BR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de enchimento  </a:t>
            </a:r>
            <a:r>
              <a:rPr lang="pt-BR" altLang="pt-BR" sz="2400" dirty="0">
                <a:latin typeface="Arial" panose="020B0604020202020204" pitchFamily="34" charset="0"/>
                <a:cs typeface="Times New Roman" panose="02020603050405020304" pitchFamily="18" charset="0"/>
              </a:rPr>
              <a:t>e do peso do trator </a:t>
            </a:r>
            <a:r>
              <a:rPr lang="pt-BR" altLang="pt-BR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na densidade </a:t>
            </a:r>
            <a:r>
              <a:rPr lang="pt-BR" altLang="pt-BR" sz="2400" dirty="0">
                <a:latin typeface="Arial" panose="020B0604020202020204" pitchFamily="34" charset="0"/>
                <a:cs typeface="Times New Roman" panose="02020603050405020304" pitchFamily="18" charset="0"/>
              </a:rPr>
              <a:t>do silagem</a:t>
            </a:r>
          </a:p>
        </p:txBody>
      </p:sp>
      <p:sp>
        <p:nvSpPr>
          <p:cNvPr id="38917" name="Text Box 26"/>
          <p:cNvSpPr txBox="1">
            <a:spLocks noChangeArrowheads="1"/>
          </p:cNvSpPr>
          <p:nvPr/>
        </p:nvSpPr>
        <p:spPr bwMode="auto">
          <a:xfrm>
            <a:off x="3192016" y="88535"/>
            <a:ext cx="38100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5000"/>
              </a:lnSpc>
              <a:spcBef>
                <a:spcPct val="0"/>
              </a:spcBef>
              <a:buFontTx/>
              <a:buNone/>
            </a:pPr>
            <a:r>
              <a:rPr lang="pt-BR" altLang="pt-BR" sz="3000" dirty="0">
                <a:solidFill>
                  <a:srgbClr val="33CC33"/>
                </a:solidFill>
                <a:latin typeface="Arial" panose="020B0604020202020204" pitchFamily="34" charset="0"/>
              </a:rPr>
              <a:t> </a:t>
            </a:r>
            <a:r>
              <a:rPr lang="pt-BR" altLang="pt-BR" sz="3000" dirty="0">
                <a:latin typeface="Arial" panose="020B0604020202020204" pitchFamily="34" charset="0"/>
              </a:rPr>
              <a:t>Compactação</a:t>
            </a:r>
            <a:r>
              <a:rPr lang="pt-BR" altLang="pt-BR" sz="3000" dirty="0">
                <a:solidFill>
                  <a:schemeClr val="folHlink"/>
                </a:solidFill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2781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41376"/>
            <a:ext cx="8694966" cy="561662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Retângulo 2"/>
          <p:cNvSpPr/>
          <p:nvPr/>
        </p:nvSpPr>
        <p:spPr>
          <a:xfrm>
            <a:off x="1115616" y="3631397"/>
            <a:ext cx="7179298" cy="648072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6034271" y="381319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SILAGE</a:t>
            </a: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115616" y="4306303"/>
            <a:ext cx="7179298" cy="10098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096365" y="4584139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HAY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34480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7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52400" y="5105400"/>
            <a:ext cx="8915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428750" indent="-1428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400" dirty="0">
                <a:solidFill>
                  <a:srgbClr val="FFFFFF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t-BR" altLang="pt-BR" sz="2400" dirty="0">
                <a:latin typeface="Arial" panose="020B0604020202020204" pitchFamily="34" charset="0"/>
                <a:cs typeface="Times New Roman" panose="02020603050405020304" pitchFamily="18" charset="0"/>
              </a:rPr>
              <a:t>Figura 1. Efeito da densidade da silagem nas perdas de MS durante a </a:t>
            </a:r>
            <a:r>
              <a:rPr lang="pt-BR" altLang="pt-BR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fermentação</a:t>
            </a:r>
            <a:endParaRPr lang="pt-BR" altLang="pt-BR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9939" name="Object 2"/>
          <p:cNvGraphicFramePr>
            <a:graphicFrameLocks noChangeAspect="1"/>
          </p:cNvGraphicFramePr>
          <p:nvPr/>
        </p:nvGraphicFramePr>
        <p:xfrm>
          <a:off x="228600" y="228600"/>
          <a:ext cx="8839200" cy="488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name="Gráfico" r:id="rId3" imgW="6761160" imgH="3735000" progId="Excel.Sheet.8">
                  <p:embed/>
                </p:oleObj>
              </mc:Choice>
              <mc:Fallback>
                <p:oleObj name="Gráfico" r:id="rId3" imgW="6761160" imgH="373500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28600"/>
                        <a:ext cx="8839200" cy="488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0" name="Rectangle 5"/>
          <p:cNvSpPr>
            <a:spLocks noChangeArrowheads="1"/>
          </p:cNvSpPr>
          <p:nvPr/>
        </p:nvSpPr>
        <p:spPr bwMode="auto">
          <a:xfrm>
            <a:off x="4932040" y="6021288"/>
            <a:ext cx="295751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1800" dirty="0">
                <a:latin typeface="Arial" panose="020B0604020202020204" pitchFamily="34" charset="0"/>
              </a:rPr>
              <a:t>Fonte: </a:t>
            </a:r>
            <a:r>
              <a:rPr lang="pt-BR" altLang="pt-BR" sz="1800" dirty="0" err="1">
                <a:latin typeface="Arial" panose="020B0604020202020204" pitchFamily="34" charset="0"/>
              </a:rPr>
              <a:t>Ruppel</a:t>
            </a:r>
            <a:r>
              <a:rPr lang="pt-BR" altLang="pt-BR" sz="1800" dirty="0">
                <a:latin typeface="Arial" panose="020B0604020202020204" pitchFamily="34" charset="0"/>
              </a:rPr>
              <a:t> et. al. (2002</a:t>
            </a:r>
            <a:r>
              <a:rPr lang="pt-BR" altLang="pt-BR" sz="1800" dirty="0">
                <a:solidFill>
                  <a:srgbClr val="FFFFFF"/>
                </a:solidFill>
                <a:latin typeface="Arial" panose="020B0604020202020204" pitchFamily="34" charset="0"/>
              </a:rPr>
              <a:t>).</a:t>
            </a:r>
            <a:endParaRPr lang="pt-BR" altLang="pt-BR" sz="1800" dirty="0">
              <a:latin typeface="Arial" panose="020B0604020202020204" pitchFamily="34" charset="0"/>
            </a:endParaRPr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6038087"/>
            <a:ext cx="819200" cy="69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1781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-152400"/>
            <a:ext cx="7772400" cy="1143000"/>
          </a:xfrm>
        </p:spPr>
        <p:txBody>
          <a:bodyPr/>
          <a:lstStyle/>
          <a:p>
            <a:pPr eaLnBrk="1" hangingPunct="1"/>
            <a:r>
              <a:rPr lang="pt-BR" altLang="pt-BR" dirty="0" smtClean="0">
                <a:latin typeface="Comic Sans MS" panose="030F0702030302020204" pitchFamily="66" charset="0"/>
              </a:rPr>
              <a:t>Vedação</a:t>
            </a:r>
          </a:p>
        </p:txBody>
      </p:sp>
      <p:pic>
        <p:nvPicPr>
          <p:cNvPr id="40964" name="Picture 4" descr="silo superfície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14400"/>
            <a:ext cx="4572000" cy="3048000"/>
          </a:xfrm>
        </p:spPr>
      </p:pic>
      <p:pic>
        <p:nvPicPr>
          <p:cNvPr id="40965" name="Picture 5" descr="Pre seca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400"/>
            <a:ext cx="4572000" cy="30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 descr="silo_So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2400"/>
            <a:ext cx="4572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4648200" y="4114800"/>
            <a:ext cx="44958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PVC vs polietileno;</a:t>
            </a:r>
          </a:p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6 camadas sobrepostas 50%;</a:t>
            </a:r>
          </a:p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Fardos vs “bags” revestidos;</a:t>
            </a:r>
          </a:p>
          <a:p>
            <a:pPr>
              <a:spcBef>
                <a:spcPct val="0"/>
              </a:spcBef>
            </a:pPr>
            <a:r>
              <a:rPr lang="pt-BR" altLang="pt-BR" sz="2400">
                <a:latin typeface="Arial" panose="020B0604020202020204" pitchFamily="34" charset="0"/>
              </a:rPr>
              <a:t> Perdas 5% MS.</a:t>
            </a:r>
          </a:p>
        </p:txBody>
      </p:sp>
      <p:pic>
        <p:nvPicPr>
          <p:cNvPr id="8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9529" y="98769"/>
            <a:ext cx="779130" cy="65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23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-315913"/>
            <a:ext cx="7772400" cy="1143001"/>
          </a:xfrm>
        </p:spPr>
        <p:txBody>
          <a:bodyPr/>
          <a:lstStyle/>
          <a:p>
            <a:pPr eaLnBrk="1" hangingPunct="1"/>
            <a:r>
              <a:rPr lang="pt-BR" altLang="pt-B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Tipos de lonas</a:t>
            </a:r>
          </a:p>
        </p:txBody>
      </p:sp>
      <p:pic>
        <p:nvPicPr>
          <p:cNvPr id="41987" name="Picture 3" descr="F:\Imagens Nussio\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0225"/>
            <a:ext cx="4608513" cy="318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4" descr="F:\Imagens Nussio\0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45720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 descr="F:\Imagens Nussio\0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4900"/>
            <a:ext cx="4572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6" descr="F:\Imagens Nussio\0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3644900"/>
            <a:ext cx="4643437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350" y="98769"/>
            <a:ext cx="750309" cy="63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67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Manta borracha Isra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52" y="1209276"/>
            <a:ext cx="7924800" cy="527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-152400"/>
            <a:ext cx="7772400" cy="1143000"/>
          </a:xfrm>
        </p:spPr>
        <p:txBody>
          <a:bodyPr/>
          <a:lstStyle/>
          <a:p>
            <a:pPr eaLnBrk="1" hangingPunct="1"/>
            <a:r>
              <a:rPr lang="pt-BR" altLang="pt-B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Vedação</a:t>
            </a:r>
          </a:p>
        </p:txBody>
      </p:sp>
      <p:pic>
        <p:nvPicPr>
          <p:cNvPr id="4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37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152400"/>
            <a:ext cx="5257800" cy="1143000"/>
          </a:xfrm>
        </p:spPr>
        <p:txBody>
          <a:bodyPr/>
          <a:lstStyle/>
          <a:p>
            <a:pPr>
              <a:defRPr/>
            </a:pPr>
            <a:r>
              <a:rPr lang="pt-BR" smtClean="0"/>
              <a:t>Manejo da retirada</a:t>
            </a:r>
          </a:p>
        </p:txBody>
      </p:sp>
      <p:pic>
        <p:nvPicPr>
          <p:cNvPr id="44036" name="Picture 4" descr="C:\Apresentações\Fotos\Volumosos\Frente silo limp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7950"/>
            <a:ext cx="61722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371600" y="5653088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800" b="0"/>
              <a:t>Qual o destino da silagem deteriorada ?</a:t>
            </a:r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9187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152400"/>
            <a:ext cx="5257800" cy="1143000"/>
          </a:xfrm>
        </p:spPr>
        <p:txBody>
          <a:bodyPr/>
          <a:lstStyle/>
          <a:p>
            <a:pPr eaLnBrk="1" hangingPunct="1"/>
            <a:r>
              <a:rPr lang="pt-BR" altLang="pt-BR" smtClean="0">
                <a:solidFill>
                  <a:schemeClr val="folHlink"/>
                </a:solidFill>
                <a:latin typeface="Comic Sans MS" panose="030F0702030302020204" pitchFamily="66" charset="0"/>
              </a:rPr>
              <a:t>Manejo da retirada</a:t>
            </a:r>
          </a:p>
        </p:txBody>
      </p:sp>
      <p:pic>
        <p:nvPicPr>
          <p:cNvPr id="45059" name="Picture 3" descr="Ceres Esal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6096000"/>
            <a:ext cx="4286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4" descr="Frente silo limp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77950"/>
            <a:ext cx="61722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371600" y="5653088"/>
            <a:ext cx="678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BR" altLang="pt-BR" sz="2800">
                <a:latin typeface="Arial" panose="020B0604020202020204" pitchFamily="34" charset="0"/>
              </a:rPr>
              <a:t>Qual o destino da silagem deteriorada ?</a:t>
            </a:r>
          </a:p>
        </p:txBody>
      </p:sp>
      <p:pic>
        <p:nvPicPr>
          <p:cNvPr id="45062" name="Picture 6" descr="F:\Confinamento Lucas do Rio Verde\DSC045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00400" y="-2400300"/>
            <a:ext cx="15544800" cy="1165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17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11363" y="76200"/>
            <a:ext cx="4922837" cy="1143000"/>
          </a:xfrm>
        </p:spPr>
        <p:txBody>
          <a:bodyPr/>
          <a:lstStyle/>
          <a:p>
            <a:pPr eaLnBrk="1" hangingPunct="1"/>
            <a:r>
              <a:rPr lang="pt-BR" altLang="pt-B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Manejo da retirada</a:t>
            </a:r>
          </a:p>
        </p:txBody>
      </p:sp>
      <p:pic>
        <p:nvPicPr>
          <p:cNvPr id="46084" name="Picture 4" descr="vaca_tort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295400"/>
            <a:ext cx="6400800" cy="480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4343400" y="4267200"/>
            <a:ext cx="3505200" cy="685800"/>
          </a:xfrm>
          <a:prstGeom prst="wedgeRoundRectCallout">
            <a:avLst>
              <a:gd name="adj1" fmla="val -46148"/>
              <a:gd name="adj2" fmla="val 95139"/>
              <a:gd name="adj3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600">
                <a:solidFill>
                  <a:srgbClr val="000000"/>
                </a:solidFill>
                <a:latin typeface="Arial" panose="020B0604020202020204" pitchFamily="34" charset="0"/>
              </a:rPr>
              <a:t>Outra vez silagem deteriorada ?!</a:t>
            </a:r>
          </a:p>
        </p:txBody>
      </p:sp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852" y="98769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69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-2286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pt-BR" smtClean="0">
                <a:solidFill>
                  <a:schemeClr val="tx1"/>
                </a:solidFill>
              </a:rPr>
              <a:t>Manejo da retirada</a:t>
            </a:r>
          </a:p>
        </p:txBody>
      </p:sp>
      <p:graphicFrame>
        <p:nvGraphicFramePr>
          <p:cNvPr id="47107" name="Object 3"/>
          <p:cNvGraphicFramePr>
            <a:graphicFrameLocks noGrp="1" noChangeAspect="1"/>
          </p:cNvGraphicFramePr>
          <p:nvPr>
            <p:ph type="tbl" idx="1"/>
            <p:extLst/>
          </p:nvPr>
        </p:nvGraphicFramePr>
        <p:xfrm>
          <a:off x="23813" y="692150"/>
          <a:ext cx="4032250" cy="273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Document" r:id="rId4" imgW="8011977" imgH="5424585" progId="Word.Document.8">
                  <p:embed/>
                </p:oleObj>
              </mc:Choice>
              <mc:Fallback>
                <p:oleObj name="Document" r:id="rId4" imgW="8011977" imgH="542458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13" y="692150"/>
                        <a:ext cx="4032250" cy="273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108" name="Picture 4" descr="C:\Apresentações\Fotos\Volumosos\Maurício-levantamento\carro boi retirad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650" y="762000"/>
            <a:ext cx="4572000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5" descr="C:\Apresentações\Fotos\Volumosos\Maurício-levantamento\pá carregadora retirada. jp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7938"/>
            <a:ext cx="4572000" cy="304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4800600" y="3962400"/>
            <a:ext cx="43434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Char char="•"/>
            </a:pPr>
            <a:r>
              <a:rPr lang="pt-BR" altLang="pt-BR" sz="2400" b="0"/>
              <a:t>Retirada desuniforme;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•"/>
            </a:pPr>
            <a:r>
              <a:rPr lang="pt-BR" altLang="pt-BR" sz="2400" b="0"/>
              <a:t> Oxigênio até 6 m no perfil;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•"/>
            </a:pPr>
            <a:r>
              <a:rPr lang="pt-BR" altLang="pt-BR" sz="2400" b="0"/>
              <a:t> Camadas diárias 15 a 30 cm;</a:t>
            </a:r>
          </a:p>
          <a:p>
            <a:pPr>
              <a:spcBef>
                <a:spcPct val="50000"/>
              </a:spcBef>
              <a:buClrTx/>
              <a:buSzTx/>
              <a:buFontTx/>
              <a:buChar char="•"/>
            </a:pPr>
            <a:r>
              <a:rPr lang="pt-BR" altLang="pt-BR" sz="2400" b="0"/>
              <a:t> Perda de EL</a:t>
            </a:r>
            <a:r>
              <a:rPr lang="pt-BR" altLang="pt-BR" sz="2400" b="0" baseline="-25000"/>
              <a:t>L</a:t>
            </a:r>
            <a:r>
              <a:rPr lang="pt-BR" altLang="pt-BR" sz="2400" b="0"/>
              <a:t> (0- 38%)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b="0">
                <a:latin typeface="Times New Roman" panose="02020603050405020304" pitchFamily="18" charset="0"/>
              </a:rPr>
              <a:t>(Honig et al., 1999)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1054100" y="296545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400" b="0" dirty="0"/>
              <a:t>(Pitt&amp;Muck,1993)</a:t>
            </a:r>
          </a:p>
        </p:txBody>
      </p:sp>
      <p:pic>
        <p:nvPicPr>
          <p:cNvPr id="8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98769"/>
            <a:ext cx="678227" cy="573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97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030"/>
          <p:cNvSpPr txBox="1">
            <a:spLocks noChangeArrowheads="1"/>
          </p:cNvSpPr>
          <p:nvPr/>
        </p:nvSpPr>
        <p:spPr bwMode="auto">
          <a:xfrm>
            <a:off x="0" y="85725"/>
            <a:ext cx="9144000" cy="498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700" dirty="0">
                <a:solidFill>
                  <a:srgbClr val="33CC33"/>
                </a:solidFill>
              </a:rPr>
              <a:t> </a:t>
            </a:r>
            <a:r>
              <a:rPr lang="pt-BR" altLang="pt-BR" sz="2700" dirty="0"/>
              <a:t>Fatores que favorecem a rejeição da silagem no cocho:</a:t>
            </a:r>
          </a:p>
        </p:txBody>
      </p:sp>
      <p:sp>
        <p:nvSpPr>
          <p:cNvPr id="48131" name="Text Box 1031"/>
          <p:cNvSpPr txBox="1">
            <a:spLocks noChangeArrowheads="1"/>
          </p:cNvSpPr>
          <p:nvPr/>
        </p:nvSpPr>
        <p:spPr bwMode="auto">
          <a:xfrm>
            <a:off x="457200" y="685800"/>
            <a:ext cx="739140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82600" indent="-45720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600"/>
              <a:t>2. Fornecimento de silagem deteriorada;</a:t>
            </a:r>
            <a:endParaRPr lang="pt-BR" altLang="pt-BR" sz="2600">
              <a:solidFill>
                <a:srgbClr val="FFFF00"/>
              </a:solidFill>
            </a:endParaRPr>
          </a:p>
        </p:txBody>
      </p:sp>
      <p:pic>
        <p:nvPicPr>
          <p:cNvPr id="48132" name="Picture 1034" descr="silagem deterior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24745"/>
            <a:ext cx="7814320" cy="5014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Oval 1038"/>
          <p:cNvSpPr>
            <a:spLocks noChangeArrowheads="1"/>
          </p:cNvSpPr>
          <p:nvPr/>
        </p:nvSpPr>
        <p:spPr bwMode="auto">
          <a:xfrm>
            <a:off x="5436096" y="1412776"/>
            <a:ext cx="685800" cy="3810000"/>
          </a:xfrm>
          <a:prstGeom prst="ellipse">
            <a:avLst/>
          </a:prstGeom>
          <a:noFill/>
          <a:ln w="38100" cap="sq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pt-BR" altLang="pt-BR" sz="3600"/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" y="6195105"/>
            <a:ext cx="754155" cy="63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1241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381" name="Group 205"/>
          <p:cNvGraphicFramePr>
            <a:graphicFrameLocks noGrp="1"/>
          </p:cNvGraphicFramePr>
          <p:nvPr/>
        </p:nvGraphicFramePr>
        <p:xfrm>
          <a:off x="533400" y="1371600"/>
          <a:ext cx="8229600" cy="3200400"/>
        </p:xfrm>
        <a:graphic>
          <a:graphicData uri="http://schemas.openxmlformats.org/drawingml/2006/table">
            <a:tbl>
              <a:tblPr/>
              <a:tblGrid>
                <a:gridCol w="1644650"/>
                <a:gridCol w="2516188"/>
                <a:gridCol w="1203325"/>
                <a:gridCol w="1441450"/>
                <a:gridCol w="1423987"/>
              </a:tblGrid>
              <a:tr h="45720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Item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Ração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572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100 % Normal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75/25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50/50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25/75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Digestibilidade, %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MO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75,6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70,6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69,0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67,8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PB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74,6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70,5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68,0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62,8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c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FDN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63,2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56,0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52,5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52,3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FDA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56,1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46,2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41,3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40,5</a:t>
                      </a:r>
                      <a:r>
                        <a:rPr kumimoji="0" lang="pt-BR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9187" name="Text Box 206"/>
          <p:cNvSpPr txBox="1">
            <a:spLocks noChangeArrowheads="1"/>
          </p:cNvSpPr>
          <p:nvPr/>
        </p:nvSpPr>
        <p:spPr bwMode="auto">
          <a:xfrm>
            <a:off x="228600" y="381000"/>
            <a:ext cx="87630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338263" indent="-1312863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200"/>
              <a:t>Tabela 3. Efeito da inclusão de silagem deteriorada no valor nutritivo de silagem de milho</a:t>
            </a:r>
            <a:endParaRPr lang="pt-BR" altLang="pt-BR" sz="2200">
              <a:solidFill>
                <a:srgbClr val="FFFF00"/>
              </a:solidFill>
            </a:endParaRPr>
          </a:p>
        </p:txBody>
      </p:sp>
      <p:sp>
        <p:nvSpPr>
          <p:cNvPr id="49188" name="Text Box 207"/>
          <p:cNvSpPr txBox="1">
            <a:spLocks noChangeArrowheads="1"/>
          </p:cNvSpPr>
          <p:nvPr/>
        </p:nvSpPr>
        <p:spPr bwMode="auto">
          <a:xfrm>
            <a:off x="4211960" y="5373216"/>
            <a:ext cx="3962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 dirty="0">
                <a:cs typeface="Times New Roman" panose="02020603050405020304" pitchFamily="18" charset="0"/>
              </a:rPr>
              <a:t>Fonte: </a:t>
            </a:r>
            <a:r>
              <a:rPr lang="pt-BR" altLang="pt-BR" sz="2000" dirty="0" err="1">
                <a:cs typeface="Times New Roman" panose="02020603050405020304" pitchFamily="18" charset="0"/>
              </a:rPr>
              <a:t>Whitlock</a:t>
            </a:r>
            <a:r>
              <a:rPr lang="pt-BR" altLang="pt-BR" sz="2000" dirty="0">
                <a:cs typeface="Times New Roman" panose="02020603050405020304" pitchFamily="18" charset="0"/>
              </a:rPr>
              <a:t> et. al. (2000)</a:t>
            </a:r>
            <a:endParaRPr lang="en-US" altLang="pt-BR" sz="2000" dirty="0">
              <a:latin typeface="Times New Roman" panose="02020603050405020304" pitchFamily="18" charset="0"/>
            </a:endParaRPr>
          </a:p>
        </p:txBody>
      </p:sp>
      <p:sp>
        <p:nvSpPr>
          <p:cNvPr id="49189" name="Text Box 208"/>
          <p:cNvSpPr txBox="1">
            <a:spLocks noChangeArrowheads="1"/>
          </p:cNvSpPr>
          <p:nvPr/>
        </p:nvSpPr>
        <p:spPr bwMode="auto">
          <a:xfrm>
            <a:off x="381000" y="4724400"/>
            <a:ext cx="8610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57175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05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200" baseline="30000"/>
              <a:t>a, b,c</a:t>
            </a:r>
            <a:r>
              <a:rPr lang="pt-BR" altLang="pt-BR" sz="1800" baseline="30000"/>
              <a:t> </a:t>
            </a:r>
            <a:r>
              <a:rPr lang="pt-BR" altLang="pt-BR" sz="1800"/>
              <a:t> médias com letras diferentes na mesma linha diferem entre si (P &lt; 0,05);</a:t>
            </a:r>
            <a:endParaRPr lang="pt-BR" altLang="pt-BR" sz="1800" baseline="30000"/>
          </a:p>
        </p:txBody>
      </p:sp>
      <p:pic>
        <p:nvPicPr>
          <p:cNvPr id="6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965396"/>
            <a:ext cx="1016807" cy="85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5873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AD05F8F-86D1-324D-8589-C124E27CF3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478482"/>
            <a:ext cx="6515100" cy="936774"/>
          </a:xfrm>
        </p:spPr>
        <p:txBody>
          <a:bodyPr/>
          <a:lstStyle/>
          <a:p>
            <a:r>
              <a:rPr lang="pt-BR" sz="3600" i="1" dirty="0" smtClean="0"/>
              <a:t>Ensilagem</a:t>
            </a:r>
            <a:endParaRPr lang="pt-BR" sz="2800" i="1" dirty="0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2D18F6FB-1688-F941-9C8F-3449C976175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6181924" y="5555609"/>
            <a:ext cx="2878949" cy="775409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t-BR" sz="2400" b="1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</a:t>
            </a:r>
            <a:r>
              <a:rPr lang="pt-BR" sz="24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ussio@usp.br</a:t>
            </a:r>
            <a:endParaRPr lang="pt-BR" sz="24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08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9"/>
          <p:cNvSpPr txBox="1">
            <a:spLocks noChangeArrowheads="1"/>
          </p:cNvSpPr>
          <p:nvPr/>
        </p:nvSpPr>
        <p:spPr bwMode="auto">
          <a:xfrm>
            <a:off x="0" y="5109973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519238" indent="-1519238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dirty="0">
                <a:cs typeface="Times New Roman" panose="02020603050405020304" pitchFamily="18" charset="0"/>
              </a:rPr>
              <a:t>Figura 10. Efeito da inclusão de silagem de milho deteriorada no consumo e ganho de peso de bovinos de corte</a:t>
            </a:r>
            <a:endParaRPr lang="pt-BR" altLang="pt-BR" sz="2400" dirty="0"/>
          </a:p>
        </p:txBody>
      </p:sp>
      <p:sp>
        <p:nvSpPr>
          <p:cNvPr id="50179" name="Text Box 10"/>
          <p:cNvSpPr txBox="1">
            <a:spLocks noChangeArrowheads="1"/>
          </p:cNvSpPr>
          <p:nvPr/>
        </p:nvSpPr>
        <p:spPr bwMode="auto">
          <a:xfrm>
            <a:off x="3851920" y="6214361"/>
            <a:ext cx="571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»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 dirty="0">
                <a:cs typeface="Times New Roman" panose="02020603050405020304" pitchFamily="18" charset="0"/>
              </a:rPr>
              <a:t>Fonte: Adaptado de </a:t>
            </a:r>
            <a:r>
              <a:rPr lang="pt-BR" altLang="pt-BR" sz="2000" dirty="0" err="1">
                <a:cs typeface="Times New Roman" panose="02020603050405020304" pitchFamily="18" charset="0"/>
              </a:rPr>
              <a:t>Whitlock</a:t>
            </a:r>
            <a:r>
              <a:rPr lang="pt-BR" altLang="pt-BR" sz="2000" dirty="0">
                <a:cs typeface="Times New Roman" panose="02020603050405020304" pitchFamily="18" charset="0"/>
              </a:rPr>
              <a:t> et. al. (2000)</a:t>
            </a:r>
            <a:endParaRPr lang="en-US" altLang="pt-BR" sz="20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50180" name="Object 2"/>
          <p:cNvGraphicFramePr>
            <a:graphicFrameLocks noChangeAspect="1"/>
          </p:cNvGraphicFramePr>
          <p:nvPr>
            <p:extLst/>
          </p:nvPr>
        </p:nvGraphicFramePr>
        <p:xfrm>
          <a:off x="152400" y="50800"/>
          <a:ext cx="8524056" cy="5168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name="Gráfico" r:id="rId3" imgW="7256160" imgH="4286160" progId="Excel.Sheet.8">
                  <p:embed/>
                </p:oleObj>
              </mc:Choice>
              <mc:Fallback>
                <p:oleObj name="Gráfico" r:id="rId3" imgW="7256160" imgH="428616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0800"/>
                        <a:ext cx="8524056" cy="51683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 descr="https://www.esalq.usp.br/comunicaesalq/sites/default/files/04-Esalq-Vertical-Digita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" y="6280786"/>
            <a:ext cx="782006" cy="66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583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0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3477</TotalTime>
  <Words>1142</Words>
  <Application>Microsoft Office PowerPoint</Application>
  <PresentationFormat>Apresentação na tela (4:3)</PresentationFormat>
  <Paragraphs>365</Paragraphs>
  <Slides>91</Slides>
  <Notes>6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2</vt:i4>
      </vt:variant>
      <vt:variant>
        <vt:lpstr>Títulos de slides</vt:lpstr>
      </vt:variant>
      <vt:variant>
        <vt:i4>91</vt:i4>
      </vt:variant>
    </vt:vector>
  </HeadingPairs>
  <TitlesOfParts>
    <vt:vector size="101" baseType="lpstr">
      <vt:lpstr>Arial</vt:lpstr>
      <vt:lpstr>Calibri</vt:lpstr>
      <vt:lpstr>Calibri Light</vt:lpstr>
      <vt:lpstr>Comic Sans MS</vt:lpstr>
      <vt:lpstr>Franklin Gothic Book</vt:lpstr>
      <vt:lpstr>Times New Roman</vt:lpstr>
      <vt:lpstr>Office Theme</vt:lpstr>
      <vt:lpstr>Tema do Office</vt:lpstr>
      <vt:lpstr>Gráfico</vt:lpstr>
      <vt:lpstr>Document</vt:lpstr>
      <vt:lpstr>Conservação de Alimentos para Animais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Water activity(aw) and moisture content of maize and growth of lactic acid bacteria, production of aflatoxin B1 by A. flavus and ochratoxin A production by P. verrucosum</vt:lpstr>
      <vt:lpstr>Apresentação do PowerPoint</vt:lpstr>
      <vt:lpstr>Ensilagem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Fenação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Percepção social do negócio Estratégia de essencialidade  </vt:lpstr>
      <vt:lpstr>Apresentação do PowerPoint</vt:lpstr>
      <vt:lpstr>Apresentação do PowerPoint</vt:lpstr>
      <vt:lpstr>Apresentação do PowerPoint</vt:lpstr>
      <vt:lpstr>Apresentação do PowerPoint</vt:lpstr>
      <vt:lpstr>  </vt:lpstr>
      <vt:lpstr>Apresentação do PowerPoint</vt:lpstr>
      <vt:lpstr>Apresentação do PowerPoint</vt:lpstr>
      <vt:lpstr>Ensilagem: Conceito do Processo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Compactação</vt:lpstr>
      <vt:lpstr>Apresentação do PowerPoint</vt:lpstr>
      <vt:lpstr>Compactação</vt:lpstr>
      <vt:lpstr>Apresentação do PowerPoint</vt:lpstr>
      <vt:lpstr>Apresentação do PowerPoint</vt:lpstr>
      <vt:lpstr>Vedação</vt:lpstr>
      <vt:lpstr>Tipos de lonas</vt:lpstr>
      <vt:lpstr>Vedação</vt:lpstr>
      <vt:lpstr>Manejo da retirada</vt:lpstr>
      <vt:lpstr>Manejo da retirada</vt:lpstr>
      <vt:lpstr>Manejo da retirada</vt:lpstr>
      <vt:lpstr>Manejo da retirada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Gustavo Nussio</dc:creator>
  <cp:lastModifiedBy>Nussio</cp:lastModifiedBy>
  <cp:revision>177</cp:revision>
  <dcterms:created xsi:type="dcterms:W3CDTF">2019-09-24T14:23:28Z</dcterms:created>
  <dcterms:modified xsi:type="dcterms:W3CDTF">2021-08-30T17:27:05Z</dcterms:modified>
</cp:coreProperties>
</file>