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21" r:id="rId2"/>
  </p:sldMasterIdLst>
  <p:notesMasterIdLst>
    <p:notesMasterId r:id="rId57"/>
  </p:notesMasterIdLst>
  <p:handoutMasterIdLst>
    <p:handoutMasterId r:id="rId58"/>
  </p:handoutMasterIdLst>
  <p:sldIdLst>
    <p:sldId id="256" r:id="rId3"/>
    <p:sldId id="350" r:id="rId4"/>
    <p:sldId id="449" r:id="rId5"/>
    <p:sldId id="450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362" r:id="rId14"/>
    <p:sldId id="434" r:id="rId15"/>
    <p:sldId id="435" r:id="rId16"/>
    <p:sldId id="370" r:id="rId17"/>
    <p:sldId id="421" r:id="rId18"/>
    <p:sldId id="422" r:id="rId19"/>
    <p:sldId id="424" r:id="rId20"/>
    <p:sldId id="360" r:id="rId21"/>
    <p:sldId id="364" r:id="rId22"/>
    <p:sldId id="366" r:id="rId23"/>
    <p:sldId id="378" r:id="rId24"/>
    <p:sldId id="376" r:id="rId25"/>
    <p:sldId id="347" r:id="rId26"/>
    <p:sldId id="377" r:id="rId27"/>
    <p:sldId id="358" r:id="rId28"/>
    <p:sldId id="438" r:id="rId29"/>
    <p:sldId id="371" r:id="rId30"/>
    <p:sldId id="425" r:id="rId31"/>
    <p:sldId id="423" r:id="rId32"/>
    <p:sldId id="357" r:id="rId33"/>
    <p:sldId id="372" r:id="rId34"/>
    <p:sldId id="349" r:id="rId35"/>
    <p:sldId id="373" r:id="rId36"/>
    <p:sldId id="374" r:id="rId37"/>
    <p:sldId id="375" r:id="rId38"/>
    <p:sldId id="439" r:id="rId39"/>
    <p:sldId id="440" r:id="rId40"/>
    <p:sldId id="441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442" r:id="rId50"/>
    <p:sldId id="443" r:id="rId51"/>
    <p:sldId id="389" r:id="rId52"/>
    <p:sldId id="447" r:id="rId53"/>
    <p:sldId id="363" r:id="rId54"/>
    <p:sldId id="448" r:id="rId55"/>
    <p:sldId id="365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0099"/>
    <a:srgbClr val="DDDDDD"/>
    <a:srgbClr val="008000"/>
    <a:srgbClr val="0066CC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3" autoAdjust="0"/>
    <p:restoredTop sz="94643" autoAdjust="0"/>
  </p:normalViewPr>
  <p:slideViewPr>
    <p:cSldViewPr>
      <p:cViewPr varScale="1">
        <p:scale>
          <a:sx n="67" d="100"/>
          <a:sy n="67" d="100"/>
        </p:scale>
        <p:origin x="9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79C6C0-3A00-4F30-9DD9-A3FBC26D3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4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FF207B-7EDC-44B1-9783-24E59DBE6C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BA9C4-70A4-4226-8942-001D2F34A8FA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9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B6579-8E81-4410-B87E-8466B8255CBC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4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36C0FC-212B-4B8C-8F66-51CC80912F57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96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F207B-7EDC-44B1-9783-24E59DBE6C7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9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0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2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5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FE6AE-70DD-4B8B-B2C8-DD9E9DFB8CB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2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C584F-44F7-484A-BE33-BCA2F4422B48}" type="slidenum">
              <a:rPr lang="pt-BR" smtClean="0">
                <a:ea typeface="ＭＳ Ｐゴシック" pitchFamily="34" charset="-128"/>
              </a:rPr>
              <a:pPr/>
              <a:t>21</a:t>
            </a:fld>
            <a:endParaRPr lang="pt-B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88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1A93-BC00-4255-9736-EA4524A66027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9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F207B-7EDC-44B1-9783-24E59DBE6C7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47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51B44-5E2B-481D-942C-4E588129BF1C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3) Mercado em mutação: a) inovação que instabiliza mercados maduros – p. ex.: polietileno verde Brasken; b) mercado em mutação influi na decisão alocativa dos atores, que passam a investir mais em tecnologias/produtos para atender ao que será o mercado no futuro – ex.: ecoinovação, plásticos derivados do álcool, reuso de água, carro elétrico. </a:t>
            </a:r>
          </a:p>
        </p:txBody>
      </p:sp>
    </p:spTree>
    <p:extLst>
      <p:ext uri="{BB962C8B-B14F-4D97-AF65-F5344CB8AC3E}">
        <p14:creationId xmlns:p14="http://schemas.microsoft.com/office/powerpoint/2010/main" val="303461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8785225" cy="22780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388" y="4030663"/>
            <a:ext cx="8785225" cy="22780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00403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52966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50340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787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93286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8415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40934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47001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63793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459535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03189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54586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22780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413" cy="22780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79388" y="4030663"/>
            <a:ext cx="4316412" cy="22780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316413" cy="22780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78889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5650" y="11747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5650" y="11747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3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8642350" cy="1922462"/>
          </a:xfrm>
        </p:spPr>
        <p:txBody>
          <a:bodyPr/>
          <a:lstStyle/>
          <a:p>
            <a:pPr eaLnBrk="1" hangingPunct="1"/>
            <a:r>
              <a:rPr lang="pt-BR" sz="4800" b="1" dirty="0"/>
              <a:t>GESTÃO DA INOVAÇÃO</a:t>
            </a: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000" b="1" dirty="0"/>
              <a:t>Processos de Inovação</a:t>
            </a:r>
            <a:endParaRPr lang="pt-BR" sz="4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44900"/>
            <a:ext cx="8713787" cy="3024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4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pt-BR" sz="2800" b="1" dirty="0"/>
              <a:t>Mario Sergio Salerno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dirty="0"/>
              <a:t>Departamento de Engenharia de Produção da Escola Politécnica da Universidade de São Paulo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dirty="0"/>
              <a:t>Laboratório de Gestão da Inovação</a:t>
            </a:r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>
              <a:solidFill>
                <a:srgbClr val="33CC33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43438" y="6415088"/>
            <a:ext cx="1223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pt-BR" sz="3600"/>
              <a:t>Características dos Processos Organizacionais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964613" cy="5069681"/>
          </a:xfrm>
        </p:spPr>
        <p:txBody>
          <a:bodyPr/>
          <a:lstStyle/>
          <a:p>
            <a:pPr eaLnBrk="1">
              <a:spcBef>
                <a:spcPts val="1200"/>
              </a:spcBef>
              <a:buFont typeface="Arial" charset="0"/>
              <a:buNone/>
            </a:pPr>
            <a:r>
              <a:rPr lang="pt-BR" sz="2400" dirty="0">
                <a:solidFill>
                  <a:srgbClr val="FF0000"/>
                </a:solidFill>
                <a:sym typeface="Wingdings" pitchFamily="2" charset="2"/>
              </a:rPr>
              <a:t></a:t>
            </a:r>
            <a:r>
              <a:rPr lang="pt-BR" sz="2400" dirty="0"/>
              <a:t> </a:t>
            </a:r>
            <a:r>
              <a:rPr lang="pt-BR" sz="2200" dirty="0"/>
              <a:t>Uma </a:t>
            </a:r>
            <a:r>
              <a:rPr lang="pt-BR" sz="2200" i="1" dirty="0">
                <a:solidFill>
                  <a:srgbClr val="FF0000"/>
                </a:solidFill>
              </a:rPr>
              <a:t>organização</a:t>
            </a:r>
            <a:r>
              <a:rPr lang="pt-BR" sz="2200" dirty="0"/>
              <a:t> estruturada, modelada em termos de trocas entre as atividades constitutivas. Esta organização se constitui pela ligação ao cliente final.</a:t>
            </a:r>
          </a:p>
          <a:p>
            <a:pPr eaLnBrk="1">
              <a:spcBef>
                <a:spcPts val="1200"/>
              </a:spcBef>
              <a:buFont typeface="Arial" charset="0"/>
              <a:buNone/>
            </a:pPr>
            <a:r>
              <a:rPr lang="pt-BR" sz="2200" dirty="0">
                <a:solidFill>
                  <a:srgbClr val="FF0000"/>
                </a:solidFill>
                <a:sym typeface="Wingdings" pitchFamily="2" charset="2"/>
              </a:rPr>
              <a:t></a:t>
            </a:r>
            <a:r>
              <a:rPr lang="pt-BR" sz="2200" dirty="0"/>
              <a:t>  </a:t>
            </a:r>
            <a:r>
              <a:rPr lang="pt-BR" sz="2200" i="1" dirty="0">
                <a:solidFill>
                  <a:srgbClr val="FF0000"/>
                </a:solidFill>
              </a:rPr>
              <a:t>Entradas</a:t>
            </a:r>
            <a:r>
              <a:rPr lang="pt-BR" sz="2200" dirty="0"/>
              <a:t>, tangíveis (produtos, faturas, pedidos etc.) ou intangíveis (decisão de lançar novo produto, demanda de investimento etc.).</a:t>
            </a:r>
          </a:p>
          <a:p>
            <a:pPr eaLnBrk="1">
              <a:spcBef>
                <a:spcPts val="1200"/>
              </a:spcBef>
              <a:buFont typeface="Arial" charset="0"/>
              <a:buNone/>
            </a:pPr>
            <a:r>
              <a:rPr lang="pt-BR" sz="2200" dirty="0">
                <a:solidFill>
                  <a:srgbClr val="FF0000"/>
                </a:solidFill>
                <a:sym typeface="Wingdings" pitchFamily="2" charset="2"/>
              </a:rPr>
              <a:t></a:t>
            </a:r>
            <a:r>
              <a:rPr lang="pt-BR" sz="2200" dirty="0"/>
              <a:t>  </a:t>
            </a:r>
            <a:r>
              <a:rPr lang="pt-BR" sz="2200" i="1" dirty="0">
                <a:solidFill>
                  <a:srgbClr val="FF0000"/>
                </a:solidFill>
              </a:rPr>
              <a:t>Saídas</a:t>
            </a:r>
            <a:r>
              <a:rPr lang="pt-BR" sz="2200" dirty="0"/>
              <a:t>: o resultado do processo. É o ponto de partida para a construção da organização.</a:t>
            </a:r>
          </a:p>
          <a:p>
            <a:pPr eaLnBrk="1">
              <a:spcBef>
                <a:spcPts val="1200"/>
              </a:spcBef>
              <a:buFont typeface="Arial" charset="0"/>
              <a:buNone/>
            </a:pPr>
            <a:r>
              <a:rPr lang="pt-BR" sz="2200" dirty="0">
                <a:solidFill>
                  <a:srgbClr val="FF0000"/>
                </a:solidFill>
                <a:sym typeface="Wingdings" pitchFamily="2" charset="2"/>
              </a:rPr>
              <a:t></a:t>
            </a:r>
            <a:r>
              <a:rPr lang="pt-BR" sz="2200" dirty="0"/>
              <a:t>  </a:t>
            </a:r>
            <a:r>
              <a:rPr lang="pt-BR" sz="2200" i="1" dirty="0">
                <a:solidFill>
                  <a:srgbClr val="FF0000"/>
                </a:solidFill>
              </a:rPr>
              <a:t>Recursos</a:t>
            </a:r>
            <a:r>
              <a:rPr lang="pt-BR" sz="2200" dirty="0"/>
              <a:t>:  não é a somatória dos recursos locais, mas a utilização racional dos recursos que são, ao mesmo tempo, localmente necessários e úteis ao processo. É possível que alguns recursos fiquem dedicados a um processo, mas outros não, podendo ter um uso variado.</a:t>
            </a:r>
          </a:p>
          <a:p>
            <a:pPr eaLnBrk="1">
              <a:spcBef>
                <a:spcPts val="1200"/>
              </a:spcBef>
              <a:buFont typeface="Arial" charset="0"/>
              <a:buNone/>
            </a:pPr>
            <a:r>
              <a:rPr lang="pt-BR" sz="2200" dirty="0">
                <a:solidFill>
                  <a:srgbClr val="FF0000"/>
                </a:solidFill>
                <a:sym typeface="Wingdings" pitchFamily="2" charset="2"/>
              </a:rPr>
              <a:t>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 </a:t>
            </a:r>
            <a:r>
              <a:rPr lang="pt-BR" sz="2200" i="1" dirty="0">
                <a:solidFill>
                  <a:srgbClr val="FF0000"/>
                </a:solidFill>
              </a:rPr>
              <a:t>Custo</a:t>
            </a:r>
            <a:r>
              <a:rPr lang="pt-BR" sz="2200" dirty="0"/>
              <a:t> dos recursos globais, valorizados, dão o custo de um processo.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908050"/>
          </a:xfrm>
        </p:spPr>
        <p:txBody>
          <a:bodyPr/>
          <a:lstStyle/>
          <a:p>
            <a:pPr eaLnBrk="1" hangingPunct="1"/>
            <a:r>
              <a:rPr lang="pt-BR" sz="3600"/>
              <a:t>Características dos Processos Organizacionais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472112"/>
          </a:xfrm>
        </p:spPr>
        <p:txBody>
          <a:bodyPr/>
          <a:lstStyle/>
          <a:p>
            <a:pPr eaLnBrk="1">
              <a:buFont typeface="Arial" charset="0"/>
              <a:buNone/>
            </a:pPr>
            <a:r>
              <a:rPr lang="pt-BR" sz="2400" dirty="0">
                <a:solidFill>
                  <a:srgbClr val="FF0000"/>
                </a:solidFill>
                <a:sym typeface="Wingdings" pitchFamily="2" charset="2"/>
              </a:rPr>
              <a:t>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Um </a:t>
            </a:r>
            <a:r>
              <a:rPr lang="pt-BR" sz="2400" i="1" dirty="0">
                <a:solidFill>
                  <a:srgbClr val="FF0000"/>
                </a:solidFill>
              </a:rPr>
              <a:t>desempenho</a:t>
            </a:r>
            <a:r>
              <a:rPr lang="pt-BR" sz="2400" i="1" dirty="0"/>
              <a:t> global</a:t>
            </a:r>
            <a:r>
              <a:rPr lang="pt-BR" sz="2400" dirty="0"/>
              <a:t>, medido por alguns (poucos) indicadores, que deve ser explicitado em desempenhos locais para cada atividade. Estes indicadores seriam a única </a:t>
            </a:r>
            <a:r>
              <a:rPr lang="pt-BR" sz="2400" dirty="0" err="1"/>
              <a:t>referên-cia</a:t>
            </a:r>
            <a:r>
              <a:rPr lang="pt-BR" sz="2400" dirty="0"/>
              <a:t> de avaliação sobre o resultado do processo, o único critério de </a:t>
            </a:r>
            <a:r>
              <a:rPr lang="pt-BR" sz="2400" dirty="0" err="1"/>
              <a:t>co-responsabilidade</a:t>
            </a:r>
            <a:r>
              <a:rPr lang="pt-BR" sz="2400" dirty="0"/>
              <a:t> entre os atores. Localmente, tem-se indicadores de meios, e não de objetivos. </a:t>
            </a:r>
          </a:p>
          <a:p>
            <a:pPr eaLnBrk="1">
              <a:buFont typeface="Arial" charset="0"/>
              <a:buNone/>
            </a:pPr>
            <a:r>
              <a:rPr lang="pt-BR" sz="2400" dirty="0">
                <a:solidFill>
                  <a:srgbClr val="FF0000"/>
                </a:solidFill>
                <a:sym typeface="Wingdings" pitchFamily="2" charset="2"/>
              </a:rPr>
              <a:t></a:t>
            </a:r>
            <a:r>
              <a:rPr lang="pt-BR" sz="2400" dirty="0"/>
              <a:t>	</a:t>
            </a:r>
            <a:r>
              <a:rPr lang="pt-BR" sz="2400" i="1" dirty="0">
                <a:solidFill>
                  <a:srgbClr val="FF0000"/>
                </a:solidFill>
              </a:rPr>
              <a:t>Fatores de desempenho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ligados aos pontos críticos: são </a:t>
            </a:r>
            <a:r>
              <a:rPr lang="pt-BR" sz="2400" dirty="0" err="1"/>
              <a:t>pon-tos</a:t>
            </a:r>
            <a:r>
              <a:rPr lang="pt-BR" sz="2400" dirty="0"/>
              <a:t> privilegiados de reflexão sobre a gestão econômica do processo e sobre os principais instrumentos de ação. Pontos críticos podem ser atividades ou coordenações.</a:t>
            </a:r>
          </a:p>
          <a:p>
            <a:pPr eaLnBrk="1">
              <a:buFont typeface="Arial" charset="0"/>
              <a:buNone/>
            </a:pPr>
            <a:r>
              <a:rPr lang="pt-BR" sz="2400" dirty="0">
                <a:sym typeface="Wingdings" pitchFamily="2" charset="2"/>
              </a:rPr>
              <a:t></a:t>
            </a:r>
            <a:r>
              <a:rPr lang="pt-BR" sz="2400" dirty="0"/>
              <a:t>	Um </a:t>
            </a:r>
            <a:r>
              <a:rPr lang="pt-BR" sz="2400" i="1" dirty="0">
                <a:solidFill>
                  <a:srgbClr val="FF0000"/>
                </a:solidFill>
              </a:rPr>
              <a:t>desenrolar temporal</a:t>
            </a:r>
            <a:r>
              <a:rPr lang="pt-BR" sz="2400" dirty="0"/>
              <a:t>, dado que um evento detona o processo (ex.:chegada de um pedido) e outro o fecha (ex.: entrega). O processo se desenrola segundo uma </a:t>
            </a:r>
            <a:r>
              <a:rPr lang="pt-BR" sz="2400" dirty="0" err="1"/>
              <a:t>tempora-lidade</a:t>
            </a:r>
            <a:r>
              <a:rPr lang="pt-BR" sz="2400" dirty="0"/>
              <a:t> organizável e mensurável.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7993062" cy="1249710"/>
          </a:xfrm>
        </p:spPr>
        <p:txBody>
          <a:bodyPr/>
          <a:lstStyle/>
          <a:p>
            <a:pPr eaLnBrk="1" hangingPunct="1"/>
            <a:r>
              <a:rPr lang="pt-BR" sz="4000" dirty="0"/>
              <a:t>Preliminares sobre modelos de processo de inovação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8785225" cy="5256212"/>
          </a:xfrm>
        </p:spPr>
        <p:txBody>
          <a:bodyPr/>
          <a:lstStyle/>
          <a:p>
            <a:pPr eaLnBrk="1" hangingPunct="1"/>
            <a:r>
              <a:rPr lang="pt-BR" sz="2800" dirty="0"/>
              <a:t>Alguns modelos buscam entender o processo de inovação para ajudar em sua gestão</a:t>
            </a:r>
          </a:p>
          <a:p>
            <a:pPr eaLnBrk="1" hangingPunct="1"/>
            <a:r>
              <a:rPr lang="pt-BR" sz="2800" dirty="0"/>
              <a:t>Muitos focam apenas em P&amp;D ou projeto de produto</a:t>
            </a:r>
          </a:p>
          <a:p>
            <a:pPr eaLnBrk="1" hangingPunct="1"/>
            <a:r>
              <a:rPr lang="pt-BR" sz="2800" dirty="0"/>
              <a:t>Muitos modelos de atividades às vezes são vistos como o processo.... </a:t>
            </a:r>
          </a:p>
          <a:p>
            <a:pPr lvl="1" eaLnBrk="1" hangingPunct="1"/>
            <a:r>
              <a:rPr lang="pt-BR" sz="2400" dirty="0"/>
              <a:t>Engenharia simultânea, times de desenvolvimento</a:t>
            </a:r>
          </a:p>
          <a:p>
            <a:pPr lvl="1" eaLnBrk="1" hangingPunct="1"/>
            <a:r>
              <a:rPr lang="pt-BR" sz="2400" dirty="0"/>
              <a:t>Todos os esquemas ditos enxutos (</a:t>
            </a:r>
            <a:r>
              <a:rPr lang="pt-BR" sz="2400" i="1" dirty="0" err="1"/>
              <a:t>lean</a:t>
            </a:r>
            <a:r>
              <a:rPr lang="pt-BR" sz="2400" dirty="0"/>
              <a:t>)</a:t>
            </a:r>
          </a:p>
          <a:p>
            <a:pPr eaLnBrk="1" hangingPunct="1"/>
            <a:r>
              <a:rPr lang="pt-BR" sz="2800" dirty="0"/>
              <a:t>É preciso dar conta da dinâmica sistêmica da inovação, da geração de ideia à venda do produto, e antes,e além....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de processo </a:t>
            </a:r>
            <a:r>
              <a:rPr lang="pt-BR" sz="3600" dirty="0"/>
              <a:t>(há mais...)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/>
              <a:t>Utterback (1970, 1971)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 err="1"/>
              <a:t>Milestones</a:t>
            </a:r>
            <a:r>
              <a:rPr lang="pt-BR" sz="2800" dirty="0"/>
              <a:t> (</a:t>
            </a:r>
            <a:r>
              <a:rPr lang="pt-BR" sz="2800" dirty="0" err="1"/>
              <a:t>Block</a:t>
            </a:r>
            <a:r>
              <a:rPr lang="pt-BR" sz="2800" dirty="0"/>
              <a:t> e </a:t>
            </a:r>
            <a:r>
              <a:rPr lang="pt-BR" sz="2800" dirty="0" err="1"/>
              <a:t>MacMillan</a:t>
            </a:r>
            <a:r>
              <a:rPr lang="pt-BR" sz="2800" dirty="0"/>
              <a:t>,1985)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/>
              <a:t>Funil de desenvolvimento (Clark e </a:t>
            </a:r>
            <a:r>
              <a:rPr lang="pt-BR" sz="2800" dirty="0" err="1"/>
              <a:t>Wheelwright</a:t>
            </a:r>
            <a:r>
              <a:rPr lang="pt-BR" sz="2800" dirty="0"/>
              <a:t>, 1992)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 err="1"/>
              <a:t>Stage-gates</a:t>
            </a:r>
            <a:r>
              <a:rPr lang="pt-BR" sz="2800" dirty="0"/>
              <a:t> (Cooper, 1993)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/>
              <a:t>Penthatlon (Goffin e Mitchell, 2.ed. 2010)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pt-BR" sz="2800" dirty="0"/>
              <a:t>Cadeia de valor da inovação (</a:t>
            </a:r>
            <a:r>
              <a:rPr lang="pt-BR" sz="2800" dirty="0" err="1"/>
              <a:t>Hansen</a:t>
            </a:r>
            <a:r>
              <a:rPr lang="pt-BR" sz="2800" dirty="0"/>
              <a:t> e Birkinshaw, 2007)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792832"/>
          </a:xfrm>
        </p:spPr>
        <p:txBody>
          <a:bodyPr/>
          <a:lstStyle/>
          <a:p>
            <a:r>
              <a:rPr lang="pt-BR" dirty="0"/>
              <a:t>James Utterback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255989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pt-BR" sz="36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Processo</a:t>
            </a:r>
            <a:r>
              <a:rPr lang="pt-BR" sz="3600" dirty="0"/>
              <a:t> como sequência das seguintes atividades: </a:t>
            </a:r>
            <a:endParaRPr lang="pt-BR" dirty="0"/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</a:pP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idea generation;</a:t>
            </a:r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</a:pP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problem solving, from which the output is an original technological solution or an invention;</a:t>
            </a:r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</a:pP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implementation, from which the output is market introduction;</a:t>
            </a:r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</a:pPr>
            <a:r>
              <a:rPr lang="en-US" sz="2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and diffusion, which aims to make a significant economic impact</a:t>
            </a: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0" y="1509713"/>
            <a:ext cx="9144000" cy="34972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rgbClr val="0000FF"/>
                </a:solidFill>
              </a:rPr>
              <a:t>Processo definido como sequência de atividades (etapas) e marcos de avaliação / revisão do que já foi desenvolvido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pt-BR" sz="2400" dirty="0">
                <a:solidFill>
                  <a:srgbClr val="0000FF"/>
                </a:solidFill>
              </a:rPr>
              <a:t>Etapa delimitadas através de “marcos” (ou </a:t>
            </a:r>
            <a:r>
              <a:rPr lang="pt-BR" sz="2400" i="1" dirty="0" err="1">
                <a:solidFill>
                  <a:srgbClr val="0000FF"/>
                </a:solidFill>
              </a:rPr>
              <a:t>milestones</a:t>
            </a:r>
            <a:r>
              <a:rPr lang="pt-BR" sz="2400" dirty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99"/>
                </a:solidFill>
                <a:ea typeface="+mn-ea"/>
              </a:rPr>
              <a:t>Marco é evento marcante para o desenvolvimento do projeto, definido por critérios claros e específicos, para análise dos resultados obtidos nas etapas, indicando o sucesso do projeto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rgbClr val="0000FF"/>
                </a:solidFill>
              </a:rPr>
              <a:t>Marcos não são predefinidos, são definidos para cada projeto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rgbClr val="0000FF"/>
                </a:solidFill>
              </a:rPr>
              <a:t>Modelo típico de gestão de projetos, não de </a:t>
            </a:r>
            <a:r>
              <a:rPr lang="pt-BR" sz="2400" dirty="0" err="1">
                <a:solidFill>
                  <a:srgbClr val="0000FF"/>
                </a:solidFill>
              </a:rPr>
              <a:t>desenv</a:t>
            </a:r>
            <a:r>
              <a:rPr lang="pt-BR" sz="2400" dirty="0">
                <a:solidFill>
                  <a:srgbClr val="0000FF"/>
                </a:solidFill>
              </a:rPr>
              <a:t>. produtos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4925" y="5373688"/>
            <a:ext cx="1584325" cy="1008062"/>
          </a:xfrm>
          <a:prstGeom prst="homePlate">
            <a:avLst>
              <a:gd name="adj" fmla="val 52170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Etapa 1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2257425" y="5373688"/>
            <a:ext cx="3024188" cy="1008062"/>
          </a:xfrm>
          <a:prstGeom prst="homePlate">
            <a:avLst>
              <a:gd name="adj" fmla="val 66306"/>
            </a:avLst>
          </a:prstGeom>
          <a:gradFill rotWithShape="1">
            <a:gsLst>
              <a:gs pos="0">
                <a:schemeClr val="accent1"/>
              </a:gs>
              <a:gs pos="100000">
                <a:srgbClr val="00808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Etapa 2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022975" y="5373688"/>
            <a:ext cx="1800225" cy="1008062"/>
          </a:xfrm>
          <a:prstGeom prst="homePlate">
            <a:avLst>
              <a:gd name="adj" fmla="val 59280"/>
            </a:avLst>
          </a:prstGeom>
          <a:gradFill rotWithShape="1">
            <a:gsLst>
              <a:gs pos="0">
                <a:srgbClr val="008080"/>
              </a:gs>
              <a:gs pos="100000">
                <a:srgbClr val="00CC6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Etapa n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662613" y="5589588"/>
            <a:ext cx="4508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8080"/>
                </a:solidFill>
              </a:rPr>
              <a:t>...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1525588" y="5422900"/>
            <a:ext cx="720725" cy="927100"/>
          </a:xfrm>
          <a:prstGeom prst="irregularSeal2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endParaRPr lang="pt-BR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5187950" y="5376863"/>
            <a:ext cx="644525" cy="927100"/>
          </a:xfrm>
          <a:prstGeom prst="irregularSeal1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endParaRPr lang="pt-B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414463" y="6381750"/>
            <a:ext cx="936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tx2"/>
                </a:solidFill>
              </a:rPr>
              <a:t>Marco 1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043488" y="6350000"/>
            <a:ext cx="936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8080"/>
                </a:solidFill>
              </a:rPr>
              <a:t>Marco 2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7667625" y="5381625"/>
            <a:ext cx="1476375" cy="927100"/>
          </a:xfrm>
          <a:prstGeom prst="ellipseRibbon2">
            <a:avLst>
              <a:gd name="adj1" fmla="val 25000"/>
              <a:gd name="adj2" fmla="val 68713"/>
              <a:gd name="adj3" fmla="val 12500"/>
            </a:avLst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rgbClr val="009900"/>
                </a:solidFill>
              </a:rPr>
              <a:t>Marco n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Modelos Consagrados:</a:t>
            </a:r>
            <a:br>
              <a:rPr lang="pt-BR" sz="40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</a:br>
            <a:r>
              <a:rPr lang="pt-BR" sz="2400" kern="0" dirty="0" err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Milestones</a:t>
            </a:r>
            <a:r>
              <a:rPr lang="pt-BR" sz="24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pt-BR" sz="2400" kern="0" dirty="0" err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Block</a:t>
            </a:r>
            <a:r>
              <a:rPr lang="pt-BR" sz="24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2400" kern="0" dirty="0" err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Macmillan</a:t>
            </a:r>
            <a:r>
              <a:rPr lang="pt-BR" sz="24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, 1985)</a:t>
            </a:r>
          </a:p>
        </p:txBody>
      </p:sp>
      <p:sp>
        <p:nvSpPr>
          <p:cNvPr id="25613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5" grpId="0" animBg="1"/>
      <p:bldP spid="37897" grpId="0" animBg="1"/>
      <p:bldP spid="37899" grpId="0"/>
      <p:bldP spid="37901" grpId="0" animBg="1"/>
      <p:bldP spid="37903" grpId="0" animBg="1"/>
      <p:bldP spid="37904" grpId="0"/>
      <p:bldP spid="37905" grpId="0"/>
      <p:bldP spid="379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3" name="Espaço Reservado para Conteúdo 4" descr="Funil - empresa desarticulada_W&amp;C (1992)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41275"/>
            <a:ext cx="9258300" cy="6981825"/>
          </a:xfrm>
        </p:spPr>
      </p:pic>
      <p:sp>
        <p:nvSpPr>
          <p:cNvPr id="2048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7" name="Espaço Reservado para Conteúdo 4" descr="2 TIPOS DOMINANTES DE FUNIL DESENV_W&amp;C (1992)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101013" cy="6878638"/>
          </a:xfrm>
        </p:spPr>
      </p:pic>
      <p:sp>
        <p:nvSpPr>
          <p:cNvPr id="2150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1" name="Espaço Reservado para Conteúdo 4" descr="FUNIL DE DESENV - MODELO W&amp;C (1992)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8415338" cy="6864350"/>
          </a:xfrm>
        </p:spPr>
      </p:pic>
      <p:sp>
        <p:nvSpPr>
          <p:cNvPr id="2253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Modelos Consagrados:</a:t>
            </a:r>
            <a:br>
              <a:rPr lang="pt-BR" sz="4000"/>
            </a:br>
            <a:r>
              <a:rPr lang="pt-BR" sz="2400"/>
              <a:t>Funil (Clark e Wheelwright, 1992)</a:t>
            </a:r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4918075"/>
            <a:ext cx="9144000" cy="1606550"/>
          </a:xfrm>
        </p:spPr>
        <p:txBody>
          <a:bodyPr/>
          <a:lstStyle/>
          <a:p>
            <a:pPr eaLnBrk="1" hangingPunct="1"/>
            <a:r>
              <a:rPr lang="pt-BR" sz="2000">
                <a:solidFill>
                  <a:srgbClr val="0000FF"/>
                </a:solidFill>
              </a:rPr>
              <a:t>Processo começa com a geração de ideias (boca larga do funil)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Com a seleção das “melhores” ideias, o processo vai afunilando 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3 atividades básicas: pesquisa, desenvolvimento e entrega dos produtos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Modelo “topológico” – sequência de atividades </a:t>
            </a:r>
            <a:endParaRPr lang="pt-BR" sz="2400"/>
          </a:p>
        </p:txBody>
      </p:sp>
      <p:pic>
        <p:nvPicPr>
          <p:cNvPr id="21511" name="Objeto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327" t="-4745" r="-1503" b="-1405"/>
          <a:stretch>
            <a:fillRect/>
          </a:stretch>
        </p:blipFill>
        <p:spPr>
          <a:xfrm>
            <a:off x="2820988" y="2492375"/>
            <a:ext cx="6354762" cy="2462213"/>
          </a:xfrm>
          <a:noFill/>
        </p:spPr>
      </p:pic>
      <p:pic>
        <p:nvPicPr>
          <p:cNvPr id="23558" name="Objeto 1"/>
          <p:cNvPicPr>
            <a:picLocks noChangeAspect="1" noChangeArrowheads="1"/>
          </p:cNvPicPr>
          <p:nvPr/>
        </p:nvPicPr>
        <p:blipFill>
          <a:blip r:embed="rId3" cstate="print"/>
          <a:srcRect l="-197" t="-5481" r="-2168" b="-354"/>
          <a:stretch>
            <a:fillRect/>
          </a:stretch>
        </p:blipFill>
        <p:spPr bwMode="auto">
          <a:xfrm>
            <a:off x="0" y="1268413"/>
            <a:ext cx="43545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 flipV="1">
            <a:off x="179388" y="1052513"/>
            <a:ext cx="7200900" cy="3024187"/>
          </a:xfrm>
          <a:prstGeom prst="line">
            <a:avLst/>
          </a:prstGeom>
          <a:ln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6988" y="3076575"/>
            <a:ext cx="1404937" cy="4318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solidFill>
                  <a:srgbClr val="008000"/>
                </a:solidFill>
              </a:rPr>
              <a:t>Topologia original “fechada”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311900" y="1628775"/>
            <a:ext cx="1798638" cy="43021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solidFill>
                  <a:srgbClr val="008000"/>
                </a:solidFill>
              </a:rPr>
              <a:t>Topologia modificada “open”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908050"/>
          </a:xfrm>
        </p:spPr>
        <p:txBody>
          <a:bodyPr/>
          <a:lstStyle/>
          <a:p>
            <a:pPr eaLnBrk="1" hangingPunct="1"/>
            <a:r>
              <a:rPr lang="pt-BR" sz="4000" dirty="0"/>
              <a:t>Objetivos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616924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Organização para inovação</a:t>
            </a:r>
          </a:p>
          <a:p>
            <a:pPr eaLnBrk="1" hangingPunct="1"/>
            <a:r>
              <a:rPr lang="pt-BR" sz="2800" dirty="0"/>
              <a:t>I</a:t>
            </a:r>
            <a:r>
              <a:rPr lang="pt-BR" sz="2800" dirty="0" smtClean="0"/>
              <a:t>novação </a:t>
            </a:r>
            <a:r>
              <a:rPr lang="pt-BR" sz="2800" dirty="0"/>
              <a:t>como </a:t>
            </a:r>
            <a:r>
              <a:rPr lang="pt-BR" sz="2800" dirty="0" smtClean="0"/>
              <a:t>processo – características e limites</a:t>
            </a:r>
            <a:endParaRPr lang="pt-BR" sz="2800" dirty="0"/>
          </a:p>
          <a:p>
            <a:pPr lvl="1" eaLnBrk="1" hangingPunct="1"/>
            <a:r>
              <a:rPr lang="pt-BR" sz="2400" dirty="0"/>
              <a:t>Processo</a:t>
            </a:r>
            <a:r>
              <a:rPr lang="pt-BR" sz="2400" dirty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400" dirty="0">
                <a:sym typeface="Wingdings" pitchFamily="2" charset="2"/>
              </a:rPr>
              <a:t> sequência ordenada de atividades</a:t>
            </a:r>
          </a:p>
          <a:p>
            <a:pPr lvl="1" eaLnBrk="1" hangingPunct="1"/>
            <a:r>
              <a:rPr lang="pt-BR" sz="2400" dirty="0">
                <a:sym typeface="Wingdings" pitchFamily="2" charset="2"/>
              </a:rPr>
              <a:t>A cada atividade corresponde uma organização e um objetivo de </a:t>
            </a:r>
            <a:r>
              <a:rPr lang="pt-BR" sz="2400" dirty="0" smtClean="0">
                <a:sym typeface="Wingdings" pitchFamily="2" charset="2"/>
              </a:rPr>
              <a:t>desempenho</a:t>
            </a:r>
            <a:endParaRPr lang="pt-BR" sz="2400" dirty="0"/>
          </a:p>
          <a:p>
            <a:pPr eaLnBrk="1" hangingPunct="1"/>
            <a:r>
              <a:rPr lang="pt-BR" sz="2800" dirty="0"/>
              <a:t>Modelos de processo de inovação </a:t>
            </a:r>
            <a:r>
              <a:rPr lang="pt-BR" sz="1200" dirty="0"/>
              <a:t>(Derivados de processo de </a:t>
            </a:r>
            <a:r>
              <a:rPr lang="pt-BR" sz="1200" dirty="0" err="1"/>
              <a:t>desenv</a:t>
            </a:r>
            <a:r>
              <a:rPr lang="pt-BR" sz="1200" dirty="0"/>
              <a:t>. produto)</a:t>
            </a:r>
            <a:endParaRPr lang="pt-BR" sz="2800" dirty="0"/>
          </a:p>
          <a:p>
            <a:pPr lvl="1" eaLnBrk="1" hangingPunct="1"/>
            <a:r>
              <a:rPr lang="pt-BR" sz="2400" dirty="0"/>
              <a:t>Utterback, </a:t>
            </a:r>
            <a:r>
              <a:rPr lang="pt-BR" sz="2400" dirty="0" err="1"/>
              <a:t>milestones</a:t>
            </a:r>
            <a:r>
              <a:rPr lang="pt-BR" sz="2400" dirty="0"/>
              <a:t>, funil, stage-gates, cadeia de valor da inovação, rede de valor da inovação, </a:t>
            </a:r>
            <a:r>
              <a:rPr lang="pt-BR" sz="2400" dirty="0" err="1"/>
              <a:t>Penthatlon</a:t>
            </a:r>
            <a:r>
              <a:rPr lang="pt-BR" sz="2400" dirty="0"/>
              <a:t> </a:t>
            </a:r>
          </a:p>
          <a:p>
            <a:pPr eaLnBrk="1" hangingPunct="1"/>
            <a:r>
              <a:rPr lang="pt-BR" sz="2800" dirty="0"/>
              <a:t>Contingências em gestão de inovação  </a:t>
            </a:r>
          </a:p>
          <a:p>
            <a:pPr lvl="1" eaLnBrk="1" hangingPunct="1"/>
            <a:r>
              <a:rPr lang="pt-BR" sz="2400" dirty="0"/>
              <a:t>Qual o melhor modelo?... Depende!</a:t>
            </a:r>
          </a:p>
          <a:p>
            <a:pPr lvl="2" eaLnBrk="1" hangingPunct="1"/>
            <a:r>
              <a:rPr lang="pt-BR" sz="2000" dirty="0"/>
              <a:t>Processos implícitos nos modelos não são universais</a:t>
            </a:r>
          </a:p>
        </p:txBody>
      </p:sp>
      <p:sp>
        <p:nvSpPr>
          <p:cNvPr id="1638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Modelos Consagrados:</a:t>
            </a:r>
            <a:br>
              <a:rPr lang="pt-BR" sz="4000"/>
            </a:br>
            <a:r>
              <a:rPr lang="pt-BR" sz="2400"/>
              <a:t>Stage-Gates (Cooper)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z="2800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4086225"/>
            <a:ext cx="9144000" cy="22780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sz="2000">
                <a:solidFill>
                  <a:srgbClr val="0000FF"/>
                </a:solidFill>
              </a:rPr>
              <a:t>É a mais conhecida e utilizada das abordagens de desenvolvimento de produto, formalizada por Cooper nos anos 90 (</a:t>
            </a:r>
            <a:r>
              <a:rPr lang="pt-BR" sz="2000">
                <a:solidFill>
                  <a:srgbClr val="1C1C1C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® </a:t>
            </a:r>
            <a:r>
              <a:rPr lang="pt-BR" sz="2000">
                <a:solidFill>
                  <a:srgbClr val="0000FF"/>
                </a:solidFill>
              </a:rPr>
              <a:t>- virou marca registrada...)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pt-BR" sz="2000">
                <a:solidFill>
                  <a:srgbClr val="0000FF"/>
                </a:solidFill>
              </a:rPr>
              <a:t>Divide o processo de inovação em atividades / etapas genéricas (descoberta, escopo, desenvolvimento, lançamento etc.)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pt-BR" sz="2000">
                <a:solidFill>
                  <a:srgbClr val="0000FF"/>
                </a:solidFill>
              </a:rPr>
              <a:t>Entre as atividades / etapas haveria um ponto de decisão, em que o projeto pode ser continuado, abandonado, colocado em espera ou “reciclado”</a:t>
            </a:r>
          </a:p>
          <a:p>
            <a:pPr eaLnBrk="1" hangingPunct="1"/>
            <a:endParaRPr lang="pt-BR" sz="2400"/>
          </a:p>
          <a:p>
            <a:pPr eaLnBrk="1" hangingPunct="1"/>
            <a:endParaRPr lang="pt-BR" sz="2400"/>
          </a:p>
        </p:txBody>
      </p:sp>
      <p:pic>
        <p:nvPicPr>
          <p:cNvPr id="140293" name="Imagem 1" descr="p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3249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06363" y="4667250"/>
            <a:ext cx="1873250" cy="727075"/>
          </a:xfrm>
          <a:prstGeom prst="parallelogram">
            <a:avLst>
              <a:gd name="adj" fmla="val 64410"/>
            </a:avLst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 sz="1600"/>
              <a:t>Atividades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125663" y="4618038"/>
            <a:ext cx="1498600" cy="8286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 sz="1600"/>
              <a:t>Análise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995738" y="4565650"/>
            <a:ext cx="1498600" cy="933450"/>
          </a:xfrm>
          <a:prstGeom prst="flowChartMultidocumen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 sz="1600"/>
              <a:t>Entregas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921375" y="4514850"/>
            <a:ext cx="1403350" cy="1038225"/>
          </a:xfrm>
          <a:prstGeom prst="flowChartDecision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 sz="1600"/>
              <a:t>Decisão</a:t>
            </a:r>
          </a:p>
        </p:txBody>
      </p:sp>
      <p:cxnSp>
        <p:nvCxnSpPr>
          <p:cNvPr id="35851" name="AutoShape 11"/>
          <p:cNvCxnSpPr>
            <a:cxnSpLocks noChangeShapeType="1"/>
            <a:stCxn id="35847" idx="2"/>
            <a:endCxn id="35848" idx="1"/>
          </p:cNvCxnSpPr>
          <p:nvPr/>
        </p:nvCxnSpPr>
        <p:spPr bwMode="auto">
          <a:xfrm>
            <a:off x="1746250" y="5030788"/>
            <a:ext cx="379413" cy="1587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</p:cxnSp>
      <p:cxnSp>
        <p:nvCxnSpPr>
          <p:cNvPr id="35852" name="AutoShape 12"/>
          <p:cNvCxnSpPr>
            <a:cxnSpLocks noChangeShapeType="1"/>
            <a:stCxn id="35848" idx="3"/>
            <a:endCxn id="35849" idx="1"/>
          </p:cNvCxnSpPr>
          <p:nvPr/>
        </p:nvCxnSpPr>
        <p:spPr bwMode="auto">
          <a:xfrm>
            <a:off x="3624263" y="5032375"/>
            <a:ext cx="371475" cy="0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</p:cxnSp>
      <p:cxnSp>
        <p:nvCxnSpPr>
          <p:cNvPr id="35853" name="AutoShape 13"/>
          <p:cNvCxnSpPr>
            <a:cxnSpLocks noChangeShapeType="1"/>
            <a:stCxn id="35849" idx="3"/>
            <a:endCxn id="35850" idx="1"/>
          </p:cNvCxnSpPr>
          <p:nvPr/>
        </p:nvCxnSpPr>
        <p:spPr bwMode="auto">
          <a:xfrm>
            <a:off x="5494338" y="5032375"/>
            <a:ext cx="427037" cy="1588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</p:cxnSp>
      <p:cxnSp>
        <p:nvCxnSpPr>
          <p:cNvPr id="35855" name="AutoShape 15"/>
          <p:cNvCxnSpPr>
            <a:cxnSpLocks noChangeShapeType="1"/>
            <a:stCxn id="35850" idx="3"/>
          </p:cNvCxnSpPr>
          <p:nvPr/>
        </p:nvCxnSpPr>
        <p:spPr bwMode="auto">
          <a:xfrm>
            <a:off x="7324725" y="5033963"/>
            <a:ext cx="900113" cy="0"/>
          </a:xfrm>
          <a:prstGeom prst="straightConnector1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</p:cxn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7950" y="5478463"/>
            <a:ext cx="151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Coleta de dados através de pesquisas ou experimentos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124075" y="5511800"/>
            <a:ext cx="1511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Análise dos dados e produção das entregas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924300" y="5527675"/>
            <a:ext cx="151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O que a equipe traz para o ponto de decisão para avaliação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705475" y="5546725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Utilização de critérios pré-definidos claros – necessários ou desejáveis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7624763" y="5214938"/>
            <a:ext cx="14351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Decisões tomadas, plano de ação e a lista de entregas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7624763" y="4673600"/>
            <a:ext cx="10620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pt-BR" sz="1400" b="1"/>
              <a:t>Resultados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4450" y="4176713"/>
            <a:ext cx="5541963" cy="2519362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endParaRPr lang="pt-BR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705475" y="4167188"/>
            <a:ext cx="3354388" cy="251936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endParaRPr lang="pt-BR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34925" y="3644900"/>
            <a:ext cx="555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Em cada </a:t>
            </a:r>
            <a:r>
              <a:rPr lang="en-US" sz="2800" b="1"/>
              <a:t>Stage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705475" y="3644900"/>
            <a:ext cx="3265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Em cada </a:t>
            </a:r>
            <a:r>
              <a:rPr lang="en-US" sz="2800" b="1"/>
              <a:t>Gate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107950" y="1341438"/>
            <a:ext cx="1800225" cy="1008062"/>
          </a:xfrm>
          <a:prstGeom prst="homePlate">
            <a:avLst>
              <a:gd name="adj" fmla="val 59280"/>
            </a:avLst>
          </a:prstGeom>
          <a:gradFill rotWithShape="1">
            <a:gsLst>
              <a:gs pos="0">
                <a:srgbClr val="0000CC"/>
              </a:gs>
              <a:gs pos="100000">
                <a:srgbClr val="3333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Etapa 1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1908175" y="1341438"/>
            <a:ext cx="1008063" cy="1008062"/>
          </a:xfrm>
          <a:prstGeom prst="flowChartDecision">
            <a:avLst/>
          </a:prstGeom>
          <a:gradFill rotWithShape="1">
            <a:gsLst>
              <a:gs pos="0">
                <a:srgbClr val="0000FF"/>
              </a:gs>
              <a:gs pos="100000">
                <a:srgbClr val="3333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Gate 1</a:t>
            </a: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3203575" y="1341438"/>
            <a:ext cx="1800225" cy="1008062"/>
          </a:xfrm>
          <a:prstGeom prst="homePlate">
            <a:avLst>
              <a:gd name="adj" fmla="val 59280"/>
            </a:avLst>
          </a:prstGeom>
          <a:gradFill rotWithShape="1">
            <a:gsLst>
              <a:gs pos="0">
                <a:srgbClr val="0066FF"/>
              </a:gs>
              <a:gs pos="100000">
                <a:srgbClr val="3366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Etapa i</a:t>
            </a: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5003800" y="1341438"/>
            <a:ext cx="1008063" cy="1008062"/>
          </a:xfrm>
          <a:prstGeom prst="flowChartDecision">
            <a:avLst/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Gate i</a:t>
            </a: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6300788" y="1341438"/>
            <a:ext cx="1800225" cy="1008062"/>
          </a:xfrm>
          <a:prstGeom prst="homePlate">
            <a:avLst>
              <a:gd name="adj" fmla="val 59280"/>
            </a:avLst>
          </a:prstGeom>
          <a:gradFill rotWithShape="1">
            <a:gsLst>
              <a:gs pos="0">
                <a:srgbClr val="3399FF"/>
              </a:gs>
              <a:gs pos="100000">
                <a:srgbClr val="66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/>
              <a:t>Etapa n</a:t>
            </a: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8101013" y="1341438"/>
            <a:ext cx="1008062" cy="1008062"/>
          </a:xfrm>
          <a:prstGeom prst="flowChartDecision">
            <a:avLst/>
          </a:prstGeom>
          <a:gradFill rotWithShape="1">
            <a:gsLst>
              <a:gs pos="0">
                <a:srgbClr val="66CCFF"/>
              </a:gs>
              <a:gs pos="100000">
                <a:srgbClr val="99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pt-BR"/>
              <a:t>Gate n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5921375" y="1597025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66FF"/>
                </a:solidFill>
              </a:rPr>
              <a:t>...</a:t>
            </a:r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H="1">
            <a:off x="0" y="2349500"/>
            <a:ext cx="3203575" cy="179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t-BR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6011863" y="2349500"/>
            <a:ext cx="3132137" cy="182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endParaRPr lang="pt-BR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4638" y="1590675"/>
            <a:ext cx="450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0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Modelos Consagrados:</a:t>
            </a:r>
            <a:br>
              <a:rPr lang="pt-BR" sz="40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</a:br>
            <a:r>
              <a:rPr lang="pt-BR" sz="2400" kern="0" dirty="0" err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Stage-Gates</a:t>
            </a:r>
            <a:r>
              <a:rPr lang="pt-BR" sz="24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(Cooper)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  <p:bldP spid="35850" grpId="0" animBg="1"/>
      <p:bldP spid="35856" grpId="0"/>
      <p:bldP spid="35857" grpId="0"/>
      <p:bldP spid="35858" grpId="0"/>
      <p:bldP spid="35859" grpId="0"/>
      <p:bldP spid="35860" grpId="0"/>
      <p:bldP spid="35862" grpId="0"/>
      <p:bldP spid="35863" grpId="0" animBg="1"/>
      <p:bldP spid="35864" grpId="0" animBg="1"/>
      <p:bldP spid="35865" grpId="0"/>
      <p:bldP spid="35866" grpId="0"/>
      <p:bldP spid="35868" grpId="0" animBg="1"/>
      <p:bldP spid="35868" grpId="1" animBg="1"/>
      <p:bldP spid="35870" grpId="0" animBg="1"/>
      <p:bldP spid="35870" grpId="1" animBg="1"/>
      <p:bldP spid="35875" grpId="0" animBg="1"/>
      <p:bldP spid="35876" grpId="0" animBg="1"/>
      <p:bldP spid="35877" grpId="0" animBg="1"/>
      <p:bldP spid="35877" grpId="1" animBg="1"/>
      <p:bldP spid="35878" grpId="0" animBg="1"/>
      <p:bldP spid="35878" grpId="1" animBg="1"/>
      <p:bldP spid="35879" grpId="0"/>
      <p:bldP spid="35879" grpId="1"/>
      <p:bldP spid="35880" grpId="0" animBg="1"/>
      <p:bldP spid="35881" grpId="0" animBg="1"/>
      <p:bldP spid="35882" grpId="0"/>
      <p:bldP spid="3588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Modelos Consagrados:</a:t>
            </a:r>
            <a:br>
              <a:rPr lang="pt-BR" sz="4000"/>
            </a:br>
            <a:r>
              <a:rPr lang="pt-BR" sz="2400"/>
              <a:t>Stage-Gates (Cooper)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z="2800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3933825"/>
            <a:ext cx="9144000" cy="2278063"/>
          </a:xfrm>
        </p:spPr>
        <p:txBody>
          <a:bodyPr/>
          <a:lstStyle/>
          <a:p>
            <a:pPr eaLnBrk="1" hangingPunct="1"/>
            <a:r>
              <a:rPr lang="pt-BR" sz="2000">
                <a:solidFill>
                  <a:srgbClr val="0000FF"/>
                </a:solidFill>
              </a:rPr>
              <a:t>Projeto de produto como processo estruturado, independente do projeto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“Gates” predefinidos: decisões para/continua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Voltado para inovações incrementais, para produtos-mercados “conhecidos”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Decisões estruturadas a partir de índices tipo ROI, VPL, lucratividade etc.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Pressupõe fluxo “contínuo” de projetos semelhantes (ref. avaliação/gestão)</a:t>
            </a:r>
          </a:p>
          <a:p>
            <a:pPr eaLnBrk="1" hangingPunct="1"/>
            <a:r>
              <a:rPr lang="pt-BR" sz="2000">
                <a:solidFill>
                  <a:srgbClr val="0000FF"/>
                </a:solidFill>
              </a:rPr>
              <a:t>Não aborda organização e mobilização de recursos para fazer o processo “andar”</a:t>
            </a:r>
            <a:r>
              <a:rPr lang="pt-BR" sz="2400"/>
              <a:t> </a:t>
            </a:r>
          </a:p>
          <a:p>
            <a:pPr eaLnBrk="1" hangingPunct="1"/>
            <a:endParaRPr lang="pt-BR" sz="2400"/>
          </a:p>
          <a:p>
            <a:pPr eaLnBrk="1" hangingPunct="1"/>
            <a:endParaRPr lang="pt-BR" sz="2400"/>
          </a:p>
        </p:txBody>
      </p:sp>
      <p:pic>
        <p:nvPicPr>
          <p:cNvPr id="140293" name="Imagem 1" descr="p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3249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692150"/>
            <a:ext cx="91900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5651500" y="6165850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Mario Sergio Salerno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Escola Politécnica da USP – Depto Eng</a:t>
            </a:r>
            <a:r>
              <a:rPr kumimoji="0" lang="pt-BR" sz="1000" b="0" i="0" u="none" strike="noStrike" kern="1200" cap="none" spc="0" normalizeH="0" baseline="30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Produção</a:t>
            </a:r>
          </a:p>
        </p:txBody>
      </p:sp>
      <p:pic>
        <p:nvPicPr>
          <p:cNvPr id="38915" name="Picture 2" descr="C:\Users\Mario Sergio Salerno\Pictures\Minhas digitalizações\Penthatlon Goffin&amp;Mitchell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0" y="476250"/>
            <a:ext cx="5940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Goffin e Mitchell (2010) - The Penthatlon Framework </a:t>
            </a: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(p.27</a:t>
            </a: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7" name="CaixaDeTexto 4"/>
          <p:cNvSpPr txBox="1">
            <a:spLocks noChangeArrowheads="1"/>
          </p:cNvSpPr>
          <p:nvPr/>
        </p:nvSpPr>
        <p:spPr bwMode="auto">
          <a:xfrm>
            <a:off x="5867400" y="6237288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t>Extraido de Goffin e Mitchell (2010)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/>
              <a:t>Cadeia de Valor da Inovação</a:t>
            </a:r>
            <a:br>
              <a:rPr lang="pt-BR" sz="4000"/>
            </a:br>
            <a:r>
              <a:rPr lang="pt-BR" sz="2400"/>
              <a:t>Hansen e Birkinshaw (2007)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93249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7921625" cy="854075"/>
          </a:xfrm>
        </p:spPr>
        <p:txBody>
          <a:bodyPr/>
          <a:lstStyle/>
          <a:p>
            <a:r>
              <a:rPr lang="pt-BR"/>
              <a:t> Cadeia de valor da inovação</a:t>
            </a:r>
            <a:br>
              <a:rPr lang="pt-BR"/>
            </a:br>
            <a:r>
              <a:rPr lang="pt-BR"/>
              <a:t> </a:t>
            </a:r>
            <a:r>
              <a:rPr lang="pt-BR" sz="2800"/>
              <a:t>Modelo de</a:t>
            </a:r>
            <a:r>
              <a:rPr lang="pt-BR"/>
              <a:t> </a:t>
            </a:r>
            <a:r>
              <a:rPr lang="pt-BR" sz="2800"/>
              <a:t>Hansen e Birkinshaw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11188" y="6237288"/>
            <a:ext cx="576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8588" y="6496050"/>
            <a:ext cx="475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33CC"/>
                </a:solidFill>
              </a:rPr>
              <a:t>HANSEN &amp; BIRKINSHAW. The innovation value chain, </a:t>
            </a:r>
            <a:r>
              <a:rPr lang="pt-BR" sz="1000" i="1">
                <a:solidFill>
                  <a:srgbClr val="0033CC"/>
                </a:solidFill>
              </a:rPr>
              <a:t>HBR</a:t>
            </a:r>
            <a:r>
              <a:rPr lang="pt-BR" sz="1000">
                <a:solidFill>
                  <a:srgbClr val="0033CC"/>
                </a:solidFill>
              </a:rPr>
              <a:t>, Julho 2007.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691680" y="10527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Cadeia de valor da inovação</a:t>
            </a:r>
          </a:p>
        </p:txBody>
      </p:sp>
      <p:sp>
        <p:nvSpPr>
          <p:cNvPr id="10" name="Divisa 9"/>
          <p:cNvSpPr/>
          <p:nvPr/>
        </p:nvSpPr>
        <p:spPr>
          <a:xfrm>
            <a:off x="0" y="1700808"/>
            <a:ext cx="3347864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Geração de </a:t>
            </a:r>
            <a:r>
              <a:rPr lang="pt-BR" dirty="0" err="1">
                <a:solidFill>
                  <a:schemeClr val="tx1"/>
                </a:solidFill>
              </a:rPr>
              <a:t>ideias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2843808" y="1700808"/>
            <a:ext cx="3672408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Conversão de </a:t>
            </a:r>
            <a:r>
              <a:rPr lang="pt-BR" dirty="0" err="1">
                <a:solidFill>
                  <a:schemeClr val="tx1"/>
                </a:solidFill>
              </a:rPr>
              <a:t>ideias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ivisa 11"/>
          <p:cNvSpPr/>
          <p:nvPr/>
        </p:nvSpPr>
        <p:spPr>
          <a:xfrm>
            <a:off x="6012160" y="1700808"/>
            <a:ext cx="3096344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Difusão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429001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Interna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429000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Externa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55576" y="3810526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Cruzada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43808" y="3413234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Seleção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083709" y="3410010"/>
            <a:ext cx="1887973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Desenvolvimento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4680520"/>
            <a:ext cx="2699792" cy="177281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79512" y="501317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Um processo sistêmico de geração de </a:t>
            </a:r>
            <a:r>
              <a:rPr lang="pt-BR" sz="2000" dirty="0" err="1">
                <a:solidFill>
                  <a:schemeClr val="bg1"/>
                </a:solidFill>
              </a:rPr>
              <a:t>ideias</a:t>
            </a:r>
            <a:r>
              <a:rPr lang="pt-BR" sz="2000" dirty="0">
                <a:solidFill>
                  <a:schemeClr val="bg1"/>
                </a:solidFill>
              </a:rPr>
              <a:t> – em rede</a:t>
            </a:r>
          </a:p>
        </p:txBody>
      </p:sp>
      <p:cxnSp>
        <p:nvCxnSpPr>
          <p:cNvPr id="20" name="Conector reto 19"/>
          <p:cNvCxnSpPr/>
          <p:nvPr/>
        </p:nvCxnSpPr>
        <p:spPr>
          <a:xfrm rot="5400000">
            <a:off x="1212610" y="4819464"/>
            <a:ext cx="3068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4446148" y="4819464"/>
            <a:ext cx="3068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34"/>
          <p:cNvGrpSpPr/>
          <p:nvPr/>
        </p:nvGrpSpPr>
        <p:grpSpPr>
          <a:xfrm>
            <a:off x="3015392" y="4293096"/>
            <a:ext cx="2699792" cy="1015664"/>
            <a:chOff x="3015392" y="4797152"/>
            <a:chExt cx="2699792" cy="1015664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015392" y="4797152"/>
              <a:ext cx="2699792" cy="97027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03848" y="4797153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Um processo criterioso de seleção</a:t>
              </a:r>
            </a:p>
          </p:txBody>
        </p:sp>
      </p:grpSp>
      <p:grpSp>
        <p:nvGrpSpPr>
          <p:cNvPr id="3" name="Grupo 35"/>
          <p:cNvGrpSpPr/>
          <p:nvPr/>
        </p:nvGrpSpPr>
        <p:grpSpPr>
          <a:xfrm>
            <a:off x="3059832" y="5517232"/>
            <a:ext cx="2699792" cy="1052736"/>
            <a:chOff x="3059832" y="5832648"/>
            <a:chExt cx="2699792" cy="1052736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3059832" y="5832648"/>
              <a:ext cx="2699792" cy="1052736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248288" y="5832648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Estrutura para desenvolver  inovações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6059458" y="3407514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Interna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299360" y="3429000"/>
            <a:ext cx="1784434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Externa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120680" y="4437112"/>
            <a:ext cx="2699792" cy="20608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341685" y="4651928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Desenvolver formas de divulgar os resultados interna e externamente (comercialização)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36512" y="3284984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6512" y="4286358"/>
            <a:ext cx="9144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Di</a:t>
            </a:r>
            <a:r>
              <a:rPr lang="pt-BR" sz="4400" dirty="0">
                <a:solidFill>
                  <a:schemeClr val="bg1"/>
                </a:solidFill>
              </a:rPr>
              <a:t>lemas da empresa:</a:t>
            </a:r>
          </a:p>
          <a:p>
            <a:pPr>
              <a:buFontTx/>
              <a:buChar char="-"/>
            </a:pPr>
            <a:r>
              <a:rPr lang="pt-BR" sz="3200" dirty="0">
                <a:solidFill>
                  <a:schemeClr val="bg1"/>
                </a:solidFill>
              </a:rPr>
              <a:t> introduzir a sua primeira inovação de sucesso</a:t>
            </a:r>
          </a:p>
          <a:p>
            <a:pPr>
              <a:buFontTx/>
              <a:buChar char="-"/>
            </a:pPr>
            <a:r>
              <a:rPr lang="pt-BR" sz="3200" dirty="0">
                <a:solidFill>
                  <a:schemeClr val="bg1"/>
                </a:solidFill>
              </a:rPr>
              <a:t> inovar sistematicamente, de forma eficiente</a:t>
            </a:r>
          </a:p>
          <a:p>
            <a:pPr algn="ctr">
              <a:buFontTx/>
              <a:buChar char="-"/>
            </a:pP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0"/>
            <a:ext cx="598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Processo sistemático de inovação</a:t>
            </a:r>
          </a:p>
        </p:txBody>
      </p:sp>
    </p:spTree>
    <p:extLst>
      <p:ext uri="{BB962C8B-B14F-4D97-AF65-F5344CB8AC3E}">
        <p14:creationId xmlns:p14="http://schemas.microsoft.com/office/powerpoint/2010/main" val="42042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8" grpId="0" animBg="1"/>
      <p:bldP spid="29" grpId="0" animBg="1"/>
      <p:bldP spid="30" grpId="0" animBg="1"/>
      <p:bldP spid="31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691680" y="10527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Cadeia de valor da inovação</a:t>
            </a:r>
          </a:p>
        </p:txBody>
      </p:sp>
      <p:sp>
        <p:nvSpPr>
          <p:cNvPr id="10" name="Divisa 9"/>
          <p:cNvSpPr/>
          <p:nvPr/>
        </p:nvSpPr>
        <p:spPr>
          <a:xfrm>
            <a:off x="0" y="1700808"/>
            <a:ext cx="3347864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Geração de </a:t>
            </a:r>
            <a:r>
              <a:rPr lang="pt-BR" dirty="0" err="1">
                <a:solidFill>
                  <a:schemeClr val="tx1"/>
                </a:solidFill>
              </a:rPr>
              <a:t>ideias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2843808" y="1700808"/>
            <a:ext cx="3672408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Conversão de </a:t>
            </a:r>
            <a:r>
              <a:rPr lang="pt-BR" dirty="0" err="1">
                <a:solidFill>
                  <a:schemeClr val="tx1"/>
                </a:solidFill>
              </a:rPr>
              <a:t>ideias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ivisa 11"/>
          <p:cNvSpPr/>
          <p:nvPr/>
        </p:nvSpPr>
        <p:spPr>
          <a:xfrm>
            <a:off x="6012160" y="1700808"/>
            <a:ext cx="3096344" cy="1512168"/>
          </a:xfrm>
          <a:prstGeom prst="chevr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Difusão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429001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Interna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429000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Externa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55576" y="3810526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Cruzada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43808" y="3413234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Seleção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083710" y="3410011"/>
            <a:ext cx="1887974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Desenvolvimento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4680520"/>
            <a:ext cx="2699792" cy="177281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79512" y="501317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Um processo sistêmico de geração de </a:t>
            </a:r>
            <a:r>
              <a:rPr lang="pt-BR" sz="2000" dirty="0" err="1">
                <a:solidFill>
                  <a:schemeClr val="bg1"/>
                </a:solidFill>
              </a:rPr>
              <a:t>ideias</a:t>
            </a:r>
            <a:r>
              <a:rPr lang="pt-BR" sz="2000" dirty="0">
                <a:solidFill>
                  <a:schemeClr val="bg1"/>
                </a:solidFill>
              </a:rPr>
              <a:t> – em rede</a:t>
            </a:r>
          </a:p>
        </p:txBody>
      </p:sp>
      <p:cxnSp>
        <p:nvCxnSpPr>
          <p:cNvPr id="20" name="Conector reto 19"/>
          <p:cNvCxnSpPr/>
          <p:nvPr/>
        </p:nvCxnSpPr>
        <p:spPr>
          <a:xfrm rot="5400000">
            <a:off x="1212610" y="4819464"/>
            <a:ext cx="3068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4446148" y="4819464"/>
            <a:ext cx="3068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34"/>
          <p:cNvGrpSpPr/>
          <p:nvPr/>
        </p:nvGrpSpPr>
        <p:grpSpPr>
          <a:xfrm>
            <a:off x="3015392" y="4293096"/>
            <a:ext cx="2699792" cy="1015664"/>
            <a:chOff x="3015392" y="4797152"/>
            <a:chExt cx="2699792" cy="1015664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015392" y="4797152"/>
              <a:ext cx="2699792" cy="97027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03848" y="4797153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Um processo criterioso de seleção</a:t>
              </a:r>
            </a:p>
          </p:txBody>
        </p:sp>
      </p:grpSp>
      <p:grpSp>
        <p:nvGrpSpPr>
          <p:cNvPr id="3" name="Grupo 35"/>
          <p:cNvGrpSpPr/>
          <p:nvPr/>
        </p:nvGrpSpPr>
        <p:grpSpPr>
          <a:xfrm>
            <a:off x="3059832" y="5517232"/>
            <a:ext cx="2699792" cy="1052736"/>
            <a:chOff x="3059832" y="5832648"/>
            <a:chExt cx="2699792" cy="1052736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3059832" y="5832648"/>
              <a:ext cx="2699792" cy="1052736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248288" y="5832648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Estrutura para desenvolver  inovações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6059458" y="3407514"/>
            <a:ext cx="1152128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Interna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299360" y="3429000"/>
            <a:ext cx="1784434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700" dirty="0"/>
              <a:t>Externa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120680" y="4437112"/>
            <a:ext cx="2699792" cy="20608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309136" y="482212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Desenvolver formas de divulgar os resultados interna e externamente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36512" y="3284984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0" y="4279703"/>
            <a:ext cx="9144000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O que fazer para melhorar?</a:t>
            </a:r>
            <a:endParaRPr lang="pt-BR" sz="4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2800" dirty="0">
                <a:solidFill>
                  <a:schemeClr val="bg1"/>
                </a:solidFill>
              </a:rPr>
              <a:t> localizar o elo fraco e agir sobre ele</a:t>
            </a:r>
          </a:p>
          <a:p>
            <a:pPr marL="176213" indent="-176213">
              <a:buFontTx/>
              <a:buChar char="-"/>
            </a:pPr>
            <a:r>
              <a:rPr lang="pt-BR" sz="2800" dirty="0">
                <a:solidFill>
                  <a:schemeClr val="bg1"/>
                </a:solidFill>
              </a:rPr>
              <a:t> não adianta gerar mais ideias se a empresa não as seleciona bem ou não as desenvolve bem</a:t>
            </a:r>
          </a:p>
          <a:p>
            <a:pPr algn="ctr">
              <a:buFontTx/>
              <a:buChar char="-"/>
            </a:pP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0"/>
            <a:ext cx="586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Processo sistemático de inovação</a:t>
            </a:r>
          </a:p>
        </p:txBody>
      </p:sp>
    </p:spTree>
    <p:extLst>
      <p:ext uri="{BB962C8B-B14F-4D97-AF65-F5344CB8AC3E}">
        <p14:creationId xmlns:p14="http://schemas.microsoft.com/office/powerpoint/2010/main" val="40122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3" name="Espaço Reservado para Conteúdo 5" descr="J GALBRAITH FIG1-1 MODELO ESTRELA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" y="-312738"/>
            <a:ext cx="9105900" cy="7205663"/>
          </a:xfrm>
        </p:spPr>
      </p:pic>
      <p:sp>
        <p:nvSpPr>
          <p:cNvPr id="30724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30725" name="CaixaDeTexto 6"/>
          <p:cNvSpPr txBox="1">
            <a:spLocks noChangeArrowheads="1"/>
          </p:cNvSpPr>
          <p:nvPr/>
        </p:nvSpPr>
        <p:spPr bwMode="auto">
          <a:xfrm>
            <a:off x="0" y="0"/>
            <a:ext cx="2916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rgbClr val="FF0000"/>
                </a:solidFill>
                <a:latin typeface="Calibri" pitchFamily="34" charset="0"/>
              </a:rPr>
              <a:t>Modelo “Estrela” de Jay Galbraith para projeto organizacional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908050"/>
          </a:xfrm>
        </p:spPr>
        <p:txBody>
          <a:bodyPr/>
          <a:lstStyle/>
          <a:p>
            <a:pPr eaLnBrk="1" hangingPunct="1"/>
            <a:r>
              <a:rPr lang="pt-BR" sz="4000" dirty="0" smtClean="0"/>
              <a:t>P&amp;D, PDP...</a:t>
            </a:r>
            <a:endParaRPr lang="pt-BR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616924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P&amp;D (pesquisa e desenvolvimento)</a:t>
            </a:r>
          </a:p>
          <a:p>
            <a:pPr lvl="1" eaLnBrk="1" hangingPunct="1"/>
            <a:r>
              <a:rPr lang="pt-BR" sz="2400" dirty="0" smtClean="0"/>
              <a:t>Função organizacional que emerge no séc. XX</a:t>
            </a:r>
          </a:p>
          <a:p>
            <a:pPr lvl="1" eaLnBrk="1" hangingPunct="1"/>
            <a:r>
              <a:rPr lang="pt-BR" sz="2400" dirty="0" smtClean="0">
                <a:sym typeface="Wingdings" pitchFamily="2" charset="2"/>
              </a:rPr>
              <a:t>“Entrega” tecnologias ou plataformas tecnológicas</a:t>
            </a:r>
          </a:p>
          <a:p>
            <a:pPr lvl="1" eaLnBrk="1" hangingPunct="1"/>
            <a:r>
              <a:rPr lang="pt-BR" sz="2400" dirty="0" smtClean="0">
                <a:sym typeface="Wingdings" pitchFamily="2" charset="2"/>
              </a:rPr>
              <a:t>Há lógicas distintas entre P e D</a:t>
            </a:r>
          </a:p>
          <a:p>
            <a:pPr marL="457200" lvl="1" indent="0" eaLnBrk="1" hangingPunct="1">
              <a:buNone/>
            </a:pPr>
            <a:endParaRPr lang="pt-BR" sz="2400" dirty="0">
              <a:sym typeface="Wingdings" pitchFamily="2" charset="2"/>
            </a:endParaRPr>
          </a:p>
          <a:p>
            <a:pPr eaLnBrk="1" hangingPunct="1"/>
            <a:r>
              <a:rPr lang="pt-BR" sz="2800" dirty="0" smtClean="0"/>
              <a:t>PDP (processo de desenvolvimento de produto)</a:t>
            </a:r>
            <a:endParaRPr lang="pt-BR" sz="2800" dirty="0"/>
          </a:p>
          <a:p>
            <a:pPr lvl="1" eaLnBrk="1" hangingPunct="1"/>
            <a:r>
              <a:rPr lang="pt-BR" sz="2400" dirty="0" smtClean="0"/>
              <a:t>Sequência ordenada de atividades que “entrega” projeto de produto a ser fabricado </a:t>
            </a:r>
          </a:p>
          <a:p>
            <a:pPr lvl="2" eaLnBrk="1" hangingPunct="1"/>
            <a:r>
              <a:rPr lang="pt-BR" sz="2000" dirty="0" smtClean="0"/>
              <a:t>Normalmente envolve também projeto de processo, suprimentos, projeto de pós-lançamento (ciclo de vida, garantia, reciclagem etc.)</a:t>
            </a:r>
            <a:endParaRPr lang="pt-BR" sz="2000" dirty="0"/>
          </a:p>
        </p:txBody>
      </p:sp>
      <p:sp>
        <p:nvSpPr>
          <p:cNvPr id="1638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9571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7" name="Espaço Reservado para Conteúdo 4" descr="TIMES de DESENV_Tipos_W&amp;C (1992)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4613"/>
            <a:ext cx="8316913" cy="6853237"/>
          </a:xfrm>
        </p:spPr>
      </p:pic>
      <p:sp>
        <p:nvSpPr>
          <p:cNvPr id="3174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dirty="0"/>
              <a:t>Mario Sergio Salerno</a:t>
            </a:r>
            <a:r>
              <a:rPr lang="pt-BR" dirty="0">
                <a:solidFill>
                  <a:schemeClr val="tx1"/>
                </a:solidFill>
              </a:rPr>
              <a:t>     </a:t>
            </a:r>
            <a:r>
              <a:rPr lang="pt-BR" dirty="0">
                <a:solidFill>
                  <a:schemeClr val="bg2"/>
                </a:solidFill>
              </a:rPr>
              <a:t>Escola Politécnica da USP – </a:t>
            </a:r>
            <a:r>
              <a:rPr lang="pt-BR" dirty="0" err="1">
                <a:solidFill>
                  <a:schemeClr val="bg2"/>
                </a:solidFill>
              </a:rPr>
              <a:t>Depto</a:t>
            </a:r>
            <a:r>
              <a:rPr lang="pt-BR" dirty="0">
                <a:solidFill>
                  <a:schemeClr val="bg2"/>
                </a:solidFill>
              </a:rPr>
              <a:t> Eng</a:t>
            </a:r>
            <a:r>
              <a:rPr lang="pt-BR" baseline="30000" dirty="0">
                <a:solidFill>
                  <a:schemeClr val="bg2"/>
                </a:solidFill>
              </a:rPr>
              <a:t>a</a:t>
            </a:r>
            <a:r>
              <a:rPr lang="pt-BR" dirty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Processo de inovação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5040313"/>
          </a:xfrm>
        </p:spPr>
        <p:txBody>
          <a:bodyPr/>
          <a:lstStyle/>
          <a:p>
            <a:pPr eaLnBrk="1" hangingPunct="1"/>
            <a:r>
              <a:rPr lang="pt-BR" sz="2800"/>
              <a:t>Empresas são diferentes, projetos idem</a:t>
            </a:r>
          </a:p>
          <a:p>
            <a:pPr eaLnBrk="1" hangingPunct="1"/>
            <a:r>
              <a:rPr lang="pt-BR" sz="2800"/>
              <a:t>Nem todas as empresas que inovam têm P&amp;D constante e estruturado</a:t>
            </a:r>
          </a:p>
          <a:p>
            <a:pPr lvl="1" eaLnBrk="1" hangingPunct="1"/>
            <a:r>
              <a:rPr lang="pt-BR" sz="2400"/>
              <a:t>Inovação não é função apenas de P,D&amp;E</a:t>
            </a:r>
          </a:p>
          <a:p>
            <a:pPr eaLnBrk="1" hangingPunct="1"/>
            <a:r>
              <a:rPr lang="pt-BR" sz="2800"/>
              <a:t>Literatura aponta “qualidade da organização” como fator diferencial para inovação</a:t>
            </a:r>
          </a:p>
          <a:p>
            <a:pPr eaLnBrk="1" hangingPunct="1"/>
            <a:r>
              <a:rPr lang="pt-BR" sz="2800"/>
              <a:t>Nem tudo que é novo para o mercado é ruptura de mercado, pode ser substituto </a:t>
            </a:r>
            <a:r>
              <a:rPr lang="pt-BR" sz="2000"/>
              <a:t>(ex.: lâmpadas ‘eletrônicas’)</a:t>
            </a:r>
          </a:p>
          <a:p>
            <a:pPr eaLnBrk="1" hangingPunct="1"/>
            <a:r>
              <a:rPr lang="pt-BR" sz="2800"/>
              <a:t>Projetos de ruptura e incrementais têm processo, organização e critérios de gestão diferentes</a:t>
            </a:r>
          </a:p>
          <a:p>
            <a:pPr eaLnBrk="1" hangingPunct="1">
              <a:buFontTx/>
              <a:buNone/>
            </a:pPr>
            <a:endParaRPr lang="pt-B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6309136" y="482212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Desenvolver formas de divulgar os resultados interna e externamente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259632" y="101520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C00000"/>
                </a:solidFill>
              </a:rPr>
              <a:t>Contingências que moldam os processos de inovação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xmlns="" id="{69ADD33B-AFDF-49CE-938C-37991BC4D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  <a:noFill/>
        </p:spPr>
        <p:txBody>
          <a:bodyPr/>
          <a:lstStyle/>
          <a:p>
            <a:r>
              <a:rPr lang="pt-BR" dirty="0"/>
              <a:t>Mario Sergio Salerno</a:t>
            </a:r>
            <a:r>
              <a:rPr lang="pt-BR" dirty="0">
                <a:solidFill>
                  <a:schemeClr val="tx1"/>
                </a:solidFill>
              </a:rPr>
              <a:t>     </a:t>
            </a:r>
            <a:r>
              <a:rPr lang="pt-BR" dirty="0">
                <a:solidFill>
                  <a:schemeClr val="bg2"/>
                </a:solidFill>
              </a:rPr>
              <a:t>Escola Politécnica da USP – </a:t>
            </a:r>
            <a:r>
              <a:rPr lang="pt-BR" dirty="0" err="1">
                <a:solidFill>
                  <a:schemeClr val="bg2"/>
                </a:solidFill>
              </a:rPr>
              <a:t>Depto</a:t>
            </a:r>
            <a:r>
              <a:rPr lang="pt-BR" dirty="0">
                <a:solidFill>
                  <a:schemeClr val="bg2"/>
                </a:solidFill>
              </a:rPr>
              <a:t> Eng</a:t>
            </a:r>
            <a:r>
              <a:rPr lang="pt-BR" baseline="30000" dirty="0">
                <a:solidFill>
                  <a:schemeClr val="bg2"/>
                </a:solidFill>
              </a:rPr>
              <a:t>a</a:t>
            </a:r>
            <a:r>
              <a:rPr lang="pt-BR" dirty="0">
                <a:solidFill>
                  <a:schemeClr val="bg2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878536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649287"/>
          </a:xfrm>
        </p:spPr>
        <p:txBody>
          <a:bodyPr/>
          <a:lstStyle/>
          <a:p>
            <a:pPr eaLnBrk="1" hangingPunct="1"/>
            <a:r>
              <a:rPr lang="pt-BR" sz="4000" dirty="0"/>
              <a:t>Contingências / Parâmetros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4875"/>
            <a:ext cx="4286250" cy="5808663"/>
          </a:xfrm>
        </p:spPr>
        <p:txBody>
          <a:bodyPr/>
          <a:lstStyle/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>
                <a:solidFill>
                  <a:srgbClr val="993300"/>
                </a:solidFill>
              </a:rPr>
              <a:t>Ciclo de vida do produto 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Carro </a:t>
            </a:r>
            <a:r>
              <a:rPr lang="pt-BR" sz="1800">
                <a:latin typeface="Times New Roman" pitchFamily="18" charset="0"/>
              </a:rPr>
              <a:t>≠ </a:t>
            </a:r>
            <a:r>
              <a:rPr lang="pt-BR" sz="1800"/>
              <a:t>moda</a:t>
            </a:r>
            <a:endParaRPr lang="pt-BR" sz="1800" i="1"/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>
                <a:solidFill>
                  <a:srgbClr val="993300"/>
                </a:solidFill>
              </a:rPr>
              <a:t>Tipo de conhecimento hegemônico e grau de sua codificação </a:t>
            </a:r>
            <a:br>
              <a:rPr lang="pt-BR" sz="2400" b="1" i="1">
                <a:solidFill>
                  <a:srgbClr val="993300"/>
                </a:solidFill>
              </a:rPr>
            </a:br>
            <a:r>
              <a:rPr lang="pt-BR" sz="1800"/>
              <a:t>Científico x prático</a:t>
            </a:r>
            <a:br>
              <a:rPr lang="pt-BR" sz="1800"/>
            </a:br>
            <a:r>
              <a:rPr lang="pt-BR" sz="1800"/>
              <a:t>Codificado x tácito 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>
                <a:solidFill>
                  <a:srgbClr val="993300"/>
                </a:solidFill>
              </a:rPr>
              <a:t>Características do mercado </a:t>
            </a:r>
            <a:br>
              <a:rPr lang="pt-BR" sz="2400" b="1" i="1">
                <a:solidFill>
                  <a:srgbClr val="993300"/>
                </a:solidFill>
              </a:rPr>
            </a:br>
            <a:r>
              <a:rPr lang="pt-BR" sz="1800"/>
              <a:t>Alguns produtos são realmente novos, (não substitutivos), outros não  Diferenciação:</a:t>
            </a:r>
            <a:br>
              <a:rPr lang="pt-BR" sz="1800"/>
            </a:br>
            <a:r>
              <a:rPr lang="pt-BR" sz="1800"/>
              <a:t>   a) Mercado maduro</a:t>
            </a:r>
            <a:br>
              <a:rPr lang="pt-BR" sz="1800"/>
            </a:br>
            <a:r>
              <a:rPr lang="pt-BR" sz="1800"/>
              <a:t>   b) Em formação / em mutação</a:t>
            </a:r>
            <a:br>
              <a:rPr lang="pt-BR" sz="1800"/>
            </a:br>
            <a:r>
              <a:rPr lang="pt-BR" sz="1800"/>
              <a:t>   c) Inexistente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>
                <a:solidFill>
                  <a:srgbClr val="993300"/>
                </a:solidFill>
              </a:rPr>
              <a:t>Dispêndio total do projeto</a:t>
            </a:r>
            <a:endParaRPr lang="pt-BR" sz="1700" i="1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91025" y="942975"/>
            <a:ext cx="4714875" cy="6143625"/>
          </a:xfrm>
        </p:spPr>
        <p:txBody>
          <a:bodyPr/>
          <a:lstStyle/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>
                <a:solidFill>
                  <a:srgbClr val="993300"/>
                </a:solidFill>
              </a:rPr>
              <a:t>5) Trajetória tecnológica </a:t>
            </a:r>
            <a:br>
              <a:rPr lang="pt-BR" sz="2400" b="1" i="1" dirty="0">
                <a:solidFill>
                  <a:srgbClr val="993300"/>
                </a:solidFill>
              </a:rPr>
            </a:br>
            <a:r>
              <a:rPr lang="pt-BR" sz="1800" b="1" i="1" dirty="0">
                <a:solidFill>
                  <a:srgbClr val="993300"/>
                </a:solidFill>
              </a:rPr>
              <a:t>Ruptura </a:t>
            </a:r>
            <a:r>
              <a:rPr lang="pt-BR" sz="1800" b="1" i="1" dirty="0" err="1">
                <a:solidFill>
                  <a:srgbClr val="993300"/>
                </a:solidFill>
              </a:rPr>
              <a:t>tecn</a:t>
            </a:r>
            <a:r>
              <a:rPr lang="pt-BR" sz="1800" b="1" i="1" dirty="0">
                <a:solidFill>
                  <a:srgbClr val="993300"/>
                </a:solidFill>
              </a:rPr>
              <a:t> </a:t>
            </a:r>
            <a:r>
              <a:rPr lang="pt-BR" sz="1800" b="1" i="1" dirty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800" b="1" i="1" dirty="0">
                <a:solidFill>
                  <a:srgbClr val="993300"/>
                </a:solidFill>
              </a:rPr>
              <a:t>ruptura de mercado</a:t>
            </a:r>
            <a:endParaRPr lang="pt-BR" sz="2000" b="1" i="1" dirty="0">
              <a:solidFill>
                <a:srgbClr val="993300"/>
              </a:solidFill>
            </a:endParaRPr>
          </a:p>
          <a:p>
            <a:pPr marL="533400" indent="-533400" eaLnBrk="1" hangingPunct="1">
              <a:buClr>
                <a:schemeClr val="accent2"/>
              </a:buClr>
              <a:buSzTx/>
              <a:buFontTx/>
              <a:buNone/>
              <a:defRPr/>
            </a:pPr>
            <a:r>
              <a:rPr lang="pt-BR" sz="1600" dirty="0"/>
              <a:t>	</a:t>
            </a:r>
            <a:r>
              <a:rPr lang="pt-BR" sz="1800" dirty="0"/>
              <a:t>a) Tecnologias maduras </a:t>
            </a:r>
            <a:br>
              <a:rPr lang="pt-BR" sz="1800" dirty="0"/>
            </a:br>
            <a:r>
              <a:rPr lang="pt-BR" sz="1800" dirty="0"/>
              <a:t>b) Adaptação tecnologias conhecidas</a:t>
            </a:r>
            <a:br>
              <a:rPr lang="pt-BR" sz="1800" dirty="0"/>
            </a:br>
            <a:r>
              <a:rPr lang="pt-BR" sz="1800" dirty="0"/>
              <a:t>c) Integração de tecnologias nascentes </a:t>
            </a:r>
            <a:br>
              <a:rPr lang="pt-BR" sz="1800" dirty="0"/>
            </a:br>
            <a:r>
              <a:rPr lang="pt-BR" sz="1800" dirty="0"/>
              <a:t>d) Desenvolvimento / integração de</a:t>
            </a:r>
            <a:br>
              <a:rPr lang="pt-BR" sz="1800" dirty="0"/>
            </a:br>
            <a:r>
              <a:rPr lang="pt-BR" sz="1800" dirty="0"/>
              <a:t>    tecnologias inexistentes </a:t>
            </a:r>
            <a:endParaRPr lang="pt-BR" sz="1600" dirty="0"/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>
                <a:solidFill>
                  <a:srgbClr val="993300"/>
                </a:solidFill>
              </a:rPr>
              <a:t>6) Característica do Produto 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400" b="1" i="1" dirty="0">
                <a:solidFill>
                  <a:srgbClr val="993300"/>
                </a:solidFill>
              </a:rPr>
              <a:t>    Novo p/ empresa </a:t>
            </a:r>
            <a:r>
              <a:rPr lang="pt-BR" sz="1400" b="1" i="1" dirty="0">
                <a:solidFill>
                  <a:srgbClr val="993300"/>
                </a:solidFill>
                <a:latin typeface="Times New Roman" pitchFamily="18" charset="0"/>
              </a:rPr>
              <a:t> ≠ </a:t>
            </a:r>
            <a:r>
              <a:rPr lang="pt-BR" sz="1400" b="1" i="1" dirty="0">
                <a:solidFill>
                  <a:srgbClr val="993300"/>
                </a:solidFill>
              </a:rPr>
              <a:t>novo p/ mundo </a:t>
            </a:r>
            <a:r>
              <a:rPr lang="pt-BR" sz="1400" b="1" i="1" dirty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400" b="1" i="1" dirty="0">
                <a:solidFill>
                  <a:srgbClr val="993300"/>
                </a:solidFill>
                <a:latin typeface="+mj-lt"/>
              </a:rPr>
              <a:t>pedido cliente</a:t>
            </a:r>
            <a:r>
              <a:rPr lang="pt-BR" sz="1400" b="1" i="1" dirty="0">
                <a:solidFill>
                  <a:srgbClr val="993300"/>
                </a:solidFill>
              </a:rPr>
              <a:t/>
            </a:r>
            <a:br>
              <a:rPr lang="pt-BR" sz="1400" b="1" i="1" dirty="0">
                <a:solidFill>
                  <a:srgbClr val="993300"/>
                </a:solidFill>
              </a:rPr>
            </a:br>
            <a:r>
              <a:rPr lang="pt-BR" sz="1800" dirty="0"/>
              <a:t>a) Incremento em produtos existentes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/>
              <a:t>     	b) Nova família ou novo produto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/>
              <a:t>     	c) Nova plataforma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>
                <a:solidFill>
                  <a:srgbClr val="993300"/>
                </a:solidFill>
              </a:rPr>
              <a:t>7) Posição na cadeia/rede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600" dirty="0" err="1"/>
              <a:t>Forn</a:t>
            </a:r>
            <a:r>
              <a:rPr lang="pt-BR" sz="1600" dirty="0"/>
              <a:t>.MP</a:t>
            </a:r>
            <a:r>
              <a:rPr lang="pt-BR" sz="1600" dirty="0">
                <a:sym typeface="Wingdings" pitchFamily="2" charset="2"/>
              </a:rPr>
              <a:t> Bens </a:t>
            </a:r>
            <a:r>
              <a:rPr lang="pt-BR" sz="1600" dirty="0" err="1">
                <a:sym typeface="Wingdings" pitchFamily="2" charset="2"/>
              </a:rPr>
              <a:t>interm</a:t>
            </a:r>
            <a:r>
              <a:rPr lang="pt-BR" sz="1600" dirty="0">
                <a:sym typeface="Wingdings" pitchFamily="2" charset="2"/>
              </a:rPr>
              <a:t>.Finais  Cliente final                	Provedor de serviços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>
                <a:solidFill>
                  <a:srgbClr val="993300"/>
                </a:solidFill>
                <a:sym typeface="Wingdings" pitchFamily="2" charset="2"/>
              </a:rPr>
              <a:t>8) Conceito do produto e modelo de negócios</a:t>
            </a:r>
            <a:br>
              <a:rPr lang="pt-BR" sz="2400" b="1" i="1" dirty="0">
                <a:solidFill>
                  <a:srgbClr val="993300"/>
                </a:solidFill>
                <a:sym typeface="Wingdings" pitchFamily="2" charset="2"/>
              </a:rPr>
            </a:br>
            <a:endParaRPr lang="pt-BR" sz="2400" b="1" i="1" dirty="0">
              <a:solidFill>
                <a:srgbClr val="99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2"/>
          <p:cNvSpPr>
            <a:spLocks noChangeShapeType="1"/>
          </p:cNvSpPr>
          <p:nvPr/>
        </p:nvSpPr>
        <p:spPr bwMode="auto">
          <a:xfrm flipV="1">
            <a:off x="4427538" y="692150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4427538" y="3500438"/>
            <a:ext cx="0" cy="285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1476375" y="3486150"/>
            <a:ext cx="283686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4543425" y="3429000"/>
            <a:ext cx="27654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H="1" flipV="1">
            <a:off x="2268538" y="1196975"/>
            <a:ext cx="2016125" cy="217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V="1">
            <a:off x="4572000" y="1268413"/>
            <a:ext cx="1944688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flipH="1">
            <a:off x="2339975" y="3573463"/>
            <a:ext cx="20161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4572000" y="3573463"/>
            <a:ext cx="2160588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H="1" flipV="1">
            <a:off x="3779838" y="4076700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 flipH="1" flipV="1">
            <a:off x="3635375" y="3500438"/>
            <a:ext cx="1460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 flipV="1">
            <a:off x="3635375" y="2852738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V="1">
            <a:off x="3779838" y="2565400"/>
            <a:ext cx="6477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>
            <a:off x="4427538" y="2565400"/>
            <a:ext cx="64928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 flipH="1" flipV="1">
            <a:off x="5091113" y="2838450"/>
            <a:ext cx="18732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H="1">
            <a:off x="4427538" y="4076700"/>
            <a:ext cx="6492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 flipH="1">
            <a:off x="5076825" y="348615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 flipV="1">
            <a:off x="3132138" y="2492375"/>
            <a:ext cx="2873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0" name="Line 19"/>
          <p:cNvSpPr>
            <a:spLocks noChangeShapeType="1"/>
          </p:cNvSpPr>
          <p:nvPr/>
        </p:nvSpPr>
        <p:spPr bwMode="auto">
          <a:xfrm flipV="1">
            <a:off x="3419475" y="2060575"/>
            <a:ext cx="1008063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>
            <a:off x="4427538" y="206057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 flipV="1">
            <a:off x="3132138" y="35004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>
            <a:off x="5449888" y="2449513"/>
            <a:ext cx="360362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 flipH="1">
            <a:off x="5508625" y="3500438"/>
            <a:ext cx="2873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 flipV="1">
            <a:off x="3419475" y="4508500"/>
            <a:ext cx="10080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 flipH="1">
            <a:off x="4427538" y="4437063"/>
            <a:ext cx="10810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7" name="Line 26"/>
          <p:cNvSpPr>
            <a:spLocks noChangeShapeType="1"/>
          </p:cNvSpPr>
          <p:nvPr/>
        </p:nvSpPr>
        <p:spPr bwMode="auto">
          <a:xfrm flipV="1">
            <a:off x="2555875" y="2060575"/>
            <a:ext cx="50323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8" name="Line 27"/>
          <p:cNvSpPr>
            <a:spLocks noChangeShapeType="1"/>
          </p:cNvSpPr>
          <p:nvPr/>
        </p:nvSpPr>
        <p:spPr bwMode="auto">
          <a:xfrm flipV="1">
            <a:off x="3059113" y="1484313"/>
            <a:ext cx="1368425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9" name="Line 28"/>
          <p:cNvSpPr>
            <a:spLocks noChangeShapeType="1"/>
          </p:cNvSpPr>
          <p:nvPr/>
        </p:nvSpPr>
        <p:spPr bwMode="auto">
          <a:xfrm>
            <a:off x="4427538" y="1468438"/>
            <a:ext cx="136842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0" name="Line 29"/>
          <p:cNvSpPr>
            <a:spLocks noChangeShapeType="1"/>
          </p:cNvSpPr>
          <p:nvPr/>
        </p:nvSpPr>
        <p:spPr bwMode="auto">
          <a:xfrm flipH="1" flipV="1">
            <a:off x="2555875" y="3500438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1" name="Line 30"/>
          <p:cNvSpPr>
            <a:spLocks noChangeShapeType="1"/>
          </p:cNvSpPr>
          <p:nvPr/>
        </p:nvSpPr>
        <p:spPr bwMode="auto">
          <a:xfrm flipH="1" flipV="1">
            <a:off x="2987675" y="4868863"/>
            <a:ext cx="14398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2" name="Line 31"/>
          <p:cNvSpPr>
            <a:spLocks noChangeShapeType="1"/>
          </p:cNvSpPr>
          <p:nvPr/>
        </p:nvSpPr>
        <p:spPr bwMode="auto">
          <a:xfrm flipH="1">
            <a:off x="4427538" y="4724400"/>
            <a:ext cx="14398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3" name="Line 32"/>
          <p:cNvSpPr>
            <a:spLocks noChangeShapeType="1"/>
          </p:cNvSpPr>
          <p:nvPr/>
        </p:nvSpPr>
        <p:spPr bwMode="auto">
          <a:xfrm>
            <a:off x="5795963" y="1989138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4" name="Line 33"/>
          <p:cNvSpPr>
            <a:spLocks noChangeShapeType="1"/>
          </p:cNvSpPr>
          <p:nvPr/>
        </p:nvSpPr>
        <p:spPr bwMode="auto">
          <a:xfrm flipH="1">
            <a:off x="5867400" y="3500438"/>
            <a:ext cx="4333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5" name="Oval 34"/>
          <p:cNvSpPr>
            <a:spLocks noChangeArrowheads="1"/>
          </p:cNvSpPr>
          <p:nvPr/>
        </p:nvSpPr>
        <p:spPr bwMode="auto">
          <a:xfrm>
            <a:off x="4298950" y="3328988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164388" y="2852738"/>
            <a:ext cx="1979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Conhecimento hegemônico e grau de sua  codificação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323850" y="476250"/>
            <a:ext cx="208756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B80000"/>
                </a:solidFill>
              </a:rPr>
              <a:t>Mercado</a:t>
            </a:r>
            <a:r>
              <a:rPr lang="pt-BR" b="1" dirty="0"/>
              <a:t> </a:t>
            </a:r>
          </a:p>
          <a:p>
            <a:pPr algn="ctr"/>
            <a:r>
              <a:rPr lang="pt-BR" b="1" dirty="0">
                <a:solidFill>
                  <a:srgbClr val="000099"/>
                </a:solidFill>
              </a:rPr>
              <a:t>Maduro; 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Em Formação; 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Em Ampliação; Inexistente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-108520" y="2565400"/>
            <a:ext cx="1871663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Trajetória Tecnológica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Tecnologias  maduras;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Adaptação;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Integração;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Inexistentes</a:t>
            </a:r>
            <a:r>
              <a:rPr lang="pt-BR" b="1" dirty="0">
                <a:solidFill>
                  <a:srgbClr val="0066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684213" y="5445125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Dispêndio total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3131294" y="6272485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Conceito do produto</a:t>
            </a: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6516689" y="5448706"/>
            <a:ext cx="2627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Posição na cadeia de valor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sz="2000" b="1" dirty="0">
                <a:solidFill>
                  <a:srgbClr val="B80000"/>
                </a:solidFill>
              </a:rPr>
              <a:t> </a:t>
            </a:r>
            <a:r>
              <a:rPr lang="pt-BR" sz="1400" b="1" dirty="0">
                <a:solidFill>
                  <a:srgbClr val="0000FF"/>
                </a:solidFill>
              </a:rPr>
              <a:t>Fornecedor → Indústria → Atacado/Varejo → Cliente Final</a:t>
            </a:r>
            <a:r>
              <a:rPr lang="pt-BR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3348038" y="0"/>
            <a:ext cx="242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Ciclo de vida do produto</a:t>
            </a: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6011863" y="476250"/>
            <a:ext cx="313213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Produto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Melhorias;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Nova família;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Nova plataforma</a:t>
            </a:r>
          </a:p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rgbClr val="0000FF"/>
                </a:solidFill>
              </a:rPr>
              <a:t>a) Produto novo para a empresa</a:t>
            </a:r>
            <a:br>
              <a:rPr lang="pt-BR" sz="1400" b="1" dirty="0">
                <a:solidFill>
                  <a:srgbClr val="0000FF"/>
                </a:solidFill>
              </a:rPr>
            </a:br>
            <a:r>
              <a:rPr lang="pt-BR" sz="1400" b="1" dirty="0">
                <a:solidFill>
                  <a:srgbClr val="0000FF"/>
                </a:solidFill>
              </a:rPr>
              <a:t>b) Pedido de cliente / </a:t>
            </a:r>
            <a:br>
              <a:rPr lang="pt-BR" sz="1400" b="1" dirty="0">
                <a:solidFill>
                  <a:srgbClr val="0000FF"/>
                </a:solidFill>
              </a:rPr>
            </a:br>
            <a:r>
              <a:rPr lang="pt-BR" sz="1400" b="1" dirty="0">
                <a:solidFill>
                  <a:srgbClr val="0000FF"/>
                </a:solidFill>
              </a:rPr>
              <a:t>    </a:t>
            </a:r>
            <a:r>
              <a:rPr lang="pt-BR" sz="1400" b="1" dirty="0" err="1">
                <a:solidFill>
                  <a:srgbClr val="0000FF"/>
                </a:solidFill>
              </a:rPr>
              <a:t>desenv</a:t>
            </a:r>
            <a:r>
              <a:rPr lang="pt-BR" sz="1400" b="1" dirty="0">
                <a:solidFill>
                  <a:srgbClr val="0000FF"/>
                </a:solidFill>
              </a:rPr>
              <a:t>.  a partir de pré-existente</a:t>
            </a:r>
          </a:p>
        </p:txBody>
      </p:sp>
      <p:sp>
        <p:nvSpPr>
          <p:cNvPr id="35884" name="Oval 43"/>
          <p:cNvSpPr>
            <a:spLocks noChangeArrowheads="1"/>
          </p:cNvSpPr>
          <p:nvPr/>
        </p:nvSpPr>
        <p:spPr bwMode="auto">
          <a:xfrm>
            <a:off x="4370388" y="2506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5" name="Oval 44"/>
          <p:cNvSpPr>
            <a:spLocks noChangeArrowheads="1"/>
          </p:cNvSpPr>
          <p:nvPr/>
        </p:nvSpPr>
        <p:spPr bwMode="auto">
          <a:xfrm>
            <a:off x="4356100" y="1989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6" name="Oval 45"/>
          <p:cNvSpPr>
            <a:spLocks noChangeArrowheads="1"/>
          </p:cNvSpPr>
          <p:nvPr/>
        </p:nvSpPr>
        <p:spPr bwMode="auto">
          <a:xfrm>
            <a:off x="4356100" y="14128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7" name="Oval 46"/>
          <p:cNvSpPr>
            <a:spLocks noChangeArrowheads="1"/>
          </p:cNvSpPr>
          <p:nvPr/>
        </p:nvSpPr>
        <p:spPr bwMode="auto">
          <a:xfrm>
            <a:off x="2987675" y="1989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8" name="Oval 47"/>
          <p:cNvSpPr>
            <a:spLocks noChangeArrowheads="1"/>
          </p:cNvSpPr>
          <p:nvPr/>
        </p:nvSpPr>
        <p:spPr bwMode="auto">
          <a:xfrm>
            <a:off x="3348038" y="24209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9" name="Oval 48"/>
          <p:cNvSpPr>
            <a:spLocks noChangeArrowheads="1"/>
          </p:cNvSpPr>
          <p:nvPr/>
        </p:nvSpPr>
        <p:spPr bwMode="auto">
          <a:xfrm>
            <a:off x="3751263" y="27797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0" name="Oval 49"/>
          <p:cNvSpPr>
            <a:spLocks noChangeArrowheads="1"/>
          </p:cNvSpPr>
          <p:nvPr/>
        </p:nvSpPr>
        <p:spPr bwMode="auto">
          <a:xfrm>
            <a:off x="2484438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1" name="Oval 50"/>
          <p:cNvSpPr>
            <a:spLocks noChangeArrowheads="1"/>
          </p:cNvSpPr>
          <p:nvPr/>
        </p:nvSpPr>
        <p:spPr bwMode="auto">
          <a:xfrm>
            <a:off x="3059113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2" name="Oval 51"/>
          <p:cNvSpPr>
            <a:spLocks noChangeArrowheads="1"/>
          </p:cNvSpPr>
          <p:nvPr/>
        </p:nvSpPr>
        <p:spPr bwMode="auto">
          <a:xfrm>
            <a:off x="3578225" y="34004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3" name="Oval 52"/>
          <p:cNvSpPr>
            <a:spLocks noChangeArrowheads="1"/>
          </p:cNvSpPr>
          <p:nvPr/>
        </p:nvSpPr>
        <p:spPr bwMode="auto">
          <a:xfrm>
            <a:off x="3765550" y="40052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4" name="Oval 53"/>
          <p:cNvSpPr>
            <a:spLocks noChangeArrowheads="1"/>
          </p:cNvSpPr>
          <p:nvPr/>
        </p:nvSpPr>
        <p:spPr bwMode="auto">
          <a:xfrm>
            <a:off x="3276600" y="44370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5" name="Oval 54"/>
          <p:cNvSpPr>
            <a:spLocks noChangeArrowheads="1"/>
          </p:cNvSpPr>
          <p:nvPr/>
        </p:nvSpPr>
        <p:spPr bwMode="auto">
          <a:xfrm>
            <a:off x="2930525" y="47974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6" name="Oval 55"/>
          <p:cNvSpPr>
            <a:spLocks noChangeArrowheads="1"/>
          </p:cNvSpPr>
          <p:nvPr/>
        </p:nvSpPr>
        <p:spPr bwMode="auto">
          <a:xfrm>
            <a:off x="4362450" y="42656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7" name="Oval 56"/>
          <p:cNvSpPr>
            <a:spLocks noChangeArrowheads="1"/>
          </p:cNvSpPr>
          <p:nvPr/>
        </p:nvSpPr>
        <p:spPr bwMode="auto">
          <a:xfrm>
            <a:off x="4356100" y="48545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8" name="Oval 57"/>
          <p:cNvSpPr>
            <a:spLocks noChangeArrowheads="1"/>
          </p:cNvSpPr>
          <p:nvPr/>
        </p:nvSpPr>
        <p:spPr bwMode="auto">
          <a:xfrm>
            <a:off x="4370388" y="53578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9" name="Oval 58"/>
          <p:cNvSpPr>
            <a:spLocks noChangeArrowheads="1"/>
          </p:cNvSpPr>
          <p:nvPr/>
        </p:nvSpPr>
        <p:spPr bwMode="auto">
          <a:xfrm>
            <a:off x="5018088" y="27368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0" name="Oval 59"/>
          <p:cNvSpPr>
            <a:spLocks noChangeArrowheads="1"/>
          </p:cNvSpPr>
          <p:nvPr/>
        </p:nvSpPr>
        <p:spPr bwMode="auto">
          <a:xfrm>
            <a:off x="5364163" y="23479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1" name="Oval 60"/>
          <p:cNvSpPr>
            <a:spLocks noChangeArrowheads="1"/>
          </p:cNvSpPr>
          <p:nvPr/>
        </p:nvSpPr>
        <p:spPr bwMode="auto">
          <a:xfrm>
            <a:off x="5722938" y="19161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2" name="Oval 61"/>
          <p:cNvSpPr>
            <a:spLocks noChangeArrowheads="1"/>
          </p:cNvSpPr>
          <p:nvPr/>
        </p:nvSpPr>
        <p:spPr bwMode="auto">
          <a:xfrm>
            <a:off x="6227763" y="33559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3" name="Oval 62"/>
          <p:cNvSpPr>
            <a:spLocks noChangeArrowheads="1"/>
          </p:cNvSpPr>
          <p:nvPr/>
        </p:nvSpPr>
        <p:spPr bwMode="auto">
          <a:xfrm>
            <a:off x="5724525" y="3386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4" name="Oval 63"/>
          <p:cNvSpPr>
            <a:spLocks noChangeArrowheads="1"/>
          </p:cNvSpPr>
          <p:nvPr/>
        </p:nvSpPr>
        <p:spPr bwMode="auto">
          <a:xfrm>
            <a:off x="5205413" y="34004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5" name="Oval 64"/>
          <p:cNvSpPr>
            <a:spLocks noChangeArrowheads="1"/>
          </p:cNvSpPr>
          <p:nvPr/>
        </p:nvSpPr>
        <p:spPr bwMode="auto">
          <a:xfrm>
            <a:off x="5003800" y="39338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6" name="Oval 65"/>
          <p:cNvSpPr>
            <a:spLocks noChangeArrowheads="1"/>
          </p:cNvSpPr>
          <p:nvPr/>
        </p:nvSpPr>
        <p:spPr bwMode="auto">
          <a:xfrm>
            <a:off x="5435600" y="43640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7" name="Oval 66"/>
          <p:cNvSpPr>
            <a:spLocks noChangeArrowheads="1"/>
          </p:cNvSpPr>
          <p:nvPr/>
        </p:nvSpPr>
        <p:spPr bwMode="auto">
          <a:xfrm>
            <a:off x="5795963" y="46529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3" grpId="0"/>
      <p:bldP spid="176164" grpId="0"/>
      <p:bldP spid="176165" grpId="0"/>
      <p:bldP spid="176166" grpId="0"/>
      <p:bldP spid="176167" grpId="0"/>
      <p:bldP spid="176168" grpId="0"/>
      <p:bldP spid="176169" grpId="0"/>
      <p:bldP spid="1761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6309136" y="4822120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Desenvolver formas de divulgar os resultados interna e externamente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0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Processo sistemático de inovação incremental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Forças e fraquezas dos modelos tradicionais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111125" y="1556792"/>
            <a:ext cx="9144000" cy="49958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defRPr/>
            </a:pPr>
            <a:r>
              <a:rPr lang="pt-BR" sz="2000" dirty="0"/>
              <a:t>Ajudam a estruturar o processo, reduzindo riscos nos projetos de inovação incremental</a:t>
            </a:r>
          </a:p>
          <a:p>
            <a:pPr>
              <a:buClr>
                <a:srgbClr val="C00000"/>
              </a:buClr>
              <a:defRPr/>
            </a:pPr>
            <a:r>
              <a:rPr lang="pt-BR" sz="2000" dirty="0"/>
              <a:t>Modelos de “fluxo” pressupõem fluxo constante e alto de projetos similares (inovação incremental)</a:t>
            </a:r>
          </a:p>
          <a:p>
            <a:pPr>
              <a:buClr>
                <a:srgbClr val="C00000"/>
              </a:buClr>
              <a:defRPr/>
            </a:pPr>
            <a:r>
              <a:rPr lang="pt-BR" sz="2000" dirty="0"/>
              <a:t>Valoração de projetos radicais não é simples</a:t>
            </a:r>
          </a:p>
          <a:p>
            <a:pPr lvl="1">
              <a:buClr>
                <a:srgbClr val="C00000"/>
              </a:buClr>
              <a:defRPr/>
            </a:pPr>
            <a:r>
              <a:rPr lang="pt-BR" sz="2000" dirty="0"/>
              <a:t>Não há dados de mercado de produtos que “abrem mercado” – ex.: Walkman, </a:t>
            </a:r>
            <a:r>
              <a:rPr lang="pt-BR" sz="2000" dirty="0" err="1"/>
              <a:t>Post</a:t>
            </a:r>
            <a:r>
              <a:rPr lang="pt-BR" sz="2000" dirty="0"/>
              <a:t> It</a:t>
            </a:r>
          </a:p>
          <a:p>
            <a:pPr lvl="2">
              <a:buClr>
                <a:srgbClr val="C00000"/>
              </a:buClr>
              <a:defRPr/>
            </a:pPr>
            <a:r>
              <a:rPr lang="pt-BR" sz="2000" dirty="0"/>
              <a:t>Pesquisas/Deptos de Marketing normalmente vetam os produtos</a:t>
            </a:r>
          </a:p>
          <a:p>
            <a:pPr lvl="2">
              <a:buClr>
                <a:srgbClr val="C00000"/>
              </a:buClr>
              <a:defRPr/>
            </a:pPr>
            <a:r>
              <a:rPr lang="pt-BR" sz="2000" dirty="0"/>
              <a:t>Análises financeiras têm pouca base (NPV, ROI etc.)</a:t>
            </a:r>
          </a:p>
          <a:p>
            <a:pPr lvl="1">
              <a:buClr>
                <a:srgbClr val="C00000"/>
              </a:buClr>
              <a:defRPr/>
            </a:pPr>
            <a:r>
              <a:rPr lang="pt-BR" sz="2000" dirty="0"/>
              <a:t>Valoração tradicional trata de risco, não de oportunidade</a:t>
            </a:r>
          </a:p>
          <a:p>
            <a:pPr marL="457200" lvl="1" indent="0">
              <a:buClr>
                <a:srgbClr val="C00000"/>
              </a:buClr>
              <a:buNone/>
              <a:defRPr/>
            </a:pPr>
            <a:endParaRPr lang="pt-BR" sz="2000" dirty="0"/>
          </a:p>
          <a:p>
            <a:pPr>
              <a:defRPr/>
            </a:pPr>
            <a:r>
              <a:rPr lang="pt-BR" sz="2000" b="1" dirty="0"/>
              <a:t>Problemas relevantes e sem bom equacionamento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pt-BR" sz="2000" dirty="0"/>
              <a:t>Como gerir portfólio de projetos de inovação?</a:t>
            </a:r>
          </a:p>
          <a:p>
            <a:pPr marL="914400" lvl="1" indent="-457200"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pt-BR" sz="2000" dirty="0"/>
              <a:t>Como começar a inovar sistematicamente?</a:t>
            </a:r>
          </a:p>
          <a:p>
            <a:pPr>
              <a:buFontTx/>
              <a:buNone/>
              <a:defRPr/>
            </a:pPr>
            <a:endParaRPr lang="pt-BR" dirty="0"/>
          </a:p>
          <a:p>
            <a:pPr>
              <a:defRPr/>
            </a:pPr>
            <a:endParaRPr lang="pt-BR" sz="2800" dirty="0"/>
          </a:p>
          <a:p>
            <a:pPr lvl="1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540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147"/>
            <a:ext cx="9144000" cy="4897189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2"/>
              </a:buBlip>
              <a:defRPr/>
            </a:pPr>
            <a:r>
              <a:rPr lang="pt-BR" sz="2400" dirty="0"/>
              <a:t>Há diferentes tipos de projeto de inovação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400" dirty="0"/>
              <a:t>Curtos, longos, incrementais, ruptura tecnológica, ruptura de mercado (criação de mercado), sob demanda, para estoque….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Modelos canônicos influenciam fortemente a prática da gestão da inovação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SzPct val="70000"/>
              <a:buFont typeface="Arial" charset="0"/>
              <a:buBlip>
                <a:blip r:embed="rId3"/>
              </a:buBlip>
              <a:defRPr/>
            </a:pPr>
            <a:r>
              <a:rPr lang="pt-BR" sz="2400" dirty="0"/>
              <a:t>Os modelos cumprem simultaneamente vários papéis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dirty="0"/>
              <a:t>Objetivo a ser atingido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i="1" dirty="0" err="1"/>
              <a:t>mind</a:t>
            </a:r>
            <a:r>
              <a:rPr lang="pt-BR" i="1" dirty="0"/>
              <a:t> </a:t>
            </a:r>
            <a:r>
              <a:rPr lang="pt-BR" i="1" dirty="0" err="1"/>
              <a:t>setters</a:t>
            </a:r>
            <a:r>
              <a:rPr lang="pt-BR" dirty="0"/>
              <a:t>, influenciando decisões, mesmo que implicitamente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dirty="0"/>
              <a:t>indicador de boas práticas de gestão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Esses modelos foram criados para for desenvolvimento incremental de novos produtos em grandes empresas de bens duráveis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Há um problema de aderência à realidade</a:t>
            </a:r>
          </a:p>
          <a:p>
            <a:pPr eaLnBrk="1" fontAlgn="auto" hangingPunct="1">
              <a:spcAft>
                <a:spcPts val="0"/>
              </a:spcAft>
              <a:buSzPct val="70000"/>
              <a:buFont typeface="Arial" charset="0"/>
              <a:buBlip>
                <a:blip r:embed="rId2"/>
              </a:buBlip>
              <a:defRPr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Processo sistemático de inovação incremental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Problemas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585"/>
            <a:ext cx="9144000" cy="532881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pt-BR" sz="2000" dirty="0"/>
              <a:t>Muitos gestores têm dificuldade para justificar a alocação de recursos em projetos que não aderem ao processo tradicional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Blip>
                <a:blip r:embed="rId2"/>
              </a:buBlip>
              <a:defRPr/>
            </a:pPr>
            <a:r>
              <a:rPr lang="pt-BR" sz="2000" dirty="0"/>
              <a:t>Projetos de inovação radical são penalizados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000" dirty="0"/>
              <a:t>Não seguem rotas tecnológicas estabelecidas ou não levam a produtos substitutos (ou seja, “criam” mercado)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sz="2000" dirty="0"/>
              <a:t>Dificuldade para estimar custos, volumes, preços, regulação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Blip>
                <a:blip r:embed="rId3"/>
              </a:buBlip>
              <a:defRPr/>
            </a:pPr>
            <a:r>
              <a:rPr lang="pt-BR" sz="2000" dirty="0"/>
              <a:t>Gestores ‘</a:t>
            </a:r>
            <a:r>
              <a:rPr lang="pt-BR" sz="2000" dirty="0" err="1"/>
              <a:t>curto-circuitam</a:t>
            </a:r>
            <a:r>
              <a:rPr lang="pt-BR" sz="2000" dirty="0"/>
              <a:t>’ o processo oficial e suas regras para poderem desenvolver projetos radicais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000" dirty="0"/>
              <a:t>Há teorias e abordagens que questionam o enfoque único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SzPct val="70000"/>
              <a:buBlip>
                <a:blip r:embed="rId3"/>
              </a:buBlip>
              <a:defRPr/>
            </a:pPr>
            <a:r>
              <a:rPr lang="pt-BR" sz="2000" dirty="0"/>
              <a:t>Teoria da contingência</a:t>
            </a:r>
          </a:p>
          <a:p>
            <a:pPr lvl="1">
              <a:lnSpc>
                <a:spcPct val="120000"/>
              </a:lnSpc>
              <a:buClr>
                <a:srgbClr val="00B050"/>
              </a:buClr>
              <a:buSzPct val="70000"/>
              <a:buBlip>
                <a:blip r:embed="rId3"/>
              </a:buBlip>
              <a:defRPr/>
            </a:pPr>
            <a:r>
              <a:rPr lang="pt-BR" sz="2000" dirty="0"/>
              <a:t>“</a:t>
            </a:r>
            <a:r>
              <a:rPr lang="pt-BR" sz="2000" dirty="0" err="1"/>
              <a:t>One</a:t>
            </a:r>
            <a:r>
              <a:rPr lang="pt-BR" sz="2000" dirty="0"/>
              <a:t> </a:t>
            </a:r>
            <a:r>
              <a:rPr lang="pt-BR" sz="2000" dirty="0" err="1"/>
              <a:t>size</a:t>
            </a:r>
            <a:r>
              <a:rPr lang="pt-BR" sz="2000" dirty="0"/>
              <a:t> does </a:t>
            </a:r>
            <a:r>
              <a:rPr lang="pt-BR" sz="2000" dirty="0" err="1"/>
              <a:t>not</a:t>
            </a:r>
            <a:r>
              <a:rPr lang="pt-BR" sz="2000" dirty="0"/>
              <a:t> </a:t>
            </a:r>
            <a:r>
              <a:rPr lang="pt-BR" sz="2000" dirty="0" err="1"/>
              <a:t>fit</a:t>
            </a:r>
            <a:r>
              <a:rPr lang="pt-BR" sz="2000" dirty="0"/>
              <a:t> </a:t>
            </a:r>
            <a:r>
              <a:rPr lang="pt-BR" sz="2000" dirty="0" err="1"/>
              <a:t>all</a:t>
            </a:r>
            <a:r>
              <a:rPr lang="pt-BR" sz="2000" dirty="0"/>
              <a:t> </a:t>
            </a:r>
            <a:r>
              <a:rPr lang="pt-BR" sz="2000" dirty="0" err="1"/>
              <a:t>projects</a:t>
            </a:r>
            <a:r>
              <a:rPr lang="pt-BR" sz="2000" dirty="0"/>
              <a:t>”</a:t>
            </a:r>
          </a:p>
          <a:p>
            <a:pPr eaLnBrk="1" fontAlgn="auto" hangingPunct="1">
              <a:spcAft>
                <a:spcPts val="0"/>
              </a:spcAft>
              <a:buSzPct val="70000"/>
              <a:buFont typeface="Arial" charset="0"/>
              <a:buBlip>
                <a:blip r:embed="rId2"/>
              </a:buBlip>
              <a:defRPr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Processo sistemático de inovação incremental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Problemas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20841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2"/>
              </a:buBlip>
              <a:defRPr/>
            </a:pPr>
            <a:r>
              <a:rPr lang="pt-BR" sz="2200" dirty="0"/>
              <a:t>Fizemos pesquisa para perceber quais tipos de tipos processo de inovação são relevantes para configurar ações gerenciais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Metodologia similar à de Clark e </a:t>
            </a:r>
            <a:r>
              <a:rPr lang="pt-BR" sz="2200" dirty="0" err="1"/>
              <a:t>Wheelwright’s</a:t>
            </a:r>
            <a:r>
              <a:rPr lang="pt-BR" sz="2200" dirty="0"/>
              <a:t>, Clark e Fujimoto, Cooper, </a:t>
            </a:r>
            <a:r>
              <a:rPr lang="pt-BR" sz="2200" dirty="0" err="1"/>
              <a:t>Hansen</a:t>
            </a:r>
            <a:r>
              <a:rPr lang="pt-BR" sz="2200" dirty="0"/>
              <a:t> e Birkinshaw etc.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Unidade de pesquisa : projetos de inovação, não empresas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sz="2200" dirty="0"/>
              <a:t>Diferentes processos podem rodar numa mesma empresa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132 processos de inovação analisados em 72 empresas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sz="2200" dirty="0"/>
              <a:t>Sem distinção de setor, tamanho, atividade (inclui alguns serviços)</a:t>
            </a:r>
          </a:p>
          <a:p>
            <a:pPr lvl="3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Hospital, Empresas de Serviços de Engenharia, P&amp;D, ....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Objetivo: mapear o processo real seguido pelos projetos a as contingências que os conformam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SzPct val="70000"/>
              <a:buFont typeface="Arial" pitchFamily="34" charset="0"/>
              <a:buBlip>
                <a:blip r:embed="rId3"/>
              </a:buBlip>
              <a:defRPr/>
            </a:pPr>
            <a:r>
              <a:rPr lang="pt-BR" sz="2200" dirty="0"/>
              <a:t>Financiada pela Fapesp e CNPq</a:t>
            </a:r>
          </a:p>
          <a:p>
            <a:pPr eaLnBrk="1" fontAlgn="auto" hangingPunct="1">
              <a:spcAft>
                <a:spcPts val="0"/>
              </a:spcAft>
              <a:buSzPct val="70000"/>
              <a:buFont typeface="Arial" charset="0"/>
              <a:buBlip>
                <a:blip r:embed="rId2"/>
              </a:buBlip>
              <a:defRPr/>
            </a:pPr>
            <a:endParaRPr lang="pt-BR" dirty="0">
              <a:solidFill>
                <a:srgbClr val="0066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0" y="5245788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66FF"/>
                </a:solidFill>
              </a:rPr>
              <a:t>3PD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Algatex</a:t>
            </a:r>
            <a:r>
              <a:rPr lang="en-US" sz="1400" dirty="0">
                <a:solidFill>
                  <a:srgbClr val="0066FF"/>
                </a:solidFill>
              </a:rPr>
              <a:t> , Altus, </a:t>
            </a:r>
            <a:r>
              <a:rPr lang="en-US" sz="1400" dirty="0" err="1">
                <a:solidFill>
                  <a:srgbClr val="0066FF"/>
                </a:solidFill>
              </a:rPr>
              <a:t>Aquamet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Artecola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Avantium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Bematech</a:t>
            </a:r>
            <a:r>
              <a:rPr lang="en-US" sz="1400" dirty="0">
                <a:solidFill>
                  <a:srgbClr val="0066FF"/>
                </a:solidFill>
              </a:rPr>
              <a:t>, Bio-</a:t>
            </a:r>
            <a:r>
              <a:rPr lang="en-US" sz="1400" dirty="0" err="1">
                <a:solidFill>
                  <a:srgbClr val="0066FF"/>
                </a:solidFill>
              </a:rPr>
              <a:t>Manguinhos</a:t>
            </a:r>
            <a:r>
              <a:rPr lang="en-US" sz="1400" dirty="0">
                <a:solidFill>
                  <a:srgbClr val="0066FF"/>
                </a:solidFill>
              </a:rPr>
              <a:t>, Biotec, </a:t>
            </a:r>
            <a:r>
              <a:rPr lang="en-US" sz="1400" dirty="0" err="1">
                <a:solidFill>
                  <a:srgbClr val="0066FF"/>
                </a:solidFill>
              </a:rPr>
              <a:t>Brasilata</a:t>
            </a:r>
            <a:r>
              <a:rPr lang="en-US" sz="1400" dirty="0">
                <a:solidFill>
                  <a:srgbClr val="0066FF"/>
                </a:solidFill>
              </a:rPr>
              <a:t>, Braskem, </a:t>
            </a:r>
            <a:r>
              <a:rPr lang="en-US" sz="1400" dirty="0" err="1">
                <a:solidFill>
                  <a:srgbClr val="0066FF"/>
                </a:solidFill>
              </a:rPr>
              <a:t>Bry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Buscapé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CNEC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Coester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Cordoaria</a:t>
            </a:r>
            <a:r>
              <a:rPr lang="en-US" sz="1400" dirty="0">
                <a:solidFill>
                  <a:srgbClr val="0066FF"/>
                </a:solidFill>
              </a:rPr>
              <a:t> São Leopoldo, CTI, </a:t>
            </a:r>
            <a:r>
              <a:rPr lang="en-US" sz="1400" dirty="0" err="1">
                <a:solidFill>
                  <a:srgbClr val="0066FF"/>
                </a:solidFill>
              </a:rPr>
              <a:t>Deca</a:t>
            </a:r>
            <a:r>
              <a:rPr lang="en-US" sz="1400" dirty="0">
                <a:solidFill>
                  <a:srgbClr val="0066FF"/>
                </a:solidFill>
              </a:rPr>
              <a:t>, Delphi, </a:t>
            </a:r>
            <a:r>
              <a:rPr lang="en-US" sz="1400" dirty="0" err="1">
                <a:solidFill>
                  <a:srgbClr val="0066FF"/>
                </a:solidFill>
              </a:rPr>
              <a:t>Digitro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Docol</a:t>
            </a:r>
            <a:r>
              <a:rPr lang="en-US" sz="1400" dirty="0">
                <a:solidFill>
                  <a:srgbClr val="0066FF"/>
                </a:solidFill>
              </a:rPr>
              <a:t>, E-</a:t>
            </a:r>
            <a:r>
              <a:rPr lang="en-US" sz="1400" dirty="0" err="1">
                <a:solidFill>
                  <a:srgbClr val="0066FF"/>
                </a:solidFill>
              </a:rPr>
              <a:t>Brane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Ecovec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Embraco</a:t>
            </a:r>
            <a:r>
              <a:rPr lang="en-US" sz="1400" dirty="0">
                <a:solidFill>
                  <a:srgbClr val="0066FF"/>
                </a:solidFill>
              </a:rPr>
              <a:t>, Embraer, </a:t>
            </a:r>
            <a:r>
              <a:rPr lang="en-US" sz="1400" dirty="0" err="1">
                <a:solidFill>
                  <a:srgbClr val="0066FF"/>
                </a:solidFill>
              </a:rPr>
              <a:t>Engevix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Epagri</a:t>
            </a:r>
            <a:r>
              <a:rPr lang="en-US" sz="1400" dirty="0">
                <a:solidFill>
                  <a:srgbClr val="0066FF"/>
                </a:solidFill>
              </a:rPr>
              <a:t>, Ford, </a:t>
            </a:r>
            <a:r>
              <a:rPr lang="en-US" sz="1400" dirty="0" err="1">
                <a:solidFill>
                  <a:srgbClr val="0066FF"/>
                </a:solidFill>
              </a:rPr>
              <a:t>Fras</a:t>
            </a:r>
            <a:r>
              <a:rPr lang="en-US" sz="1400" dirty="0">
                <a:solidFill>
                  <a:srgbClr val="0066FF"/>
                </a:solidFill>
              </a:rPr>
              <a:t>-Le, </a:t>
            </a:r>
            <a:r>
              <a:rPr lang="en-US" sz="1400" dirty="0" err="1">
                <a:solidFill>
                  <a:srgbClr val="0066FF"/>
                </a:solidFill>
              </a:rPr>
              <a:t>Genpro</a:t>
            </a:r>
            <a:r>
              <a:rPr lang="en-US" sz="1400" dirty="0">
                <a:solidFill>
                  <a:srgbClr val="0066FF"/>
                </a:solidFill>
              </a:rPr>
              <a:t>, GKN, Google, </a:t>
            </a:r>
            <a:r>
              <a:rPr lang="en-US" sz="1400" dirty="0" err="1">
                <a:solidFill>
                  <a:srgbClr val="0066FF"/>
                </a:solidFill>
              </a:rPr>
              <a:t>Grendene</a:t>
            </a:r>
            <a:r>
              <a:rPr lang="en-US" sz="1400" dirty="0">
                <a:solidFill>
                  <a:srgbClr val="0066FF"/>
                </a:solidFill>
              </a:rPr>
              <a:t>, Hospital Mãe de Deus, ICE, </a:t>
            </a:r>
            <a:r>
              <a:rPr lang="en-US" sz="1400" dirty="0" err="1">
                <a:solidFill>
                  <a:srgbClr val="0066FF"/>
                </a:solidFill>
              </a:rPr>
              <a:t>Imaginarium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Inovax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Invitt</a:t>
            </a:r>
            <a:r>
              <a:rPr lang="en-US" sz="1400" dirty="0">
                <a:solidFill>
                  <a:srgbClr val="0066FF"/>
                </a:solidFill>
              </a:rPr>
              <a:t>, IPT, </a:t>
            </a:r>
            <a:r>
              <a:rPr lang="en-US" sz="1400" dirty="0" err="1">
                <a:solidFill>
                  <a:srgbClr val="0066FF"/>
                </a:solidFill>
              </a:rPr>
              <a:t>IVE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Iveco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KNBS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KTY</a:t>
            </a:r>
            <a:r>
              <a:rPr lang="en-US" sz="1400" dirty="0">
                <a:solidFill>
                  <a:srgbClr val="0066FF"/>
                </a:solidFill>
              </a:rPr>
              <a:t>, Linea Laura, LSI Tec, </a:t>
            </a:r>
            <a:r>
              <a:rPr lang="en-US" sz="1400" dirty="0" err="1">
                <a:solidFill>
                  <a:srgbClr val="0066FF"/>
                </a:solidFill>
              </a:rPr>
              <a:t>Magneti</a:t>
            </a:r>
            <a:r>
              <a:rPr lang="en-US" sz="14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0066FF"/>
                </a:solidFill>
              </a:rPr>
              <a:t>Marelli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Mahle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Miolo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Nanox</a:t>
            </a:r>
            <a:r>
              <a:rPr lang="en-US" sz="1400" dirty="0">
                <a:solidFill>
                  <a:srgbClr val="0066FF"/>
                </a:solidFill>
              </a:rPr>
              <a:t>, Natura, </a:t>
            </a:r>
            <a:r>
              <a:rPr lang="en-US" sz="1400" dirty="0" err="1">
                <a:solidFill>
                  <a:srgbClr val="0066FF"/>
                </a:solidFill>
              </a:rPr>
              <a:t>Nexxera</a:t>
            </a:r>
            <a:r>
              <a:rPr lang="en-US" sz="1400" dirty="0">
                <a:solidFill>
                  <a:srgbClr val="0066FF"/>
                </a:solidFill>
              </a:rPr>
              <a:t>, Nova </a:t>
            </a:r>
            <a:r>
              <a:rPr lang="en-US" sz="1400" dirty="0" err="1">
                <a:solidFill>
                  <a:srgbClr val="0066FF"/>
                </a:solidFill>
              </a:rPr>
              <a:t>Reciclagem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Odebrecht</a:t>
            </a:r>
            <a:r>
              <a:rPr lang="en-US" sz="14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0066FF"/>
                </a:solidFill>
              </a:rPr>
              <a:t>Oil&amp;Gas</a:t>
            </a:r>
            <a:r>
              <a:rPr lang="en-US" sz="1400" dirty="0">
                <a:solidFill>
                  <a:srgbClr val="0066FF"/>
                </a:solidFill>
              </a:rPr>
              <a:t>, Oil-Finder, Orange, </a:t>
            </a:r>
            <a:r>
              <a:rPr lang="en-US" sz="1400" dirty="0" err="1">
                <a:solidFill>
                  <a:srgbClr val="0066FF"/>
                </a:solidFill>
              </a:rPr>
              <a:t>Ouro</a:t>
            </a:r>
            <a:r>
              <a:rPr lang="en-US" sz="1400" dirty="0">
                <a:solidFill>
                  <a:srgbClr val="0066FF"/>
                </a:solidFill>
              </a:rPr>
              <a:t> </a:t>
            </a:r>
            <a:r>
              <a:rPr lang="en-US" sz="1400" dirty="0" err="1">
                <a:solidFill>
                  <a:srgbClr val="0066FF"/>
                </a:solidFill>
              </a:rPr>
              <a:t>Fino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Oxiteno</a:t>
            </a:r>
            <a:r>
              <a:rPr lang="en-US" sz="1400" dirty="0">
                <a:solidFill>
                  <a:srgbClr val="0066FF"/>
                </a:solidFill>
              </a:rPr>
              <a:t>, Petrobras, </a:t>
            </a:r>
            <a:r>
              <a:rPr lang="en-US" sz="1400" dirty="0" err="1">
                <a:solidFill>
                  <a:srgbClr val="0066FF"/>
                </a:solidFill>
              </a:rPr>
              <a:t>Powertrain-FPT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Promon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Quattor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Sadia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SIM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Smar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Softplan-Poligraph</a:t>
            </a:r>
            <a:r>
              <a:rPr lang="en-US" sz="1400" dirty="0">
                <a:solidFill>
                  <a:srgbClr val="0066FF"/>
                </a:solidFill>
              </a:rPr>
              <a:t>, </a:t>
            </a:r>
            <a:r>
              <a:rPr lang="en-US" sz="1400" dirty="0" err="1">
                <a:solidFill>
                  <a:srgbClr val="0066FF"/>
                </a:solidFill>
              </a:rPr>
              <a:t>Synergon</a:t>
            </a:r>
            <a:r>
              <a:rPr lang="en-US" sz="1400" dirty="0">
                <a:solidFill>
                  <a:srgbClr val="0066FF"/>
                </a:solidFill>
              </a:rPr>
              <a:t> , Tamoios, Tigre, </a:t>
            </a:r>
            <a:r>
              <a:rPr lang="en-US" sz="1400" dirty="0" err="1">
                <a:solidFill>
                  <a:srgbClr val="0066FF"/>
                </a:solidFill>
              </a:rPr>
              <a:t>Tramontina</a:t>
            </a:r>
            <a:r>
              <a:rPr lang="en-US" sz="1400" dirty="0">
                <a:solidFill>
                  <a:srgbClr val="0066FF"/>
                </a:solidFill>
              </a:rPr>
              <a:t>,  Unilever, </a:t>
            </a:r>
            <a:r>
              <a:rPr lang="en-US" sz="1400" dirty="0" err="1">
                <a:solidFill>
                  <a:srgbClr val="0066FF"/>
                </a:solidFill>
              </a:rPr>
              <a:t>V2Com</a:t>
            </a:r>
            <a:r>
              <a:rPr lang="en-US" sz="1400" dirty="0">
                <a:solidFill>
                  <a:srgbClr val="0066FF"/>
                </a:solidFill>
              </a:rPr>
              <a:t>, VSE, </a:t>
            </a:r>
            <a:r>
              <a:rPr lang="en-US" sz="1400" dirty="0" err="1">
                <a:solidFill>
                  <a:srgbClr val="0066FF"/>
                </a:solidFill>
              </a:rPr>
              <a:t>Welle</a:t>
            </a:r>
            <a:r>
              <a:rPr lang="en-US" sz="1400" dirty="0">
                <a:solidFill>
                  <a:srgbClr val="0066FF"/>
                </a:solidFill>
              </a:rPr>
              <a:t> </a:t>
            </a:r>
          </a:p>
          <a:p>
            <a:r>
              <a:rPr lang="en-US" sz="16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114424" y="982672"/>
          <a:ext cx="8964488" cy="467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5544908" imgH="2893374" progId="Word.Document.12">
                  <p:embed/>
                </p:oleObj>
              </mc:Choice>
              <mc:Fallback>
                <p:oleObj name="Documento" r:id="rId3" imgW="5544908" imgH="2893374" progId="Word.Document.12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24" y="982672"/>
                        <a:ext cx="8964488" cy="4678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391" y="-349931"/>
            <a:ext cx="2094954" cy="6939644"/>
          </a:xfrm>
        </p:spPr>
        <p:txBody>
          <a:bodyPr/>
          <a:lstStyle/>
          <a:p>
            <a:pPr eaLnBrk="1" hangingPunct="1"/>
            <a:r>
              <a:rPr lang="pt-BR" sz="2800" dirty="0" err="1" smtClean="0"/>
              <a:t>Carac</a:t>
            </a:r>
            <a:r>
              <a:rPr lang="pt-BR" sz="2800" dirty="0" smtClean="0"/>
              <a:t>-</a:t>
            </a:r>
            <a:br>
              <a:rPr lang="pt-BR" sz="2800" dirty="0" smtClean="0"/>
            </a:br>
            <a:r>
              <a:rPr lang="pt-BR" sz="2800" dirty="0" err="1" smtClean="0"/>
              <a:t>terísticas</a:t>
            </a:r>
            <a:r>
              <a:rPr lang="pt-BR" sz="2800" dirty="0" smtClean="0"/>
              <a:t> de</a:t>
            </a:r>
            <a:br>
              <a:rPr lang="pt-BR" sz="2800" dirty="0" smtClean="0"/>
            </a:br>
            <a:r>
              <a:rPr lang="pt-BR" sz="2800" dirty="0" smtClean="0"/>
              <a:t> P e de D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63" y="0"/>
            <a:ext cx="5796806" cy="68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83506"/>
            <a:ext cx="9144000" cy="4869830"/>
          </a:xfrm>
        </p:spPr>
        <p:txBody>
          <a:bodyPr rtlCol="0">
            <a:normAutofit fontScale="92500"/>
          </a:bodyPr>
          <a:lstStyle/>
          <a:p>
            <a:pPr marL="363538" indent="-3635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Arial" charset="0"/>
              <a:buNone/>
              <a:defRPr/>
            </a:pPr>
            <a:r>
              <a:rPr lang="pt-BR" sz="2200" dirty="0">
                <a:solidFill>
                  <a:srgbClr val="1B05BB"/>
                </a:solidFill>
              </a:rPr>
              <a:t>      </a:t>
            </a:r>
            <a:r>
              <a:rPr lang="pt-BR" sz="2200" dirty="0"/>
              <a:t>A representação gráfica tradicional do processo de inovação resume-se a um processo único.  Mas é útil considerarmos até 3 fluxos, integrados com outras funções corporativas como marketing, finanças etc. </a:t>
            </a:r>
          </a:p>
          <a:p>
            <a:pPr marL="363538" indent="-363538" eaLnBrk="1" fontAlgn="auto" hangingPunct="1">
              <a:spcAft>
                <a:spcPts val="0"/>
              </a:spcAft>
              <a:buClr>
                <a:srgbClr val="C00000"/>
              </a:buClr>
              <a:buSzPct val="85000"/>
              <a:buFont typeface="Arial" charset="0"/>
              <a:buNone/>
              <a:defRPr/>
            </a:pPr>
            <a:endParaRPr lang="pt-BR" sz="2200" dirty="0"/>
          </a:p>
          <a:p>
            <a:pPr marL="363538" indent="-36353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+mj-lt"/>
              <a:buAutoNum type="arabicPeriod"/>
              <a:defRPr/>
            </a:pPr>
            <a:r>
              <a:rPr lang="pt-BR" sz="2200" b="1" dirty="0"/>
              <a:t>Processo para gerar conceito de produtos</a:t>
            </a:r>
          </a:p>
          <a:p>
            <a:pPr marL="763588" lvl="1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Arial" charset="0"/>
              <a:buBlip>
                <a:blip r:embed="rId2"/>
              </a:buBlip>
              <a:defRPr/>
            </a:pPr>
            <a:r>
              <a:rPr lang="pt-BR" sz="2200" dirty="0"/>
              <a:t>Conduzido hegemonicamente por marketing (Natura: “bem estar bem”)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+mj-lt"/>
              <a:buAutoNum type="arabicPeriod"/>
              <a:defRPr/>
            </a:pPr>
            <a:r>
              <a:rPr lang="pt-BR" sz="2200" b="1" dirty="0"/>
              <a:t>Processo de P&amp;D</a:t>
            </a:r>
            <a:r>
              <a:rPr lang="pt-BR" sz="2200" dirty="0"/>
              <a:t>: para gerar tecnologias, plataformas tecnológicas</a:t>
            </a:r>
          </a:p>
          <a:p>
            <a:pPr marL="763588" lvl="1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Arial" charset="0"/>
              <a:buBlip>
                <a:blip r:embed="rId2"/>
              </a:buBlip>
              <a:defRPr/>
            </a:pPr>
            <a:r>
              <a:rPr lang="pt-BR" sz="2200" dirty="0"/>
              <a:t>Conduzido por departamentos de </a:t>
            </a:r>
            <a:r>
              <a:rPr lang="pt-BR" sz="2200" dirty="0" err="1"/>
              <a:t>PR&amp;D</a:t>
            </a:r>
            <a:r>
              <a:rPr lang="pt-BR" sz="2200" dirty="0"/>
              <a:t> ou por times dedicados que desempenham tarefa similar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+mj-lt"/>
              <a:buAutoNum type="arabicPeriod"/>
              <a:defRPr/>
            </a:pPr>
            <a:r>
              <a:rPr lang="pt-BR" sz="2200" b="1" dirty="0"/>
              <a:t>Processo de desenvolvimento de novos produtos </a:t>
            </a:r>
            <a:r>
              <a:rPr lang="pt-BR" sz="2200" b="1" dirty="0" err="1"/>
              <a:t>DNP</a:t>
            </a:r>
            <a:endParaRPr lang="pt-BR" sz="2200" b="1" dirty="0"/>
          </a:p>
          <a:p>
            <a:pPr marL="763588" lvl="1" indent="-363538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Arial" charset="0"/>
              <a:buBlip>
                <a:blip r:embed="rId2"/>
              </a:buBlip>
              <a:defRPr/>
            </a:pPr>
            <a:r>
              <a:rPr lang="pt-BR" sz="2200" dirty="0"/>
              <a:t>Usa insumos / entradas dos outros dois, ou de outras fontes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85000"/>
              <a:buFont typeface="+mj-lt"/>
              <a:buAutoNum type="arabicPeriod"/>
              <a:defRPr/>
            </a:pP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Conceito, P&amp;D, DNP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5876925"/>
          </a:xfrm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Tempo de ciclo e tempo de desenvolvimento do produto 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Projeto baseado hegemonicamente em princípios tecnológicos ou científicos ou em experiência e conhecimento tácito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Mercado: maduro, em expansão, sendo moldado; não existente (projetos que abrem/criam mercado, como Walkman </a:t>
            </a:r>
            <a:r>
              <a:rPr lang="pt-BR" sz="2000" dirty="0" err="1"/>
              <a:t>or</a:t>
            </a:r>
            <a:r>
              <a:rPr lang="pt-BR" sz="2000" dirty="0"/>
              <a:t> </a:t>
            </a:r>
            <a:r>
              <a:rPr lang="pt-BR" sz="2000" dirty="0" err="1"/>
              <a:t>Post</a:t>
            </a:r>
            <a:r>
              <a:rPr lang="pt-BR" sz="2000" dirty="0"/>
              <a:t> It)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Trajetória tecnológica: tecnologias maduras, adaptação de tecnologias familiares, integração de tecnologias existentes, tecnologias não existentes no início do projeto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Dispêndio total 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Produto: melhorias, nova família, nova plataforma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Relação com clientes:  estoque x encomenda (produto sob medida)</a:t>
            </a:r>
          </a:p>
          <a:p>
            <a:pPr marL="363538" indent="-363538" eaLnBrk="1" hangingPunct="1">
              <a:lnSpc>
                <a:spcPct val="120000"/>
              </a:lnSpc>
              <a:buClr>
                <a:srgbClr val="C00000"/>
              </a:buClr>
              <a:buSzPct val="85000"/>
              <a:buFont typeface="Calibri" pitchFamily="34" charset="0"/>
              <a:buAutoNum type="arabicPeriod"/>
            </a:pPr>
            <a:r>
              <a:rPr lang="pt-BR" sz="2000" dirty="0"/>
              <a:t>Conceito do produto: melhoria de conceito, novo conceito para produto conhecido, novo conceito com novo produto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Contingências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2"/>
          <p:cNvSpPr>
            <a:spLocks noChangeShapeType="1"/>
          </p:cNvSpPr>
          <p:nvPr/>
        </p:nvSpPr>
        <p:spPr bwMode="auto">
          <a:xfrm flipV="1">
            <a:off x="4427538" y="692150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4427538" y="3500438"/>
            <a:ext cx="0" cy="285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1476375" y="3486150"/>
            <a:ext cx="283686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4543425" y="3429000"/>
            <a:ext cx="27654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 flipH="1" flipV="1">
            <a:off x="2268538" y="1196975"/>
            <a:ext cx="2016125" cy="217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V="1">
            <a:off x="4572000" y="1268413"/>
            <a:ext cx="1944688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flipH="1">
            <a:off x="2339975" y="3573463"/>
            <a:ext cx="20161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4572000" y="3573463"/>
            <a:ext cx="2160588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 flipH="1" flipV="1">
            <a:off x="3779838" y="4076700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 flipH="1" flipV="1">
            <a:off x="3635375" y="3500438"/>
            <a:ext cx="1460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 flipV="1">
            <a:off x="3635375" y="2852738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V="1">
            <a:off x="3779838" y="2565400"/>
            <a:ext cx="6477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>
            <a:off x="4427538" y="2565400"/>
            <a:ext cx="64928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 flipH="1" flipV="1">
            <a:off x="5091113" y="2838450"/>
            <a:ext cx="18732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H="1">
            <a:off x="4427538" y="4076700"/>
            <a:ext cx="6492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 flipH="1">
            <a:off x="5076825" y="348615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 flipV="1">
            <a:off x="3132138" y="2492375"/>
            <a:ext cx="2873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0" name="Line 19"/>
          <p:cNvSpPr>
            <a:spLocks noChangeShapeType="1"/>
          </p:cNvSpPr>
          <p:nvPr/>
        </p:nvSpPr>
        <p:spPr bwMode="auto">
          <a:xfrm flipV="1">
            <a:off x="3419475" y="2060575"/>
            <a:ext cx="1008063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>
            <a:off x="4427538" y="206057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 flipV="1">
            <a:off x="3132138" y="35004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>
            <a:off x="5449888" y="2449513"/>
            <a:ext cx="360362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 flipH="1">
            <a:off x="5508625" y="3500438"/>
            <a:ext cx="2873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 flipV="1">
            <a:off x="3419475" y="4508500"/>
            <a:ext cx="10080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 flipH="1">
            <a:off x="4427538" y="4437063"/>
            <a:ext cx="10810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7" name="Line 26"/>
          <p:cNvSpPr>
            <a:spLocks noChangeShapeType="1"/>
          </p:cNvSpPr>
          <p:nvPr/>
        </p:nvSpPr>
        <p:spPr bwMode="auto">
          <a:xfrm flipV="1">
            <a:off x="2555875" y="2060575"/>
            <a:ext cx="50323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8" name="Line 27"/>
          <p:cNvSpPr>
            <a:spLocks noChangeShapeType="1"/>
          </p:cNvSpPr>
          <p:nvPr/>
        </p:nvSpPr>
        <p:spPr bwMode="auto">
          <a:xfrm flipV="1">
            <a:off x="3059113" y="1484313"/>
            <a:ext cx="1368425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69" name="Line 28"/>
          <p:cNvSpPr>
            <a:spLocks noChangeShapeType="1"/>
          </p:cNvSpPr>
          <p:nvPr/>
        </p:nvSpPr>
        <p:spPr bwMode="auto">
          <a:xfrm>
            <a:off x="4427538" y="1468438"/>
            <a:ext cx="136842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0" name="Line 29"/>
          <p:cNvSpPr>
            <a:spLocks noChangeShapeType="1"/>
          </p:cNvSpPr>
          <p:nvPr/>
        </p:nvSpPr>
        <p:spPr bwMode="auto">
          <a:xfrm flipH="1" flipV="1">
            <a:off x="2555875" y="3500438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1" name="Line 30"/>
          <p:cNvSpPr>
            <a:spLocks noChangeShapeType="1"/>
          </p:cNvSpPr>
          <p:nvPr/>
        </p:nvSpPr>
        <p:spPr bwMode="auto">
          <a:xfrm flipH="1" flipV="1">
            <a:off x="2987675" y="4868863"/>
            <a:ext cx="14398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2" name="Line 31"/>
          <p:cNvSpPr>
            <a:spLocks noChangeShapeType="1"/>
          </p:cNvSpPr>
          <p:nvPr/>
        </p:nvSpPr>
        <p:spPr bwMode="auto">
          <a:xfrm flipH="1">
            <a:off x="4427538" y="4724400"/>
            <a:ext cx="14398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3" name="Line 32"/>
          <p:cNvSpPr>
            <a:spLocks noChangeShapeType="1"/>
          </p:cNvSpPr>
          <p:nvPr/>
        </p:nvSpPr>
        <p:spPr bwMode="auto">
          <a:xfrm>
            <a:off x="5795963" y="1989138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4" name="Line 33"/>
          <p:cNvSpPr>
            <a:spLocks noChangeShapeType="1"/>
          </p:cNvSpPr>
          <p:nvPr/>
        </p:nvSpPr>
        <p:spPr bwMode="auto">
          <a:xfrm flipH="1">
            <a:off x="5867400" y="3500438"/>
            <a:ext cx="4333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875" name="Oval 34"/>
          <p:cNvSpPr>
            <a:spLocks noChangeArrowheads="1"/>
          </p:cNvSpPr>
          <p:nvPr/>
        </p:nvSpPr>
        <p:spPr bwMode="auto">
          <a:xfrm>
            <a:off x="4298950" y="3328988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164388" y="2852738"/>
            <a:ext cx="1979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Conhecimento hegemônico e grau de sua  codificação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323850" y="476250"/>
            <a:ext cx="208756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B80000"/>
                </a:solidFill>
              </a:rPr>
              <a:t>Mercado</a:t>
            </a:r>
            <a:r>
              <a:rPr lang="pt-BR" b="1" dirty="0"/>
              <a:t> </a:t>
            </a:r>
          </a:p>
          <a:p>
            <a:pPr algn="ctr"/>
            <a:r>
              <a:rPr lang="pt-BR" b="1" dirty="0">
                <a:solidFill>
                  <a:srgbClr val="000099"/>
                </a:solidFill>
              </a:rPr>
              <a:t>Maduro; 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Em Formação; 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Em Ampliação; Inexistente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-108520" y="2565400"/>
            <a:ext cx="1871663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Trajetória Tecnológica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Tecnologias  maduras;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Adaptação;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Integração;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Inexistentes</a:t>
            </a:r>
            <a:r>
              <a:rPr lang="pt-BR" b="1" dirty="0">
                <a:solidFill>
                  <a:srgbClr val="0066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684213" y="5445125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Dispêndio total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3131294" y="6272485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Conceito do produto</a:t>
            </a: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6516689" y="5448706"/>
            <a:ext cx="2627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Posição na cadeia de valor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sz="2000" b="1" dirty="0">
                <a:solidFill>
                  <a:srgbClr val="B80000"/>
                </a:solidFill>
              </a:rPr>
              <a:t> </a:t>
            </a:r>
            <a:r>
              <a:rPr lang="pt-BR" sz="1400" b="1" dirty="0">
                <a:solidFill>
                  <a:srgbClr val="0000FF"/>
                </a:solidFill>
              </a:rPr>
              <a:t>Fornecedor → Indústria → Atacado/Varejo → Cliente Final</a:t>
            </a:r>
            <a:r>
              <a:rPr lang="pt-BR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3348038" y="0"/>
            <a:ext cx="242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B80000"/>
                </a:solidFill>
              </a:rPr>
              <a:t>Ciclo de vida do produto</a:t>
            </a: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6011863" y="476250"/>
            <a:ext cx="313213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B80000"/>
                </a:solidFill>
              </a:rPr>
              <a:t>Produto</a:t>
            </a:r>
            <a:br>
              <a:rPr lang="pt-BR" sz="2000" b="1" dirty="0">
                <a:solidFill>
                  <a:srgbClr val="B80000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Melhorias;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Nova família;</a:t>
            </a:r>
            <a:br>
              <a:rPr lang="pt-BR" b="1" dirty="0">
                <a:solidFill>
                  <a:srgbClr val="000099"/>
                </a:solidFill>
              </a:rPr>
            </a:br>
            <a:r>
              <a:rPr lang="pt-BR" b="1" dirty="0">
                <a:solidFill>
                  <a:srgbClr val="000099"/>
                </a:solidFill>
              </a:rPr>
              <a:t>Nova plataforma</a:t>
            </a:r>
          </a:p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rgbClr val="0000FF"/>
                </a:solidFill>
              </a:rPr>
              <a:t>a) Produto novo para a empresa</a:t>
            </a:r>
            <a:br>
              <a:rPr lang="pt-BR" sz="1400" b="1" dirty="0">
                <a:solidFill>
                  <a:srgbClr val="0000FF"/>
                </a:solidFill>
              </a:rPr>
            </a:br>
            <a:r>
              <a:rPr lang="pt-BR" sz="1400" b="1" dirty="0">
                <a:solidFill>
                  <a:srgbClr val="0000FF"/>
                </a:solidFill>
              </a:rPr>
              <a:t>b) Pedido de cliente / </a:t>
            </a:r>
            <a:br>
              <a:rPr lang="pt-BR" sz="1400" b="1" dirty="0">
                <a:solidFill>
                  <a:srgbClr val="0000FF"/>
                </a:solidFill>
              </a:rPr>
            </a:br>
            <a:r>
              <a:rPr lang="pt-BR" sz="1400" b="1" dirty="0">
                <a:solidFill>
                  <a:srgbClr val="0000FF"/>
                </a:solidFill>
              </a:rPr>
              <a:t>    </a:t>
            </a:r>
            <a:r>
              <a:rPr lang="pt-BR" sz="1400" b="1" dirty="0" err="1">
                <a:solidFill>
                  <a:srgbClr val="0000FF"/>
                </a:solidFill>
              </a:rPr>
              <a:t>desenv</a:t>
            </a:r>
            <a:r>
              <a:rPr lang="pt-BR" sz="1400" b="1" dirty="0">
                <a:solidFill>
                  <a:srgbClr val="0000FF"/>
                </a:solidFill>
              </a:rPr>
              <a:t>.  a partir de pré-existente</a:t>
            </a:r>
          </a:p>
        </p:txBody>
      </p:sp>
      <p:sp>
        <p:nvSpPr>
          <p:cNvPr id="35884" name="Oval 43"/>
          <p:cNvSpPr>
            <a:spLocks noChangeArrowheads="1"/>
          </p:cNvSpPr>
          <p:nvPr/>
        </p:nvSpPr>
        <p:spPr bwMode="auto">
          <a:xfrm>
            <a:off x="4370388" y="2506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5" name="Oval 44"/>
          <p:cNvSpPr>
            <a:spLocks noChangeArrowheads="1"/>
          </p:cNvSpPr>
          <p:nvPr/>
        </p:nvSpPr>
        <p:spPr bwMode="auto">
          <a:xfrm>
            <a:off x="4356100" y="1989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6" name="Oval 45"/>
          <p:cNvSpPr>
            <a:spLocks noChangeArrowheads="1"/>
          </p:cNvSpPr>
          <p:nvPr/>
        </p:nvSpPr>
        <p:spPr bwMode="auto">
          <a:xfrm>
            <a:off x="4356100" y="14128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7" name="Oval 46"/>
          <p:cNvSpPr>
            <a:spLocks noChangeArrowheads="1"/>
          </p:cNvSpPr>
          <p:nvPr/>
        </p:nvSpPr>
        <p:spPr bwMode="auto">
          <a:xfrm>
            <a:off x="2987675" y="1989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8" name="Oval 47"/>
          <p:cNvSpPr>
            <a:spLocks noChangeArrowheads="1"/>
          </p:cNvSpPr>
          <p:nvPr/>
        </p:nvSpPr>
        <p:spPr bwMode="auto">
          <a:xfrm>
            <a:off x="3348038" y="24209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89" name="Oval 48"/>
          <p:cNvSpPr>
            <a:spLocks noChangeArrowheads="1"/>
          </p:cNvSpPr>
          <p:nvPr/>
        </p:nvSpPr>
        <p:spPr bwMode="auto">
          <a:xfrm>
            <a:off x="3751263" y="27797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0" name="Oval 49"/>
          <p:cNvSpPr>
            <a:spLocks noChangeArrowheads="1"/>
          </p:cNvSpPr>
          <p:nvPr/>
        </p:nvSpPr>
        <p:spPr bwMode="auto">
          <a:xfrm>
            <a:off x="2484438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1" name="Oval 50"/>
          <p:cNvSpPr>
            <a:spLocks noChangeArrowheads="1"/>
          </p:cNvSpPr>
          <p:nvPr/>
        </p:nvSpPr>
        <p:spPr bwMode="auto">
          <a:xfrm>
            <a:off x="3059113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2" name="Oval 51"/>
          <p:cNvSpPr>
            <a:spLocks noChangeArrowheads="1"/>
          </p:cNvSpPr>
          <p:nvPr/>
        </p:nvSpPr>
        <p:spPr bwMode="auto">
          <a:xfrm>
            <a:off x="3578225" y="34004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3" name="Oval 52"/>
          <p:cNvSpPr>
            <a:spLocks noChangeArrowheads="1"/>
          </p:cNvSpPr>
          <p:nvPr/>
        </p:nvSpPr>
        <p:spPr bwMode="auto">
          <a:xfrm>
            <a:off x="3765550" y="40052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4" name="Oval 53"/>
          <p:cNvSpPr>
            <a:spLocks noChangeArrowheads="1"/>
          </p:cNvSpPr>
          <p:nvPr/>
        </p:nvSpPr>
        <p:spPr bwMode="auto">
          <a:xfrm>
            <a:off x="3276600" y="44370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5" name="Oval 54"/>
          <p:cNvSpPr>
            <a:spLocks noChangeArrowheads="1"/>
          </p:cNvSpPr>
          <p:nvPr/>
        </p:nvSpPr>
        <p:spPr bwMode="auto">
          <a:xfrm>
            <a:off x="2930525" y="47974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6" name="Oval 55"/>
          <p:cNvSpPr>
            <a:spLocks noChangeArrowheads="1"/>
          </p:cNvSpPr>
          <p:nvPr/>
        </p:nvSpPr>
        <p:spPr bwMode="auto">
          <a:xfrm>
            <a:off x="4362450" y="42656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7" name="Oval 56"/>
          <p:cNvSpPr>
            <a:spLocks noChangeArrowheads="1"/>
          </p:cNvSpPr>
          <p:nvPr/>
        </p:nvSpPr>
        <p:spPr bwMode="auto">
          <a:xfrm>
            <a:off x="4356100" y="48545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8" name="Oval 57"/>
          <p:cNvSpPr>
            <a:spLocks noChangeArrowheads="1"/>
          </p:cNvSpPr>
          <p:nvPr/>
        </p:nvSpPr>
        <p:spPr bwMode="auto">
          <a:xfrm>
            <a:off x="4370388" y="53578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99" name="Oval 58"/>
          <p:cNvSpPr>
            <a:spLocks noChangeArrowheads="1"/>
          </p:cNvSpPr>
          <p:nvPr/>
        </p:nvSpPr>
        <p:spPr bwMode="auto">
          <a:xfrm>
            <a:off x="5018088" y="273685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0" name="Oval 59"/>
          <p:cNvSpPr>
            <a:spLocks noChangeArrowheads="1"/>
          </p:cNvSpPr>
          <p:nvPr/>
        </p:nvSpPr>
        <p:spPr bwMode="auto">
          <a:xfrm>
            <a:off x="5364163" y="23479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1" name="Oval 60"/>
          <p:cNvSpPr>
            <a:spLocks noChangeArrowheads="1"/>
          </p:cNvSpPr>
          <p:nvPr/>
        </p:nvSpPr>
        <p:spPr bwMode="auto">
          <a:xfrm>
            <a:off x="5722938" y="19161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2" name="Oval 61"/>
          <p:cNvSpPr>
            <a:spLocks noChangeArrowheads="1"/>
          </p:cNvSpPr>
          <p:nvPr/>
        </p:nvSpPr>
        <p:spPr bwMode="auto">
          <a:xfrm>
            <a:off x="6227763" y="33559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3" name="Oval 62"/>
          <p:cNvSpPr>
            <a:spLocks noChangeArrowheads="1"/>
          </p:cNvSpPr>
          <p:nvPr/>
        </p:nvSpPr>
        <p:spPr bwMode="auto">
          <a:xfrm>
            <a:off x="5724525" y="33861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4" name="Oval 63"/>
          <p:cNvSpPr>
            <a:spLocks noChangeArrowheads="1"/>
          </p:cNvSpPr>
          <p:nvPr/>
        </p:nvSpPr>
        <p:spPr bwMode="auto">
          <a:xfrm>
            <a:off x="5205413" y="34004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5" name="Oval 64"/>
          <p:cNvSpPr>
            <a:spLocks noChangeArrowheads="1"/>
          </p:cNvSpPr>
          <p:nvPr/>
        </p:nvSpPr>
        <p:spPr bwMode="auto">
          <a:xfrm>
            <a:off x="5003800" y="39338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6" name="Oval 65"/>
          <p:cNvSpPr>
            <a:spLocks noChangeArrowheads="1"/>
          </p:cNvSpPr>
          <p:nvPr/>
        </p:nvSpPr>
        <p:spPr bwMode="auto">
          <a:xfrm>
            <a:off x="5435600" y="43640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907" name="Oval 66"/>
          <p:cNvSpPr>
            <a:spLocks noChangeArrowheads="1"/>
          </p:cNvSpPr>
          <p:nvPr/>
        </p:nvSpPr>
        <p:spPr bwMode="auto">
          <a:xfrm>
            <a:off x="5795963" y="46529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3" grpId="0"/>
      <p:bldP spid="176164" grpId="0"/>
      <p:bldP spid="176165" grpId="0"/>
      <p:bldP spid="176166" grpId="0"/>
      <p:bldP spid="176167" grpId="0"/>
      <p:bldP spid="176168" grpId="0"/>
      <p:bldP spid="176169" grpId="0"/>
      <p:bldP spid="1761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pt-BR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64904"/>
            <a:ext cx="9144000" cy="1485900"/>
          </a:xfrm>
          <a:noFill/>
        </p:spPr>
      </p:pic>
      <p:sp>
        <p:nvSpPr>
          <p:cNvPr id="23558" name="CaixaDeTexto 7"/>
          <p:cNvSpPr txBox="1">
            <a:spLocks noChangeArrowheads="1"/>
          </p:cNvSpPr>
          <p:nvPr/>
        </p:nvSpPr>
        <p:spPr bwMode="auto">
          <a:xfrm>
            <a:off x="179388" y="1700808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1)  </a:t>
            </a:r>
            <a:r>
              <a:rPr lang="pt-BR" sz="2800" dirty="0"/>
              <a:t>Fluxo </a:t>
            </a:r>
            <a:r>
              <a:rPr lang="pt-BR" sz="2800" dirty="0" err="1"/>
              <a:t>traditional</a:t>
            </a:r>
            <a:r>
              <a:rPr lang="pt-BR" sz="2800" dirty="0"/>
              <a:t>: “</a:t>
            </a:r>
            <a:r>
              <a:rPr lang="pt-BR" sz="2800" dirty="0" err="1"/>
              <a:t>from</a:t>
            </a:r>
            <a:r>
              <a:rPr lang="pt-BR" sz="2800" dirty="0"/>
              <a:t> </a:t>
            </a:r>
            <a:r>
              <a:rPr lang="pt-BR" sz="2800" dirty="0" err="1"/>
              <a:t>idea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launch</a:t>
            </a:r>
            <a:r>
              <a:rPr lang="pt-BR" sz="2800" dirty="0"/>
              <a:t>”</a:t>
            </a:r>
            <a:endParaRPr lang="pt-BR" sz="24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9388" y="4437112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altLang="ja-JP" sz="2400" dirty="0">
                <a:ea typeface="MS Mincho" pitchFamily="49" charset="-128"/>
                <a:cs typeface="Arial" pitchFamily="34" charset="0"/>
              </a:rPr>
              <a:t>Principais </a:t>
            </a:r>
            <a:r>
              <a:rPr lang="pt-BR" altLang="ja-JP" sz="2400" dirty="0">
                <a:latin typeface="+mn-lt"/>
                <a:ea typeface="MS Mincho" pitchFamily="49" charset="-128"/>
                <a:cs typeface="Arial" pitchFamily="34" charset="0"/>
              </a:rPr>
              <a:t>contingências: ciclo de vida do produto médio-longo (&gt; 1 ano); mercado maduro; tecnologias maduras; despesas de P,D&amp;E média-alta; melhoria de produto; desenvolvimento e produção para estoque;  </a:t>
            </a:r>
            <a:r>
              <a:rPr lang="pt-BR" altLang="ja-JP" sz="2400" dirty="0">
                <a:ea typeface="MS Mincho" pitchFamily="49" charset="-128"/>
                <a:cs typeface="Arial" pitchFamily="34" charset="0"/>
              </a:rPr>
              <a:t>não há novo conceito de produto ou plataforma.</a:t>
            </a:r>
            <a:endParaRPr lang="pt-BR" altLang="ja-JP" sz="3600" dirty="0"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(1)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388" y="1412875"/>
            <a:ext cx="89646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800" dirty="0"/>
              <a:t>2) Venda antecipada I: desenvolvimento e produção por encomenda aberta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92896"/>
            <a:ext cx="9144000" cy="1406525"/>
          </a:xfr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9388" y="4221088"/>
            <a:ext cx="8964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400" dirty="0"/>
              <a:t>Alguns projetos de bens de capital, fornecedores de sistemas, software, alta moda, ICTs contratados para </a:t>
            </a:r>
            <a:r>
              <a:rPr lang="pt-BR" sz="2400" dirty="0" err="1"/>
              <a:t>para</a:t>
            </a:r>
            <a:r>
              <a:rPr lang="pt-BR" sz="2400" dirty="0"/>
              <a:t> P&amp;D</a:t>
            </a:r>
          </a:p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400" dirty="0"/>
              <a:t>Tamanho da firma e base tecnológica não explicam o processo</a:t>
            </a:r>
          </a:p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altLang="ja-JP" sz="2400" dirty="0">
                <a:latin typeface="+mn-lt"/>
                <a:cs typeface="Arial" pitchFamily="34" charset="0"/>
              </a:rPr>
              <a:t>Ex.: </a:t>
            </a:r>
            <a:r>
              <a:rPr lang="pt-BR" altLang="ja-JP" sz="2400" dirty="0">
                <a:cs typeface="Arial" pitchFamily="34" charset="0"/>
              </a:rPr>
              <a:t>Cargueiro militar que FAB encomendou junto a Embraer; caminhão militar </a:t>
            </a:r>
            <a:r>
              <a:rPr lang="pt-BR" altLang="ja-JP" sz="2400" dirty="0" err="1">
                <a:cs typeface="Arial" pitchFamily="34" charset="0"/>
              </a:rPr>
              <a:t>Iveco</a:t>
            </a:r>
            <a:r>
              <a:rPr lang="pt-BR" altLang="ja-JP" sz="2400" dirty="0">
                <a:cs typeface="Arial" pitchFamily="34" charset="0"/>
              </a:rPr>
              <a:t>; coleções alta moda da </a:t>
            </a:r>
            <a:r>
              <a:rPr lang="pt-BR" altLang="ja-JP" sz="2400" dirty="0" err="1">
                <a:cs typeface="Arial" pitchFamily="34" charset="0"/>
              </a:rPr>
              <a:t>Linea</a:t>
            </a:r>
            <a:r>
              <a:rPr lang="pt-BR" altLang="ja-JP" sz="2400" dirty="0">
                <a:cs typeface="Arial" pitchFamily="34" charset="0"/>
              </a:rPr>
              <a:t> Laura; </a:t>
            </a:r>
            <a:r>
              <a:rPr lang="pt-BR" altLang="ja-JP" sz="2400" dirty="0" err="1">
                <a:cs typeface="Arial" pitchFamily="34" charset="0"/>
              </a:rPr>
              <a:t>V2Com</a:t>
            </a:r>
            <a:r>
              <a:rPr lang="pt-BR" altLang="ja-JP" sz="2400" dirty="0">
                <a:cs typeface="Arial" pitchFamily="34" charset="0"/>
              </a:rPr>
              <a:t> sistema de aquisição de dados; Orange</a:t>
            </a:r>
            <a:endParaRPr lang="pt-BR" altLang="ja-JP" sz="3600" dirty="0"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(2)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388" y="1457489"/>
            <a:ext cx="89646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800" dirty="0"/>
              <a:t>3) Venda antecipada II: desenvolvimento e produção por encomenda fechada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3" y="2564904"/>
            <a:ext cx="9069387" cy="1395412"/>
          </a:xfr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388" y="4221088"/>
            <a:ext cx="8964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dirty="0"/>
              <a:t>A empresa sugere novas funcionalidades e especificações, ou aproveita a oportunidade para gerar plataforma </a:t>
            </a:r>
            <a:r>
              <a:rPr lang="pt-BR" sz="2400" dirty="0" err="1"/>
              <a:t>ue</a:t>
            </a:r>
            <a:r>
              <a:rPr lang="pt-BR" sz="2400" dirty="0"/>
              <a:t> pode ser utilizada em projetos com outros clientes</a:t>
            </a:r>
          </a:p>
          <a:p>
            <a:r>
              <a:rPr lang="pt-BR" sz="2400" dirty="0"/>
              <a:t>Ex.: </a:t>
            </a:r>
            <a:r>
              <a:rPr lang="pt-BR" sz="2400" dirty="0" err="1"/>
              <a:t>BioManguinhos</a:t>
            </a:r>
            <a:r>
              <a:rPr lang="pt-BR" sz="2400" dirty="0"/>
              <a:t> (vacinas), CTI (software), </a:t>
            </a:r>
            <a:r>
              <a:rPr lang="pt-BR" sz="2400" dirty="0" err="1"/>
              <a:t>Digitro</a:t>
            </a:r>
            <a:r>
              <a:rPr lang="pt-BR" sz="2400" dirty="0"/>
              <a:t> (software), </a:t>
            </a:r>
            <a:r>
              <a:rPr lang="pt-BR" sz="2400" dirty="0" err="1"/>
              <a:t>KTY</a:t>
            </a:r>
            <a:r>
              <a:rPr lang="pt-BR" sz="2400" dirty="0"/>
              <a:t> (serviços de engenharia), </a:t>
            </a:r>
            <a:r>
              <a:rPr lang="pt-BR" sz="2400" dirty="0" err="1"/>
              <a:t>Linea</a:t>
            </a:r>
            <a:r>
              <a:rPr lang="pt-BR" sz="2400" dirty="0"/>
              <a:t> Laura (moda), Fiat </a:t>
            </a:r>
            <a:r>
              <a:rPr lang="pt-BR" sz="2400" dirty="0" err="1"/>
              <a:t>Powertrain</a:t>
            </a:r>
            <a:r>
              <a:rPr lang="pt-BR" sz="2400" dirty="0"/>
              <a:t> (automotivo), </a:t>
            </a:r>
            <a:r>
              <a:rPr lang="pt-BR" sz="2400" dirty="0" err="1"/>
              <a:t>Frasle</a:t>
            </a:r>
            <a:r>
              <a:rPr lang="pt-BR" sz="2400" dirty="0"/>
              <a:t> (componentes de freio).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388" y="1528336"/>
            <a:ext cx="896461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800" dirty="0"/>
              <a:t>4) Processo iniciado por chamada (edital) público ou privado 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83" y="2544764"/>
            <a:ext cx="9058721" cy="1439280"/>
          </a:xfrm>
          <a:noFill/>
        </p:spPr>
      </p:pic>
      <p:sp>
        <p:nvSpPr>
          <p:cNvPr id="26631" name="AutoShape 14"/>
          <p:cNvSpPr>
            <a:spLocks noChangeArrowheads="1"/>
          </p:cNvSpPr>
          <p:nvPr/>
        </p:nvSpPr>
        <p:spPr bwMode="auto">
          <a:xfrm>
            <a:off x="323850" y="2681288"/>
            <a:ext cx="2663825" cy="792162"/>
          </a:xfrm>
          <a:prstGeom prst="chevron">
            <a:avLst>
              <a:gd name="adj" fmla="val 46891"/>
            </a:avLst>
          </a:prstGeom>
          <a:solidFill>
            <a:srgbClr val="FFCCFF"/>
          </a:solidFill>
          <a:ln w="12700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827088" y="2681288"/>
            <a:ext cx="2232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ja-JP" sz="1600" b="1" dirty="0">
                <a:latin typeface="Times New Roman" pitchFamily="18" charset="0"/>
                <a:ea typeface="MS Mincho" pitchFamily="49" charset="-128"/>
              </a:rPr>
              <a:t>Predevelopment  / elaboration of a project to dispute the call</a:t>
            </a:r>
            <a:endParaRPr lang="en-US" altLang="ja-JP" sz="4000" dirty="0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9388" y="4565323"/>
            <a:ext cx="896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400" dirty="0"/>
              <a:t>Típico de chamadas públicas e projetos com recursos de agências oficiais. </a:t>
            </a:r>
          </a:p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400" dirty="0"/>
              <a:t>Ex: </a:t>
            </a:r>
            <a:r>
              <a:rPr lang="pt-BR" sz="2400" dirty="0" err="1"/>
              <a:t>CNEC</a:t>
            </a:r>
            <a:r>
              <a:rPr lang="pt-BR" sz="2400" dirty="0"/>
              <a:t>, </a:t>
            </a:r>
            <a:r>
              <a:rPr lang="pt-BR" sz="2400" dirty="0" err="1"/>
              <a:t>Engevix</a:t>
            </a:r>
            <a:r>
              <a:rPr lang="pt-BR" sz="2400" dirty="0"/>
              <a:t>, </a:t>
            </a:r>
            <a:r>
              <a:rPr lang="pt-BR" sz="2400" dirty="0" err="1"/>
              <a:t>Genpro</a:t>
            </a:r>
            <a:r>
              <a:rPr lang="pt-BR" sz="2400" dirty="0"/>
              <a:t>, </a:t>
            </a:r>
            <a:r>
              <a:rPr lang="pt-BR" sz="2400" dirty="0" err="1"/>
              <a:t>KTY</a:t>
            </a:r>
            <a:r>
              <a:rPr lang="pt-BR" sz="2400" dirty="0"/>
              <a:t>, </a:t>
            </a:r>
            <a:r>
              <a:rPr lang="pt-BR" sz="2400" dirty="0" err="1"/>
              <a:t>Promom</a:t>
            </a:r>
            <a:r>
              <a:rPr lang="pt-BR" sz="2400" dirty="0"/>
              <a:t> (serviços de engenharia – editais Petrobras), </a:t>
            </a:r>
            <a:r>
              <a:rPr lang="pt-BR" sz="2400" dirty="0" err="1"/>
              <a:t>Epagri</a:t>
            </a:r>
            <a:r>
              <a:rPr lang="pt-BR" sz="2400" dirty="0"/>
              <a:t> (</a:t>
            </a:r>
            <a:r>
              <a:rPr lang="pt-BR" sz="2400" dirty="0" err="1"/>
              <a:t>R&amp;D</a:t>
            </a:r>
            <a:r>
              <a:rPr lang="pt-BR" sz="2400" dirty="0"/>
              <a:t>), </a:t>
            </a:r>
            <a:r>
              <a:rPr lang="pt-BR" sz="2400" dirty="0" err="1"/>
              <a:t>Iveco</a:t>
            </a:r>
            <a:r>
              <a:rPr lang="pt-BR" sz="2400" dirty="0"/>
              <a:t> (automotivo – edital do Exército), </a:t>
            </a:r>
            <a:r>
              <a:rPr lang="pt-BR" sz="2400" dirty="0" err="1"/>
              <a:t>KNBS</a:t>
            </a:r>
            <a:r>
              <a:rPr lang="pt-BR" sz="2400" dirty="0"/>
              <a:t> (energia), e muitos outros.</a:t>
            </a:r>
            <a:endParaRPr lang="pt-BR" altLang="ja-JP" sz="3600" dirty="0"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26631" grpId="0" animBg="1"/>
      <p:bldP spid="26632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388" y="1528336"/>
            <a:ext cx="896461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800" dirty="0"/>
              <a:t>5) Processo com parada I: esperando pelo mercado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20" y="2564904"/>
            <a:ext cx="8991476" cy="1458538"/>
          </a:xfr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388" y="4472990"/>
            <a:ext cx="89646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400" dirty="0"/>
              <a:t>Ex.: Desenvolvimento de polietileno de alta densidade (Braskem), trem movido a ar comprimido (</a:t>
            </a:r>
            <a:r>
              <a:rPr lang="pt-BR" sz="2400" dirty="0" err="1"/>
              <a:t>Coester</a:t>
            </a:r>
            <a:r>
              <a:rPr lang="pt-BR" sz="2400" dirty="0"/>
              <a:t>), partida a frio para motores a álcool (Fiat </a:t>
            </a:r>
            <a:r>
              <a:rPr lang="pt-BR" sz="2400" dirty="0" err="1"/>
              <a:t>Powertrain</a:t>
            </a:r>
            <a:r>
              <a:rPr lang="pt-BR" sz="2400" dirty="0"/>
              <a:t>), Hospital Mãe de Deus (unidade intermediária entre UTI e enfermaria), </a:t>
            </a:r>
            <a:r>
              <a:rPr lang="pt-BR" sz="2400" dirty="0" err="1"/>
              <a:t>Smar</a:t>
            </a:r>
            <a:r>
              <a:rPr lang="pt-BR" sz="2400" dirty="0"/>
              <a:t> (sensores/atuadores.  </a:t>
            </a:r>
          </a:p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pt-BR" altLang="ja-JP" sz="3600" dirty="0">
              <a:latin typeface="+mn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388" y="1412776"/>
            <a:ext cx="8964612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200" b="1" dirty="0"/>
              <a:t>6) Processo com parada II: esperando pelo desenvolvimento da tecnologia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38" y="1988840"/>
            <a:ext cx="8637712" cy="15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79388" y="5736158"/>
            <a:ext cx="8964612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200" b="1" dirty="0"/>
              <a:t>7) Processo com parada III: esperando por mercado e tecnologia (</a:t>
            </a:r>
            <a:r>
              <a:rPr lang="pt-BR" sz="2200" b="1" dirty="0" err="1"/>
              <a:t>bio-polietileno</a:t>
            </a:r>
            <a:r>
              <a:rPr lang="pt-BR" sz="2200" b="1" dirty="0"/>
              <a:t> Braskem,  </a:t>
            </a:r>
            <a:r>
              <a:rPr lang="pt-BR" sz="2200" b="1" dirty="0" err="1"/>
              <a:t>nanofilmes</a:t>
            </a:r>
            <a:r>
              <a:rPr lang="pt-BR" sz="2200" b="1" dirty="0"/>
              <a:t> </a:t>
            </a:r>
            <a:r>
              <a:rPr lang="pt-BR" sz="2200" b="1" dirty="0" err="1"/>
              <a:t>Nanox</a:t>
            </a:r>
            <a:r>
              <a:rPr lang="pt-BR" sz="2200" b="1" dirty="0"/>
              <a:t>)</a:t>
            </a: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0825" y="3645024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/>
              <a:t>Evidencias dos casos sugerem que o principal gargalo ocorre quando o corrente estágio da tecnologia de processo ou produto não é suficiente para viabilizar produção em escala.</a:t>
            </a:r>
          </a:p>
          <a:p>
            <a:r>
              <a:rPr lang="pt-BR" sz="2000" dirty="0"/>
              <a:t>Biodiesel de alga (</a:t>
            </a:r>
            <a:r>
              <a:rPr lang="pt-BR" sz="2000" dirty="0" err="1"/>
              <a:t>Algae</a:t>
            </a:r>
            <a:r>
              <a:rPr lang="pt-BR" sz="2000" dirty="0"/>
              <a:t>), </a:t>
            </a:r>
            <a:r>
              <a:rPr lang="pt-BR" sz="2000" dirty="0" err="1"/>
              <a:t>bio-polipropileno</a:t>
            </a:r>
            <a:r>
              <a:rPr lang="pt-BR" sz="2000" dirty="0"/>
              <a:t> da Braskem, cordas especiais para extração de petróleo em águas profundas (Cordoaria São Leopoldo), sistema de </a:t>
            </a:r>
            <a:r>
              <a:rPr lang="pt-BR" sz="2000" dirty="0" err="1"/>
              <a:t>geoprocessamento</a:t>
            </a:r>
            <a:r>
              <a:rPr lang="pt-BR" sz="2000" dirty="0"/>
              <a:t> para dengue (</a:t>
            </a:r>
            <a:r>
              <a:rPr lang="pt-BR" sz="2000" dirty="0" err="1"/>
              <a:t>Ecovec</a:t>
            </a:r>
            <a:r>
              <a:rPr lang="pt-BR" sz="2000" dirty="0"/>
              <a:t>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Processos (6 e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388" y="1412875"/>
            <a:ext cx="89646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pt-BR" sz="2800" dirty="0"/>
              <a:t>8) Processo com atividades paralelas</a:t>
            </a:r>
            <a:br>
              <a:rPr lang="pt-BR" sz="2800" dirty="0"/>
            </a:br>
            <a:r>
              <a:rPr lang="pt-BR" sz="2800" dirty="0">
                <a:solidFill>
                  <a:srgbClr val="1B05BB"/>
                </a:solidFill>
                <a:sym typeface="Wingdings" pitchFamily="2" charset="2"/>
              </a:rPr>
              <a:t></a:t>
            </a:r>
            <a:r>
              <a:rPr lang="pt-BR" sz="28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pt-BR" sz="2400" dirty="0">
                <a:solidFill>
                  <a:srgbClr val="1B05BB"/>
                </a:solidFill>
                <a:sym typeface="Wingdings" pitchFamily="2" charset="2"/>
              </a:rPr>
              <a:t>nãoconfundir com engenharia simultânea</a:t>
            </a:r>
            <a:endParaRPr lang="pt-BR" sz="2800" dirty="0">
              <a:solidFill>
                <a:srgbClr val="1B05BB"/>
              </a:solidFill>
            </a:endParaRPr>
          </a:p>
          <a:p>
            <a:pPr>
              <a:defRPr/>
            </a:pPr>
            <a:endParaRPr lang="pt-BR" sz="2400" dirty="0">
              <a:solidFill>
                <a:srgbClr val="1B05BB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2532063"/>
            <a:ext cx="8882955" cy="1929735"/>
          </a:xfr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388" y="4847674"/>
            <a:ext cx="89646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000" dirty="0"/>
              <a:t>Empresas desenvolvem diferentes versões do produto conforme aumentam as informações do mercado.</a:t>
            </a:r>
          </a:p>
          <a:p>
            <a:pPr eaLnBrk="0" hangingPunct="0">
              <a:tabLst>
                <a:tab pos="180975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pt-BR" sz="2000" dirty="0"/>
              <a:t>Ex.: </a:t>
            </a:r>
            <a:r>
              <a:rPr lang="pt-BR" sz="2000" dirty="0" err="1"/>
              <a:t>Bematech</a:t>
            </a:r>
            <a:r>
              <a:rPr lang="pt-BR" sz="2000" dirty="0"/>
              <a:t> (automação comercial), Buscapé (internet), </a:t>
            </a:r>
            <a:r>
              <a:rPr lang="pt-BR" sz="2000" dirty="0" err="1"/>
              <a:t>Digitro</a:t>
            </a:r>
            <a:r>
              <a:rPr lang="pt-BR" sz="2000" dirty="0"/>
              <a:t> (“guardião”),E-</a:t>
            </a:r>
            <a:r>
              <a:rPr lang="pt-BR" sz="2000" dirty="0" err="1"/>
              <a:t>Brane</a:t>
            </a:r>
            <a:r>
              <a:rPr lang="pt-BR" sz="2000" dirty="0"/>
              <a:t> (internet), Embraco (compressores para esfriar chips), Grendene (sapatos), Ice (software), </a:t>
            </a:r>
            <a:r>
              <a:rPr lang="pt-BR" sz="2000" dirty="0" err="1"/>
              <a:t>iVE</a:t>
            </a:r>
            <a:r>
              <a:rPr lang="pt-BR" sz="2000" dirty="0"/>
              <a:t> (internet), </a:t>
            </a:r>
            <a:r>
              <a:rPr lang="pt-BR" sz="2000" dirty="0" err="1"/>
              <a:t>Nanox</a:t>
            </a:r>
            <a:r>
              <a:rPr lang="pt-BR" sz="2000" dirty="0"/>
              <a:t> (nano materiais).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Pesquisa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Processo 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424862" cy="2736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5300" dirty="0">
                <a:solidFill>
                  <a:srgbClr val="C00000"/>
                </a:solidFill>
              </a:rPr>
              <a:t>Organização por função, por projeto e por processo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278104"/>
            <a:ext cx="8281988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Fonte: SALERNO, Mario S.  </a:t>
            </a: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Projeto de organizações integradas e flexíveis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 São Paulo, Atlas, 1999. Cap. 4.2 a 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27969"/>
            <a:ext cx="9144000" cy="443733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Processos para conceito, P&amp;D, </a:t>
            </a:r>
            <a:r>
              <a:rPr lang="pt-BR" sz="2400" dirty="0" err="1"/>
              <a:t>Desenv</a:t>
            </a:r>
            <a:r>
              <a:rPr lang="pt-BR" sz="2400" dirty="0"/>
              <a:t>. Novos Produtos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Não há fluxo único estilo </a:t>
            </a:r>
            <a:r>
              <a:rPr lang="pt-BR" sz="2400" dirty="0" err="1"/>
              <a:t>stage-gates</a:t>
            </a:r>
            <a:r>
              <a:rPr lang="pt-BR" sz="2400" dirty="0"/>
              <a:t>: 8 diferentes tipos de processo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2"/>
              </a:buBlip>
              <a:defRPr/>
            </a:pPr>
            <a:r>
              <a:rPr lang="pt-BR" sz="2400" dirty="0"/>
              <a:t>Principais contingências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3"/>
              </a:buBlip>
              <a:defRPr/>
            </a:pPr>
            <a:r>
              <a:rPr lang="pt-BR" sz="2400" dirty="0"/>
              <a:t>Posição do cliente (estoque x encomenda)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3"/>
              </a:buBlip>
              <a:defRPr/>
            </a:pPr>
            <a:r>
              <a:rPr lang="pt-BR" sz="2400" dirty="0"/>
              <a:t>Tecnologia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3"/>
              </a:buBlip>
              <a:defRPr/>
            </a:pPr>
            <a:r>
              <a:rPr lang="pt-BR" sz="2400" dirty="0"/>
              <a:t>Mercado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Arial" charset="0"/>
              <a:buBlip>
                <a:blip r:embed="rId3"/>
              </a:buBlip>
              <a:defRPr/>
            </a:pPr>
            <a:r>
              <a:rPr lang="pt-BR" sz="2400" dirty="0"/>
              <a:t>Criação das condições para tornar o projeto viável, atrativo 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B050"/>
              </a:buClr>
              <a:buSzPct val="70000"/>
              <a:buFont typeface="Symbol" pitchFamily="18" charset="2"/>
              <a:buChar char=""/>
              <a:defRPr/>
            </a:pPr>
            <a:r>
              <a:rPr lang="pt-BR" dirty="0"/>
              <a:t>Esperando pelo mercado ou tecnologia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32363" y="6597650"/>
            <a:ext cx="4211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Mario Sergio Salerno -  University of São Paulo, Brazil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61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Impact" pitchFamily="34" charset="0"/>
              </a:rPr>
              <a:t>Resumindo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3"/>
            <a:ext cx="8459912" cy="1368896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00FF"/>
                </a:solidFill>
              </a:rPr>
              <a:t/>
            </a:r>
            <a:br>
              <a:rPr lang="pt-BR" sz="3200" dirty="0">
                <a:solidFill>
                  <a:srgbClr val="0000FF"/>
                </a:solidFill>
              </a:rPr>
            </a:br>
            <a:r>
              <a:rPr lang="pt-BR" sz="3600" dirty="0">
                <a:solidFill>
                  <a:srgbClr val="C00000"/>
                </a:solidFill>
              </a:rPr>
              <a:t>Substrato de organização e gestão:</a:t>
            </a:r>
            <a:r>
              <a:rPr lang="pt-BR" sz="3200" dirty="0">
                <a:solidFill>
                  <a:srgbClr val="C00000"/>
                </a:solidFill>
              </a:rPr>
              <a:t/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o que sustenta a inovação na empresa?</a:t>
            </a: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8964613" cy="561712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Inovação como estratégia</a:t>
            </a:r>
            <a:br>
              <a:rPr lang="pt-BR" dirty="0"/>
            </a:br>
            <a:r>
              <a:rPr lang="pt-BR" dirty="0"/>
              <a:t>Inovação explicitada na estratégia</a:t>
            </a:r>
          </a:p>
          <a:p>
            <a:pPr lvl="1" eaLnBrk="1" hangingPunct="1"/>
            <a:r>
              <a:rPr lang="pt-BR" sz="2400" dirty="0"/>
              <a:t>Compromisso e prática da alta direção e da média gerência</a:t>
            </a:r>
          </a:p>
          <a:p>
            <a:pPr lvl="2" eaLnBrk="1" hangingPunct="1"/>
            <a:r>
              <a:rPr lang="pt-BR" sz="2000" dirty="0">
                <a:solidFill>
                  <a:srgbClr val="0000FF"/>
                </a:solidFill>
              </a:rPr>
              <a:t>Atos cotidianos, mais do que </a:t>
            </a:r>
            <a:r>
              <a:rPr lang="en-US" sz="2000" i="1" dirty="0">
                <a:solidFill>
                  <a:srgbClr val="0000FF"/>
                </a:solidFill>
              </a:rPr>
              <a:t>banners</a:t>
            </a:r>
            <a:r>
              <a:rPr lang="pt-BR" sz="2000" dirty="0">
                <a:solidFill>
                  <a:srgbClr val="0000FF"/>
                </a:solidFill>
              </a:rPr>
              <a:t> e discursos</a:t>
            </a:r>
            <a:endParaRPr lang="pt-BR" sz="1800" dirty="0"/>
          </a:p>
          <a:p>
            <a:pPr lvl="1" eaLnBrk="1" hangingPunct="1"/>
            <a:r>
              <a:rPr lang="pt-BR" sz="2400" dirty="0"/>
              <a:t>Esquemas de organização e gestão compatíveis</a:t>
            </a:r>
          </a:p>
          <a:p>
            <a:pPr lvl="2" eaLnBrk="1" hangingPunct="1"/>
            <a:r>
              <a:rPr lang="pt-BR" sz="2000" dirty="0"/>
              <a:t>Esquemas flexíveis de trabalho, relativização da hierarquia rígida</a:t>
            </a:r>
          </a:p>
          <a:p>
            <a:pPr lvl="2" eaLnBrk="1" hangingPunct="1"/>
            <a:r>
              <a:rPr lang="pt-BR" sz="2000" dirty="0"/>
              <a:t>Trabalho em equipe com autonomia favorece inovação</a:t>
            </a:r>
          </a:p>
          <a:p>
            <a:pPr lvl="2" eaLnBrk="1" hangingPunct="1"/>
            <a:r>
              <a:rPr lang="pt-BR" sz="2000" dirty="0"/>
              <a:t>Autonomia para gerir tempo favorece inovação</a:t>
            </a:r>
          </a:p>
          <a:p>
            <a:pPr lvl="2" eaLnBrk="1" hangingPunct="1"/>
            <a:r>
              <a:rPr lang="pt-BR" sz="2000" dirty="0"/>
              <a:t>“Mercado” de talentos</a:t>
            </a:r>
          </a:p>
          <a:p>
            <a:pPr lvl="3" eaLnBrk="1" hangingPunct="1"/>
            <a:r>
              <a:rPr lang="pt-BR" sz="1600" dirty="0"/>
              <a:t>Pagar pelos talentos</a:t>
            </a:r>
          </a:p>
          <a:p>
            <a:pPr lvl="3" eaLnBrk="1" hangingPunct="1"/>
            <a:r>
              <a:rPr lang="pt-BR" sz="1600" dirty="0"/>
              <a:t>Desenvolver o talento de todos</a:t>
            </a:r>
            <a:br>
              <a:rPr lang="pt-BR" sz="1600" dirty="0"/>
            </a:br>
            <a:endParaRPr lang="pt-BR" sz="1600" dirty="0"/>
          </a:p>
          <a:p>
            <a:pPr lvl="2" eaLnBrk="1" hangingPunct="1"/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964612" cy="568912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Organizar para inovar</a:t>
            </a:r>
            <a:endParaRPr lang="pt-BR" dirty="0">
              <a:solidFill>
                <a:srgbClr val="0000FF"/>
              </a:solidFill>
            </a:endParaRPr>
          </a:p>
          <a:p>
            <a:pPr lvl="1" eaLnBrk="1" hangingPunct="1"/>
            <a:r>
              <a:rPr lang="pt-BR" dirty="0"/>
              <a:t>Necessidade de flexibilidade, integração e “rede” para aproveitar oportunidades ou criá-las</a:t>
            </a:r>
          </a:p>
          <a:p>
            <a:pPr lvl="2" eaLnBrk="1" hangingPunct="1">
              <a:buSzPct val="70000"/>
            </a:pPr>
            <a:r>
              <a:rPr lang="pt-BR" sz="2000" dirty="0">
                <a:solidFill>
                  <a:srgbClr val="0000FF"/>
                </a:solidFill>
              </a:rPr>
              <a:t>Flexibilidade em operações internas e na relação com outras entidades</a:t>
            </a:r>
          </a:p>
          <a:p>
            <a:pPr lvl="1" eaLnBrk="1" hangingPunct="1"/>
            <a:r>
              <a:rPr lang="pt-BR" dirty="0"/>
              <a:t>Criar e gerir redes de entidades e pessoas externas para captar/explorar/criar oportunidades</a:t>
            </a:r>
          </a:p>
          <a:p>
            <a:pPr lvl="1" eaLnBrk="1" hangingPunct="1"/>
            <a:r>
              <a:rPr lang="pt-BR" dirty="0"/>
              <a:t>Desenvolver sistema “aberto” de gestão de conhecimento</a:t>
            </a:r>
          </a:p>
          <a:p>
            <a:pPr lvl="1" eaLnBrk="1" hangingPunct="1"/>
            <a:r>
              <a:rPr lang="pt-BR" dirty="0"/>
              <a:t>Articulação </a:t>
            </a:r>
            <a:r>
              <a:rPr lang="pt-BR" dirty="0">
                <a:sym typeface="Wingdings" pitchFamily="2" charset="2"/>
              </a:rPr>
              <a:t>de três formas de trabalho: </a:t>
            </a:r>
            <a:br>
              <a:rPr lang="pt-BR" dirty="0">
                <a:sym typeface="Wingdings" pitchFamily="2" charset="2"/>
              </a:rPr>
            </a:br>
            <a:r>
              <a:rPr lang="pt-BR" dirty="0">
                <a:sym typeface="Wingdings" pitchFamily="2" charset="2"/>
              </a:rPr>
              <a:t>individual, em equipe e em rede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F3387DB1-2D8A-4C5A-A969-12F4ABCA6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93"/>
            <a:ext cx="8459912" cy="1368896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00FF"/>
                </a:solidFill>
              </a:rPr>
              <a:t/>
            </a:r>
            <a:br>
              <a:rPr lang="pt-BR" sz="3200" dirty="0">
                <a:solidFill>
                  <a:srgbClr val="0000FF"/>
                </a:solidFill>
              </a:rPr>
            </a:br>
            <a:r>
              <a:rPr lang="pt-BR" sz="3600" dirty="0">
                <a:solidFill>
                  <a:srgbClr val="C00000"/>
                </a:solidFill>
              </a:rPr>
              <a:t>Substrato de organização e gestão:</a:t>
            </a:r>
            <a:r>
              <a:rPr lang="pt-BR" sz="3200" dirty="0">
                <a:solidFill>
                  <a:srgbClr val="C00000"/>
                </a:solidFill>
              </a:rPr>
              <a:t/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o que sustenta a inovação na empresa?</a:t>
            </a: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1628800"/>
            <a:ext cx="8964612" cy="54435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Gestão da inovação</a:t>
            </a:r>
            <a:endParaRPr lang="pt-BR" dirty="0">
              <a:solidFill>
                <a:srgbClr val="0000FF"/>
              </a:solidFill>
            </a:endParaRPr>
          </a:p>
          <a:p>
            <a:pPr lvl="1" eaLnBrk="1" hangingPunct="1"/>
            <a:r>
              <a:rPr lang="pt-BR" sz="2400" dirty="0"/>
              <a:t>Integrada na empresa, fruto da dinâmica geral da empresa</a:t>
            </a:r>
          </a:p>
          <a:p>
            <a:pPr lvl="2" eaLnBrk="1" hangingPunct="1"/>
            <a:r>
              <a:rPr lang="pt-BR" sz="2000" dirty="0"/>
              <a:t>P.ex., não existe participação “por decreto”</a:t>
            </a:r>
          </a:p>
          <a:p>
            <a:pPr lvl="1" eaLnBrk="1" hangingPunct="1"/>
            <a:r>
              <a:rPr lang="pt-BR" sz="2400" dirty="0"/>
              <a:t>Critérios de decisão conforme o tipo de projeto</a:t>
            </a:r>
          </a:p>
          <a:p>
            <a:pPr lvl="2" eaLnBrk="1" hangingPunct="1"/>
            <a:r>
              <a:rPr lang="pt-BR" sz="2000" dirty="0"/>
              <a:t>Contingências são relevantes</a:t>
            </a:r>
          </a:p>
          <a:p>
            <a:pPr lvl="2" eaLnBrk="1" hangingPunct="1"/>
            <a:r>
              <a:rPr lang="pt-BR" sz="2000" dirty="0"/>
              <a:t>Esquemas para inovação incremental e esquemas para inovação radical</a:t>
            </a:r>
          </a:p>
          <a:p>
            <a:pPr lvl="3" eaLnBrk="1" hangingPunct="1"/>
            <a:r>
              <a:rPr lang="pt-BR" sz="1800" dirty="0"/>
              <a:t>Inovação radical não pode ser “</a:t>
            </a:r>
            <a:r>
              <a:rPr lang="pt-BR" sz="1800" dirty="0" err="1"/>
              <a:t>medida”por</a:t>
            </a:r>
            <a:r>
              <a:rPr lang="pt-BR" sz="1800" dirty="0"/>
              <a:t> indicadores de inovação incremental</a:t>
            </a:r>
          </a:p>
          <a:p>
            <a:pPr lvl="2" eaLnBrk="1" hangingPunct="1"/>
            <a:r>
              <a:rPr lang="pt-BR" sz="2200" dirty="0"/>
              <a:t>Empresas iniciantes têm planejamento muito mais complexo (não simplificado, como sugere senso comum)</a:t>
            </a:r>
          </a:p>
          <a:p>
            <a:pPr lvl="1" eaLnBrk="1" hangingPunct="1"/>
            <a:r>
              <a:rPr lang="pt-BR" sz="2400" dirty="0"/>
              <a:t>Prever não retornos para projetos </a:t>
            </a:r>
            <a:r>
              <a:rPr lang="pt-BR" sz="2400" dirty="0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pt-BR" sz="2400" dirty="0">
                <a:sym typeface="Wingdings" pitchFamily="2" charset="2"/>
              </a:rPr>
              <a:t> </a:t>
            </a:r>
            <a:r>
              <a:rPr lang="pt-BR" sz="2000" dirty="0"/>
              <a:t>parte do “preço a pagar”</a:t>
            </a:r>
          </a:p>
          <a:p>
            <a:pPr lvl="1" eaLnBrk="1" hangingPunct="1">
              <a:buFontTx/>
              <a:buNone/>
            </a:pPr>
            <a:endParaRPr lang="pt-BR" dirty="0"/>
          </a:p>
          <a:p>
            <a:pPr lvl="3" eaLnBrk="1" hangingPunct="1"/>
            <a:endParaRPr lang="pt-BR" sz="1800" dirty="0">
              <a:sym typeface="Wingdings" pitchFamily="2" charset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E4FA7AA-EEAD-43E8-8D8D-616DCA80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93"/>
            <a:ext cx="8459912" cy="1368896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00FF"/>
                </a:solidFill>
              </a:rPr>
              <a:t/>
            </a:r>
            <a:br>
              <a:rPr lang="pt-BR" sz="3200" dirty="0">
                <a:solidFill>
                  <a:srgbClr val="0000FF"/>
                </a:solidFill>
              </a:rPr>
            </a:br>
            <a:r>
              <a:rPr lang="pt-BR" sz="3600" dirty="0">
                <a:solidFill>
                  <a:srgbClr val="C00000"/>
                </a:solidFill>
              </a:rPr>
              <a:t>Substrato de organização e gestão:</a:t>
            </a:r>
            <a:r>
              <a:rPr lang="pt-BR" sz="3200" dirty="0">
                <a:solidFill>
                  <a:srgbClr val="C00000"/>
                </a:solidFill>
              </a:rPr>
              <a:t/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o que sustenta a inovação na empresa?</a:t>
            </a: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2289"/>
            <a:ext cx="8964612" cy="547571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Pessoas são chave (óbvio, </a:t>
            </a:r>
            <a:r>
              <a:rPr lang="pt-BR" i="1" dirty="0"/>
              <a:t>mas</a:t>
            </a:r>
            <a:r>
              <a:rPr lang="pt-BR" dirty="0"/>
              <a:t>...)</a:t>
            </a:r>
            <a:endParaRPr lang="pt-BR" dirty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pt-BR" dirty="0"/>
              <a:t>São as pessoas que inovam, </a:t>
            </a:r>
            <a:r>
              <a:rPr lang="pt-BR" i="1" dirty="0"/>
              <a:t>mas</a:t>
            </a:r>
            <a:r>
              <a:rPr lang="pt-BR" dirty="0"/>
              <a:t> seus limites são colocados pelo esquema de organização e gestão</a:t>
            </a:r>
          </a:p>
          <a:p>
            <a:pPr lvl="1" eaLnBrk="1" hangingPunct="1"/>
            <a:r>
              <a:rPr lang="pt-BR" dirty="0"/>
              <a:t>Inovação x necessidade de incitar pessoas a inovarem</a:t>
            </a:r>
          </a:p>
          <a:p>
            <a:pPr lvl="2" eaLnBrk="1" hangingPunct="1"/>
            <a:r>
              <a:rPr lang="pt-BR" dirty="0"/>
              <a:t>Gestão da e pela competência: </a:t>
            </a:r>
            <a:r>
              <a:rPr lang="pt-BR" dirty="0">
                <a:solidFill>
                  <a:srgbClr val="3333CC"/>
                </a:solidFill>
              </a:rPr>
              <a:t>capacidade de um indivíduo dominar uma situação complexa e evolutiva (Zarifian, 2001)</a:t>
            </a:r>
          </a:p>
          <a:p>
            <a:pPr lvl="3" eaLnBrk="1" hangingPunct="1"/>
            <a:r>
              <a:rPr lang="pt-BR" b="1" dirty="0">
                <a:solidFill>
                  <a:srgbClr val="0066FF"/>
                </a:solidFill>
              </a:rPr>
              <a:t>tomar iniciativa  /  assumir responsabilidade</a:t>
            </a:r>
          </a:p>
          <a:p>
            <a:pPr lvl="3" eaLnBrk="1" hangingPunct="1"/>
            <a:r>
              <a:rPr lang="pt-BR" b="1" dirty="0">
                <a:solidFill>
                  <a:srgbClr val="0066FF"/>
                </a:solidFill>
              </a:rPr>
              <a:t>assumir objetivos de desempenho, agir e responsabilizar-se </a:t>
            </a:r>
          </a:p>
          <a:p>
            <a:pPr lvl="3" eaLnBrk="1" hangingPunct="1"/>
            <a:r>
              <a:rPr lang="pt-BR" b="1" i="1" dirty="0">
                <a:solidFill>
                  <a:srgbClr val="993300"/>
                </a:solidFill>
              </a:rPr>
              <a:t>mas</a:t>
            </a:r>
            <a:r>
              <a:rPr lang="pt-BR" b="1" dirty="0">
                <a:solidFill>
                  <a:srgbClr val="993300"/>
                </a:solidFill>
              </a:rPr>
              <a:t>, ser recompensado por isso (óbvio, </a:t>
            </a:r>
            <a:r>
              <a:rPr lang="pt-BR" b="1" i="1" dirty="0">
                <a:solidFill>
                  <a:srgbClr val="993300"/>
                </a:solidFill>
              </a:rPr>
              <a:t>mas</a:t>
            </a:r>
            <a:r>
              <a:rPr lang="pt-BR" b="1" dirty="0">
                <a:solidFill>
                  <a:srgbClr val="993300"/>
                </a:solidFill>
              </a:rPr>
              <a:t>...)</a:t>
            </a:r>
          </a:p>
          <a:p>
            <a:pPr eaLnBrk="1" hangingPunct="1">
              <a:buFontTx/>
              <a:buNone/>
            </a:pPr>
            <a:r>
              <a:rPr lang="pt-BR" dirty="0">
                <a:solidFill>
                  <a:srgbClr val="993300"/>
                </a:solidFill>
              </a:rPr>
              <a:t/>
            </a:r>
            <a:br>
              <a:rPr lang="pt-BR" dirty="0">
                <a:solidFill>
                  <a:srgbClr val="993300"/>
                </a:solidFill>
              </a:rPr>
            </a:br>
            <a:endParaRPr lang="pt-BR" sz="2900" b="1" dirty="0">
              <a:solidFill>
                <a:srgbClr val="993300"/>
              </a:solidFill>
            </a:endParaRPr>
          </a:p>
          <a:p>
            <a:pPr lvl="3" eaLnBrk="1" hangingPunct="1"/>
            <a:endParaRPr lang="pt-BR" dirty="0">
              <a:sym typeface="Wingdings" pitchFamily="2" charset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0AB78EA-6079-42E2-89B6-1FB2BA21F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93"/>
            <a:ext cx="8459912" cy="1368896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0000FF"/>
                </a:solidFill>
              </a:rPr>
              <a:t/>
            </a:r>
            <a:br>
              <a:rPr lang="pt-BR" sz="3200" dirty="0">
                <a:solidFill>
                  <a:srgbClr val="0000FF"/>
                </a:solidFill>
              </a:rPr>
            </a:br>
            <a:r>
              <a:rPr lang="pt-BR" sz="3600" dirty="0">
                <a:solidFill>
                  <a:srgbClr val="C00000"/>
                </a:solidFill>
              </a:rPr>
              <a:t>Substrato de organização e gestão:</a:t>
            </a:r>
            <a:r>
              <a:rPr lang="pt-BR" sz="3200" dirty="0">
                <a:solidFill>
                  <a:srgbClr val="C00000"/>
                </a:solidFill>
              </a:rPr>
              <a:t/>
            </a:r>
            <a:br>
              <a:rPr lang="pt-BR" sz="3200" dirty="0">
                <a:solidFill>
                  <a:srgbClr val="C00000"/>
                </a:solidFill>
              </a:rPr>
            </a:br>
            <a:r>
              <a:rPr lang="pt-BR" sz="3200" dirty="0">
                <a:solidFill>
                  <a:srgbClr val="C00000"/>
                </a:solidFill>
              </a:rPr>
              <a:t>o que sustenta a inovação na empresa?</a:t>
            </a: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7875"/>
          </a:xfrm>
        </p:spPr>
        <p:txBody>
          <a:bodyPr/>
          <a:lstStyle/>
          <a:p>
            <a:pPr eaLnBrk="1" hangingPunct="1"/>
            <a:r>
              <a:rPr lang="pt-BR" sz="4000" dirty="0"/>
              <a:t>Organização por Função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9325" cy="5000625"/>
          </a:xfrm>
        </p:spPr>
        <p:txBody>
          <a:bodyPr/>
          <a:lstStyle/>
          <a:p>
            <a:pPr eaLnBrk="1" hangingPunct="1"/>
            <a:r>
              <a:rPr lang="pt-BR" sz="2800" dirty="0"/>
              <a:t>Agrupamento por disciplina / função</a:t>
            </a:r>
          </a:p>
          <a:p>
            <a:pPr lvl="1" eaLnBrk="1" hangingPunct="1"/>
            <a:r>
              <a:rPr lang="pt-BR" sz="2400" dirty="0"/>
              <a:t>Diretoria de Marketing, Departamento de Eng</a:t>
            </a:r>
            <a:r>
              <a:rPr lang="pt-BR" sz="2400" baseline="30000" dirty="0"/>
              <a:t>a</a:t>
            </a:r>
            <a:r>
              <a:rPr lang="pt-BR" sz="2400" dirty="0"/>
              <a:t> Térmica, seção de tornearia, setor de prensas etc.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/>
              <a:t>Produto / serviço a ser elaborado passa pelos diversos departamentos (“funções”) pertinentes 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/>
              <a:t>Departamentos especializados, com hierarquia, orçamento, pessoal, metas próprias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/>
              <a:t>Propicia aprofundamento no tema (na função)</a:t>
            </a:r>
          </a:p>
          <a:p>
            <a:pPr eaLnBrk="1" hangingPunct="1">
              <a:spcBef>
                <a:spcPts val="1800"/>
              </a:spcBef>
            </a:pPr>
            <a:r>
              <a:rPr lang="pt-BR" sz="2800" dirty="0"/>
              <a:t>Pouca visão do cliente / mercado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dirty="0"/>
              <a:t>     </a:t>
            </a:r>
            <a:r>
              <a:rPr lang="pt-BR" sz="3100" b="1" dirty="0"/>
              <a:t>Projeto </a:t>
            </a:r>
            <a:r>
              <a:rPr lang="pt-BR" sz="3100" dirty="0"/>
              <a:t>se diferencia de processo, pois cada projeto é único, não recorrente, esgotando-se ao fim de sua realização. Está ligado ao conjunto das variáveis de desempenho relativas ao valor global do produto, do resultado do projeto. 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3100" dirty="0"/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100" dirty="0"/>
              <a:t>Contudo, as fronteiras entre projeto e processo podem ser fluidas: cabe, por exemplo,definir um processo para a elaboração de projetos, pois se cada projeto é único, o método e a organização para desenvolvê-lo pode ser recorrente.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latin typeface="Arial Rounded MT Bold" charset="0"/>
              </a:rPr>
              <a:t>Organização e gestão por processos</a:t>
            </a: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12968" cy="453920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dirty="0"/>
              <a:t>Processo operacional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Cooperação de atividades distintas para a realização de um objetivo global, orientado ao cliente final, que lhes é comum. </a:t>
            </a:r>
          </a:p>
          <a:p>
            <a:pPr eaLnBrk="1" hangingPunct="1">
              <a:buFontTx/>
              <a:buNone/>
            </a:pPr>
            <a:r>
              <a:rPr lang="pt-BR" sz="2800" dirty="0"/>
              <a:t/>
            </a:r>
            <a:br>
              <a:rPr lang="pt-BR" sz="2800" dirty="0"/>
            </a:br>
            <a:r>
              <a:rPr lang="pt-BR" sz="2800" b="1" dirty="0"/>
              <a:t>Envolve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  </a:t>
            </a:r>
            <a:r>
              <a:rPr lang="pt-BR" sz="2800" dirty="0">
                <a:solidFill>
                  <a:schemeClr val="hlink"/>
                </a:solidFill>
              </a:rPr>
              <a:t>-</a:t>
            </a:r>
            <a:r>
              <a:rPr lang="pt-BR" sz="2800" dirty="0"/>
              <a:t>  organização transversal entre as atividades</a:t>
            </a:r>
            <a:br>
              <a:rPr lang="pt-BR" sz="2800" dirty="0"/>
            </a:br>
            <a:r>
              <a:rPr lang="pt-BR" sz="2800" dirty="0"/>
              <a:t>  </a:t>
            </a:r>
            <a:r>
              <a:rPr lang="pt-BR" sz="2800" dirty="0">
                <a:solidFill>
                  <a:schemeClr val="hlink"/>
                </a:solidFill>
              </a:rPr>
              <a:t>-</a:t>
            </a:r>
            <a:r>
              <a:rPr lang="pt-BR" sz="2800" dirty="0"/>
              <a:t>  objetivo e desempenho global</a:t>
            </a:r>
            <a:br>
              <a:rPr lang="pt-BR" sz="2800" dirty="0"/>
            </a:br>
            <a:r>
              <a:rPr lang="pt-BR" sz="2800" dirty="0"/>
              <a:t>  </a:t>
            </a:r>
            <a:r>
              <a:rPr lang="pt-BR" sz="2800" dirty="0">
                <a:solidFill>
                  <a:schemeClr val="hlink"/>
                </a:solidFill>
              </a:rPr>
              <a:t>-</a:t>
            </a:r>
            <a:r>
              <a:rPr lang="pt-BR" sz="2800" dirty="0"/>
              <a:t>  fatores de desempenho ligados a pontos críticos </a:t>
            </a:r>
            <a:br>
              <a:rPr lang="pt-BR" sz="2800" dirty="0"/>
            </a:br>
            <a:r>
              <a:rPr lang="pt-BR" sz="2800" dirty="0"/>
              <a:t>  </a:t>
            </a:r>
            <a:r>
              <a:rPr lang="pt-BR" sz="2800" dirty="0">
                <a:solidFill>
                  <a:schemeClr val="hlink"/>
                </a:solidFill>
              </a:rPr>
              <a:t>-</a:t>
            </a:r>
            <a:r>
              <a:rPr lang="pt-BR" sz="2800" dirty="0"/>
              <a:t>  desenrolar temporal (início e fim)</a:t>
            </a: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pt-BR" dirty="0"/>
              <a:t>Processos Operacionais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eaLnBrk="1">
              <a:buFont typeface="Arial" charset="0"/>
              <a:buNone/>
            </a:pPr>
            <a:r>
              <a:rPr lang="pt-BR" sz="1400" b="1" dirty="0"/>
              <a:t>   </a:t>
            </a:r>
            <a:r>
              <a:rPr lang="pt-BR" sz="2400" dirty="0"/>
              <a:t> </a:t>
            </a:r>
            <a:r>
              <a:rPr lang="pt-BR" sz="2600" dirty="0"/>
              <a:t>“Uma cooperação de atividades distintas para a realização de um objetivo global, orientado ao cliente final que lhes é comum. Um processo é repetido de maneira recorrente dentro da empresa. A um processo correspondem:</a:t>
            </a:r>
          </a:p>
          <a:p>
            <a:pPr lvl="1" eaLnBrk="1">
              <a:spcBef>
                <a:spcPts val="1200"/>
              </a:spcBef>
            </a:pPr>
            <a:r>
              <a:rPr lang="pt-BR" sz="2200" dirty="0"/>
              <a:t>um desempenho (</a:t>
            </a:r>
            <a:r>
              <a:rPr lang="pt-BR" sz="2200" i="1" dirty="0"/>
              <a:t>performance</a:t>
            </a:r>
            <a:r>
              <a:rPr lang="pt-BR" sz="2200" dirty="0"/>
              <a:t>), que formaliza o seu objetivo global (um nível de qualidade, um prazo de entrega etc.);</a:t>
            </a:r>
          </a:p>
          <a:p>
            <a:pPr lvl="1" eaLnBrk="1">
              <a:spcBef>
                <a:spcPts val="1200"/>
              </a:spcBef>
            </a:pPr>
            <a:r>
              <a:rPr lang="pt-BR" sz="2200" dirty="0"/>
              <a:t>uma organização que materializa e estrutura transversalmente a interdepen­dência das atividades do processo, durante sua duração;</a:t>
            </a:r>
          </a:p>
          <a:p>
            <a:pPr lvl="1" eaLnBrk="1">
              <a:spcBef>
                <a:spcPts val="1200"/>
              </a:spcBef>
            </a:pPr>
            <a:r>
              <a:rPr lang="pt-BR" sz="2200" dirty="0"/>
              <a:t>uma corresponsabilidade dos atores nesta organização, com relação ao desem­penho global;</a:t>
            </a:r>
          </a:p>
          <a:p>
            <a:pPr lvl="1" eaLnBrk="1">
              <a:spcBef>
                <a:spcPts val="1200"/>
              </a:spcBef>
            </a:pPr>
            <a:r>
              <a:rPr lang="pt-BR" sz="2200" dirty="0"/>
              <a:t>uma responsabilidade local de cada grupo de atores ao nível de sua própria atividade”</a:t>
            </a:r>
            <a:r>
              <a:rPr lang="pt-BR" sz="2000" dirty="0"/>
              <a:t> (</a:t>
            </a:r>
            <a:r>
              <a:rPr lang="pt-BR" sz="2000" dirty="0" err="1"/>
              <a:t>Zarifian</a:t>
            </a:r>
            <a:r>
              <a:rPr lang="pt-BR" sz="2000" dirty="0"/>
              <a:t>, </a:t>
            </a:r>
            <a:r>
              <a:rPr lang="pt-BR" sz="2000" dirty="0" err="1"/>
              <a:t>1994a</a:t>
            </a:r>
            <a:r>
              <a:rPr lang="pt-BR" sz="2000" dirty="0"/>
              <a:t>:16).</a:t>
            </a:r>
          </a:p>
          <a:p>
            <a:pPr eaLnBrk="1">
              <a:buFont typeface="Arial" charset="0"/>
              <a:buNone/>
            </a:pPr>
            <a:r>
              <a:rPr lang="pt-BR" sz="1400" dirty="0"/>
              <a:t> </a:t>
            </a:r>
          </a:p>
          <a:p>
            <a:pPr eaLnBrk="1"/>
            <a:endParaRPr lang="pt-BR" sz="1400" dirty="0"/>
          </a:p>
          <a:p>
            <a:pPr eaLnBrk="1" hangingPunct="1"/>
            <a:endParaRPr lang="pt-BR" sz="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3809</Words>
  <Application>Microsoft Office PowerPoint</Application>
  <PresentationFormat>Apresentação na tela (4:3)</PresentationFormat>
  <Paragraphs>427</Paragraphs>
  <Slides>54</Slides>
  <Notes>12</Notes>
  <HiddenSlides>1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8" baseType="lpstr">
      <vt:lpstr>ＭＳ Ｐゴシック</vt:lpstr>
      <vt:lpstr>Arial</vt:lpstr>
      <vt:lpstr>Arial Rounded MT Bold</vt:lpstr>
      <vt:lpstr>Calibri</vt:lpstr>
      <vt:lpstr>Cambria</vt:lpstr>
      <vt:lpstr>Impact</vt:lpstr>
      <vt:lpstr>MS Mincho</vt:lpstr>
      <vt:lpstr>Symbol</vt:lpstr>
      <vt:lpstr>Tahoma</vt:lpstr>
      <vt:lpstr>Times New Roman</vt:lpstr>
      <vt:lpstr>Wingdings</vt:lpstr>
      <vt:lpstr>Design padrão</vt:lpstr>
      <vt:lpstr>1_Design padrão</vt:lpstr>
      <vt:lpstr>Documento</vt:lpstr>
      <vt:lpstr>GESTÃO DA INOVAÇÃO  Processos de Inovação</vt:lpstr>
      <vt:lpstr>Objetivos</vt:lpstr>
      <vt:lpstr>P&amp;D, PDP...</vt:lpstr>
      <vt:lpstr>Carac- terísticas de  P e de D</vt:lpstr>
      <vt:lpstr>     Organização por função, por projeto e por processo</vt:lpstr>
      <vt:lpstr>Organização por Função</vt:lpstr>
      <vt:lpstr>PROJETO</vt:lpstr>
      <vt:lpstr>Organização e gestão por processos</vt:lpstr>
      <vt:lpstr>Processos Operacionais</vt:lpstr>
      <vt:lpstr>Características dos Processos Organizacionais</vt:lpstr>
      <vt:lpstr>Características dos Processos Organizacionais</vt:lpstr>
      <vt:lpstr>Preliminares sobre modelos de processo de inovação</vt:lpstr>
      <vt:lpstr>Modelos de processo (há mais...)</vt:lpstr>
      <vt:lpstr>James Utterback</vt:lpstr>
      <vt:lpstr>Apresentação do PowerPoint</vt:lpstr>
      <vt:lpstr>Apresentação do PowerPoint</vt:lpstr>
      <vt:lpstr>Apresentação do PowerPoint</vt:lpstr>
      <vt:lpstr>Apresentação do PowerPoint</vt:lpstr>
      <vt:lpstr>Modelos Consagrados: Funil (Clark e Wheelwright, 1992)</vt:lpstr>
      <vt:lpstr>Modelos Consagrados: Stage-Gates (Cooper)</vt:lpstr>
      <vt:lpstr>Apresentação do PowerPoint</vt:lpstr>
      <vt:lpstr>Modelos Consagrados: Stage-Gates (Cooper)</vt:lpstr>
      <vt:lpstr>Apresentação do PowerPoint</vt:lpstr>
      <vt:lpstr>Apresentação do PowerPoint</vt:lpstr>
      <vt:lpstr>Cadeia de Valor da Inovação Hansen e Birkinshaw (2007)</vt:lpstr>
      <vt:lpstr> Cadeia de valor da inovação  Modelo de Hansen e Birkinshaw</vt:lpstr>
      <vt:lpstr>Apresentação do PowerPoint</vt:lpstr>
      <vt:lpstr>Apresentação do PowerPoint</vt:lpstr>
      <vt:lpstr>Apresentação do PowerPoint</vt:lpstr>
      <vt:lpstr>Apresentação do PowerPoint</vt:lpstr>
      <vt:lpstr>Processo de inovação</vt:lpstr>
      <vt:lpstr>Apresentação do PowerPoint</vt:lpstr>
      <vt:lpstr>Contingências / Parâmetros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Substrato de organização e gestão: o que sustenta a inovação na empresa? </vt:lpstr>
      <vt:lpstr> Substrato de organização e gestão: o que sustenta a inovação na empresa? </vt:lpstr>
      <vt:lpstr> Substrato de organização e gestão: o que sustenta a inovação na empresa? </vt:lpstr>
      <vt:lpstr> Substrato de organização e gestão: o que sustenta a inovação na empresa? </vt:lpstr>
    </vt:vector>
  </TitlesOfParts>
  <Company>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Mario Sergio Salerno</cp:lastModifiedBy>
  <cp:revision>214</cp:revision>
  <dcterms:created xsi:type="dcterms:W3CDTF">2008-05-04T15:31:07Z</dcterms:created>
  <dcterms:modified xsi:type="dcterms:W3CDTF">2019-03-19T10:42:05Z</dcterms:modified>
</cp:coreProperties>
</file>