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67" r:id="rId5"/>
    <p:sldId id="266" r:id="rId6"/>
    <p:sldId id="265" r:id="rId7"/>
    <p:sldId id="263" r:id="rId8"/>
    <p:sldId id="259" r:id="rId9"/>
    <p:sldId id="262" r:id="rId10"/>
    <p:sldId id="276" r:id="rId11"/>
    <p:sldId id="268" r:id="rId12"/>
    <p:sldId id="273" r:id="rId13"/>
    <p:sldId id="271" r:id="rId14"/>
    <p:sldId id="272" r:id="rId15"/>
    <p:sldId id="270" r:id="rId16"/>
    <p:sldId id="269" r:id="rId17"/>
    <p:sldId id="260" r:id="rId18"/>
    <p:sldId id="274" r:id="rId19"/>
    <p:sldId id="261" r:id="rId20"/>
    <p:sldId id="275" r:id="rId21"/>
    <p:sldId id="277" r:id="rId22"/>
    <p:sldId id="278" r:id="rId23"/>
    <p:sldId id="279" r:id="rId24"/>
    <p:sldId id="280" r:id="rId25"/>
    <p:sldId id="258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A94190-9BC9-4637-9E35-1B51A35EB0A2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 smtClean="0"/>
              <a:t>Faculdade de Direito do Largo de São Francisco (USP)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>DEF 0320 - Direito Econômico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7406640" cy="2448272"/>
          </a:xfrm>
        </p:spPr>
        <p:txBody>
          <a:bodyPr>
            <a:normAutofit/>
          </a:bodyPr>
          <a:lstStyle/>
          <a:p>
            <a:pPr algn="r"/>
            <a:r>
              <a:rPr lang="pt-BR" dirty="0" smtClean="0">
                <a:solidFill>
                  <a:schemeClr val="accent2"/>
                </a:solidFill>
              </a:rPr>
              <a:t>Prof. Titular André Ramos Tavares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algn="ctr"/>
            <a:r>
              <a:rPr lang="pt-BR" dirty="0" smtClean="0"/>
              <a:t>2º semestre de 2020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558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260647"/>
            <a:ext cx="7818072" cy="6276339"/>
          </a:xfrm>
        </p:spPr>
        <p:txBody>
          <a:bodyPr/>
          <a:lstStyle/>
          <a:p>
            <a:pPr algn="just"/>
            <a:r>
              <a:rPr lang="pt-BR" dirty="0" smtClean="0"/>
              <a:t>  André </a:t>
            </a:r>
            <a:r>
              <a:rPr lang="pt-BR" dirty="0"/>
              <a:t>Ramos Tavares:  </a:t>
            </a:r>
            <a:r>
              <a:rPr lang="pt-BR" dirty="0" smtClean="0"/>
              <a:t>existência de </a:t>
            </a:r>
            <a:r>
              <a:rPr lang="pt-BR" i="1" dirty="0" smtClean="0"/>
              <a:t>direitos</a:t>
            </a:r>
            <a:r>
              <a:rPr lang="pt-BR" dirty="0" smtClean="0"/>
              <a:t> </a:t>
            </a:r>
            <a:r>
              <a:rPr lang="pt-BR" i="1" dirty="0"/>
              <a:t>fundamentais</a:t>
            </a:r>
            <a:r>
              <a:rPr lang="pt-BR" dirty="0"/>
              <a:t> </a:t>
            </a:r>
            <a:r>
              <a:rPr lang="pt-BR" i="1" dirty="0" smtClean="0"/>
              <a:t>econômicos</a:t>
            </a:r>
            <a:r>
              <a:rPr lang="pt-BR" dirty="0" smtClean="0"/>
              <a:t>:</a:t>
            </a:r>
            <a:endParaRPr lang="pt-BR" dirty="0"/>
          </a:p>
          <a:p>
            <a:endParaRPr lang="pt-BR" dirty="0" smtClean="0"/>
          </a:p>
          <a:p>
            <a:pPr marL="82296" indent="0" algn="ctr">
              <a:buNone/>
            </a:pPr>
            <a:r>
              <a:rPr lang="pt-BR" dirty="0" smtClean="0"/>
              <a:t>Livre iniciativa; </a:t>
            </a:r>
          </a:p>
          <a:p>
            <a:pPr marL="82296" indent="0" algn="ctr">
              <a:buNone/>
            </a:pPr>
            <a:endParaRPr lang="pt-BR" dirty="0"/>
          </a:p>
          <a:p>
            <a:pPr marL="82296" indent="0" algn="ctr">
              <a:buNone/>
            </a:pPr>
            <a:r>
              <a:rPr lang="pt-BR" dirty="0" smtClean="0"/>
              <a:t>Liberdade de profissão </a:t>
            </a:r>
          </a:p>
          <a:p>
            <a:pPr marL="82296" indent="0" algn="ctr">
              <a:buNone/>
            </a:pPr>
            <a:r>
              <a:rPr lang="pt-BR" sz="2800" dirty="0" smtClean="0"/>
              <a:t>(respeitadas as limitações impostas em lei)</a:t>
            </a:r>
          </a:p>
          <a:p>
            <a:pPr marL="82296" indent="0" algn="ctr">
              <a:buNone/>
            </a:pPr>
            <a:endParaRPr lang="pt-BR" sz="2800" dirty="0"/>
          </a:p>
          <a:p>
            <a:pPr marL="82296" indent="0" algn="ctr">
              <a:buNone/>
            </a:pPr>
            <a:r>
              <a:rPr lang="pt-BR" dirty="0" smtClean="0"/>
              <a:t>Liberdade de trabalho </a:t>
            </a:r>
          </a:p>
          <a:p>
            <a:pPr marL="82296" indent="0" algn="ctr">
              <a:buNone/>
            </a:pPr>
            <a:r>
              <a:rPr lang="pt-BR" sz="2800" dirty="0" smtClean="0"/>
              <a:t>(respeitadas as limitações impostas em lei)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216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0043" y="175098"/>
            <a:ext cx="7863645" cy="6073302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endParaRPr lang="pt-BR" dirty="0"/>
          </a:p>
          <a:p>
            <a:pPr algn="just"/>
            <a:r>
              <a:rPr lang="pt-BR" dirty="0" smtClean="0"/>
              <a:t>Neste sentido, as normas jurídicas da  </a:t>
            </a:r>
            <a:r>
              <a:rPr lang="pt-BR" dirty="0"/>
              <a:t>Constituição Econômica </a:t>
            </a:r>
            <a:r>
              <a:rPr lang="pt-BR" dirty="0" smtClean="0"/>
              <a:t>servem </a:t>
            </a:r>
            <a:r>
              <a:rPr lang="pt-BR" dirty="0"/>
              <a:t>não apenas para assegurar direitos e garantias econômicas, mas também para impor limites e restrições aos agentes de </a:t>
            </a:r>
            <a:r>
              <a:rPr lang="pt-BR" dirty="0" smtClean="0"/>
              <a:t>mercado e traçar as funções de planejamento e atuação direta do Estado.</a:t>
            </a:r>
            <a:endParaRPr lang="pt-BR" dirty="0"/>
          </a:p>
          <a:p>
            <a:endParaRPr lang="pt-BR" dirty="0"/>
          </a:p>
          <a:p>
            <a:pPr algn="just"/>
            <a:r>
              <a:rPr lang="pt-BR" dirty="0" smtClean="0"/>
              <a:t>Em nossa Constituição, todos estes aspectos estão contemplados, o que revela o amplo objeto da C.E.  (ex. normas trabalhistas do art. 7º da CF/88)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43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260648"/>
            <a:ext cx="7602048" cy="598775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pt-BR" dirty="0" smtClean="0">
              <a:solidFill>
                <a:schemeClr val="accent3"/>
              </a:solidFill>
            </a:endParaRPr>
          </a:p>
          <a:p>
            <a:pPr marL="82296" indent="0" algn="just">
              <a:buNone/>
            </a:pPr>
            <a:endParaRPr lang="pt-BR" dirty="0">
              <a:solidFill>
                <a:schemeClr val="accent3"/>
              </a:solidFill>
            </a:endParaRPr>
          </a:p>
          <a:p>
            <a:pPr marL="82296" indent="0" algn="just">
              <a:buNone/>
            </a:pPr>
            <a:r>
              <a:rPr lang="pt-BR" dirty="0" smtClean="0">
                <a:solidFill>
                  <a:schemeClr val="accent3"/>
                </a:solidFill>
              </a:rPr>
              <a:t>Atenção:  </a:t>
            </a:r>
            <a:r>
              <a:rPr lang="pt-BR" dirty="0" smtClean="0"/>
              <a:t>A Constituição Econômica </a:t>
            </a:r>
            <a:r>
              <a:rPr lang="pt-BR" dirty="0" smtClean="0">
                <a:solidFill>
                  <a:schemeClr val="accent3"/>
                </a:solidFill>
              </a:rPr>
              <a:t>não </a:t>
            </a:r>
            <a:r>
              <a:rPr lang="pt-BR" dirty="0"/>
              <a:t>pode ser reduzida às normas de intervenção </a:t>
            </a:r>
            <a:r>
              <a:rPr lang="pt-BR" dirty="0" smtClean="0"/>
              <a:t>direta do </a:t>
            </a:r>
            <a:r>
              <a:rPr lang="pt-BR" dirty="0"/>
              <a:t>Estado na economia (visão reducionista). Este é apenas um </a:t>
            </a:r>
            <a:r>
              <a:rPr lang="pt-BR" dirty="0" smtClean="0"/>
              <a:t>dos vários aspectos tratados pela C.E.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437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5987752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endParaRPr lang="pt-BR" dirty="0"/>
          </a:p>
          <a:p>
            <a:pPr algn="just"/>
            <a:r>
              <a:rPr lang="pt-BR" dirty="0"/>
              <a:t>Washington </a:t>
            </a:r>
            <a:r>
              <a:rPr lang="pt-BR" dirty="0" err="1"/>
              <a:t>Peluso</a:t>
            </a:r>
            <a:r>
              <a:rPr lang="pt-BR" dirty="0"/>
              <a:t> Albino de Souza: é um componente da </a:t>
            </a:r>
            <a:r>
              <a:rPr lang="pt-BR" dirty="0" smtClean="0"/>
              <a:t>Constituição Política</a:t>
            </a:r>
            <a:r>
              <a:rPr lang="pt-BR" dirty="0"/>
              <a:t>, mas não </a:t>
            </a:r>
            <a:r>
              <a:rPr lang="pt-BR" dirty="0" smtClean="0"/>
              <a:t>se resume a um título </a:t>
            </a:r>
            <a:r>
              <a:rPr lang="pt-BR" dirty="0"/>
              <a:t>específico ou </a:t>
            </a:r>
            <a:r>
              <a:rPr lang="pt-BR" dirty="0" smtClean="0"/>
              <a:t>um </a:t>
            </a:r>
            <a:r>
              <a:rPr lang="pt-BR" dirty="0"/>
              <a:t>capítulo. </a:t>
            </a:r>
            <a:r>
              <a:rPr lang="pt-BR" dirty="0" smtClean="0"/>
              <a:t> Ou seja, não se trata de um fragmento apartado.</a:t>
            </a:r>
            <a:endParaRPr lang="pt-BR" dirty="0"/>
          </a:p>
          <a:p>
            <a:endParaRPr lang="pt-BR" dirty="0"/>
          </a:p>
          <a:p>
            <a:pPr algn="just"/>
            <a:r>
              <a:rPr lang="pt-BR" dirty="0"/>
              <a:t>Na verdade, </a:t>
            </a:r>
            <a:r>
              <a:rPr lang="pt-BR" dirty="0" smtClean="0"/>
              <a:t>com base em uma análise metodológica, podemos concluir que a </a:t>
            </a:r>
            <a:r>
              <a:rPr lang="pt-BR" dirty="0"/>
              <a:t>C.E. permeia toda a Constituição Política. Não é </a:t>
            </a:r>
            <a:r>
              <a:rPr lang="pt-BR" dirty="0" smtClean="0"/>
              <a:t>uma seção isolada, mas todo o conjunto normativo expresso no texto constitucional.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62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5915744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Constitucionalização </a:t>
            </a:r>
            <a:r>
              <a:rPr lang="pt-BR" sz="2400" dirty="0"/>
              <a:t>do D.E.: não </a:t>
            </a:r>
            <a:r>
              <a:rPr lang="pt-BR" sz="2400" dirty="0" smtClean="0"/>
              <a:t>se trata apenas da inserção de </a:t>
            </a:r>
            <a:r>
              <a:rPr lang="pt-BR" sz="2400" dirty="0"/>
              <a:t>normas </a:t>
            </a:r>
            <a:r>
              <a:rPr lang="pt-BR" sz="2400" dirty="0" smtClean="0"/>
              <a:t>econômicas </a:t>
            </a:r>
            <a:r>
              <a:rPr lang="pt-BR" sz="2400" dirty="0"/>
              <a:t>na constituição formal, </a:t>
            </a:r>
            <a:r>
              <a:rPr lang="pt-BR" sz="2400" dirty="0" smtClean="0"/>
              <a:t>mas </a:t>
            </a:r>
            <a:r>
              <a:rPr lang="pt-BR" sz="2400" dirty="0"/>
              <a:t>a formação de uma </a:t>
            </a:r>
            <a:r>
              <a:rPr lang="pt-BR" sz="2400" dirty="0" smtClean="0"/>
              <a:t>constituição ampla e abrangente.</a:t>
            </a:r>
            <a:endParaRPr lang="pt-BR" sz="2400" dirty="0"/>
          </a:p>
          <a:p>
            <a:endParaRPr lang="pt-BR" sz="2400" dirty="0"/>
          </a:p>
          <a:p>
            <a:pPr algn="just"/>
            <a:r>
              <a:rPr lang="pt-BR" sz="2400" dirty="0"/>
              <a:t>Todo o direito positivo (</a:t>
            </a:r>
            <a:r>
              <a:rPr lang="pt-BR" sz="2400" dirty="0" smtClean="0"/>
              <a:t>lei e atos </a:t>
            </a:r>
            <a:r>
              <a:rPr lang="pt-BR" sz="2400" dirty="0"/>
              <a:t>normativos em geral, inclusive atos infralegais) deve ser interpretado à luz da </a:t>
            </a:r>
            <a:r>
              <a:rPr lang="pt-BR" sz="2400" dirty="0" smtClean="0"/>
              <a:t>Constituição. </a:t>
            </a:r>
            <a:r>
              <a:rPr lang="pt-BR" sz="2400" dirty="0"/>
              <a:t> </a:t>
            </a:r>
            <a:r>
              <a:rPr lang="pt-BR" sz="2400" dirty="0" smtClean="0"/>
              <a:t>Logo, a  </a:t>
            </a:r>
            <a:r>
              <a:rPr lang="pt-BR" sz="2400" dirty="0"/>
              <a:t>Constituição E</a:t>
            </a:r>
            <a:r>
              <a:rPr lang="pt-BR" sz="2400" dirty="0" smtClean="0"/>
              <a:t>conômica </a:t>
            </a:r>
            <a:r>
              <a:rPr lang="pt-BR" sz="2400" dirty="0"/>
              <a:t>deve pautar tanto o legislador como os operadores e interpretes do Direito.</a:t>
            </a:r>
          </a:p>
          <a:p>
            <a:endParaRPr lang="pt-BR" sz="2400" dirty="0"/>
          </a:p>
          <a:p>
            <a:r>
              <a:rPr lang="pt-BR" sz="2400" dirty="0"/>
              <a:t>Novo marco teórico do Direito.</a:t>
            </a:r>
          </a:p>
          <a:p>
            <a:pPr marL="82296" indent="0">
              <a:buNone/>
            </a:pPr>
            <a:endParaRPr lang="pt-BR" sz="2400" dirty="0"/>
          </a:p>
          <a:p>
            <a:r>
              <a:rPr lang="pt-BR" sz="2400" dirty="0" smtClean="0"/>
              <a:t>Direito Econômico como emancipação das formas tradicionais do Direito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845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404664"/>
            <a:ext cx="7818072" cy="5843736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Sabino </a:t>
            </a:r>
            <a:r>
              <a:rPr lang="pt-BR" dirty="0" err="1" smtClean="0"/>
              <a:t>Cassese</a:t>
            </a:r>
            <a:r>
              <a:rPr lang="pt-BR" dirty="0" smtClean="0"/>
              <a:t>: </a:t>
            </a:r>
            <a:r>
              <a:rPr lang="pt-BR" dirty="0"/>
              <a:t>diminuição do </a:t>
            </a:r>
            <a:r>
              <a:rPr lang="pt-BR" dirty="0" smtClean="0"/>
              <a:t>poder e da autoridade do </a:t>
            </a:r>
            <a:r>
              <a:rPr lang="pt-BR" dirty="0"/>
              <a:t>Estado </a:t>
            </a:r>
            <a:r>
              <a:rPr lang="pt-BR" dirty="0" smtClean="0"/>
              <a:t>no âmbito econômico </a:t>
            </a:r>
            <a:r>
              <a:rPr lang="pt-BR" dirty="0"/>
              <a:t>em função </a:t>
            </a:r>
            <a:r>
              <a:rPr lang="pt-BR" dirty="0" smtClean="0"/>
              <a:t>de instituições supranacionais. 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No </a:t>
            </a:r>
            <a:r>
              <a:rPr lang="pt-BR" dirty="0"/>
              <a:t>caso específico</a:t>
            </a:r>
            <a:r>
              <a:rPr lang="pt-BR" dirty="0" smtClean="0"/>
              <a:t>, o autor </a:t>
            </a:r>
            <a:r>
              <a:rPr lang="pt-BR" dirty="0"/>
              <a:t>trata da </a:t>
            </a:r>
            <a:r>
              <a:rPr lang="pt-BR" dirty="0" smtClean="0"/>
              <a:t>União Europeia. Todavia, é possível verificar o fenômeno em outros países, fora do bloco europeu, devido à organização global do sistema capitalista.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858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8953" y="486383"/>
            <a:ext cx="7824735" cy="576201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Estados </a:t>
            </a:r>
            <a:r>
              <a:rPr lang="pt-BR" dirty="0"/>
              <a:t>perdem sua capacidade de normatizar certos fenômenos, pois estes se tornam </a:t>
            </a:r>
            <a:r>
              <a:rPr lang="pt-BR" dirty="0" err="1"/>
              <a:t>transfronteiriços</a:t>
            </a:r>
            <a:r>
              <a:rPr lang="pt-BR" dirty="0"/>
              <a:t> (ex. sistema financeiro </a:t>
            </a:r>
            <a:r>
              <a:rPr lang="pt-BR" dirty="0" smtClean="0"/>
              <a:t>internacional e tecnologia). Fluxos </a:t>
            </a:r>
            <a:r>
              <a:rPr lang="pt-BR" dirty="0"/>
              <a:t>econômico-financeiros são repentinos. </a:t>
            </a:r>
            <a:endParaRPr lang="pt-BR" dirty="0" smtClean="0"/>
          </a:p>
          <a:p>
            <a:endParaRPr lang="pt-BR" dirty="0"/>
          </a:p>
          <a:p>
            <a:pPr algn="just"/>
            <a:r>
              <a:rPr lang="pt-BR" dirty="0"/>
              <a:t>Estados têm perdido sua capacidade de decisão </a:t>
            </a:r>
            <a:r>
              <a:rPr lang="pt-BR" dirty="0" smtClean="0"/>
              <a:t>econômica.     </a:t>
            </a:r>
            <a:r>
              <a:rPr lang="pt-BR" i="1" dirty="0" smtClean="0"/>
              <a:t>Caso seja necessário atuar (direta ou indiretamente) na </a:t>
            </a:r>
            <a:r>
              <a:rPr lang="pt-BR" i="1" dirty="0"/>
              <a:t>defesa de </a:t>
            </a:r>
            <a:r>
              <a:rPr lang="pt-BR" i="1" dirty="0" smtClean="0"/>
              <a:t>sua economia, ele conseguirá agir?</a:t>
            </a:r>
            <a:endParaRPr lang="pt-BR" i="1" dirty="0"/>
          </a:p>
        </p:txBody>
      </p:sp>
      <p:sp>
        <p:nvSpPr>
          <p:cNvPr id="4" name="Seta para a direita 3"/>
          <p:cNvSpPr/>
          <p:nvPr/>
        </p:nvSpPr>
        <p:spPr>
          <a:xfrm>
            <a:off x="5080150" y="4574832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0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7864" y="330740"/>
            <a:ext cx="7785824" cy="5917660"/>
          </a:xfrm>
        </p:spPr>
        <p:txBody>
          <a:bodyPr>
            <a:normAutofit lnSpcReduction="10000"/>
          </a:bodyPr>
          <a:lstStyle/>
          <a:p>
            <a:endParaRPr lang="pt-BR" dirty="0"/>
          </a:p>
          <a:p>
            <a:pPr algn="just"/>
            <a:r>
              <a:rPr lang="pt-BR" dirty="0" smtClean="0"/>
              <a:t>O fenômeno jurídico das Constituições Econômicas sempre </a:t>
            </a:r>
            <a:r>
              <a:rPr lang="pt-BR" dirty="0"/>
              <a:t>existiu, mas foi ativamente estudado a partir das Constituições </a:t>
            </a:r>
            <a:r>
              <a:rPr lang="pt-BR" dirty="0" smtClean="0"/>
              <a:t>Sociais.</a:t>
            </a:r>
            <a:endParaRPr lang="pt-BR" dirty="0"/>
          </a:p>
          <a:p>
            <a:pPr marL="82296" indent="0">
              <a:buNone/>
            </a:pPr>
            <a:endParaRPr lang="pt-BR" dirty="0"/>
          </a:p>
          <a:p>
            <a:pPr algn="just"/>
            <a:r>
              <a:rPr lang="pt-BR" dirty="0"/>
              <a:t>C. dos EUA (1787): </a:t>
            </a:r>
            <a:r>
              <a:rPr lang="pt-BR" dirty="0" smtClean="0"/>
              <a:t>Marco inaugural do Constitucionalismo</a:t>
            </a:r>
            <a:endParaRPr lang="pt-BR" dirty="0"/>
          </a:p>
          <a:p>
            <a:endParaRPr lang="pt-BR" dirty="0"/>
          </a:p>
          <a:p>
            <a:pPr algn="just"/>
            <a:r>
              <a:rPr lang="pt-BR" dirty="0"/>
              <a:t>Inspirou muitas constituições, especialmente na América </a:t>
            </a:r>
            <a:r>
              <a:rPr lang="pt-BR" dirty="0" smtClean="0"/>
              <a:t>Latina. (Ex</a:t>
            </a:r>
            <a:r>
              <a:rPr lang="pt-BR" dirty="0"/>
              <a:t>. Constituição Brasileira de </a:t>
            </a:r>
            <a:r>
              <a:rPr lang="pt-BR" dirty="0" smtClean="0"/>
              <a:t>1891)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5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4050" y="548681"/>
            <a:ext cx="7649637" cy="453650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Constituição dos EUA</a:t>
            </a:r>
            <a:r>
              <a:rPr lang="pt-BR" dirty="0"/>
              <a:t>: </a:t>
            </a:r>
            <a:r>
              <a:rPr lang="pt-BR" dirty="0" smtClean="0"/>
              <a:t>visava </a:t>
            </a:r>
            <a:r>
              <a:rPr lang="pt-BR" dirty="0"/>
              <a:t>manter o </a:t>
            </a:r>
            <a:r>
              <a:rPr lang="pt-BR" i="1" dirty="0"/>
              <a:t>status</a:t>
            </a:r>
            <a:r>
              <a:rPr lang="pt-BR" dirty="0"/>
              <a:t> </a:t>
            </a:r>
            <a:r>
              <a:rPr lang="pt-BR" i="1" dirty="0"/>
              <a:t>quo</a:t>
            </a:r>
            <a:r>
              <a:rPr lang="pt-BR" dirty="0"/>
              <a:t>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Em outras palavras, enquanto constituição de manutenção, pretendia frear movimentos sociais e, por isso, não incorporou as tensões sociais tampouco indicou a necessidade de mudanças.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23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03506" y="291830"/>
            <a:ext cx="7630182" cy="595657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Constituições Sociais – </a:t>
            </a:r>
            <a:r>
              <a:rPr lang="pt-BR" dirty="0" smtClean="0"/>
              <a:t>México (1917) </a:t>
            </a:r>
            <a:r>
              <a:rPr lang="pt-BR" dirty="0"/>
              <a:t>e </a:t>
            </a:r>
            <a:r>
              <a:rPr lang="pt-BR" dirty="0" smtClean="0"/>
              <a:t>Weimar (1919)</a:t>
            </a:r>
            <a:endParaRPr lang="pt-BR" dirty="0"/>
          </a:p>
          <a:p>
            <a:endParaRPr lang="pt-BR" dirty="0"/>
          </a:p>
          <a:p>
            <a:r>
              <a:rPr lang="pt-BR" dirty="0"/>
              <a:t>Possuem </a:t>
            </a:r>
            <a:r>
              <a:rPr lang="pt-BR" b="1" dirty="0"/>
              <a:t>expressamente</a:t>
            </a:r>
            <a:r>
              <a:rPr lang="pt-BR" dirty="0"/>
              <a:t> uma </a:t>
            </a:r>
            <a:r>
              <a:rPr lang="pt-BR" dirty="0" smtClean="0"/>
              <a:t>Constituição Econômica.</a:t>
            </a:r>
          </a:p>
          <a:p>
            <a:endParaRPr lang="pt-BR" dirty="0"/>
          </a:p>
          <a:p>
            <a:pPr algn="just"/>
            <a:r>
              <a:rPr lang="pt-BR" dirty="0"/>
              <a:t>Exigem prestações positivas do Estado.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Nova realidade constitucional: </a:t>
            </a:r>
            <a:r>
              <a:rPr lang="pt-BR" dirty="0" smtClean="0"/>
              <a:t> marco </a:t>
            </a:r>
            <a:r>
              <a:rPr lang="pt-BR" dirty="0"/>
              <a:t>histórico – são diversas das const. </a:t>
            </a:r>
            <a:r>
              <a:rPr lang="pt-BR" dirty="0" smtClean="0"/>
              <a:t>liberais.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Incorporam o conflito em seu texto.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180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01103" y="550683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Semana </a:t>
            </a:r>
            <a:r>
              <a:rPr lang="pt-BR" dirty="0" smtClean="0"/>
              <a:t>VIII – Constituição Econômica, Constituição Dirigente e Ordem Econômica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87624" y="1772816"/>
            <a:ext cx="7835606" cy="48006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endParaRPr lang="pt-BR" dirty="0"/>
          </a:p>
          <a:p>
            <a:pPr marL="596646" indent="-514350" algn="ctr">
              <a:buAutoNum type="arabicPeriod"/>
            </a:pPr>
            <a:r>
              <a:rPr lang="pt-BR" dirty="0" smtClean="0">
                <a:solidFill>
                  <a:schemeClr val="accent6"/>
                </a:solidFill>
              </a:rPr>
              <a:t>Constituição Econômica</a:t>
            </a:r>
          </a:p>
          <a:p>
            <a:pPr marL="82296" indent="0">
              <a:buNone/>
            </a:pPr>
            <a:endParaRPr lang="pt-BR" dirty="0">
              <a:solidFill>
                <a:schemeClr val="accent6"/>
              </a:solidFill>
            </a:endParaRPr>
          </a:p>
          <a:p>
            <a:pPr marL="82296" indent="0" algn="just">
              <a:buNone/>
            </a:pPr>
            <a:r>
              <a:rPr lang="pt-BR" dirty="0" smtClean="0"/>
              <a:t>A Constituição Econômica,  entendida como fenômeno jurídico, merece certos esclarecimentos.</a:t>
            </a:r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Primeiramente</a:t>
            </a:r>
            <a:r>
              <a:rPr lang="pt-BR" dirty="0" smtClean="0"/>
              <a:t>, cumpre ressaltar  não se tratar de documento distinto da Constituição Política. Ou seja, elas coexistem no mesmo texto constitucional.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9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4051" y="447472"/>
            <a:ext cx="7649637" cy="5800928"/>
          </a:xfrm>
        </p:spPr>
        <p:txBody>
          <a:bodyPr>
            <a:normAutofit fontScale="92500"/>
          </a:bodyPr>
          <a:lstStyle/>
          <a:p>
            <a:pPr marL="82296" indent="0" algn="ctr">
              <a:buNone/>
            </a:pPr>
            <a:r>
              <a:rPr lang="pt-BR" b="1" dirty="0" smtClean="0">
                <a:solidFill>
                  <a:schemeClr val="accent4"/>
                </a:solidFill>
              </a:rPr>
              <a:t>A Constituição Federal de 1988</a:t>
            </a:r>
          </a:p>
          <a:p>
            <a:pPr marL="82296" indent="0">
              <a:buNone/>
            </a:pPr>
            <a:endParaRPr lang="pt-BR" dirty="0"/>
          </a:p>
          <a:p>
            <a:r>
              <a:rPr lang="pt-BR" dirty="0"/>
              <a:t>A</a:t>
            </a:r>
            <a:r>
              <a:rPr lang="pt-BR" dirty="0" smtClean="0"/>
              <a:t>rt</a:t>
            </a:r>
            <a:r>
              <a:rPr lang="pt-BR" dirty="0"/>
              <a:t>. </a:t>
            </a:r>
            <a:r>
              <a:rPr lang="pt-BR" dirty="0" smtClean="0"/>
              <a:t>3º:  Incorporação do </a:t>
            </a:r>
            <a:r>
              <a:rPr lang="pt-BR" dirty="0"/>
              <a:t>conflito</a:t>
            </a:r>
          </a:p>
          <a:p>
            <a:endParaRPr lang="pt-BR" dirty="0"/>
          </a:p>
          <a:p>
            <a:pPr algn="just"/>
            <a:r>
              <a:rPr lang="pt-BR" dirty="0" smtClean="0"/>
              <a:t>Descrição </a:t>
            </a:r>
            <a:r>
              <a:rPr lang="pt-BR" dirty="0"/>
              <a:t>de realidades indesejadas. Impõe ao Estado o dever de mudar as estruturas em que se baseiam estas situações indesejadas.</a:t>
            </a:r>
          </a:p>
          <a:p>
            <a:endParaRPr lang="pt-BR" dirty="0"/>
          </a:p>
          <a:p>
            <a:pPr algn="just"/>
            <a:r>
              <a:rPr lang="pt-BR" dirty="0" smtClean="0"/>
              <a:t>A Constituição Federal de 1988, como um todo, persegue a </a:t>
            </a:r>
            <a:r>
              <a:rPr lang="pt-BR" dirty="0"/>
              <a:t>mudança na </a:t>
            </a:r>
            <a:r>
              <a:rPr lang="pt-BR" dirty="0" smtClean="0"/>
              <a:t>sociedade, isto é, a </a:t>
            </a:r>
            <a:r>
              <a:rPr lang="pt-BR" dirty="0"/>
              <a:t>alteração da realidade social existente.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611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332656"/>
            <a:ext cx="7386024" cy="612068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t-BR" dirty="0"/>
          </a:p>
          <a:p>
            <a:pPr algn="just"/>
            <a:r>
              <a:rPr lang="pt-BR" dirty="0"/>
              <a:t>CF: pretende levar a sociedade brasileira a um patamar de desenvolvimento,  </a:t>
            </a:r>
            <a:r>
              <a:rPr lang="pt-BR" dirty="0" smtClean="0"/>
              <a:t>a partir da transformação de estruturas atrasadas.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Não é possível a mudança sem os recursos necessários suficientes. </a:t>
            </a:r>
            <a:r>
              <a:rPr lang="pt-BR" dirty="0" smtClean="0"/>
              <a:t>Por isso, há, na Constituição Federal, </a:t>
            </a:r>
            <a:r>
              <a:rPr lang="pt-BR" dirty="0"/>
              <a:t>uma coerência entre os objetivos almejados e as fontes de recursos para as </a:t>
            </a:r>
            <a:r>
              <a:rPr lang="pt-BR" dirty="0" smtClean="0"/>
              <a:t>mudanças.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Problema de se transplantar </a:t>
            </a:r>
            <a:r>
              <a:rPr lang="pt-BR" dirty="0"/>
              <a:t>institutos e instituições de um modelo constitucional </a:t>
            </a:r>
            <a:r>
              <a:rPr lang="pt-BR" dirty="0" smtClean="0"/>
              <a:t>diferente</a:t>
            </a:r>
            <a:r>
              <a:rPr lang="pt-BR" dirty="0"/>
              <a:t>. Os efeitos/consequências podem ser </a:t>
            </a:r>
            <a:r>
              <a:rPr lang="pt-BR" dirty="0" smtClean="0"/>
              <a:t>indesejados.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0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598775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dirty="0" smtClean="0">
                <a:solidFill>
                  <a:schemeClr val="accent6"/>
                </a:solidFill>
              </a:rPr>
              <a:t>2. Constituição Dirigente</a:t>
            </a:r>
          </a:p>
          <a:p>
            <a:pPr marL="82296" indent="0" algn="just">
              <a:buNone/>
            </a:pPr>
            <a:endParaRPr lang="pt-BR" dirty="0"/>
          </a:p>
          <a:p>
            <a:pPr algn="just"/>
            <a:r>
              <a:rPr lang="pt-BR" dirty="0"/>
              <a:t>Conceito: é aquela que se propõe a indicar metas e realizações a serem progressivamente implantadas </a:t>
            </a:r>
            <a:r>
              <a:rPr lang="pt-BR" dirty="0" smtClean="0"/>
              <a:t>com vistas a um </a:t>
            </a:r>
            <a:r>
              <a:rPr lang="pt-BR" dirty="0"/>
              <a:t>determinado </a:t>
            </a:r>
            <a:r>
              <a:rPr lang="pt-BR" dirty="0" smtClean="0"/>
              <a:t>fim.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José J. Gomes </a:t>
            </a:r>
            <a:r>
              <a:rPr lang="pt-BR" dirty="0" err="1"/>
              <a:t>Canotilho</a:t>
            </a:r>
            <a:r>
              <a:rPr lang="pt-BR" dirty="0"/>
              <a:t>: </a:t>
            </a:r>
            <a:r>
              <a:rPr lang="pt-BR" dirty="0" smtClean="0"/>
              <a:t>implementação de mudanças </a:t>
            </a:r>
            <a:r>
              <a:rPr lang="pt-BR" dirty="0"/>
              <a:t>para </a:t>
            </a:r>
            <a:r>
              <a:rPr lang="pt-BR" dirty="0" smtClean="0"/>
              <a:t>atingir </a:t>
            </a:r>
            <a:r>
              <a:rPr lang="pt-BR" dirty="0"/>
              <a:t>objetivos indicados </a:t>
            </a:r>
            <a:r>
              <a:rPr lang="pt-BR" dirty="0" smtClean="0"/>
              <a:t>no próprio texto constitucional. Orientação </a:t>
            </a:r>
            <a:r>
              <a:rPr lang="pt-BR" dirty="0"/>
              <a:t>das políticas públicas em geral.</a:t>
            </a:r>
          </a:p>
        </p:txBody>
      </p:sp>
    </p:spTree>
    <p:extLst>
      <p:ext uri="{BB962C8B-B14F-4D97-AF65-F5344CB8AC3E}">
        <p14:creationId xmlns:p14="http://schemas.microsoft.com/office/powerpoint/2010/main" val="40880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7864" y="291830"/>
            <a:ext cx="7785824" cy="5956570"/>
          </a:xfrm>
        </p:spPr>
        <p:txBody>
          <a:bodyPr/>
          <a:lstStyle/>
          <a:p>
            <a:pPr algn="just"/>
            <a:r>
              <a:rPr lang="pt-BR" dirty="0" smtClean="0"/>
              <a:t>Os objetivos e metas constitucionais não são </a:t>
            </a:r>
            <a:r>
              <a:rPr lang="pt-BR" dirty="0"/>
              <a:t>normas secundárias ou </a:t>
            </a:r>
            <a:r>
              <a:rPr lang="pt-BR" dirty="0" smtClean="0"/>
              <a:t>conselhos. A Constituição </a:t>
            </a:r>
            <a:r>
              <a:rPr lang="pt-BR" dirty="0"/>
              <a:t>é um conjunto normativo vinculante. </a:t>
            </a:r>
            <a:r>
              <a:rPr lang="pt-BR" dirty="0" smtClean="0"/>
              <a:t>Incorreto </a:t>
            </a:r>
            <a:r>
              <a:rPr lang="pt-BR" dirty="0"/>
              <a:t>considerá-las normas não cogentes.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Doutrina </a:t>
            </a:r>
            <a:r>
              <a:rPr lang="pt-BR" dirty="0"/>
              <a:t>brasileira da </a:t>
            </a:r>
            <a:r>
              <a:rPr lang="pt-BR" dirty="0" smtClean="0"/>
              <a:t>efetividade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051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727952"/>
            <a:ext cx="7704856" cy="543735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A </a:t>
            </a:r>
            <a:r>
              <a:rPr lang="pt-BR" dirty="0" smtClean="0"/>
              <a:t>Constituição Financeira deveria </a:t>
            </a:r>
            <a:r>
              <a:rPr lang="pt-BR" dirty="0"/>
              <a:t>dar o </a:t>
            </a:r>
            <a:r>
              <a:rPr lang="pt-BR" dirty="0" smtClean="0"/>
              <a:t>suporte material à consolidação da Constituição Econômica e Social. </a:t>
            </a:r>
          </a:p>
          <a:p>
            <a:endParaRPr lang="pt-BR" dirty="0"/>
          </a:p>
          <a:p>
            <a:r>
              <a:rPr lang="pt-BR" dirty="0" smtClean="0"/>
              <a:t> Sua </a:t>
            </a:r>
            <a:r>
              <a:rPr lang="pt-BR" dirty="0"/>
              <a:t>separação </a:t>
            </a:r>
            <a:r>
              <a:rPr lang="pt-BR" dirty="0" smtClean="0"/>
              <a:t>deu </a:t>
            </a:r>
            <a:r>
              <a:rPr lang="pt-BR" dirty="0"/>
              <a:t>origem ao bloqueio das </a:t>
            </a:r>
            <a:r>
              <a:rPr lang="pt-BR" dirty="0" smtClean="0"/>
              <a:t>normas socioeconômicas: </a:t>
            </a:r>
            <a:endParaRPr lang="pt-BR" dirty="0"/>
          </a:p>
          <a:p>
            <a:pPr marL="82296" indent="0">
              <a:buNone/>
            </a:pPr>
            <a:r>
              <a:rPr lang="pt-BR" dirty="0" smtClean="0"/>
              <a:t>	“Ingovernabilidade devido aos </a:t>
            </a:r>
            <a:r>
              <a:rPr lang="pt-BR" dirty="0"/>
              <a:t>direitos </a:t>
            </a:r>
            <a:r>
              <a:rPr lang="pt-BR" dirty="0" smtClean="0"/>
              <a:t>sociais“</a:t>
            </a:r>
          </a:p>
          <a:p>
            <a:pPr marL="82296" indent="0">
              <a:buNone/>
            </a:pPr>
            <a:endParaRPr lang="pt-BR" dirty="0" smtClean="0"/>
          </a:p>
          <a:p>
            <a:r>
              <a:rPr lang="pt-BR" dirty="0" smtClean="0"/>
              <a:t>Gilberto </a:t>
            </a:r>
            <a:r>
              <a:rPr lang="pt-BR" dirty="0" err="1" smtClean="0"/>
              <a:t>Bercovici</a:t>
            </a:r>
            <a:r>
              <a:rPr lang="pt-BR" dirty="0" smtClean="0"/>
              <a:t>: Constituição Dirigente Invertida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33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Indicada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4800600"/>
          </a:xfrm>
        </p:spPr>
        <p:txBody>
          <a:bodyPr/>
          <a:lstStyle/>
          <a:p>
            <a:pPr algn="just"/>
            <a:r>
              <a:rPr lang="pt-BR" dirty="0"/>
              <a:t>BERCOVICI, Gilberto. A Constituição Econômica. In: Constituição Econômica e Desenvolvimento: Uma Leitura a Partir da Constituição de 1988. São Paulo: Malheiros, 2005, pp. 11-43.</a:t>
            </a:r>
          </a:p>
          <a:p>
            <a:r>
              <a:rPr lang="pt-BR" dirty="0"/>
              <a:t>TAVARES, André Ramos. Direito Constitucional Econômico. 3 ed. São Paulo: </a:t>
            </a:r>
            <a:r>
              <a:rPr lang="pt-BR" dirty="0" err="1"/>
              <a:t>Gen</a:t>
            </a:r>
            <a:r>
              <a:rPr lang="pt-BR" dirty="0"/>
              <a:t>, 2011, pp. 69-86.</a:t>
            </a:r>
          </a:p>
          <a:p>
            <a:endParaRPr lang="pt-BR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95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476672"/>
            <a:ext cx="7818072" cy="5987752"/>
          </a:xfrm>
        </p:spPr>
        <p:txBody>
          <a:bodyPr/>
          <a:lstStyle/>
          <a:p>
            <a:pPr algn="just"/>
            <a:r>
              <a:rPr lang="pt-BR" dirty="0" smtClean="0"/>
              <a:t>O estabelecimento da ordem jurídica, ao organizar a sociedade, naturalmente repercute sobre comportamentos econômicos.    Ex. Impõe limites aos agentes econômicos privados.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De modo geral, observamos que as regras econômicas podem estar reunidas no texto constitucional e/ou dispersas em normas infraconstitucionais.</a:t>
            </a: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3923927" y="2155091"/>
            <a:ext cx="570415" cy="227887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06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735" y="440758"/>
            <a:ext cx="7890080" cy="5987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Antecedentes Históricos</a:t>
            </a:r>
          </a:p>
          <a:p>
            <a:pPr algn="just"/>
            <a:endParaRPr lang="pt-BR" dirty="0"/>
          </a:p>
          <a:p>
            <a:pPr marL="82296" indent="0" algn="just">
              <a:buNone/>
            </a:pPr>
            <a:r>
              <a:rPr lang="pt-BR" dirty="0"/>
              <a:t>	</a:t>
            </a:r>
            <a:r>
              <a:rPr lang="pt-BR" dirty="0" smtClean="0"/>
              <a:t>Desde </a:t>
            </a:r>
            <a:r>
              <a:rPr lang="pt-BR" dirty="0"/>
              <a:t>o mercantilismo, o Estado organizou a atividade econômica </a:t>
            </a:r>
            <a:r>
              <a:rPr lang="pt-BR" dirty="0" smtClean="0"/>
              <a:t>(unificação de pesos </a:t>
            </a:r>
            <a:r>
              <a:rPr lang="pt-BR" dirty="0"/>
              <a:t>e medidas, </a:t>
            </a:r>
            <a:r>
              <a:rPr lang="pt-BR" dirty="0" smtClean="0"/>
              <a:t>estabelecimento de pré-qualificações para o exercício </a:t>
            </a:r>
            <a:r>
              <a:rPr lang="pt-BR" dirty="0"/>
              <a:t>algumas profissões,  </a:t>
            </a:r>
            <a:r>
              <a:rPr lang="pt-BR" dirty="0" smtClean="0"/>
              <a:t>regulamentação de determinadas atividades etc.)</a:t>
            </a:r>
            <a:endParaRPr lang="pt-BR" dirty="0"/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	Fora isso, o próprio Estado </a:t>
            </a:r>
            <a:r>
              <a:rPr lang="pt-BR" dirty="0"/>
              <a:t>assumiu funções </a:t>
            </a:r>
            <a:r>
              <a:rPr lang="pt-BR" dirty="0" smtClean="0"/>
              <a:t>econômicas, como a </a:t>
            </a:r>
            <a:r>
              <a:rPr lang="pt-BR" dirty="0"/>
              <a:t>cunhagem da moeda, </a:t>
            </a:r>
            <a:r>
              <a:rPr lang="pt-BR" dirty="0" smtClean="0"/>
              <a:t>a criação de postos </a:t>
            </a:r>
            <a:r>
              <a:rPr lang="pt-BR" dirty="0"/>
              <a:t>de </a:t>
            </a:r>
            <a:r>
              <a:rPr lang="pt-BR" dirty="0" smtClean="0"/>
              <a:t>trabalhos e empresas </a:t>
            </a:r>
            <a:r>
              <a:rPr lang="pt-BR" dirty="0"/>
              <a:t>estatais, </a:t>
            </a:r>
            <a:r>
              <a:rPr lang="pt-BR" dirty="0" smtClean="0"/>
              <a:t>a instituição de monopólios, entre outros.</a:t>
            </a:r>
            <a:endParaRPr lang="pt-BR" dirty="0"/>
          </a:p>
          <a:p>
            <a:pPr marL="82296" indent="0" algn="just">
              <a:buNone/>
            </a:pPr>
            <a:endParaRPr lang="pt-BR" dirty="0"/>
          </a:p>
          <a:p>
            <a:pPr algn="just"/>
            <a:endParaRPr lang="pt-BR" dirty="0"/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19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661481"/>
            <a:ext cx="7786112" cy="564783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Assim, no ordenamento jurídico, sempre existiu </a:t>
            </a:r>
            <a:r>
              <a:rPr lang="pt-BR" dirty="0"/>
              <a:t>uma </a:t>
            </a:r>
            <a:r>
              <a:rPr lang="pt-BR" dirty="0" smtClean="0"/>
              <a:t>preocupação com </a:t>
            </a:r>
            <a:r>
              <a:rPr lang="pt-BR" dirty="0"/>
              <a:t>o aspecto econômico. 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</a:t>
            </a:r>
            <a:r>
              <a:rPr lang="pt-BR" dirty="0"/>
              <a:t>ordem econômica pode estar expressa  ou pressuposta na ordem </a:t>
            </a:r>
            <a:r>
              <a:rPr lang="pt-BR" dirty="0" smtClean="0"/>
              <a:t>jurídica.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De acordo com </a:t>
            </a:r>
            <a:r>
              <a:rPr lang="pt-BR" dirty="0" err="1" smtClean="0"/>
              <a:t>Chenot</a:t>
            </a:r>
            <a:r>
              <a:rPr lang="pt-BR" dirty="0" smtClean="0"/>
              <a:t> e </a:t>
            </a:r>
            <a:r>
              <a:rPr lang="pt-BR" dirty="0" err="1" smtClean="0"/>
              <a:t>Laubadère</a:t>
            </a:r>
            <a:r>
              <a:rPr lang="pt-BR" dirty="0" smtClean="0"/>
              <a:t>,  a Constituição Econômica existe em qualquer Estado.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765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88639"/>
            <a:ext cx="7890080" cy="6392269"/>
          </a:xfrm>
        </p:spPr>
        <p:txBody>
          <a:bodyPr>
            <a:normAutofit fontScale="85000" lnSpcReduction="10000"/>
          </a:bodyPr>
          <a:lstStyle/>
          <a:p>
            <a:pPr marL="82296" indent="0" algn="ctr">
              <a:buNone/>
            </a:pPr>
            <a:r>
              <a:rPr lang="pt-BR" dirty="0" smtClean="0">
                <a:solidFill>
                  <a:schemeClr val="accent6"/>
                </a:solidFill>
              </a:rPr>
              <a:t>1.a) Conceito de “Constituição Econômica”</a:t>
            </a:r>
          </a:p>
          <a:p>
            <a:pPr marL="82296" indent="0">
              <a:buNone/>
            </a:pPr>
            <a:endParaRPr lang="pt-BR" dirty="0">
              <a:solidFill>
                <a:schemeClr val="accent6"/>
              </a:solidFill>
            </a:endParaRPr>
          </a:p>
          <a:p>
            <a:pPr algn="just"/>
            <a:r>
              <a:rPr lang="pt-BR" dirty="0" smtClean="0"/>
              <a:t>Diversos </a:t>
            </a:r>
            <a:r>
              <a:rPr lang="pt-BR" dirty="0"/>
              <a:t>autores procuraram formular um conceito </a:t>
            </a:r>
            <a:r>
              <a:rPr lang="pt-BR" dirty="0" smtClean="0"/>
              <a:t>universal, ajustável a qualquer realidade.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S</a:t>
            </a:r>
            <a:r>
              <a:rPr lang="pt-BR" dirty="0" smtClean="0"/>
              <a:t>ob a perspectiva adotada em nosso curso, </a:t>
            </a:r>
            <a:r>
              <a:rPr lang="pt-BR" dirty="0"/>
              <a:t>o </a:t>
            </a:r>
            <a:r>
              <a:rPr lang="pt-BR" dirty="0" smtClean="0"/>
              <a:t>conceito de Constituição Econômica </a:t>
            </a:r>
            <a:r>
              <a:rPr lang="pt-BR" dirty="0"/>
              <a:t>depende da realidade histórica.</a:t>
            </a:r>
          </a:p>
          <a:p>
            <a:pPr marL="82296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Norbert Reich: a C.E. é o específico sistema econômico </a:t>
            </a:r>
            <a:r>
              <a:rPr lang="pt-BR" dirty="0" err="1" smtClean="0"/>
              <a:t>inconcreto</a:t>
            </a:r>
            <a:r>
              <a:rPr lang="pt-BR" dirty="0" smtClean="0"/>
              <a:t> adotado pelo Estado.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Isto não significa,  porém, que o sistema econômico esteja exclusivamente regulado na Constituição </a:t>
            </a:r>
            <a:r>
              <a:rPr lang="pt-BR" dirty="0"/>
              <a:t>P</a:t>
            </a:r>
            <a:r>
              <a:rPr lang="pt-BR" dirty="0" smtClean="0"/>
              <a:t>olítica.</a:t>
            </a:r>
          </a:p>
          <a:p>
            <a:pPr marL="82296" indent="0">
              <a:buNone/>
            </a:pPr>
            <a:endParaRPr lang="pt-BR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4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2218" y="188640"/>
            <a:ext cx="7811470" cy="6253724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pt-BR" dirty="0" smtClean="0">
                <a:solidFill>
                  <a:schemeClr val="accent3"/>
                </a:solidFill>
              </a:rPr>
              <a:t>Dificuldades na conceituação da “Constituição Econômica”</a:t>
            </a:r>
          </a:p>
          <a:p>
            <a:pPr marL="82296" indent="0" algn="ctr">
              <a:buNone/>
            </a:pPr>
            <a:endParaRPr lang="pt-BR" dirty="0">
              <a:solidFill>
                <a:schemeClr val="accent3"/>
              </a:solidFill>
            </a:endParaRPr>
          </a:p>
          <a:p>
            <a:pPr marL="82296" indent="0" algn="just">
              <a:buNone/>
            </a:pPr>
            <a:r>
              <a:rPr lang="pt-BR" dirty="0" smtClean="0"/>
              <a:t>1º) Tentativa de universalizar o conceito </a:t>
            </a:r>
          </a:p>
          <a:p>
            <a:pPr marL="82296" indent="0" algn="just">
              <a:buNone/>
            </a:pPr>
            <a:r>
              <a:rPr lang="pt-BR" dirty="0" smtClean="0"/>
              <a:t>Inutilidade</a:t>
            </a:r>
            <a:endParaRPr lang="pt-BR" dirty="0"/>
          </a:p>
          <a:p>
            <a:pPr marL="82296" indent="0" algn="just">
              <a:buNone/>
            </a:pPr>
            <a:endParaRPr lang="pt-BR" dirty="0" smtClean="0"/>
          </a:p>
          <a:p>
            <a:pPr marL="82296" indent="0" algn="just">
              <a:buNone/>
            </a:pPr>
            <a:r>
              <a:rPr lang="pt-BR" dirty="0" smtClean="0"/>
              <a:t>2) Debate sobre necessidade de a Constituição Econômica estar contida na constituição formal (conjunto de normas escritas, com processo de elaboração e modificação solene)           A identidade entre esses conceitos é imprescindível?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839" y="1813742"/>
            <a:ext cx="5969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269" y="5085184"/>
            <a:ext cx="5969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184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88640"/>
            <a:ext cx="7805279" cy="649807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3300" dirty="0" smtClean="0"/>
              <a:t>Conforme será detalhado, no Brasil,  a Constituição Federal de 1988 contemplou o sistema econômico brasileiro, fixando seus alicerces.</a:t>
            </a:r>
          </a:p>
          <a:p>
            <a:pPr algn="just"/>
            <a:endParaRPr lang="pt-BR" dirty="0"/>
          </a:p>
          <a:p>
            <a:pPr algn="just"/>
            <a:r>
              <a:rPr lang="pt-BR" sz="3300" dirty="0" smtClean="0"/>
              <a:t>Vital Moreira:  a ideia de Constituição Econômica pressupõe a consciência econômica da comunidade, um senso de responsabilidade social. Por isso, está associada ao ideal coletivo de justiça.</a:t>
            </a:r>
          </a:p>
          <a:p>
            <a:pPr algn="just"/>
            <a:endParaRPr lang="pt-BR" dirty="0"/>
          </a:p>
          <a:p>
            <a:pPr algn="just"/>
            <a:r>
              <a:rPr lang="pt-BR" sz="3300" dirty="0" smtClean="0"/>
              <a:t>De acordo com este raciocínio, as C.E. teriam surgido somente após a Primeira Guerra Mundial (1914 -1918). Afinal, a partir deste momento histórico, foi possível verificar o engajamento social do Estado em relação às normas do sistema econômico.</a:t>
            </a: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258720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764704"/>
            <a:ext cx="7818072" cy="5616625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A</a:t>
            </a:r>
            <a:r>
              <a:rPr lang="pt-BR" dirty="0" smtClean="0"/>
              <a:t> Constituição Econômica engloba a disciplina do sistema produtivo de um país (por exemplo, as normas reguladoras do mercado de mão-de-obra ou dos meios de produção).</a:t>
            </a:r>
            <a:endParaRPr lang="pt-BR" dirty="0"/>
          </a:p>
          <a:p>
            <a:pPr marL="82296" indent="0">
              <a:buNone/>
            </a:pPr>
            <a:endParaRPr lang="pt-BR" dirty="0"/>
          </a:p>
          <a:p>
            <a:pPr algn="just"/>
            <a:r>
              <a:rPr lang="pt-BR" dirty="0"/>
              <a:t>No </a:t>
            </a:r>
            <a:r>
              <a:rPr lang="pt-BR" dirty="0" smtClean="0"/>
              <a:t>caso brasileiro, </a:t>
            </a:r>
            <a:r>
              <a:rPr lang="pt-BR" dirty="0"/>
              <a:t> </a:t>
            </a:r>
            <a:r>
              <a:rPr lang="pt-BR" dirty="0" smtClean="0"/>
              <a:t>a Constituição Federal de 1988 adotou o </a:t>
            </a:r>
            <a:r>
              <a:rPr lang="pt-BR" dirty="0" smtClean="0">
                <a:solidFill>
                  <a:schemeClr val="accent3"/>
                </a:solidFill>
              </a:rPr>
              <a:t>sistema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accent3"/>
                </a:solidFill>
              </a:rPr>
              <a:t>capitalista</a:t>
            </a:r>
            <a:r>
              <a:rPr lang="pt-BR" dirty="0" smtClean="0"/>
              <a:t> e garantiu os institutos essenciais ao seu funcionamento.  </a:t>
            </a:r>
          </a:p>
          <a:p>
            <a:pPr marL="82296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251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517</TotalTime>
  <Words>1285</Words>
  <Application>Microsoft Office PowerPoint</Application>
  <PresentationFormat>Apresentação na tela (4:3)</PresentationFormat>
  <Paragraphs>133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Solstício</vt:lpstr>
      <vt:lpstr>Faculdade de Direito do Largo de São Francisco (USP)  DEF 0320 - Direito Econômico</vt:lpstr>
      <vt:lpstr>Semana VIII – Constituição Econômica, Constituição Dirigente e Ordem Econômica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Bibliografia Indicada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do Largo de São Francisco (USP)  DEF 0320 - Direito Econômico</dc:title>
  <dc:creator>Lucas</dc:creator>
  <cp:lastModifiedBy>Lucas</cp:lastModifiedBy>
  <cp:revision>64</cp:revision>
  <dcterms:created xsi:type="dcterms:W3CDTF">2020-08-20T17:18:35Z</dcterms:created>
  <dcterms:modified xsi:type="dcterms:W3CDTF">2020-10-02T01:11:08Z</dcterms:modified>
</cp:coreProperties>
</file>