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99" r:id="rId3"/>
    <p:sldId id="300" r:id="rId4"/>
    <p:sldId id="354" r:id="rId5"/>
    <p:sldId id="319" r:id="rId6"/>
    <p:sldId id="320" r:id="rId7"/>
    <p:sldId id="322" r:id="rId8"/>
    <p:sldId id="323" r:id="rId9"/>
    <p:sldId id="321" r:id="rId10"/>
    <p:sldId id="335" r:id="rId11"/>
    <p:sldId id="31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7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1B451-61C2-4F40-8ABE-BF109263A5C0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B51D4-8A0F-4428-BF40-EBA3F6C260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1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39C868-EBE2-41D8-9C54-D3392DB3B54E}" type="slidenum">
              <a:rPr lang="en-US" altLang="pt-BR"/>
              <a:pPr eaLnBrk="1" hangingPunct="1">
                <a:spcBef>
                  <a:spcPct val="0"/>
                </a:spcBef>
              </a:pPr>
              <a:t>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7642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9FEB7-6F6A-4A7D-99D7-D5BD6519667A}" type="slidenum">
              <a:rPr lang="en-US" altLang="pt-BR"/>
              <a:pPr eaLnBrk="1" hangingPunct="1">
                <a:spcBef>
                  <a:spcPct val="0"/>
                </a:spcBef>
              </a:pPr>
              <a:t>11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6016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25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03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28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9" name="Texto de Instrução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pt-BR" sz="1200" b="1" i="1" noProof="0" dirty="0" smtClean="0">
                <a:latin typeface="Arial" pitchFamily="34" charset="0"/>
                <a:cs typeface="Arial" pitchFamily="34" charset="0"/>
              </a:rPr>
              <a:t>ANOTAÇÃO:</a:t>
            </a:r>
          </a:p>
          <a:p>
            <a:pPr rtl="0"/>
            <a:r>
              <a:rPr lang="pt-BR" sz="1200" i="1" noProof="0" dirty="0" smtClean="0">
                <a:latin typeface="Arial" pitchFamily="34" charset="0"/>
                <a:cs typeface="Arial" pitchFamily="34" charset="0"/>
              </a:rPr>
              <a:t>Para alterar a imagem no slide, selecione e exclua a imagem. Em seguida, use o ícone Imagens no espaço reservado para inserir sua própria imagem.</a:t>
            </a:r>
            <a:endParaRPr lang="pt-BR" sz="1200" i="1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5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68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5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70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4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8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91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6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49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7DAC-F75A-4EC6-89F1-E6D91D10A62A}" type="datetimeFigureOut">
              <a:rPr lang="pt-BR" smtClean="0"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8BB0-EF96-4339-BFDC-F76F3E28E4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27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Ng6AusJh9K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ex.com.br/~aldoibct/novidad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isa_em_si" TargetMode="External"/><Relationship Id="rId2" Type="http://schemas.openxmlformats.org/officeDocument/2006/relationships/hyperlink" Target="http://pt.wikipedia.org/wiki/Plat%C3%A3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Alem%C3%A3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/>
          <a:p>
            <a:pPr algn="ctr"/>
            <a:r>
              <a:rPr lang="pt-BR" sz="2800" b="1" dirty="0" smtClean="0"/>
              <a:t>REPENSANDO A </a:t>
            </a:r>
            <a:r>
              <a:rPr lang="pt-BR" sz="2800" b="1" dirty="0" err="1" smtClean="0"/>
              <a:t>c.I</a:t>
            </a:r>
            <a:r>
              <a:rPr lang="pt-BR" sz="2800" b="1" dirty="0" smtClean="0"/>
              <a:t>. com a questão tecnológica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4000" b="1" dirty="0" smtClean="0"/>
              <a:t>TEMA 2</a:t>
            </a:r>
            <a:endParaRPr lang="pt-BR" sz="4000" b="1" dirty="0"/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1104900" y="4372404"/>
            <a:ext cx="5734050" cy="955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/>
              <a:t>MPI4002</a:t>
            </a:r>
            <a:r>
              <a:rPr lang="pt-BR" dirty="0" smtClean="0"/>
              <a:t> - </a:t>
            </a:r>
            <a:r>
              <a:rPr lang="pt-BR" b="1" dirty="0" smtClean="0"/>
              <a:t>Bibliotecas Digitais: Implementação e Avaliação de Sistemas e Serviços Digitais</a:t>
            </a:r>
          </a:p>
          <a:p>
            <a:r>
              <a:rPr lang="pt-BR" b="1" dirty="0" smtClean="0"/>
              <a:t>Profs. Marcos L. </a:t>
            </a:r>
            <a:r>
              <a:rPr lang="pt-BR" b="1" dirty="0" err="1" smtClean="0"/>
              <a:t>Mucheroni</a:t>
            </a:r>
            <a:r>
              <a:rPr lang="pt-BR" b="1" dirty="0" smtClean="0"/>
              <a:t> – José Fernando M. Silva</a:t>
            </a:r>
            <a:endParaRPr lang="pt-BR" dirty="0"/>
          </a:p>
        </p:txBody>
      </p:sp>
      <p:pic>
        <p:nvPicPr>
          <p:cNvPr id="9" name="Picture 4" descr="Resultado de imagem para eca 50 an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007" y="6104007"/>
            <a:ext cx="2057047" cy="60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Imagem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" r="32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787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828800" y="1371600"/>
            <a:ext cx="8370888" cy="476885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pt-BR" dirty="0" smtClean="0"/>
              <a:t>Brentano: </a:t>
            </a:r>
            <a:r>
              <a:rPr lang="pt-BR" dirty="0" err="1" smtClean="0">
                <a:solidFill>
                  <a:srgbClr val="00B050"/>
                </a:solidFill>
              </a:rPr>
              <a:t>consciencia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/>
              <a:t>, subcategoria do tomismo sobre o ser.</a:t>
            </a:r>
          </a:p>
          <a:p>
            <a:pPr>
              <a:defRPr/>
            </a:pPr>
            <a:r>
              <a:rPr lang="pt-BR" dirty="0" smtClean="0"/>
              <a:t>Husserl – fenomenologia tem como </a:t>
            </a:r>
            <a:r>
              <a:rPr lang="pt-BR" dirty="0" smtClean="0">
                <a:solidFill>
                  <a:srgbClr val="FF0000"/>
                </a:solidFill>
              </a:rPr>
              <a:t>consequência</a:t>
            </a:r>
            <a:r>
              <a:rPr lang="pt-BR" dirty="0" smtClean="0"/>
              <a:t> a </a:t>
            </a:r>
            <a:r>
              <a:rPr lang="pt-BR" dirty="0" smtClean="0">
                <a:solidFill>
                  <a:srgbClr val="00B050"/>
                </a:solidFill>
              </a:rPr>
              <a:t>Ontologia</a:t>
            </a:r>
            <a:r>
              <a:rPr lang="pt-BR" dirty="0" smtClean="0"/>
              <a:t>.</a:t>
            </a:r>
          </a:p>
          <a:p>
            <a:pPr>
              <a:defRPr/>
            </a:pPr>
            <a:r>
              <a:rPr lang="pt-BR" dirty="0" smtClean="0"/>
              <a:t>Fenomenologia: “</a:t>
            </a:r>
            <a:r>
              <a:rPr lang="pt-PT" dirty="0"/>
              <a:t>do grego </a:t>
            </a:r>
            <a:r>
              <a:rPr lang="pt-PT" i="1" dirty="0"/>
              <a:t>phainesthai</a:t>
            </a:r>
            <a:r>
              <a:rPr lang="pt-PT" dirty="0"/>
              <a:t> - aquilo que se apresenta ou que se mostra - e </a:t>
            </a:r>
            <a:r>
              <a:rPr lang="pt-PT" i="1" dirty="0"/>
              <a:t>logos</a:t>
            </a:r>
            <a:r>
              <a:rPr lang="pt-PT" dirty="0"/>
              <a:t> - explicação, </a:t>
            </a:r>
            <a:r>
              <a:rPr lang="pt-PT" dirty="0" smtClean="0"/>
              <a:t>estudo”</a:t>
            </a:r>
          </a:p>
          <a:p>
            <a:pPr>
              <a:defRPr/>
            </a:pPr>
            <a:r>
              <a:rPr lang="pt-PT" dirty="0" smtClean="0"/>
              <a:t>Fenômenos da consciência – como ela se apresenta a intuição.</a:t>
            </a:r>
          </a:p>
          <a:p>
            <a:pPr>
              <a:defRPr/>
            </a:pPr>
            <a:r>
              <a:rPr lang="pt-PT" dirty="0" smtClean="0"/>
              <a:t>Essenciais </a:t>
            </a:r>
            <a:r>
              <a:rPr lang="pt-PT" dirty="0"/>
              <a:t>dos atos (</a:t>
            </a:r>
            <a:r>
              <a:rPr lang="pt-PT" dirty="0">
                <a:solidFill>
                  <a:srgbClr val="00B050"/>
                </a:solidFill>
              </a:rPr>
              <a:t>noesis</a:t>
            </a:r>
            <a:r>
              <a:rPr lang="pt-PT" dirty="0"/>
              <a:t>) e as entidades objetivas que correspondem a elas (</a:t>
            </a:r>
            <a:r>
              <a:rPr lang="pt-PT" dirty="0">
                <a:solidFill>
                  <a:srgbClr val="00B050"/>
                </a:solidFill>
              </a:rPr>
              <a:t>noema</a:t>
            </a:r>
            <a:r>
              <a:rPr lang="pt-PT" dirty="0" smtClean="0"/>
              <a:t>), supera a divisão “dialética” entre sujeito e objeto.</a:t>
            </a:r>
            <a:endParaRPr lang="pt-BR" dirty="0" smtClean="0"/>
          </a:p>
          <a:p>
            <a:pPr>
              <a:defRPr/>
            </a:pPr>
            <a:r>
              <a:rPr lang="pt-BR" dirty="0" smtClean="0"/>
              <a:t>Heidegger: “</a:t>
            </a:r>
            <a:r>
              <a:rPr lang="pt-BR" dirty="0" smtClean="0">
                <a:solidFill>
                  <a:srgbClr val="FF0000"/>
                </a:solidFill>
              </a:rPr>
              <a:t>ser e o tempo</a:t>
            </a:r>
            <a:r>
              <a:rPr lang="pt-BR" dirty="0" smtClean="0"/>
              <a:t>” – retorno a </a:t>
            </a:r>
            <a:r>
              <a:rPr lang="pt-BR" dirty="0" smtClean="0">
                <a:solidFill>
                  <a:srgbClr val="FF0000"/>
                </a:solidFill>
              </a:rPr>
              <a:t>ontologia</a:t>
            </a:r>
            <a:r>
              <a:rPr lang="pt-BR" dirty="0" smtClean="0"/>
              <a:t> propriamente dita.</a:t>
            </a:r>
          </a:p>
          <a:p>
            <a:pPr marL="0" indent="0"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essência invariável</a:t>
            </a:r>
            <a:r>
              <a:rPr lang="pt-BR" dirty="0" smtClean="0"/>
              <a:t>  pois o indivíduo escapa de uma análise formal.</a:t>
            </a:r>
          </a:p>
          <a:p>
            <a:pPr>
              <a:defRPr/>
            </a:pPr>
            <a:r>
              <a:rPr lang="pt-BR" dirty="0" smtClean="0"/>
              <a:t>Intuição categoria de Brentano: questão de </a:t>
            </a:r>
            <a:r>
              <a:rPr lang="pt-BR" dirty="0" smtClean="0">
                <a:solidFill>
                  <a:srgbClr val="FF0000"/>
                </a:solidFill>
              </a:rPr>
              <a:t>sentido</a:t>
            </a:r>
            <a:r>
              <a:rPr lang="pt-BR" dirty="0" smtClean="0"/>
              <a:t> + </a:t>
            </a:r>
            <a:r>
              <a:rPr lang="pt-BR" dirty="0" err="1" smtClean="0">
                <a:solidFill>
                  <a:srgbClr val="FF0000"/>
                </a:solidFill>
              </a:rPr>
              <a:t>generos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FF0000"/>
                </a:solidFill>
              </a:rPr>
              <a:t>espécies</a:t>
            </a:r>
            <a:r>
              <a:rPr lang="pt-BR" dirty="0" smtClean="0"/>
              <a:t>.</a:t>
            </a:r>
          </a:p>
          <a:p>
            <a:pPr>
              <a:defRPr/>
            </a:pPr>
            <a:r>
              <a:rPr lang="pt-BR" dirty="0" smtClean="0">
                <a:solidFill>
                  <a:srgbClr val="00B050"/>
                </a:solidFill>
              </a:rPr>
              <a:t>Sentidos</a:t>
            </a:r>
            <a:r>
              <a:rPr lang="pt-BR" dirty="0" smtClean="0"/>
              <a:t> de </a:t>
            </a:r>
            <a:r>
              <a:rPr lang="pt-BR" dirty="0" err="1" smtClean="0"/>
              <a:t>presencialidade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B050"/>
                </a:solidFill>
              </a:rPr>
              <a:t>grandes domínios </a:t>
            </a:r>
            <a:r>
              <a:rPr lang="pt-BR" dirty="0" smtClean="0"/>
              <a:t>(natureza, história ...) Significação temporal do ser enquanto </a:t>
            </a:r>
            <a:r>
              <a:rPr lang="pt-BR" dirty="0" smtClean="0">
                <a:solidFill>
                  <a:srgbClr val="FF0000"/>
                </a:solidFill>
              </a:rPr>
              <a:t>possibilidade</a:t>
            </a:r>
            <a:r>
              <a:rPr lang="pt-BR" dirty="0" smtClean="0"/>
              <a:t> – existência.</a:t>
            </a:r>
          </a:p>
          <a:p>
            <a:pPr>
              <a:defRPr/>
            </a:pPr>
            <a:r>
              <a:rPr lang="pt-BR" dirty="0" err="1" smtClean="0">
                <a:solidFill>
                  <a:srgbClr val="00B050"/>
                </a:solidFill>
              </a:rPr>
              <a:t>Hermeneutica</a:t>
            </a:r>
            <a:r>
              <a:rPr lang="pt-BR" dirty="0" smtClean="0"/>
              <a:t>: </a:t>
            </a:r>
            <a:r>
              <a:rPr lang="pt-BR" dirty="0" err="1" smtClean="0">
                <a:solidFill>
                  <a:srgbClr val="FF0000"/>
                </a:solidFill>
              </a:rPr>
              <a:t>des-ocultamento</a:t>
            </a:r>
            <a:r>
              <a:rPr lang="pt-BR" dirty="0" smtClean="0"/>
              <a:t> do ser e não uma </a:t>
            </a:r>
            <a:r>
              <a:rPr lang="pt-BR" dirty="0" smtClean="0">
                <a:solidFill>
                  <a:srgbClr val="00B050"/>
                </a:solidFill>
              </a:rPr>
              <a:t>ontologia sistemática</a:t>
            </a:r>
            <a:r>
              <a:rPr lang="pt-BR" dirty="0" smtClean="0"/>
              <a:t>.</a:t>
            </a:r>
          </a:p>
          <a:p>
            <a:pPr>
              <a:defRPr/>
            </a:pPr>
            <a:r>
              <a:rPr lang="pt-BR" dirty="0" smtClean="0"/>
              <a:t>Crítica: excessivo discurso predicativo, lógica e objeto de </a:t>
            </a:r>
          </a:p>
          <a:p>
            <a:pPr marL="0" indent="0"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   produção técnica.</a:t>
            </a:r>
          </a:p>
          <a:p>
            <a:pPr>
              <a:defRPr/>
            </a:pPr>
            <a:r>
              <a:rPr lang="pt-BR" dirty="0" smtClean="0"/>
              <a:t>Linguagem e Informação (</a:t>
            </a:r>
            <a:r>
              <a:rPr lang="pt-BR" dirty="0" err="1" smtClean="0"/>
              <a:t>video</a:t>
            </a:r>
            <a:r>
              <a:rPr lang="pt-BR" dirty="0"/>
              <a:t>). </a:t>
            </a:r>
            <a:endParaRPr lang="pt-BR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30723" name="Título 2"/>
          <p:cNvSpPr>
            <a:spLocks noGrp="1"/>
          </p:cNvSpPr>
          <p:nvPr>
            <p:ph type="title"/>
          </p:nvPr>
        </p:nvSpPr>
        <p:spPr>
          <a:xfrm>
            <a:off x="2286000" y="304800"/>
            <a:ext cx="7772400" cy="1143000"/>
          </a:xfrm>
        </p:spPr>
        <p:txBody>
          <a:bodyPr/>
          <a:lstStyle/>
          <a:p>
            <a:r>
              <a:rPr lang="pt-BR" altLang="pt-BR"/>
              <a:t>Reabilitação ontológica</a:t>
            </a:r>
          </a:p>
        </p:txBody>
      </p:sp>
      <p:pic>
        <p:nvPicPr>
          <p:cNvPr id="3072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5122864"/>
            <a:ext cx="2160587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9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9154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pt-BR" sz="1800" dirty="0"/>
              <a:t>BARRETO, Aldo (2002): Entrevista de Leonardo Melo al Professor Aldo Barreto: "Leia e Pense!"  </a:t>
            </a:r>
            <a:r>
              <a:rPr lang="pt-BR" sz="1800" dirty="0" err="1"/>
              <a:t>Disp</a:t>
            </a:r>
            <a:r>
              <a:rPr lang="pt-BR" sz="1800" dirty="0"/>
              <a:t>. em: </a:t>
            </a:r>
            <a:r>
              <a:rPr lang="pt-BR" sz="1800" u="sng" dirty="0">
                <a:hlinkClick r:id="rId3"/>
              </a:rPr>
              <a:t>http://www.alternex.com.br/~aldoibct/novidade.htm</a:t>
            </a:r>
            <a:r>
              <a:rPr lang="pt-BR" sz="1800" dirty="0"/>
              <a:t>., </a:t>
            </a:r>
            <a:r>
              <a:rPr lang="pt-BR" sz="1800" dirty="0" smtClean="0"/>
              <a:t>acesso: 2008.</a:t>
            </a:r>
            <a:endParaRPr lang="pt-BR" sz="1800" dirty="0"/>
          </a:p>
          <a:p>
            <a:pPr marL="0" indent="0">
              <a:buNone/>
              <a:defRPr/>
            </a:pPr>
            <a:r>
              <a:rPr lang="pt-BR" sz="1800" dirty="0"/>
              <a:t> </a:t>
            </a:r>
          </a:p>
          <a:p>
            <a:pPr marL="0" indent="0">
              <a:buNone/>
              <a:defRPr/>
            </a:pPr>
            <a:r>
              <a:rPr lang="en-US" sz="1800" dirty="0"/>
              <a:t>BELKIN, Nicholas J.; ODDY, R.N.; BROOKS, H.M. (1982): ASK for Information Retrieval: Part I. Background and Theory. I</a:t>
            </a:r>
            <a:r>
              <a:rPr lang="en-US" sz="1800" dirty="0" smtClean="0"/>
              <a:t>n</a:t>
            </a:r>
            <a:r>
              <a:rPr lang="en-US" sz="1800" dirty="0"/>
              <a:t>: Journal of Documentation, Vol. 38, No. 2, 61-71. 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BORKO, H. </a:t>
            </a:r>
            <a:r>
              <a:rPr lang="en-US" sz="1800" b="1" dirty="0"/>
              <a:t>Information Science: What is it? American Documentation</a:t>
            </a:r>
            <a:r>
              <a:rPr lang="en-US" sz="1800" dirty="0"/>
              <a:t>, v.19, n.1, p.3-5, </a:t>
            </a:r>
            <a:r>
              <a:rPr lang="pt-BR" sz="1800" dirty="0"/>
              <a:t>Jan. 1968. </a:t>
            </a:r>
            <a:endParaRPr lang="pt-BR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BROOKES, B.C</a:t>
            </a:r>
            <a:r>
              <a:rPr lang="en-US" sz="1800" dirty="0" smtClean="0"/>
              <a:t>.: </a:t>
            </a:r>
            <a:r>
              <a:rPr lang="en-US" sz="1800" dirty="0"/>
              <a:t>The developing cognitive view in information science. I</a:t>
            </a:r>
            <a:r>
              <a:rPr lang="en-US" sz="1800" dirty="0" smtClean="0"/>
              <a:t>n</a:t>
            </a:r>
            <a:r>
              <a:rPr lang="en-US" sz="1800" dirty="0"/>
              <a:t>: </a:t>
            </a:r>
            <a:r>
              <a:rPr lang="en-US" sz="1800" b="1" dirty="0" smtClean="0"/>
              <a:t>International Workshop on the Cognitive Viewpoin</a:t>
            </a:r>
            <a:r>
              <a:rPr lang="en-US" sz="1800" dirty="0" smtClean="0"/>
              <a:t>t</a:t>
            </a:r>
            <a:r>
              <a:rPr lang="en-US" sz="1800" dirty="0"/>
              <a:t>, CC-77, 195-203. 1977. </a:t>
            </a:r>
            <a:endParaRPr lang="pt-BR" sz="1800" dirty="0"/>
          </a:p>
          <a:p>
            <a:pPr marL="0" indent="0">
              <a:buNone/>
              <a:defRPr/>
            </a:pPr>
            <a:endParaRPr lang="pt-BR" sz="1400" dirty="0"/>
          </a:p>
          <a:p>
            <a:pPr marL="0" indent="0">
              <a:buNone/>
              <a:defRPr/>
            </a:pPr>
            <a:r>
              <a:rPr lang="en-US" sz="1800" dirty="0"/>
              <a:t>BUCKLAND, M. K. Information as thing. </a:t>
            </a:r>
            <a:r>
              <a:rPr lang="en-US" sz="1800" b="1" dirty="0"/>
              <a:t>Journal of American Society for Information Science</a:t>
            </a:r>
            <a:r>
              <a:rPr lang="en-US" sz="1800" dirty="0"/>
              <a:t>. n. 42,v.5, p. 351-360, 1991.</a:t>
            </a:r>
          </a:p>
          <a:p>
            <a:pPr marL="0" indent="0">
              <a:buNone/>
              <a:defRPr/>
            </a:pPr>
            <a:endParaRPr lang="en-US" altLang="pt-BR" sz="1400" dirty="0"/>
          </a:p>
          <a:p>
            <a:pPr marL="0" indent="0">
              <a:buNone/>
              <a:defRPr/>
            </a:pPr>
            <a:r>
              <a:rPr lang="en-US" sz="1800" dirty="0"/>
              <a:t>CAPURRO, R.  </a:t>
            </a:r>
            <a:r>
              <a:rPr lang="en-US" sz="1800" b="1" dirty="0"/>
              <a:t>Epistemology and Information Science</a:t>
            </a:r>
            <a:r>
              <a:rPr lang="en-US" sz="1800" dirty="0"/>
              <a:t>. Royal Institute of Technology Library, Stockholm, August 1985, Report TRITA-LIB-6023. 1985.  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 marL="0" indent="0">
              <a:buNone/>
              <a:defRPr/>
            </a:pPr>
            <a:r>
              <a:rPr lang="pt-BR" sz="1800" dirty="0"/>
              <a:t>FROOMAN, B.  </a:t>
            </a:r>
            <a:r>
              <a:rPr lang="pt-BR" sz="1800" dirty="0" err="1"/>
              <a:t>Knowledge</a:t>
            </a:r>
            <a:r>
              <a:rPr lang="pt-BR" sz="1800" dirty="0"/>
              <a:t>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power</a:t>
            </a:r>
            <a:r>
              <a:rPr lang="pt-BR" sz="1800" dirty="0"/>
              <a:t> in </a:t>
            </a:r>
            <a:r>
              <a:rPr lang="pt-BR" sz="1800" dirty="0" err="1"/>
              <a:t>information</a:t>
            </a:r>
            <a:r>
              <a:rPr lang="pt-BR" sz="1800" dirty="0"/>
              <a:t> </a:t>
            </a:r>
            <a:r>
              <a:rPr lang="pt-BR" sz="1800" dirty="0" err="1"/>
              <a:t>science</a:t>
            </a:r>
            <a:r>
              <a:rPr lang="pt-BR" sz="1800" dirty="0"/>
              <a:t>: </a:t>
            </a:r>
            <a:r>
              <a:rPr lang="pt-BR" sz="1800" dirty="0" err="1"/>
              <a:t>toward</a:t>
            </a:r>
            <a:r>
              <a:rPr lang="pt-BR" sz="1800" dirty="0"/>
              <a:t> a </a:t>
            </a:r>
            <a:r>
              <a:rPr lang="pt-BR" sz="1800" dirty="0" err="1"/>
              <a:t>discourse</a:t>
            </a:r>
            <a:r>
              <a:rPr lang="pt-BR" sz="1800" dirty="0"/>
              <a:t> </a:t>
            </a:r>
            <a:r>
              <a:rPr lang="pt-BR" sz="1800" dirty="0" err="1"/>
              <a:t>analysis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the</a:t>
            </a:r>
            <a:r>
              <a:rPr lang="pt-BR" sz="1800" dirty="0"/>
              <a:t> </a:t>
            </a:r>
            <a:r>
              <a:rPr lang="pt-BR" sz="1800" dirty="0" err="1"/>
              <a:t>cognitive</a:t>
            </a:r>
            <a:r>
              <a:rPr lang="pt-BR" sz="1800" dirty="0"/>
              <a:t> </a:t>
            </a:r>
            <a:r>
              <a:rPr lang="pt-BR" sz="1800" dirty="0" err="1"/>
              <a:t>viewpoint</a:t>
            </a:r>
            <a:r>
              <a:rPr lang="pt-BR" sz="1800" dirty="0"/>
              <a:t>. </a:t>
            </a:r>
            <a:r>
              <a:rPr lang="pt-BR" sz="1800" dirty="0" err="1"/>
              <a:t>En</a:t>
            </a:r>
            <a:r>
              <a:rPr lang="pt-BR" sz="1800" dirty="0"/>
              <a:t>: R. </a:t>
            </a:r>
            <a:r>
              <a:rPr lang="pt-BR" sz="1800" dirty="0" err="1"/>
              <a:t>Capurro</a:t>
            </a:r>
            <a:r>
              <a:rPr lang="pt-BR" sz="1800" dirty="0"/>
              <a:t>, K. </a:t>
            </a:r>
            <a:r>
              <a:rPr lang="pt-BR" sz="1800" dirty="0" err="1"/>
              <a:t>Wiegerling</a:t>
            </a:r>
            <a:r>
              <a:rPr lang="pt-BR" sz="1800" dirty="0"/>
              <a:t>, A. </a:t>
            </a:r>
            <a:r>
              <a:rPr lang="pt-BR" sz="1800" dirty="0" err="1"/>
              <a:t>Brellochs</a:t>
            </a:r>
            <a:r>
              <a:rPr lang="pt-BR" sz="1800" dirty="0"/>
              <a:t> (Eds.): </a:t>
            </a:r>
            <a:r>
              <a:rPr lang="pt-BR" sz="1800" dirty="0" err="1"/>
              <a:t>Informationsethik</a:t>
            </a:r>
            <a:r>
              <a:rPr lang="pt-BR" sz="1800" dirty="0"/>
              <a:t>. </a:t>
            </a:r>
            <a:r>
              <a:rPr lang="pt-BR" sz="1800" dirty="0" err="1"/>
              <a:t>Konstanz</a:t>
            </a:r>
            <a:r>
              <a:rPr lang="pt-BR" sz="1800" dirty="0"/>
              <a:t>: UVK 273-286. Publicado originariamente bajo </a:t>
            </a:r>
            <a:r>
              <a:rPr lang="pt-BR" sz="1800" dirty="0" err="1"/>
              <a:t>el</a:t>
            </a:r>
            <a:r>
              <a:rPr lang="pt-BR" sz="1800" dirty="0"/>
              <a:t> título "The </a:t>
            </a:r>
            <a:r>
              <a:rPr lang="pt-BR" sz="1800" dirty="0" err="1"/>
              <a:t>power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imges</a:t>
            </a:r>
            <a:r>
              <a:rPr lang="pt-BR" sz="1800" dirty="0"/>
              <a:t>: a </a:t>
            </a:r>
            <a:r>
              <a:rPr lang="pt-BR" sz="1800" dirty="0" err="1"/>
              <a:t>discourse</a:t>
            </a:r>
            <a:r>
              <a:rPr lang="pt-BR" sz="1800" dirty="0"/>
              <a:t> </a:t>
            </a:r>
            <a:r>
              <a:rPr lang="pt-BR" sz="1800" dirty="0" err="1"/>
              <a:t>analysis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the</a:t>
            </a:r>
            <a:r>
              <a:rPr lang="pt-BR" sz="1800" dirty="0"/>
              <a:t> </a:t>
            </a:r>
            <a:r>
              <a:rPr lang="pt-BR" sz="1800" dirty="0" err="1"/>
              <a:t>cognitive</a:t>
            </a:r>
            <a:r>
              <a:rPr lang="pt-BR" sz="1800" dirty="0"/>
              <a:t> </a:t>
            </a:r>
            <a:r>
              <a:rPr lang="pt-BR" sz="1800" dirty="0" err="1"/>
              <a:t>viewpoint</a:t>
            </a:r>
            <a:r>
              <a:rPr lang="pt-BR" sz="1800" dirty="0"/>
              <a:t>" i</a:t>
            </a:r>
            <a:r>
              <a:rPr lang="pt-BR" sz="1800" dirty="0" smtClean="0"/>
              <a:t>n</a:t>
            </a:r>
            <a:r>
              <a:rPr lang="pt-BR" sz="1800" dirty="0"/>
              <a:t>: </a:t>
            </a:r>
            <a:r>
              <a:rPr lang="pt-BR" sz="1800" b="1" dirty="0" err="1"/>
              <a:t>Journal</a:t>
            </a:r>
            <a:r>
              <a:rPr lang="pt-BR" sz="1800" b="1" dirty="0"/>
              <a:t> </a:t>
            </a:r>
            <a:r>
              <a:rPr lang="pt-BR" sz="1800" b="1" dirty="0" err="1"/>
              <a:t>of</a:t>
            </a:r>
            <a:r>
              <a:rPr lang="pt-BR" sz="1800" b="1" dirty="0"/>
              <a:t> </a:t>
            </a:r>
            <a:r>
              <a:rPr lang="pt-BR" sz="1800" b="1" dirty="0" err="1"/>
              <a:t>Documentation</a:t>
            </a:r>
            <a:r>
              <a:rPr lang="pt-BR" sz="1800" dirty="0"/>
              <a:t>, Vol. 48, No. 4, 1992, 365-386, 1995</a:t>
            </a:r>
            <a:r>
              <a:rPr lang="pt-BR" sz="1800" dirty="0" smtClean="0"/>
              <a:t>.</a:t>
            </a:r>
          </a:p>
          <a:p>
            <a:pPr marL="0" indent="0">
              <a:buNone/>
              <a:defRPr/>
            </a:pPr>
            <a:endParaRPr lang="pt-BR" sz="1800" dirty="0"/>
          </a:p>
          <a:p>
            <a:pPr marL="0" indent="0">
              <a:buNone/>
              <a:defRPr/>
            </a:pPr>
            <a:r>
              <a:rPr lang="pt-BR" sz="1800" dirty="0" smtClean="0"/>
              <a:t>GLEICK, J. </a:t>
            </a:r>
            <a:r>
              <a:rPr lang="pt-BR" sz="1600" b="1" dirty="0"/>
              <a:t>Informação: Uma história, uma teoria, uma </a:t>
            </a:r>
            <a:r>
              <a:rPr lang="pt-BR" sz="1600" b="1" dirty="0" smtClean="0"/>
              <a:t>enxurrada</a:t>
            </a:r>
            <a:r>
              <a:rPr lang="pt-BR" sz="1600" dirty="0" smtClean="0"/>
              <a:t>. São Paulo: Companhia das Letras, 2013.</a:t>
            </a:r>
            <a:endParaRPr lang="en-US" sz="1800" dirty="0"/>
          </a:p>
          <a:p>
            <a:pPr marL="0" indent="0">
              <a:buNone/>
              <a:defRPr/>
            </a:pPr>
            <a:endParaRPr lang="pt-BR" altLang="pt-BR" sz="18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altLang="pt-BR" sz="1800" dirty="0"/>
              <a:t> </a:t>
            </a:r>
          </a:p>
        </p:txBody>
      </p:sp>
      <p:sp>
        <p:nvSpPr>
          <p:cNvPr id="28676" name="CaixaDeTexto 1"/>
          <p:cNvSpPr txBox="1">
            <a:spLocks noChangeArrowheads="1"/>
          </p:cNvSpPr>
          <p:nvPr/>
        </p:nvSpPr>
        <p:spPr bwMode="auto">
          <a:xfrm>
            <a:off x="6608763" y="55260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52600" y="206062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Referências: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8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8325" y="3429000"/>
            <a:ext cx="9296400" cy="60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Aldo Barreto:</a:t>
            </a:r>
          </a:p>
          <a:p>
            <a:pPr marL="0" indent="0">
              <a:buNone/>
            </a:pPr>
            <a:endParaRPr lang="pt-BR" altLang="pt-BR" sz="2000"/>
          </a:p>
        </p:txBody>
      </p:sp>
      <p:sp>
        <p:nvSpPr>
          <p:cNvPr id="2" name="Retângulo 1"/>
          <p:cNvSpPr/>
          <p:nvPr/>
        </p:nvSpPr>
        <p:spPr>
          <a:xfrm>
            <a:off x="1619250" y="1219201"/>
            <a:ext cx="8610600" cy="230822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000" dirty="0"/>
              <a:t>“o ponto de vista cognitivo relega os processos sociais de produção, distribuição, intercâmbio e consumo de informação a um nível </a:t>
            </a:r>
            <a:r>
              <a:rPr lang="pt-BR" altLang="pt-BR" sz="2000" dirty="0" err="1"/>
              <a:t>numênico</a:t>
            </a:r>
            <a:r>
              <a:rPr lang="pt-BR" altLang="pt-BR" sz="2000" dirty="0"/>
              <a:t>, indicado somente por seus efeitos nas representações de geradores de imagens atomizadas. A construção social dos processos informativos, ou seja, a constituição social da necessidades dos usuários“, dos arquivos de conhecimentos“  e dos esquemas de produção, transmissão, distribuição e consumo de imagens, exclui-se, pois, da teoria da biblioteconomia e da ciência da informação." (</a:t>
            </a:r>
            <a:r>
              <a:rPr lang="pt-BR" altLang="pt-BR" sz="2000" dirty="0" err="1"/>
              <a:t>Frohmann</a:t>
            </a:r>
            <a:r>
              <a:rPr lang="pt-BR" altLang="pt-BR" sz="2000" dirty="0"/>
              <a:t> 1995, 282) (minha tradução)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857375" y="4267200"/>
            <a:ext cx="8134350" cy="203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000" dirty="0"/>
              <a:t>Assim é nossa crença que o destino final, o objetivo do trabalho com a informação é promover o desenvolvimento do indivíduo de seu grupo e da sociedade. Entendemos por desenvolvimento de uma forma ampla, como um  acréscimo de bem estar, um novo estágio de qualidade de convivência, alcançado através da informação. A ação social maior é fazer a luz brilhar para cada ser humano através da informação como mediadora do conhecimento." (Barreto 2002)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60219" y="523361"/>
            <a:ext cx="6090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Uma releitura das tecnologias na Ciência da Informação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0435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1070" y="914399"/>
            <a:ext cx="9259910" cy="540912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dirty="0" smtClean="0"/>
              <a:t>Crise do conceito do que é coisa “</a:t>
            </a:r>
            <a:r>
              <a:rPr lang="pt-BR" dirty="0" err="1" smtClean="0"/>
              <a:t>noúmeno</a:t>
            </a:r>
            <a:r>
              <a:rPr lang="pt-BR" dirty="0" smtClean="0"/>
              <a:t>”.</a:t>
            </a:r>
          </a:p>
          <a:p>
            <a:pPr>
              <a:defRPr/>
            </a:pPr>
            <a:r>
              <a:rPr lang="pt-BR" dirty="0" smtClean="0"/>
              <a:t>Grego </a:t>
            </a:r>
            <a:r>
              <a:rPr lang="pt-BR" dirty="0" err="1"/>
              <a:t>noúmena</a:t>
            </a:r>
            <a:r>
              <a:rPr lang="pt-BR" dirty="0"/>
              <a:t> usada por </a:t>
            </a:r>
            <a:r>
              <a:rPr lang="pt-BR" dirty="0">
                <a:hlinkClick r:id="rId2" tooltip="Platão"/>
              </a:rPr>
              <a:t>Platão</a:t>
            </a:r>
            <a:r>
              <a:rPr lang="pt-BR" dirty="0"/>
              <a:t> ao falar da ideia, propriamente 'aquilo que é pensado, pensamento', a COISA é pensada (no SER</a:t>
            </a:r>
            <a:r>
              <a:rPr lang="pt-BR" dirty="0" smtClean="0"/>
              <a:t>)</a:t>
            </a:r>
            <a:endParaRPr lang="pt-BR" dirty="0"/>
          </a:p>
          <a:p>
            <a:pPr>
              <a:defRPr/>
            </a:pPr>
            <a:r>
              <a:rPr lang="pt-BR" dirty="0" smtClean="0"/>
              <a:t>informação como coisa, exige entender que coisa é a coisa em si</a:t>
            </a:r>
          </a:p>
          <a:p>
            <a:pPr>
              <a:defRPr/>
            </a:pPr>
            <a:r>
              <a:rPr lang="pt-BR" dirty="0" smtClean="0"/>
              <a:t>Kant, à expressão </a:t>
            </a:r>
            <a:r>
              <a:rPr lang="pt-BR" i="1" dirty="0" smtClean="0">
                <a:hlinkClick r:id="rId3" tooltip="Coisa em si"/>
              </a:rPr>
              <a:t>coisa em si</a:t>
            </a:r>
            <a:r>
              <a:rPr lang="pt-BR" dirty="0" smtClean="0"/>
              <a:t>, no original </a:t>
            </a:r>
            <a:r>
              <a:rPr lang="pt-BR" i="1" dirty="0" err="1" smtClean="0"/>
              <a:t>Ding</a:t>
            </a:r>
            <a:r>
              <a:rPr lang="pt-BR" i="1" dirty="0" smtClean="0"/>
              <a:t> </a:t>
            </a:r>
            <a:r>
              <a:rPr lang="pt-BR" i="1" dirty="0" err="1" smtClean="0"/>
              <a:t>an</a:t>
            </a:r>
            <a:r>
              <a:rPr lang="pt-BR" i="1" dirty="0" smtClean="0"/>
              <a:t> </a:t>
            </a:r>
            <a:r>
              <a:rPr lang="pt-BR" i="1" dirty="0" err="1" smtClean="0"/>
              <a:t>sich</a:t>
            </a:r>
            <a:r>
              <a:rPr lang="pt-BR" dirty="0" smtClean="0"/>
              <a:t>, embora a natureza desta relação tenha alguma controvérsia, em SUA filosofia, coisas não podem ser “experimentadas” – são “ideias”.</a:t>
            </a:r>
          </a:p>
          <a:p>
            <a:pPr>
              <a:defRPr/>
            </a:pPr>
            <a:r>
              <a:rPr lang="pt-BR" dirty="0"/>
              <a:t>A</a:t>
            </a:r>
            <a:r>
              <a:rPr lang="pt-BR" dirty="0" smtClean="0"/>
              <a:t>dvém do </a:t>
            </a:r>
            <a:r>
              <a:rPr lang="pt-BR" dirty="0" smtClean="0">
                <a:hlinkClick r:id="rId4" tooltip="Alemão"/>
              </a:rPr>
              <a:t>alemão</a:t>
            </a:r>
            <a:r>
              <a:rPr lang="pt-BR" dirty="0" smtClean="0"/>
              <a:t> </a:t>
            </a:r>
            <a:r>
              <a:rPr lang="pt-BR" dirty="0" err="1" smtClean="0"/>
              <a:t>Noumenon</a:t>
            </a:r>
            <a:r>
              <a:rPr lang="pt-BR" dirty="0" smtClean="0"/>
              <a:t>, plural </a:t>
            </a:r>
            <a:r>
              <a:rPr lang="pt-BR" dirty="0" err="1" smtClean="0"/>
              <a:t>noumena</a:t>
            </a:r>
            <a:r>
              <a:rPr lang="pt-BR" dirty="0" smtClean="0"/>
              <a:t>, palavra criada pelo filósofo alemão Immanuel Kant (1724-1804), a partir do </a:t>
            </a:r>
            <a:r>
              <a:rPr lang="pt-BR" dirty="0" err="1" smtClean="0"/>
              <a:t>Noumeno</a:t>
            </a:r>
            <a:r>
              <a:rPr lang="pt-BR" dirty="0" smtClean="0"/>
              <a:t> na modernidade é a ideia, mas </a:t>
            </a:r>
            <a:r>
              <a:rPr lang="pt-BR" dirty="0" err="1" smtClean="0"/>
              <a:t>Schopenhauer</a:t>
            </a:r>
            <a:endParaRPr lang="pt-BR" dirty="0" smtClean="0"/>
          </a:p>
          <a:p>
            <a:pPr marL="0" indent="0"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criticou Kant por ter mudado seu significa de “coisa em si”.</a:t>
            </a:r>
          </a:p>
          <a:p>
            <a:pPr marL="0" indent="0">
              <a:buNone/>
              <a:defRPr/>
            </a:pPr>
            <a:r>
              <a:rPr lang="pt-BR" dirty="0" smtClean="0"/>
              <a:t>FENOMENOLOGIA: retornar as coisas por elas mesmas: informação.</a:t>
            </a:r>
          </a:p>
          <a:p>
            <a:pPr marL="0" indent="0">
              <a:buNone/>
              <a:defRPr/>
            </a:pPr>
            <a:r>
              <a:rPr lang="pt-BR" dirty="0" smtClean="0"/>
              <a:t>Aqui a controvérsia entre </a:t>
            </a:r>
            <a:r>
              <a:rPr lang="pt-BR" dirty="0" err="1" smtClean="0"/>
              <a:t>Noúmeno</a:t>
            </a:r>
            <a:r>
              <a:rPr lang="pt-BR" dirty="0" smtClean="0"/>
              <a:t> ideal x Fenômeno real.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056845" y="321971"/>
            <a:ext cx="448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 Informação como coisa, mas o que é COISA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2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“paradigmas” da Ciência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6484" cy="4351338"/>
          </a:xfrm>
        </p:spPr>
        <p:txBody>
          <a:bodyPr/>
          <a:lstStyle/>
          <a:p>
            <a:r>
              <a:rPr lang="pt-BR" dirty="0" err="1" smtClean="0"/>
              <a:t>Buckland</a:t>
            </a:r>
            <a:r>
              <a:rPr lang="pt-BR" dirty="0" smtClean="0"/>
              <a:t>: “conhecimento comunicado” ou “comunicação” – “algo” </a:t>
            </a:r>
          </a:p>
          <a:p>
            <a:r>
              <a:rPr lang="pt-BR" dirty="0" smtClean="0"/>
              <a:t>Problema </a:t>
            </a:r>
            <a:r>
              <a:rPr lang="pt-BR" dirty="0" smtClean="0">
                <a:solidFill>
                  <a:srgbClr val="FF0000"/>
                </a:solidFill>
              </a:rPr>
              <a:t>vago</a:t>
            </a:r>
            <a:r>
              <a:rPr lang="pt-BR" dirty="0" smtClean="0"/>
              <a:t>, remete a conhecido e comunicação, mas e ... </a:t>
            </a:r>
            <a:r>
              <a:rPr lang="pt-BR" dirty="0" smtClean="0">
                <a:solidFill>
                  <a:srgbClr val="FF0000"/>
                </a:solidFill>
              </a:rPr>
              <a:t>a coisa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Borko</a:t>
            </a:r>
            <a:r>
              <a:rPr lang="pt-BR" dirty="0" smtClean="0"/>
              <a:t> -</a:t>
            </a:r>
            <a:r>
              <a:rPr lang="pt-BR" dirty="0" smtClean="0">
                <a:solidFill>
                  <a:srgbClr val="FF0000"/>
                </a:solidFill>
              </a:rPr>
              <a:t>problemas da CI</a:t>
            </a:r>
            <a:r>
              <a:rPr lang="pt-BR" dirty="0" smtClean="0"/>
              <a:t>: 1. novo conhecimento </a:t>
            </a:r>
            <a:r>
              <a:rPr lang="pt-BR" dirty="0"/>
              <a:t>torna-se </a:t>
            </a:r>
            <a:r>
              <a:rPr lang="pt-BR" dirty="0" smtClean="0"/>
              <a:t>velho rápido;           2. </a:t>
            </a:r>
            <a:r>
              <a:rPr lang="pt-BR" dirty="0"/>
              <a:t>Í</a:t>
            </a:r>
            <a:r>
              <a:rPr lang="pt-BR" dirty="0" smtClean="0"/>
              <a:t>ndice </a:t>
            </a:r>
            <a:r>
              <a:rPr lang="pt-BR" dirty="0"/>
              <a:t>de obsolescência do conhecimento </a:t>
            </a:r>
            <a:r>
              <a:rPr lang="pt-BR" dirty="0" smtClean="0"/>
              <a:t>técnico (Obs. </a:t>
            </a:r>
            <a:r>
              <a:rPr lang="pt-BR" dirty="0"/>
              <a:t>e</a:t>
            </a:r>
            <a:r>
              <a:rPr lang="pt-BR" dirty="0" smtClean="0"/>
              <a:t>m 1968?)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3. Grande número de cientistas e de periódicos ... Pois é, em 1968 ...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4. </a:t>
            </a:r>
            <a:r>
              <a:rPr lang="pt-BR" dirty="0"/>
              <a:t>A</a:t>
            </a:r>
            <a:r>
              <a:rPr lang="pt-BR" dirty="0" smtClean="0"/>
              <a:t>umento </a:t>
            </a:r>
            <a:r>
              <a:rPr lang="pt-BR" dirty="0"/>
              <a:t>da </a:t>
            </a:r>
            <a:r>
              <a:rPr lang="pt-BR" dirty="0" smtClean="0"/>
              <a:t>especialização- hoje a </a:t>
            </a:r>
            <a:r>
              <a:rPr lang="pt-BR" dirty="0" err="1" smtClean="0"/>
              <a:t>inter</a:t>
            </a:r>
            <a:r>
              <a:rPr lang="pt-BR" dirty="0" smtClean="0"/>
              <a:t>/</a:t>
            </a:r>
            <a:r>
              <a:rPr lang="pt-BR" dirty="0" err="1" smtClean="0"/>
              <a:t>multi</a:t>
            </a:r>
            <a:r>
              <a:rPr lang="pt-BR" dirty="0" smtClean="0"/>
              <a:t>/</a:t>
            </a:r>
            <a:r>
              <a:rPr lang="pt-BR" dirty="0" err="1" smtClean="0"/>
              <a:t>transdisciplinaridade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5. Demora </a:t>
            </a:r>
            <a:r>
              <a:rPr lang="pt-BR" dirty="0"/>
              <a:t>entre a pesquisa básica e sua </a:t>
            </a:r>
            <a:r>
              <a:rPr lang="pt-BR" dirty="0" smtClean="0"/>
              <a:t>aplicação – surge o imediato.</a:t>
            </a:r>
          </a:p>
          <a:p>
            <a:r>
              <a:rPr lang="pt-BR" dirty="0" smtClean="0"/>
              <a:t>Nicholas </a:t>
            </a:r>
            <a:r>
              <a:rPr lang="pt-BR" dirty="0" err="1" smtClean="0"/>
              <a:t>Belkin</a:t>
            </a:r>
            <a:r>
              <a:rPr lang="pt-BR" dirty="0" smtClean="0"/>
              <a:t> – </a:t>
            </a:r>
            <a:r>
              <a:rPr lang="pt-BR" dirty="0" smtClean="0">
                <a:solidFill>
                  <a:srgbClr val="FF0000"/>
                </a:solidFill>
              </a:rPr>
              <a:t>ASK </a:t>
            </a:r>
            <a:r>
              <a:rPr lang="pt-BR" dirty="0" smtClean="0"/>
              <a:t>– Estado Anômalo do Conhecimento – cognitivo?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96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conceito da Informação</a:t>
            </a:r>
            <a:b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r>
              <a:rPr lang="pt-BR" altLang="pt-BR" sz="2400" dirty="0">
                <a:latin typeface="Lucida Sans Unicode" pitchFamily="34" charset="0"/>
              </a:rPr>
              <a:t>Rafael </a:t>
            </a:r>
            <a:r>
              <a:rPr lang="pt-BR" altLang="pt-BR" sz="2400" dirty="0" err="1">
                <a:latin typeface="Lucida Sans Unicode" pitchFamily="34" charset="0"/>
              </a:rPr>
              <a:t>Capurro</a:t>
            </a:r>
            <a:r>
              <a:rPr lang="pt-BR" altLang="pt-BR" sz="2400" dirty="0">
                <a:latin typeface="Lucida Sans Unicode" pitchFamily="34" charset="0"/>
              </a:rPr>
              <a:t> e </a:t>
            </a:r>
            <a:r>
              <a:rPr lang="pt-BR" altLang="pt-BR" sz="2400" dirty="0" err="1">
                <a:latin typeface="Lucida Sans Unicode" pitchFamily="34" charset="0"/>
              </a:rPr>
              <a:t>Birger</a:t>
            </a:r>
            <a:r>
              <a:rPr lang="pt-BR" altLang="pt-BR" sz="2400" dirty="0">
                <a:latin typeface="Lucida Sans Unicode" pitchFamily="34" charset="0"/>
              </a:rPr>
              <a:t> </a:t>
            </a:r>
            <a:r>
              <a:rPr lang="pt-BR" altLang="pt-BR" sz="2400" dirty="0" err="1">
                <a:latin typeface="Lucida Sans Unicode" pitchFamily="34" charset="0"/>
              </a:rPr>
              <a:t>Hj</a:t>
            </a:r>
            <a:r>
              <a:rPr lang="en-US" altLang="pt-BR" sz="2400" dirty="0" err="1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Ørland</a:t>
            </a:r>
            <a:endParaRPr lang="pt-BR" altLang="pt-BR" sz="24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691" y="1827214"/>
            <a:ext cx="9258936" cy="4410075"/>
          </a:xfrm>
        </p:spPr>
        <p:txBody>
          <a:bodyPr>
            <a:normAutofit/>
          </a:bodyPr>
          <a:lstStyle/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300" dirty="0">
                <a:latin typeface="Lucida Sans Unicode" pitchFamily="34" charset="0"/>
              </a:rPr>
              <a:t>O conceito de informação é usado no sentido de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conhecimento comunicado</a:t>
            </a:r>
            <a:r>
              <a:rPr lang="pt-BR" altLang="pt-BR" sz="2300" dirty="0">
                <a:latin typeface="Lucida Sans Unicode" pitchFamily="34" charset="0"/>
              </a:rPr>
              <a:t>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3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300" dirty="0">
                <a:latin typeface="Lucida Sans Unicode" pitchFamily="34" charset="0"/>
              </a:rPr>
              <a:t>Para a Ciência da Informação é importante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definir</a:t>
            </a:r>
            <a:r>
              <a:rPr lang="pt-BR" altLang="pt-BR" sz="2300" dirty="0">
                <a:latin typeface="Lucida Sans Unicode" pitchFamily="34" charset="0"/>
              </a:rPr>
              <a:t> seus termos fundamentais, como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informação</a:t>
            </a:r>
            <a:r>
              <a:rPr lang="pt-BR" altLang="pt-BR" sz="2300" dirty="0">
                <a:latin typeface="Lucida Sans Unicode" pitchFamily="34" charset="0"/>
              </a:rPr>
              <a:t>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3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300" dirty="0">
                <a:latin typeface="Lucida Sans Unicode" pitchFamily="34" charset="0"/>
              </a:rPr>
              <a:t>As diferentes concepções do termo são mais ou menos produtivas dependendo das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teorias que elas devem sustentar</a:t>
            </a:r>
            <a:r>
              <a:rPr lang="pt-BR" altLang="pt-BR" sz="2300" dirty="0">
                <a:latin typeface="Lucida Sans Unicode" pitchFamily="34" charset="0"/>
              </a:rPr>
              <a:t>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3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300" dirty="0">
                <a:latin typeface="Lucida Sans Unicode" pitchFamily="34" charset="0"/>
              </a:rPr>
              <a:t>As muitas teorias e abordagens em Ciência da Informação têm suas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origens</a:t>
            </a:r>
            <a:r>
              <a:rPr lang="pt-BR" altLang="pt-BR" sz="2300" dirty="0">
                <a:latin typeface="Lucida Sans Unicode" pitchFamily="34" charset="0"/>
              </a:rPr>
              <a:t> em </a:t>
            </a:r>
            <a:r>
              <a:rPr lang="pt-BR" altLang="pt-BR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outras disciplinas</a:t>
            </a:r>
            <a:r>
              <a:rPr lang="pt-BR" altLang="pt-BR" sz="2300" dirty="0">
                <a:latin typeface="Lucida Sans Unicode" pitchFamily="34" charset="0"/>
              </a:rPr>
              <a:t> (visão epistemológica).</a:t>
            </a:r>
          </a:p>
        </p:txBody>
      </p:sp>
    </p:spTree>
    <p:extLst>
      <p:ext uri="{BB962C8B-B14F-4D97-AF65-F5344CB8AC3E}">
        <p14:creationId xmlns:p14="http://schemas.microsoft.com/office/powerpoint/2010/main" val="1271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conceito da Informação</a:t>
            </a:r>
            <a:b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r>
              <a:rPr lang="pt-BR" altLang="pt-BR" sz="2400" dirty="0">
                <a:latin typeface="Lucida Sans Unicode" pitchFamily="34" charset="0"/>
              </a:rPr>
              <a:t>Rafael </a:t>
            </a:r>
            <a:r>
              <a:rPr lang="pt-BR" altLang="pt-BR" sz="2400" dirty="0" err="1">
                <a:latin typeface="Lucida Sans Unicode" pitchFamily="34" charset="0"/>
              </a:rPr>
              <a:t>Capurro</a:t>
            </a:r>
            <a:r>
              <a:rPr lang="pt-BR" altLang="pt-BR" sz="2400" dirty="0">
                <a:latin typeface="Lucida Sans Unicode" pitchFamily="34" charset="0"/>
              </a:rPr>
              <a:t> e </a:t>
            </a:r>
            <a:r>
              <a:rPr lang="pt-BR" altLang="pt-BR" sz="2400" dirty="0" err="1">
                <a:latin typeface="Lucida Sans Unicode" pitchFamily="34" charset="0"/>
              </a:rPr>
              <a:t>Birger</a:t>
            </a:r>
            <a:r>
              <a:rPr lang="pt-BR" altLang="pt-BR" sz="2400" dirty="0">
                <a:latin typeface="Lucida Sans Unicode" pitchFamily="34" charset="0"/>
              </a:rPr>
              <a:t> </a:t>
            </a:r>
            <a:r>
              <a:rPr lang="pt-BR" altLang="pt-BR" sz="2400" dirty="0" err="1">
                <a:latin typeface="Lucida Sans Unicode" pitchFamily="34" charset="0"/>
              </a:rPr>
              <a:t>Hj</a:t>
            </a:r>
            <a:r>
              <a:rPr lang="en-US" altLang="pt-BR" sz="2400" dirty="0" err="1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Ørland</a:t>
            </a:r>
            <a:endParaRPr lang="pt-BR" altLang="pt-BR" sz="24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1" y="1827214"/>
            <a:ext cx="9544686" cy="4410075"/>
          </a:xfrm>
        </p:spPr>
        <p:txBody>
          <a:bodyPr/>
          <a:lstStyle/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500" dirty="0">
                <a:latin typeface="Lucida Sans Unicode" pitchFamily="34" charset="0"/>
              </a:rPr>
              <a:t>Deve estar relacionado com a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prática</a:t>
            </a:r>
            <a:r>
              <a:rPr lang="pt-BR" altLang="pt-BR" sz="2500" dirty="0">
                <a:latin typeface="Lucida Sans Unicode" pitchFamily="34" charset="0"/>
              </a:rPr>
              <a:t> e a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realidade</a:t>
            </a:r>
            <a:r>
              <a:rPr lang="pt-BR" altLang="pt-BR" sz="2500" dirty="0">
                <a:latin typeface="Lucida Sans Unicode" pitchFamily="34" charset="0"/>
              </a:rPr>
              <a:t>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500" dirty="0">
                <a:latin typeface="Lucida Sans Unicode" pitchFamily="34" charset="0"/>
              </a:rPr>
              <a:t>Considerar a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etimologia</a:t>
            </a:r>
            <a:r>
              <a:rPr lang="pt-BR" altLang="pt-BR" sz="2500" dirty="0">
                <a:latin typeface="Lucida Sans Unicode" pitchFamily="34" charset="0"/>
              </a:rPr>
              <a:t> (uso da palavra ao longo da história) na compreensão e constituição do termo.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dirty="0"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500" dirty="0">
                <a:latin typeface="Lucida Sans Unicode" pitchFamily="34" charset="0"/>
              </a:rPr>
              <a:t>Necessitam de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precisão</a:t>
            </a:r>
            <a:r>
              <a:rPr lang="pt-BR" altLang="pt-BR" sz="2500" dirty="0">
                <a:latin typeface="Lucida Sans Unicode" pitchFamily="34" charset="0"/>
              </a:rPr>
              <a:t> do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valor informativo</a:t>
            </a:r>
            <a:r>
              <a:rPr lang="pt-BR" altLang="pt-BR" sz="2500" dirty="0">
                <a:latin typeface="Lucida Sans Unicode" pitchFamily="34" charset="0"/>
              </a:rPr>
              <a:t> (significado) com relação à estrutura das teorias que o termo serve.</a:t>
            </a:r>
          </a:p>
        </p:txBody>
      </p:sp>
    </p:spTree>
    <p:extLst>
      <p:ext uri="{BB962C8B-B14F-4D97-AF65-F5344CB8AC3E}">
        <p14:creationId xmlns:p14="http://schemas.microsoft.com/office/powerpoint/2010/main" val="412929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conceito de informação</a:t>
            </a:r>
            <a:b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r>
              <a:rPr lang="pt-BR" altLang="pt-BR" sz="2400" dirty="0">
                <a:latin typeface="Lucida Sans Unicode" pitchFamily="34" charset="0"/>
              </a:rPr>
              <a:t>Rafael </a:t>
            </a:r>
            <a:r>
              <a:rPr lang="pt-BR" altLang="pt-BR" sz="2400" dirty="0" err="1">
                <a:latin typeface="Lucida Sans Unicode" pitchFamily="34" charset="0"/>
              </a:rPr>
              <a:t>Capurro</a:t>
            </a:r>
            <a:r>
              <a:rPr lang="pt-BR" altLang="pt-BR" sz="2400" dirty="0">
                <a:latin typeface="Lucida Sans Unicode" pitchFamily="34" charset="0"/>
              </a:rPr>
              <a:t> e </a:t>
            </a:r>
            <a:r>
              <a:rPr lang="pt-BR" altLang="pt-BR" sz="2400" dirty="0" err="1">
                <a:latin typeface="Lucida Sans Unicode" pitchFamily="34" charset="0"/>
              </a:rPr>
              <a:t>Birger</a:t>
            </a:r>
            <a:r>
              <a:rPr lang="pt-BR" altLang="pt-BR" sz="2400" dirty="0">
                <a:latin typeface="Lucida Sans Unicode" pitchFamily="34" charset="0"/>
              </a:rPr>
              <a:t> </a:t>
            </a:r>
            <a:r>
              <a:rPr lang="pt-BR" altLang="pt-BR" sz="2400" dirty="0" err="1">
                <a:latin typeface="Lucida Sans Unicode" pitchFamily="34" charset="0"/>
              </a:rPr>
              <a:t>Hj</a:t>
            </a:r>
            <a:r>
              <a:rPr lang="en-US" altLang="pt-BR" sz="2400" dirty="0" err="1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Ørland</a:t>
            </a:r>
            <a:endParaRPr lang="pt-BR" altLang="pt-BR" sz="24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1580" y="1827214"/>
            <a:ext cx="10126979" cy="4410075"/>
          </a:xfrm>
        </p:spPr>
        <p:txBody>
          <a:bodyPr>
            <a:normAutofit lnSpcReduction="10000"/>
          </a:bodyPr>
          <a:lstStyle/>
          <a:p>
            <a:pPr marL="98425" indent="-6350" algn="ctr">
              <a:buNone/>
              <a:defRPr/>
            </a:pPr>
            <a:r>
              <a:rPr lang="pt-BR" alt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Raízes Latinas e Origens Gregas</a:t>
            </a:r>
          </a:p>
          <a:p>
            <a:pPr marL="98425" indent="-6350" algn="just">
              <a:buNone/>
              <a:defRPr/>
            </a:pPr>
            <a:endParaRPr lang="pt-BR" altLang="pt-BR" sz="21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</a:t>
            </a:r>
            <a:r>
              <a:rPr lang="pt-BR" alt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</a:t>
            </a:r>
            <a:r>
              <a:rPr lang="pt-BR" altLang="pt-BR" sz="2100" dirty="0">
                <a:latin typeface="Lucida Sans Unicode" pitchFamily="34" charset="0"/>
              </a:rPr>
              <a:t>refere-se a um contexto biológico.</a:t>
            </a:r>
          </a:p>
          <a:p>
            <a:pPr marL="98425" indent="-6350" algn="just">
              <a:buNone/>
              <a:defRPr/>
            </a:pPr>
            <a:r>
              <a:rPr lang="pt-BR" altLang="pt-BR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Informio</a:t>
            </a:r>
            <a:r>
              <a:rPr lang="pt-BR" altLang="pt-BR" sz="2100" dirty="0">
                <a:latin typeface="Lucida Sans Unicode" pitchFamily="34" charset="0"/>
              </a:rPr>
              <a:t> e </a:t>
            </a:r>
            <a:r>
              <a:rPr lang="pt-BR" altLang="pt-BR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informatio</a:t>
            </a:r>
            <a:r>
              <a:rPr lang="pt-BR" altLang="pt-BR" sz="2100" dirty="0">
                <a:latin typeface="Lucida Sans Unicode" pitchFamily="34" charset="0"/>
              </a:rPr>
              <a:t> referem-se a contextos biológico, pedagógico, moral, epistemológico e ontológico.</a:t>
            </a:r>
          </a:p>
          <a:p>
            <a:pPr marL="98425" indent="-6350" algn="just">
              <a:buNone/>
              <a:defRPr/>
            </a:pPr>
            <a:endParaRPr lang="pt-BR" altLang="pt-BR" sz="2100" dirty="0"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Prolepse</a:t>
            </a:r>
            <a:r>
              <a:rPr lang="pt-BR" altLang="pt-BR" sz="2100" dirty="0">
                <a:latin typeface="Lucida Sans Unicode" pitchFamily="34" charset="0"/>
              </a:rPr>
              <a:t> e </a:t>
            </a:r>
            <a:r>
              <a:rPr lang="pt-BR" altLang="pt-BR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ideas</a:t>
            </a:r>
            <a:r>
              <a:rPr lang="pt-BR" altLang="pt-BR" sz="2100" dirty="0">
                <a:latin typeface="Lucida Sans Unicode" pitchFamily="34" charset="0"/>
              </a:rPr>
              <a:t>, a fim de descrever a ação ativa e uma ação da mente mostrado </a:t>
            </a:r>
            <a:r>
              <a:rPr lang="pt-BR" alt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algo desconhecido</a:t>
            </a:r>
            <a:r>
              <a:rPr lang="pt-BR" altLang="pt-BR" sz="2100" dirty="0">
                <a:latin typeface="Lucida Sans Unicode" pitchFamily="34" charset="0"/>
              </a:rPr>
              <a:t> ou </a:t>
            </a:r>
            <a:r>
              <a:rPr lang="pt-BR" alt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ajudando a mente</a:t>
            </a:r>
            <a:r>
              <a:rPr lang="pt-BR" altLang="pt-BR" sz="2100" dirty="0">
                <a:latin typeface="Lucida Sans Unicode" pitchFamily="34" charset="0"/>
              </a:rPr>
              <a:t>, como parte da </a:t>
            </a:r>
            <a:r>
              <a:rPr lang="pt-BR" altLang="pt-BR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ars</a:t>
            </a:r>
            <a:r>
              <a:rPr lang="pt-BR" altLang="pt-BR" sz="21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</a:t>
            </a:r>
            <a:r>
              <a:rPr lang="pt-BR" altLang="pt-BR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memoriae</a:t>
            </a:r>
            <a:r>
              <a:rPr lang="pt-BR" altLang="pt-BR" sz="2100" dirty="0">
                <a:latin typeface="Lucida Sans Unicode" pitchFamily="34" charset="0"/>
              </a:rPr>
              <a:t>, para relembrar uma situação passada através da representação pictórica de uma sentença.</a:t>
            </a:r>
          </a:p>
          <a:p>
            <a:pPr marL="98425" indent="-6350" algn="just">
              <a:buNone/>
              <a:defRPr/>
            </a:pPr>
            <a:endParaRPr lang="pt-BR" altLang="pt-BR" sz="2100" dirty="0"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dirty="0">
                <a:latin typeface="Lucida Sans Unicode" pitchFamily="34" charset="0"/>
              </a:rPr>
              <a:t>(veja o sentido correto de </a:t>
            </a:r>
            <a:r>
              <a:rPr lang="pt-BR" altLang="pt-BR" sz="2100" dirty="0" smtClean="0">
                <a:latin typeface="Lucida Sans Unicode" pitchFamily="34" charset="0"/>
              </a:rPr>
              <a:t>ideia no grego, </a:t>
            </a:r>
            <a:r>
              <a:rPr lang="pt-BR" altLang="pt-BR" sz="2100" dirty="0">
                <a:latin typeface="Lucida Sans Unicode" pitchFamily="34" charset="0"/>
              </a:rPr>
              <a:t>que não é “idealismo</a:t>
            </a:r>
            <a:r>
              <a:rPr lang="pt-BR" altLang="pt-BR" sz="2100" dirty="0" smtClean="0">
                <a:latin typeface="Lucida Sans Unicode" pitchFamily="34" charset="0"/>
              </a:rPr>
              <a:t>”)</a:t>
            </a:r>
            <a:endParaRPr lang="pt-BR" altLang="pt-BR" sz="21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conceito de informação</a:t>
            </a: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/>
            </a:r>
            <a:b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r>
              <a:rPr lang="pt-BR" altLang="pt-BR" dirty="0">
                <a:latin typeface="Lucida Sans Unicode" pitchFamily="34" charset="0"/>
              </a:rPr>
              <a:t>Rafael </a:t>
            </a:r>
            <a:r>
              <a:rPr lang="pt-BR" altLang="pt-BR" dirty="0" err="1">
                <a:latin typeface="Lucida Sans Unicode" pitchFamily="34" charset="0"/>
              </a:rPr>
              <a:t>Capurro</a:t>
            </a:r>
            <a:r>
              <a:rPr lang="pt-BR" altLang="pt-BR" dirty="0">
                <a:latin typeface="Lucida Sans Unicode" pitchFamily="34" charset="0"/>
              </a:rPr>
              <a:t> e </a:t>
            </a:r>
            <a:r>
              <a:rPr lang="pt-BR" altLang="pt-BR" dirty="0" err="1">
                <a:latin typeface="Lucida Sans Unicode" pitchFamily="34" charset="0"/>
              </a:rPr>
              <a:t>Birger</a:t>
            </a:r>
            <a:r>
              <a:rPr lang="pt-BR" altLang="pt-BR" dirty="0">
                <a:latin typeface="Lucida Sans Unicode" pitchFamily="34" charset="0"/>
              </a:rPr>
              <a:t> </a:t>
            </a:r>
            <a:r>
              <a:rPr lang="pt-BR" altLang="pt-BR" dirty="0" err="1">
                <a:latin typeface="Lucida Sans Unicode" pitchFamily="34" charset="0"/>
              </a:rPr>
              <a:t>Hj</a:t>
            </a:r>
            <a:r>
              <a:rPr lang="en-US" altLang="pt-BR" dirty="0" err="1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Ørland</a:t>
            </a:r>
            <a:endParaRPr lang="pt-BR" altLang="pt-BR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1" y="1827214"/>
            <a:ext cx="8074025" cy="4410075"/>
          </a:xfrm>
        </p:spPr>
        <p:txBody>
          <a:bodyPr>
            <a:normAutofit lnSpcReduction="10000"/>
          </a:bodyPr>
          <a:lstStyle/>
          <a:p>
            <a:pPr marL="98425" indent="-6350" algn="ctr">
              <a:lnSpc>
                <a:spcPct val="80000"/>
              </a:lnSpc>
              <a:buNone/>
              <a:defRPr/>
            </a:pP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Usos Modernos e Pós-modernos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L="98425" indent="-6350" algn="just">
              <a:lnSpc>
                <a:spcPct val="80000"/>
              </a:lnSpc>
              <a:buNone/>
              <a:defRPr/>
            </a:pPr>
            <a:r>
              <a:rPr lang="pt-BR" altLang="pt-BR" sz="2500" i="1" dirty="0" err="1">
                <a:latin typeface="Lucida Sans Unicode" pitchFamily="34" charset="0"/>
              </a:rPr>
              <a:t>Informio</a:t>
            </a:r>
            <a:r>
              <a:rPr lang="pt-BR" altLang="pt-BR" sz="2500" dirty="0">
                <a:latin typeface="Lucida Sans Unicode" pitchFamily="34" charset="0"/>
              </a:rPr>
              <a:t> e </a:t>
            </a:r>
            <a:r>
              <a:rPr lang="pt-BR" altLang="pt-BR" sz="2500" i="1" dirty="0" err="1">
                <a:latin typeface="Lucida Sans Unicode" pitchFamily="34" charset="0"/>
              </a:rPr>
              <a:t>informatio</a:t>
            </a:r>
            <a:r>
              <a:rPr lang="pt-BR" altLang="pt-BR" sz="2500" dirty="0">
                <a:latin typeface="Lucida Sans Unicode" pitchFamily="34" charset="0"/>
              </a:rPr>
              <a:t> transformam-se em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informação</a:t>
            </a:r>
            <a:r>
              <a:rPr lang="pt-BR" altLang="pt-BR" sz="2500" dirty="0">
                <a:latin typeface="Lucida Sans Unicode" pitchFamily="34" charset="0"/>
              </a:rPr>
              <a:t>, mantendo seu significado epistemológico.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dirty="0">
              <a:latin typeface="Lucida Sans Unicode" pitchFamily="34" charset="0"/>
            </a:endParaRPr>
          </a:p>
          <a:p>
            <a:pPr marL="98425" indent="-6350" algn="ctr">
              <a:lnSpc>
                <a:spcPct val="80000"/>
              </a:lnSpc>
              <a:buNone/>
              <a:defRPr/>
            </a:pP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processo de informar</a:t>
            </a:r>
          </a:p>
          <a:p>
            <a:pPr marL="98425" indent="-6350" algn="just">
              <a:lnSpc>
                <a:spcPct val="80000"/>
              </a:lnSpc>
              <a:buNone/>
              <a:defRPr/>
            </a:pPr>
            <a:endParaRPr lang="pt-BR" altLang="pt-BR" sz="25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L="98425" indent="-6350" algn="ctr">
              <a:lnSpc>
                <a:spcPct val="80000"/>
              </a:lnSpc>
              <a:buNone/>
              <a:defRPr/>
            </a:pPr>
            <a:r>
              <a:rPr lang="pt-BR" altLang="pt-BR" sz="2500" dirty="0">
                <a:latin typeface="Lucida Sans Unicode" pitchFamily="34" charset="0"/>
              </a:rPr>
              <a:t>Dar vida ao que já existe (forma substancial)</a:t>
            </a:r>
          </a:p>
          <a:p>
            <a:pPr marL="98425" indent="-6350" algn="ctr">
              <a:lnSpc>
                <a:spcPct val="80000"/>
              </a:lnSpc>
              <a:buNone/>
              <a:defRPr/>
            </a:pPr>
            <a:endParaRPr lang="pt-BR" altLang="pt-BR" sz="2500" dirty="0">
              <a:latin typeface="Lucida Sans Unicode" pitchFamily="34" charset="0"/>
            </a:endParaRPr>
          </a:p>
          <a:p>
            <a:pPr marL="98425" indent="-6350" algn="ctr">
              <a:lnSpc>
                <a:spcPct val="80000"/>
              </a:lnSpc>
              <a:buNone/>
              <a:defRPr/>
            </a:pPr>
            <a:r>
              <a:rPr lang="pt-BR" altLang="pt-BR" sz="2500" dirty="0">
                <a:latin typeface="Lucida Sans Unicode" pitchFamily="34" charset="0"/>
              </a:rPr>
              <a:t>Criação da informação através da linguagem (comunicar algo a alguém)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311900" y="5229226"/>
            <a:ext cx="215900" cy="288925"/>
          </a:xfrm>
          <a:prstGeom prst="down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 conceito de informação</a:t>
            </a:r>
            <a:b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r>
              <a:rPr lang="pt-BR" altLang="pt-BR" sz="2400" dirty="0">
                <a:latin typeface="Lucida Sans Unicode" pitchFamily="34" charset="0"/>
              </a:rPr>
              <a:t>Rafael </a:t>
            </a:r>
            <a:r>
              <a:rPr lang="pt-BR" altLang="pt-BR" sz="2400" dirty="0" err="1">
                <a:latin typeface="Lucida Sans Unicode" pitchFamily="34" charset="0"/>
              </a:rPr>
              <a:t>Capurro</a:t>
            </a:r>
            <a:r>
              <a:rPr lang="pt-BR" altLang="pt-BR" sz="2400" dirty="0">
                <a:latin typeface="Lucida Sans Unicode" pitchFamily="34" charset="0"/>
              </a:rPr>
              <a:t> e </a:t>
            </a:r>
            <a:r>
              <a:rPr lang="pt-BR" altLang="pt-BR" sz="2400" dirty="0" err="1">
                <a:latin typeface="Lucida Sans Unicode" pitchFamily="34" charset="0"/>
              </a:rPr>
              <a:t>Birger</a:t>
            </a:r>
            <a:r>
              <a:rPr lang="pt-BR" altLang="pt-BR" sz="2400" dirty="0">
                <a:latin typeface="Lucida Sans Unicode" pitchFamily="34" charset="0"/>
              </a:rPr>
              <a:t> </a:t>
            </a:r>
            <a:r>
              <a:rPr lang="pt-BR" altLang="pt-BR" sz="2400" dirty="0" err="1">
                <a:latin typeface="Lucida Sans Unicode" pitchFamily="34" charset="0"/>
              </a:rPr>
              <a:t>Hj</a:t>
            </a:r>
            <a:r>
              <a:rPr lang="en-US" altLang="pt-BR" sz="2400" dirty="0" err="1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Ørland</a:t>
            </a:r>
            <a:endParaRPr lang="pt-BR" altLang="pt-BR" sz="24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861" y="1827214"/>
            <a:ext cx="9041766" cy="4410075"/>
          </a:xfrm>
        </p:spPr>
        <p:txBody>
          <a:bodyPr/>
          <a:lstStyle/>
          <a:p>
            <a:pPr marL="98425" indent="-6350" algn="just">
              <a:buNone/>
              <a:defRPr/>
            </a:pPr>
            <a:endParaRPr lang="pt-BR" altLang="pt-BR" sz="21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dirty="0">
                <a:latin typeface="Lucida Sans Unicode" pitchFamily="34" charset="0"/>
              </a:rPr>
              <a:t>“Questionar a terminologia moderna, olhar mais de perto a </a:t>
            </a:r>
            <a:r>
              <a:rPr lang="pt-BR" altLang="pt-BR" sz="2100" b="1" dirty="0">
                <a:solidFill>
                  <a:srgbClr val="FF0000"/>
                </a:solidFill>
                <a:latin typeface="Lucida Sans Unicode" pitchFamily="34" charset="0"/>
              </a:rPr>
              <a:t>relação entre as evidências</a:t>
            </a:r>
            <a:r>
              <a:rPr lang="pt-BR" altLang="pt-BR" sz="2100" dirty="0">
                <a:latin typeface="Lucida Sans Unicode" pitchFamily="34" charset="0"/>
              </a:rPr>
              <a:t>, os significados e referências e prestar atenção a </a:t>
            </a:r>
            <a:r>
              <a:rPr lang="pt-BR" altLang="pt-BR" dirty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mudanças de contextos históricos </a:t>
            </a:r>
            <a:r>
              <a:rPr lang="pt-BR" altLang="pt-BR" sz="2100" dirty="0">
                <a:latin typeface="Lucida Sans Unicode" pitchFamily="34" charset="0"/>
              </a:rPr>
              <a:t>pode nos ajudar a compreender como </a:t>
            </a:r>
            <a:r>
              <a:rPr lang="pt-BR" altLang="pt-BR" sz="2100" b="1" dirty="0">
                <a:solidFill>
                  <a:schemeClr val="accent2">
                    <a:lumMod val="75000"/>
                  </a:schemeClr>
                </a:solidFill>
                <a:latin typeface="Lucida Sans Unicode" pitchFamily="34" charset="0"/>
              </a:rPr>
              <a:t>os usos do presente </a:t>
            </a:r>
            <a:r>
              <a:rPr lang="pt-BR" altLang="pt-BR" sz="2100" b="1" dirty="0">
                <a:solidFill>
                  <a:srgbClr val="0070C0"/>
                </a:solidFill>
                <a:latin typeface="Lucida Sans Unicode" pitchFamily="34" charset="0"/>
              </a:rPr>
              <a:t>e do futuro </a:t>
            </a:r>
            <a:r>
              <a:rPr lang="pt-BR" altLang="pt-BR" sz="2100" dirty="0">
                <a:latin typeface="Lucida Sans Unicode" pitchFamily="34" charset="0"/>
              </a:rPr>
              <a:t>estão interligados”.</a:t>
            </a:r>
          </a:p>
          <a:p>
            <a:pPr marL="98425" indent="-6350" algn="just">
              <a:buNone/>
              <a:defRPr/>
            </a:pPr>
            <a:endParaRPr lang="pt-BR" altLang="pt-BR" sz="2100" dirty="0"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Conclusão nossa (mas deve ler todo artigo de </a:t>
            </a:r>
            <a:r>
              <a:rPr lang="pt-BR" altLang="pt-BR" sz="21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Capurro-Hj</a:t>
            </a:r>
            <a:r>
              <a:rPr lang="en-US" altLang="pt-BR" sz="21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Ørland</a:t>
            </a:r>
            <a:endParaRPr lang="pt-BR" altLang="pt-BR" sz="21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L="98425" indent="-6350" algn="just">
              <a:buNone/>
              <a:defRPr/>
            </a:pPr>
            <a:r>
              <a:rPr lang="pt-BR" alt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Informação</a:t>
            </a:r>
          </a:p>
          <a:p>
            <a:pPr marL="98425" indent="-6350" algn="just">
              <a:defRPr/>
            </a:pPr>
            <a:r>
              <a:rPr lang="pt-BR" altLang="pt-BR" sz="2000" dirty="0">
                <a:latin typeface="Lucida Sans Unicode" pitchFamily="34" charset="0"/>
              </a:rPr>
              <a:t> ato de moldar a mente; (</a:t>
            </a:r>
            <a:r>
              <a:rPr lang="pt-BR" altLang="pt-BR" sz="2000" dirty="0" err="1">
                <a:latin typeface="Lucida Sans Unicode" pitchFamily="34" charset="0"/>
              </a:rPr>
              <a:t>in-formar</a:t>
            </a:r>
            <a:r>
              <a:rPr lang="pt-BR" altLang="pt-BR" sz="2000" dirty="0">
                <a:latin typeface="Lucida Sans Unicode" pitchFamily="34" charset="0"/>
              </a:rPr>
              <a:t>) – “aspecto” cognitivo ...</a:t>
            </a:r>
          </a:p>
          <a:p>
            <a:pPr marL="98425" indent="-6350" algn="just">
              <a:defRPr/>
            </a:pPr>
            <a:r>
              <a:rPr lang="pt-BR" altLang="pt-BR" sz="2000" dirty="0">
                <a:latin typeface="Lucida Sans Unicode" pitchFamily="34" charset="0"/>
              </a:rPr>
              <a:t> ato de comunicar conhecimento. – não “é” o </a:t>
            </a:r>
            <a:r>
              <a:rPr lang="pt-BR" altLang="pt-BR" sz="2000" dirty="0" smtClean="0">
                <a:latin typeface="Lucida Sans Unicode" pitchFamily="34" charset="0"/>
              </a:rPr>
              <a:t>próprio “saber”.</a:t>
            </a:r>
            <a:endParaRPr lang="pt-BR" altLang="pt-BR" sz="20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4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1056</Words>
  <Application>Microsoft Office PowerPoint</Application>
  <PresentationFormat>Widescreen</PresentationFormat>
  <Paragraphs>101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Lucida Sans Unicode</vt:lpstr>
      <vt:lpstr>Tema do Office</vt:lpstr>
      <vt:lpstr>REPENSANDO A c.I. com a questão tecnológica  TEMA 2</vt:lpstr>
      <vt:lpstr>Apresentação do PowerPoint</vt:lpstr>
      <vt:lpstr>Apresentação do PowerPoint</vt:lpstr>
      <vt:lpstr>Três “paradigmas” da Ciência da Informação</vt:lpstr>
      <vt:lpstr>O conceito da Informação Rafael Capurro e Birger HjØrland</vt:lpstr>
      <vt:lpstr>O conceito da Informação Rafael Capurro e Birger HjØrland</vt:lpstr>
      <vt:lpstr>O conceito de informação Rafael Capurro e Birger HjØrland</vt:lpstr>
      <vt:lpstr>O conceito de informação Rafael Capurro e Birger HjØrland</vt:lpstr>
      <vt:lpstr>O conceito de informação Rafael Capurro e Birger HjØrland</vt:lpstr>
      <vt:lpstr>Reabilitação ontológica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</dc:title>
  <dc:creator>marcos</dc:creator>
  <cp:lastModifiedBy>marcos</cp:lastModifiedBy>
  <cp:revision>53</cp:revision>
  <dcterms:created xsi:type="dcterms:W3CDTF">2017-02-06T16:21:58Z</dcterms:created>
  <dcterms:modified xsi:type="dcterms:W3CDTF">2017-02-15T13:27:39Z</dcterms:modified>
</cp:coreProperties>
</file>