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60" r:id="rId3"/>
    <p:sldId id="291" r:id="rId4"/>
    <p:sldId id="261" r:id="rId5"/>
    <p:sldId id="297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5" r:id="rId18"/>
    <p:sldId id="299" r:id="rId19"/>
    <p:sldId id="29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4F"/>
    <a:srgbClr val="B4B000"/>
    <a:srgbClr val="25FF88"/>
    <a:srgbClr val="FF2929"/>
    <a:srgbClr val="2C6989"/>
    <a:srgbClr val="00FE73"/>
    <a:srgbClr val="00E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731" y="344751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Educação na constituição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1730375"/>
            <a:ext cx="9840911" cy="4975225"/>
          </a:xfrm>
        </p:spPr>
        <p:txBody>
          <a:bodyPr anchor="t">
            <a:normAutofit fontScale="92500"/>
          </a:bodyPr>
          <a:lstStyle/>
          <a:p>
            <a:pPr marL="0" indent="0" algn="just">
              <a:buNone/>
            </a:pPr>
            <a:r>
              <a:rPr lang="pt-BR" sz="3000" dirty="0"/>
              <a:t>Art. 6º São direitos sociais a educação, a saúde, a alimentação, o trabalho, a moradia, o transporte, o lazer, a segurança, a previdência social, a proteção à maternidade e à infância, a assistência aos desamparados, na forma desta Constituição.</a:t>
            </a:r>
          </a:p>
          <a:p>
            <a:pPr marL="0" indent="0" algn="just">
              <a:buNone/>
            </a:pPr>
            <a:r>
              <a:rPr lang="pt-BR" sz="3000" dirty="0"/>
              <a:t>Art. 205. A educação, direito de todos e dever do Estado e da família, será promovida e incentivada com a colaboração da sociedade, visando ao pleno desenvolvimento da pessoa, seu preparo para o </a:t>
            </a:r>
            <a:r>
              <a:rPr lang="pt-BR" sz="3000" b="1" u="sng" dirty="0"/>
              <a:t>exercício da cidadania</a:t>
            </a:r>
            <a:r>
              <a:rPr lang="pt-BR" sz="3000" dirty="0"/>
              <a:t> e sua qualificação para o trabalho.</a:t>
            </a:r>
          </a:p>
          <a:p>
            <a:pPr marL="0" indent="0">
              <a:buNone/>
            </a:pPr>
            <a:endParaRPr lang="pt-BR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1625468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300" y="303740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Formação continuada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1849438"/>
            <a:ext cx="9840911" cy="4623997"/>
          </a:xfrm>
        </p:spPr>
        <p:txBody>
          <a:bodyPr anchor="t"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Parágrafo único. A formação continuada decorre de uma concepção de desenvolvimento profissional dos profissionais do magistério que leva em conta: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- Os Sistemas e as Redes de Ensino, o projeto pedagógico das instituições de educação básica, bem como os problemas e os desafios da escola e do contexto onde ela está inserida;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III - o respeito ao protagonismo do professor e a um espaço-tempo que lhe permita refletir criticamente e aperfeiçoar sua prática;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836891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988" y="161395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Formação continuada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4978" y="1278811"/>
            <a:ext cx="9840911" cy="5579187"/>
          </a:xfrm>
        </p:spPr>
        <p:txBody>
          <a:bodyPr anchor="t">
            <a:normAutofit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 queixas sobre a Formação Continuada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A formação continuada é organizada com pouca sintonia com as necessidades e dificuldades dos professores e da escola; </a:t>
            </a:r>
            <a:br>
              <a:rPr lang="pt-BR" sz="2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ea typeface="Calibri" panose="020F0502020204030204" pitchFamily="34" charset="0"/>
                <a:cs typeface="Times New Roman" panose="02020603050405020304" pitchFamily="18" charset="0"/>
              </a:rPr>
              <a:t>- 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 professores não participam das decisões acerca dos processos de formação aos quais são submetidos; </a:t>
            </a:r>
            <a:br>
              <a:rPr lang="pt-BR" sz="2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ea typeface="Calibri" panose="020F0502020204030204" pitchFamily="34" charset="0"/>
                <a:cs typeface="Times New Roman" panose="02020603050405020304" pitchFamily="18" charset="0"/>
              </a:rPr>
              <a:t>- 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 formadores não têm conhecimento dos contextos escolares e dos professores que estão a formar;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dirty="0">
                <a:ea typeface="Calibri" panose="020F0502020204030204" pitchFamily="34" charset="0"/>
                <a:cs typeface="Times New Roman" panose="02020603050405020304" pitchFamily="18" charset="0"/>
              </a:rPr>
              <a:t>- 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 programas não preveem acompanhamento e apoio sistemático da prática pedagógica dos professores, que sentem dificuldade de entender a relação entre o programa desenvolvido e suas ações no cotidiano escolar;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2466214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955" y="161395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Formação continuada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292" y="1435101"/>
            <a:ext cx="9840911" cy="5408612"/>
          </a:xfrm>
        </p:spPr>
        <p:txBody>
          <a:bodyPr anchor="t">
            <a:normAutofit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 queixas sobre a Formação Continuada</a:t>
            </a:r>
            <a:endParaRPr lang="pt-BR" sz="3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br>
              <a:rPr lang="pt-BR" sz="3200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200" dirty="0">
                <a:ea typeface="Calibri" panose="020F0502020204030204" pitchFamily="34" charset="0"/>
                <a:cs typeface="Times New Roman" panose="02020603050405020304" pitchFamily="18" charset="0"/>
              </a:rPr>
              <a:t>- M</a:t>
            </a:r>
            <a:r>
              <a:rPr lang="pt-BR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esmo quando os efeitos sobre a prática dos professores são evidentes, estes encontram dificuldade em prosseguir com a nova proposta após o término do programa; </a:t>
            </a:r>
            <a:br>
              <a:rPr lang="pt-BR" sz="32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200" dirty="0">
                <a:ea typeface="Calibri" panose="020F0502020204030204" pitchFamily="34" charset="0"/>
                <a:cs typeface="Times New Roman" panose="02020603050405020304" pitchFamily="18" charset="0"/>
              </a:rPr>
              <a:t>- A</a:t>
            </a:r>
            <a:r>
              <a:rPr lang="pt-BR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descontinuidade das políticas e orientações do sistema dificulta a consolidação dos avanços alcançados; </a:t>
            </a:r>
            <a:br>
              <a:rPr lang="pt-BR" sz="32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200" dirty="0">
                <a:ea typeface="Calibri" panose="020F0502020204030204" pitchFamily="34" charset="0"/>
                <a:cs typeface="Times New Roman" panose="02020603050405020304" pitchFamily="18" charset="0"/>
              </a:rPr>
              <a:t>- F</a:t>
            </a:r>
            <a:r>
              <a:rPr lang="pt-BR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alta melhor cumprimento da legislação que assegura ao professor direito a formação continuada (GATTI, 2009, p. 221)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948755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988" y="218545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Coordenador Pedagógico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213" y="1549401"/>
            <a:ext cx="9840911" cy="5236450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Histórico no município de Ribeirão Preto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>
                <a:ea typeface="Calibri" panose="020F0502020204030204" pitchFamily="34" charset="0"/>
                <a:cs typeface="Times New Roman" panose="02020603050405020304" pitchFamily="18" charset="0"/>
              </a:rPr>
              <a:t>Exigência de concurso na lei 2524/2012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Concurso em 2016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pt-B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Funções no Estatuto do Magistério – Lei Complementar 2524/2012: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1117142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1395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Coordenador Pedagógico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722" y="1123594"/>
            <a:ext cx="9840911" cy="5720119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pc="-150" dirty="0"/>
              <a:t>I - Contribuir para a consecução eficaz das diretrizes educacionais da secretaria municipal da educação;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pc="-150" dirty="0"/>
              <a:t>II - Divulgar entre os professores os referenciais teóricos atualizados, relativos aos processos de ensino e de aprendizagem;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pc="-150" dirty="0"/>
              <a:t>III - Participar da elaboração, coordenação e acompanhamento do projeto pedagógico da escola, responsabilizando-se pela divulgação e execução dele;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pc="-150" dirty="0"/>
              <a:t>IV - Identificar necessidades de formação profissional, a partir do diagnóstico dos saberes dos professores;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pc="-150" dirty="0"/>
              <a:t>V - Promover um espaço coletivo de construção permanente do saber docente, onde as ações de coordenação pedagógica garantam a aprendizagem e a formação constante do professor;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pc="-150" dirty="0"/>
              <a:t>VI - Acompanhar e avaliar o processo de ensino e o processo de aprendizagem, bem como os resultados do desempenho dos alunos; 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1223113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161395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Coordenador Pedagógico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955" y="1655970"/>
            <a:ext cx="9840911" cy="5006365"/>
          </a:xfrm>
        </p:spPr>
        <p:txBody>
          <a:bodyPr anchor="t"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spc="-150" dirty="0"/>
              <a:t>VII - Propor e organizar, junto com os professores, alternativas para o processo de ensino, buscando soluções dos problemas de aprendizagem identificados;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spc="-150" dirty="0"/>
              <a:t>VIII - Propiciar e organizar os momentos de formação continuada para garantir situações de estudo e de reflexão sobre a prática pedagógica, estimulando os professores a investirem em seu desenvolvimento profissional;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spc="-150" dirty="0"/>
              <a:t>IX - Colaborar com a organização e seleção de materiais adequados às diferentes situações de ensino e de aprendizagem;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spc="-150" dirty="0"/>
              <a:t>X - Divulgar práticas inovadoras, incentivando o uso dos recursos tecnológicos disponíveis; 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4183368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8051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Coordenador Pedagógico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926" y="1125538"/>
            <a:ext cx="9840911" cy="5654411"/>
          </a:xfrm>
        </p:spPr>
        <p:txBody>
          <a:bodyPr anchor="t"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dirty="0"/>
              <a:t>XI - Atuar de maneira integradora com a equipe gestora;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dirty="0"/>
              <a:t>XII - Participar e assessorar a equipe gestora na realização de estudos e levantamentos para definição de agrupamentos de alunos e utilização de recursos didáticos;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dirty="0"/>
              <a:t>XIII - Elaborar relatórios das atividades executadas, participando da avaliação anual da unidade escolar;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dirty="0"/>
              <a:t>XIV - Estabelecer metas a serem atingidas em função das demandas explicitadas no trabalho dos professores;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dirty="0"/>
              <a:t>XV - Encaminhar alunos para atendimento especializados quando se fizer necessário;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dirty="0"/>
              <a:t>XVI - Promover um clima escolar favorável à aprendizagem e ao ensino, a partir do entrosamento entre os membros da comunidade escolar e da qualidade das relações interpessoais.</a:t>
            </a:r>
            <a:endParaRPr lang="pt-BR" u="sng" dirty="0">
              <a:latin typeface="Arial Rounded MT Bold" panose="020F0704030504030204" pitchFamily="34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1406436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65616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Coordenador Pedagógico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44" y="1234156"/>
            <a:ext cx="9840911" cy="5740926"/>
          </a:xfrm>
        </p:spPr>
        <p:txBody>
          <a:bodyPr anchor="t"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500" b="1" dirty="0"/>
              <a:t>Desafios</a:t>
            </a:r>
            <a:endParaRPr lang="pt-BR" sz="2800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3000" dirty="0"/>
              <a:t>Identidade profissional do Coordenador Pedagógico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3000" dirty="0"/>
              <a:t>Momentos para formação do Coordenador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3000" dirty="0"/>
              <a:t>Não há um espaço institucional que propicie a troca de experiências entre os Coordenadores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3000" dirty="0"/>
              <a:t>Falta de estrutura dentro das escolas para o exercício da função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3000" dirty="0"/>
              <a:t>Relações de poder com as direções e os técnicos da Secretaria Municipal de Educação, todos em cargos de comissão e nomeados pelo poder executivo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3000" dirty="0"/>
              <a:t>Parte da formação continuada dos professores acontece de forma virtual e online numa plataforma </a:t>
            </a:r>
            <a:r>
              <a:rPr lang="pt-BR" sz="3000" dirty="0" err="1"/>
              <a:t>ead</a:t>
            </a:r>
            <a:endParaRPr lang="pt-BR" sz="30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pt-BR" sz="2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2000" u="sng" spc="-150" dirty="0">
              <a:latin typeface="Arial Rounded MT Bold" panose="020F07040305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2000" u="sng" spc="-150" dirty="0">
              <a:latin typeface="Arial Rounded MT Bold" panose="020F0704030504030204" pitchFamily="34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260466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161395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Coordenador Pedagógico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276" y="1427214"/>
            <a:ext cx="9840911" cy="5282038"/>
          </a:xfrm>
        </p:spPr>
        <p:txBody>
          <a:bodyPr anchor="t"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b="1" dirty="0"/>
              <a:t>Elementos importantes da formação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2800" b="1" dirty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dirty="0"/>
              <a:t>Formação in Loco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dirty="0"/>
              <a:t>Troca de experiências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dirty="0"/>
              <a:t>Estudos de caso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dirty="0"/>
              <a:t>Formação para além do déficit de formação inicial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dirty="0"/>
              <a:t>Escola e suas práticas como objeto de estudo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dirty="0"/>
              <a:t>Formação que dialogue com a comunidade escolar e compreenda e o território em que a escola está inserida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pt-BR" sz="17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1700" u="sng" spc="-150" dirty="0">
              <a:latin typeface="Arial Rounded MT Bold" panose="020F0704030504030204" pitchFamily="34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587553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462" y="161395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Referências bibliográficas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314" y="1347927"/>
            <a:ext cx="10015536" cy="5423696"/>
          </a:xfrm>
        </p:spPr>
        <p:txBody>
          <a:bodyPr anchor="t">
            <a:normAutofit fontScale="925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b="0" i="0" dirty="0">
                <a:effectLst/>
              </a:rPr>
              <a:t>BRASIL. Constituição (1988). </a:t>
            </a:r>
            <a:r>
              <a:rPr lang="pt-BR" sz="2000" b="1" i="0" dirty="0">
                <a:effectLst/>
              </a:rPr>
              <a:t>Constituição da República Federativa do Brasil. </a:t>
            </a:r>
            <a:r>
              <a:rPr lang="pt-BR" sz="2000" b="0" i="0" dirty="0">
                <a:effectLst/>
              </a:rPr>
              <a:t>Brasília, DF: Centro Gráfico, 1988.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b="0" i="0" dirty="0">
                <a:effectLst/>
              </a:rPr>
              <a:t>BRASIL. Lei no 8.069, de 13 de julho de 1990. Dispõe sobre o Estatuto da Criança e do Adolescente e dá outras providências. Diário Oficial [da] República Federativa do Brasil, Brasília, DF, 16 jul.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dirty="0"/>
              <a:t>BRASIL. Ministério de Educação e Cultura. LDB - Lei nº 9394/96, de 20 de dezembro de 1996. Estabelece as diretrizes e bases da Educação Nacional. Brasília : MEC, 1996.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dirty="0"/>
              <a:t>BRASIL, Lei 11.738, de 16 de Julho de 2008. Piso Salarial Profissional Nacional Para os Profissionais do Magistério Público da Educação Básica. Disponível em http://www.planalto.gov.br/ccivil_03/_ato2007-2010/2008/lei/l11738.htm. Acesso em 20/04/2012. </a:t>
            </a:r>
            <a:endParaRPr lang="pt-BR" sz="2000" b="0" i="0" dirty="0">
              <a:effectLst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dirty="0"/>
              <a:t>Estatuto do Magistério Público Municipal de Ribeirão Preto. Lei Complementar nº 2.524 de 05 de abril de 2012.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dirty="0"/>
              <a:t>FREIRE, Paulo. Política e Educação: ensaios. 5. ed. São Paulo: Editora Cortez, 1993. Col. Questões de nossa época.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dirty="0"/>
              <a:t>GATTI, B. A.; BARRETTO, E. S. de S. Professores do Brasil: impasses e desafios. Brasília: Unesco, 2009.</a:t>
            </a:r>
            <a:endParaRPr lang="pt-BR" sz="2000" u="sng" spc="-15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1500" u="sng" spc="-150" dirty="0">
              <a:latin typeface="Arial Rounded MT Bold" panose="020F07040305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1500" u="sng" spc="-150" dirty="0">
              <a:latin typeface="Arial Rounded MT Bold" panose="020F0704030504030204" pitchFamily="34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5316199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316" y="78051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Educação na constituição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177" y="1262716"/>
            <a:ext cx="9937749" cy="5326996"/>
          </a:xfrm>
        </p:spPr>
        <p:txBody>
          <a:bodyPr anchor="t"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dirty="0"/>
              <a:t>Art. 206. O ensino será ministrado com base nos seguintes princípios: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2800" spc="-15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dirty="0"/>
              <a:t>I - igualdade de condições para o acesso e permanência na escola;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dirty="0"/>
              <a:t>II - liberdade de aprender, ensinar, pesquisar e divulgar o pensamento, a arte e o saber;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dirty="0"/>
              <a:t>III - pluralismo de ideias e de concepções pedagógicas, e coexistência de instituições públicas e privadas de ensino;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dirty="0"/>
              <a:t>IV - gratuidade do ensino público em estabelecimentos oficiais;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dirty="0"/>
              <a:t>VI - gestão democrática do ensino público, na forma da lei;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dirty="0"/>
              <a:t>VII - garantia de padrão de qualidade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1826441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350" y="80135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Educação no eca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1626" y="1197208"/>
            <a:ext cx="9968048" cy="5580657"/>
          </a:xfrm>
        </p:spPr>
        <p:txBody>
          <a:bodyPr anchor="t"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600" b="0" i="0" dirty="0">
                <a:effectLst/>
                <a:latin typeface="Arial" panose="020B0604020202020204" pitchFamily="34" charset="0"/>
              </a:rPr>
              <a:t>Art. 53. A criança e o adolescente têm direito à educação, visando ao pleno desenvolvimento de sua pessoa, preparo para o exercício da cidadania e qualificação para o trabalho, assegurando-se lhes:</a:t>
            </a:r>
            <a:endParaRPr lang="pt-BR" sz="2600" b="0" i="0" dirty="0"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0" i="0" dirty="0">
                <a:effectLst/>
                <a:latin typeface="Arial" panose="020B0604020202020204" pitchFamily="34" charset="0"/>
              </a:rPr>
              <a:t>I - igualdade de condições para o acesso e permanência na escola;</a:t>
            </a:r>
            <a:endParaRPr lang="pt-BR" sz="2600" b="0" i="0" dirty="0"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0" i="0" dirty="0">
                <a:effectLst/>
                <a:latin typeface="Arial" panose="020B0604020202020204" pitchFamily="34" charset="0"/>
              </a:rPr>
              <a:t>II - direito de ser respeitado por seus educadores;</a:t>
            </a:r>
            <a:endParaRPr lang="pt-BR" sz="2600" b="0" i="0" dirty="0"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0" i="0" dirty="0">
                <a:effectLst/>
                <a:latin typeface="Arial" panose="020B0604020202020204" pitchFamily="34" charset="0"/>
              </a:rPr>
              <a:t>III - direito de contestar critérios avaliativos, podendo recorrer às instâncias escolares superiores;</a:t>
            </a:r>
          </a:p>
          <a:p>
            <a:pPr marL="0" indent="0" algn="just">
              <a:buNone/>
            </a:pPr>
            <a:r>
              <a:rPr lang="pt-BR" sz="2600" b="0" i="0" dirty="0">
                <a:effectLst/>
                <a:latin typeface="Arial" panose="020B0604020202020204" pitchFamily="34" charset="0"/>
              </a:rPr>
              <a:t>IV - direito de organização e participação em entidades estudantis;</a:t>
            </a:r>
            <a:endParaRPr lang="pt-BR" sz="26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0" i="0" dirty="0">
                <a:effectLst/>
                <a:latin typeface="Arial" panose="020B0604020202020204" pitchFamily="34" charset="0"/>
              </a:rPr>
              <a:t>V - acesso à escola pública e gratuita, próxima de sua residência, garantindo-se vagas no mesmo estabelecimento a irmãos que frequentem a mesma etapa ou ciclo de ensino da educação básica.</a:t>
            </a:r>
          </a:p>
          <a:p>
            <a:pPr marL="0" indent="0" algn="just">
              <a:buNone/>
            </a:pPr>
            <a:r>
              <a:rPr lang="pt-BR" sz="2600" b="0" i="0" dirty="0">
                <a:effectLst/>
                <a:latin typeface="Arial" panose="020B0604020202020204" pitchFamily="34" charset="0"/>
              </a:rPr>
              <a:t>Parágrafo único. É direito dos pais ou responsáveis ter ciência do processo pedagógico, bem como participar da definição das propostas educacionais.</a:t>
            </a:r>
            <a:endParaRPr lang="pt-BR" sz="2600" u="sng" dirty="0"/>
          </a:p>
          <a:p>
            <a:pPr marL="0" indent="0">
              <a:buNone/>
            </a:pPr>
            <a:endParaRPr lang="pt-BR" b="0" i="0" dirty="0"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1816613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954" y="173383"/>
            <a:ext cx="10071895" cy="126171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Lei de Diretrizes e Bases da Educação Nacional – </a:t>
            </a:r>
            <a:r>
              <a:rPr lang="pt-BR" b="1" dirty="0" err="1"/>
              <a:t>ldb</a:t>
            </a:r>
            <a:r>
              <a:rPr lang="pt-BR" b="1" dirty="0"/>
              <a:t> 1996</a:t>
            </a:r>
            <a:br>
              <a:rPr lang="pt-BR" sz="2500" b="1" dirty="0"/>
            </a:br>
            <a:endParaRPr lang="pt-BR" sz="25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464" y="1225757"/>
            <a:ext cx="9840911" cy="5590761"/>
          </a:xfrm>
        </p:spPr>
        <p:txBody>
          <a:bodyPr anchor="t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t-BR" sz="2800" spc="-150" dirty="0"/>
              <a:t>Art. 14. Os sistemas de ensino definirão as normas da gestão democrática do ensino público na educação básica, de acordo com as suas peculiaridades e conforme os seguintes princípios: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2800" b="1" i="0" dirty="0">
                <a:effectLst/>
              </a:rPr>
              <a:t>I</a:t>
            </a:r>
            <a:r>
              <a:rPr lang="pt-BR" sz="2800" b="0" i="0" dirty="0">
                <a:effectLst/>
              </a:rPr>
              <a:t> - participação dos profissionais da educação na elaboração do projeto pedagógico da escola;</a:t>
            </a:r>
            <a:endParaRPr lang="pt-BR" sz="2800" spc="-150" dirty="0"/>
          </a:p>
          <a:p>
            <a:pPr marL="0" indent="0">
              <a:lnSpc>
                <a:spcPct val="110000"/>
              </a:lnSpc>
              <a:buNone/>
            </a:pPr>
            <a:r>
              <a:rPr lang="pt-BR" sz="2800" spc="-150" dirty="0"/>
              <a:t>II - participação das comunidades escolar e local em conselhos escolares ou equivalentes.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t-BR" sz="2800" spc="-150" dirty="0"/>
              <a:t>Art. 15. Os sistemas de ensino assegurarão às unidades escolares públicas de educação básica que os integram progressivos graus de autonomia pedagógica e administrativa e de gestão financeira, observadas as normas gerais de direito financeiro público.</a:t>
            </a:r>
          </a:p>
          <a:p>
            <a:pPr marL="0" indent="0">
              <a:lnSpc>
                <a:spcPct val="110000"/>
              </a:lnSpc>
              <a:buNone/>
            </a:pPr>
            <a:endParaRPr lang="pt-BR" sz="2800" spc="-150" dirty="0"/>
          </a:p>
          <a:p>
            <a:pPr>
              <a:lnSpc>
                <a:spcPct val="110000"/>
              </a:lnSpc>
            </a:pPr>
            <a:endParaRPr lang="pt-BR" sz="2800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604215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988" y="343773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Função social da escola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944" y="1840809"/>
            <a:ext cx="9840911" cy="4575866"/>
          </a:xfrm>
        </p:spPr>
        <p:txBody>
          <a:bodyPr anchor="t"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pt-BR" sz="2800" spc="-150" dirty="0"/>
              <a:t>Do ponto de vista, porém, dos interesses dominantes, é fundamental defender uma prática educativa neutra, que se contente com o puro ensino, se é que isto existe, ou com a pura transmissão asséptica de conteúdos, como se fosse possível, por exemplo, falar da “inchação” dos centros urbanos brasileiros sem discutir a reforma agrária e a oposição a ela feita pelas forças retrógradas do país. Como se fosse possível ensinar não importa o quê, lavando as mãos, indiferentemente, diante do quadro de miséria e de aflição a que se acha submetida a maioria de nossa população. (FREIRE, 1993, p. 49).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4063324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364124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Formação continuada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2249487"/>
            <a:ext cx="9840911" cy="3541714"/>
          </a:xfrm>
        </p:spPr>
        <p:txBody>
          <a:bodyPr anchor="t">
            <a:noAutofit/>
          </a:bodyPr>
          <a:lstStyle/>
          <a:p>
            <a:pPr marL="0" indent="0" algn="just">
              <a:spcAft>
                <a:spcPts val="1000"/>
              </a:spcAft>
              <a:buNone/>
            </a:pPr>
            <a:r>
              <a:rPr lang="pt-BR" sz="3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 Brasil, a formação continuada dos profissionais do magistério é uma exigência legal, assegurada pela Lei nº 11.738/2008, que trata do Piso Salarial Profissional Nacional para os profissionais do magistério público da Educação Básica e a composição de sua jornada de trabalho. </a:t>
            </a:r>
            <a:endParaRPr lang="pt-BR" sz="3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358807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730" y="218545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Formação continuada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276" y="1382713"/>
            <a:ext cx="9840911" cy="5320955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10000"/>
              </a:lnSpc>
              <a:spcAft>
                <a:spcPts val="1000"/>
              </a:spcAft>
              <a:buNone/>
            </a:pPr>
            <a:r>
              <a:rPr lang="pt-BR" sz="3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Por profissionais do magistério público da educação básica entendem-se aqueles que desempenham as atividades de docência ou as de suporte pedagógico à docência, isto é, direção ou administração, planejamento, inspeção, supervisão, orientação e coordenação educacionais, exercidas no âmbito das unidades escolares de educação básica, em suas diversas etapas e modalidades, com a formação mínima determinada pela legislação federal de diretrizes e bases da educação nacional (LEI 11.738, art. 2ª, §2ª, 2008)</a:t>
            </a:r>
            <a:endParaRPr lang="pt-B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1831756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358772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Formação continuada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938" y="1730375"/>
            <a:ext cx="9840911" cy="4734551"/>
          </a:xfrm>
        </p:spPr>
        <p:txBody>
          <a:bodyPr anchor="t">
            <a:noAutofit/>
          </a:bodyPr>
          <a:lstStyle/>
          <a:p>
            <a:pPr marL="0" indent="0" algn="just">
              <a:spcAft>
                <a:spcPts val="1000"/>
              </a:spcAft>
              <a:buNone/>
            </a:pPr>
            <a:r>
              <a:rPr lang="pt-BR" sz="3200" dirty="0">
                <a:effectLst/>
                <a:ea typeface="Times New Roman" panose="02020603050405020304" pitchFamily="18" charset="0"/>
              </a:rPr>
              <a:t>Seguindo, a mesma lei (§4º do mesmo art. 2º) estabelece que a Jornada de Trabalho dos profissionais do magistério deverá observar o limite máximo de 2/3 (dois terços) da carga horária para o desempenho das atividades com os educandos: “na composição da jornada de trabalho, observar-se-á o limite máximo de 2/3 (dois terços) da carga horária para o desempenho das atividades de interação com os educandos”.</a:t>
            </a:r>
            <a:endParaRPr lang="pt-B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4001410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B448F0-DA06-4165-AB5F-4330A20E0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2D83638-A467-411A-9C31-FE9A111CD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6BCDF-119F-4EB5-83D7-ED823C93E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solidFill>
            <a:schemeClr val="tx2">
              <a:alpha val="45000"/>
            </a:schemeClr>
          </a:soli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43D63E8F-FD8A-4CE3-B7C9-3E9E2B66B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D107D890-1831-46D8-90FB-F2FC0B288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02440904-A4EC-4F72-8E22-AAF4D9DB5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25E9C1F-1569-416B-A85C-FA1434872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A186C77-43BF-4B1B-8170-48944F30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A8D72C1-8526-44B4-9333-5E0057EC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90E4BA0-9C47-48B6-AA4A-8FC22DA95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D051475-431F-4B9D-94C6-7B49A69582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2255D2F-85A1-4A19-8BC4-EB2715F36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EBC3A004-9794-4EFA-83F0-989248797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EFD9FC3-E11A-44E3-BCAC-A07F3C601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AB6AB6F7-6592-4028-B349-1C0E53A2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6C2415E6-F914-4C11-B48B-4910AA6CA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2412013C-072A-489E-851A-CFEF91A9A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E93DF9F-296F-4DE4-8813-D8C04DE4C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440D966-5030-460C-9916-BF9B91542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1EFE245D-BA05-4F4D-A6E8-40739F48E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ED67811C-F735-441C-98A6-2517EC09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3070FC44-32F9-470F-A131-868F3F1DB7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95FB52C7-C779-4E3F-978C-4595FEF86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4EB1759-62AC-4B24-9DC6-E4F8737E8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7BF6FB39-864B-4F58-86E8-790E16FB3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5FE4FA46-B51C-43DA-87FC-2644ED117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25DD1322-2D3A-4E7B-B23B-B4F96E02C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E4FFBEB-52BB-494D-AD99-A0F072AB6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7DE92406-3F65-4333-BAAA-A9A7B5AE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B8B0FFC4-D1BB-4BB9-A224-BB78BFD3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4" name="Título 1">
            <a:extLst>
              <a:ext uri="{FF2B5EF4-FFF2-40B4-BE49-F238E27FC236}">
                <a16:creationId xmlns:a16="http://schemas.microsoft.com/office/drawing/2014/main" id="{B93545D7-CEED-48FA-A288-ACC1423DD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218545"/>
            <a:ext cx="9906000" cy="1117073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Formação continuada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D9D93-1345-44C7-86A5-6CFED6A1E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263" y="1584245"/>
            <a:ext cx="9840911" cy="5025127"/>
          </a:xfrm>
        </p:spPr>
        <p:txBody>
          <a:bodyPr anchor="t"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b="1" dirty="0">
                <a:effectLst/>
                <a:ea typeface="Calibri" panose="020F0502020204030204" pitchFamily="34" charset="0"/>
              </a:rPr>
              <a:t>Resolução CNE 02/2015: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dirty="0">
                <a:effectLst/>
                <a:ea typeface="Calibri" panose="020F0502020204030204" pitchFamily="34" charset="0"/>
              </a:rPr>
              <a:t>Art. 16. A formação continuada compreende dimensões coletivas, organizacionais e profissionais, bem como o repensar do processo pedagógico, dos saberes e valores, e envolve atividades de extensão, grupos de estudos, reuniões pedagógicas, cursos, programas e ações para além da formação mínima exigida ao exercício do magistério na educação básica, tendo como principal finalidade a reflexão sobre a prática educacional e a busca de aperfeiçoamento técnico, pedagógico, ético e político do profissional docente. 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DB4BB99-C854-45F9-BED1-63D15E3A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2">
              <a:alpha val="45000"/>
            </a:schemeClr>
          </a:solidFill>
        </p:grpSpPr>
        <p:sp>
          <p:nvSpPr>
            <p:cNvPr id="43" name="Freeform 32">
              <a:extLst>
                <a:ext uri="{FF2B5EF4-FFF2-40B4-BE49-F238E27FC236}">
                  <a16:creationId xmlns:a16="http://schemas.microsoft.com/office/drawing/2014/main" id="{5D1CCC4C-284C-4BF6-97D9-D97467463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3">
              <a:extLst>
                <a:ext uri="{FF2B5EF4-FFF2-40B4-BE49-F238E27FC236}">
                  <a16:creationId xmlns:a16="http://schemas.microsoft.com/office/drawing/2014/main" id="{35D82D1B-EB09-4028-9107-D60B547C7B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4">
              <a:extLst>
                <a:ext uri="{FF2B5EF4-FFF2-40B4-BE49-F238E27FC236}">
                  <a16:creationId xmlns:a16="http://schemas.microsoft.com/office/drawing/2014/main" id="{1389EE93-8059-437E-8507-7557AD68FB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377C05DC-75FF-4426-A34F-DBF0C7E7BE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6">
              <a:extLst>
                <a:ext uri="{FF2B5EF4-FFF2-40B4-BE49-F238E27FC236}">
                  <a16:creationId xmlns:a16="http://schemas.microsoft.com/office/drawing/2014/main" id="{03D385C8-866D-437D-91B1-2E3ECDD8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7">
              <a:extLst>
                <a:ext uri="{FF2B5EF4-FFF2-40B4-BE49-F238E27FC236}">
                  <a16:creationId xmlns:a16="http://schemas.microsoft.com/office/drawing/2014/main" id="{3F649CBB-748F-4C79-A14F-C531C40B08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8">
              <a:extLst>
                <a:ext uri="{FF2B5EF4-FFF2-40B4-BE49-F238E27FC236}">
                  <a16:creationId xmlns:a16="http://schemas.microsoft.com/office/drawing/2014/main" id="{7F4622C0-84AF-41F1-9128-FE73CADD3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9">
              <a:extLst>
                <a:ext uri="{FF2B5EF4-FFF2-40B4-BE49-F238E27FC236}">
                  <a16:creationId xmlns:a16="http://schemas.microsoft.com/office/drawing/2014/main" id="{CC6F29C1-A471-4CDE-8C21-E4B15C5EF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0">
              <a:extLst>
                <a:ext uri="{FF2B5EF4-FFF2-40B4-BE49-F238E27FC236}">
                  <a16:creationId xmlns:a16="http://schemas.microsoft.com/office/drawing/2014/main" id="{67F5B7DA-86C7-4AE0-96B6-D7F5AA51E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1">
              <a:extLst>
                <a:ext uri="{FF2B5EF4-FFF2-40B4-BE49-F238E27FC236}">
                  <a16:creationId xmlns:a16="http://schemas.microsoft.com/office/drawing/2014/main" id="{0FA481E3-0439-484A-AC9B-19D58B98E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534938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1884</Words>
  <Application>Microsoft Office PowerPoint</Application>
  <PresentationFormat>Widescreen</PresentationFormat>
  <Paragraphs>101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Arial Rounded MT Bold</vt:lpstr>
      <vt:lpstr>Times New Roman</vt:lpstr>
      <vt:lpstr>Tw Cen MT</vt:lpstr>
      <vt:lpstr>Circuito</vt:lpstr>
      <vt:lpstr>Educação na constituição</vt:lpstr>
      <vt:lpstr>Educação na constituição</vt:lpstr>
      <vt:lpstr>Educação no eca</vt:lpstr>
      <vt:lpstr>Lei de Diretrizes e Bases da Educação Nacional – ldb 1996 </vt:lpstr>
      <vt:lpstr>Função social da escola</vt:lpstr>
      <vt:lpstr>Formação continuada</vt:lpstr>
      <vt:lpstr>Formação continuada</vt:lpstr>
      <vt:lpstr>Formação continuada</vt:lpstr>
      <vt:lpstr>Formação continuada</vt:lpstr>
      <vt:lpstr>Formação continuada</vt:lpstr>
      <vt:lpstr>Formação continuada</vt:lpstr>
      <vt:lpstr>Formação continuada</vt:lpstr>
      <vt:lpstr>Coordenador Pedagógico</vt:lpstr>
      <vt:lpstr>Coordenador Pedagógico</vt:lpstr>
      <vt:lpstr>Coordenador Pedagógico</vt:lpstr>
      <vt:lpstr>Coordenador Pedagógico</vt:lpstr>
      <vt:lpstr>Coordenador Pedagógico</vt:lpstr>
      <vt:lpstr>Coordenador Pedagógico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na constituição</dc:title>
  <dc:creator>Rita Moura</dc:creator>
  <cp:lastModifiedBy>Noeli Rivas</cp:lastModifiedBy>
  <cp:revision>14</cp:revision>
  <dcterms:created xsi:type="dcterms:W3CDTF">2020-12-08T16:48:46Z</dcterms:created>
  <dcterms:modified xsi:type="dcterms:W3CDTF">2020-12-11T12:11:02Z</dcterms:modified>
</cp:coreProperties>
</file>