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650" r:id="rId2"/>
    <p:sldId id="671" r:id="rId3"/>
    <p:sldId id="676" r:id="rId4"/>
    <p:sldId id="675" r:id="rId5"/>
    <p:sldId id="673" r:id="rId6"/>
    <p:sldId id="672" r:id="rId7"/>
    <p:sldId id="666" r:id="rId8"/>
    <p:sldId id="674" r:id="rId9"/>
    <p:sldId id="669" r:id="rId10"/>
    <p:sldId id="668" r:id="rId11"/>
    <p:sldId id="670" r:id="rId12"/>
    <p:sldId id="450" r:id="rId13"/>
    <p:sldId id="452" r:id="rId14"/>
    <p:sldId id="641" r:id="rId15"/>
    <p:sldId id="642" r:id="rId16"/>
    <p:sldId id="643" r:id="rId17"/>
    <p:sldId id="645" r:id="rId18"/>
    <p:sldId id="646" r:id="rId19"/>
    <p:sldId id="647" r:id="rId20"/>
    <p:sldId id="648" r:id="rId21"/>
    <p:sldId id="655" r:id="rId22"/>
    <p:sldId id="658" r:id="rId23"/>
    <p:sldId id="659" r:id="rId24"/>
    <p:sldId id="661" r:id="rId25"/>
    <p:sldId id="662" r:id="rId26"/>
    <p:sldId id="660" r:id="rId27"/>
    <p:sldId id="67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99FF99"/>
    <a:srgbClr val="66FF66"/>
    <a:srgbClr val="FF9900"/>
    <a:srgbClr val="008000"/>
    <a:srgbClr val="800080"/>
    <a:srgbClr val="CC9900"/>
    <a:srgbClr val="D8EEC0"/>
    <a:srgbClr val="046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2233" autoAdjust="0"/>
  </p:normalViewPr>
  <p:slideViewPr>
    <p:cSldViewPr showGuides="1">
      <p:cViewPr varScale="1">
        <p:scale>
          <a:sx n="72" d="100"/>
          <a:sy n="72" d="100"/>
        </p:scale>
        <p:origin x="1128" y="78"/>
      </p:cViewPr>
      <p:guideLst>
        <p:guide orient="horz" pos="618"/>
        <p:guide pos="2880"/>
        <p:guide orient="horz" pos="754"/>
        <p:guide pos="65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5FA3C-2E55-4D73-BEEE-16F6F9B0005D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CC7C-500B-4F59-81B4-FA8A81740B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73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1603-C203-4424-AECB-9DF9C4E441B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0355-F7AE-478B-959B-FD3C79B1BE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4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0310-F356-4269-9052-3010E82C8C5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5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60355-F7AE-478B-959B-FD3C79B1BEB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3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60355-F7AE-478B-959B-FD3C79B1BEB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0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1" y="1316765"/>
            <a:ext cx="7777162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58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045841-39DB-4A33-8014-674A3AE04D86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gromulher.com.br/operacoes-de-barter-no-agronegocio-estrutura-evolucao-oportunidade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BARTER</a:t>
            </a:r>
            <a:endParaRPr lang="pt-BR" sz="48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dia 23 de outubro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2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18" y="0"/>
            <a:ext cx="6700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6" y="0"/>
            <a:ext cx="8236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9" name="Rectangle 3"/>
          <p:cNvSpPr>
            <a:spLocks noChangeArrowheads="1"/>
          </p:cNvSpPr>
          <p:nvPr/>
        </p:nvSpPr>
        <p:spPr bwMode="auto">
          <a:xfrm>
            <a:off x="0" y="897733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Operações de Barter</a:t>
            </a:r>
          </a:p>
        </p:txBody>
      </p:sp>
      <p:sp>
        <p:nvSpPr>
          <p:cNvPr id="1028106" name="Freeform 10"/>
          <p:cNvSpPr>
            <a:spLocks/>
          </p:cNvSpPr>
          <p:nvPr/>
        </p:nvSpPr>
        <p:spPr bwMode="auto">
          <a:xfrm>
            <a:off x="4873625" y="2420542"/>
            <a:ext cx="2547939" cy="2509838"/>
          </a:xfrm>
          <a:custGeom>
            <a:avLst/>
            <a:gdLst>
              <a:gd name="T0" fmla="*/ 2147483647 w 2970"/>
              <a:gd name="T1" fmla="*/ 2147483647 h 2648"/>
              <a:gd name="T2" fmla="*/ 2147483647 w 2970"/>
              <a:gd name="T3" fmla="*/ 2147483647 h 2648"/>
              <a:gd name="T4" fmla="*/ 2147483647 w 2970"/>
              <a:gd name="T5" fmla="*/ 2147483647 h 2648"/>
              <a:gd name="T6" fmla="*/ 2147483647 w 2970"/>
              <a:gd name="T7" fmla="*/ 2147483647 h 2648"/>
              <a:gd name="T8" fmla="*/ 2147483647 w 2970"/>
              <a:gd name="T9" fmla="*/ 2147483647 h 2648"/>
              <a:gd name="T10" fmla="*/ 0 w 2970"/>
              <a:gd name="T11" fmla="*/ 0 h 2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0"/>
              <a:gd name="T19" fmla="*/ 0 h 2648"/>
              <a:gd name="T20" fmla="*/ 2970 w 2970"/>
              <a:gd name="T21" fmla="*/ 2648 h 2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0" h="2648">
                <a:moveTo>
                  <a:pt x="2597" y="2648"/>
                </a:moveTo>
                <a:cubicBezTo>
                  <a:pt x="2705" y="2537"/>
                  <a:pt x="2813" y="2427"/>
                  <a:pt x="2867" y="2185"/>
                </a:cubicBezTo>
                <a:cubicBezTo>
                  <a:pt x="2921" y="1943"/>
                  <a:pt x="2970" y="1437"/>
                  <a:pt x="2919" y="1195"/>
                </a:cubicBezTo>
                <a:cubicBezTo>
                  <a:pt x="2868" y="953"/>
                  <a:pt x="2818" y="898"/>
                  <a:pt x="2559" y="733"/>
                </a:cubicBezTo>
                <a:cubicBezTo>
                  <a:pt x="2300" y="568"/>
                  <a:pt x="1789" y="327"/>
                  <a:pt x="1363" y="205"/>
                </a:cubicBezTo>
                <a:cubicBezTo>
                  <a:pt x="937" y="83"/>
                  <a:pt x="468" y="41"/>
                  <a:pt x="0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350">
              <a:solidFill>
                <a:schemeClr val="bg1"/>
              </a:solidFill>
            </a:endParaRPr>
          </a:p>
        </p:txBody>
      </p:sp>
      <p:sp>
        <p:nvSpPr>
          <p:cNvPr id="1028107" name="Freeform 11"/>
          <p:cNvSpPr>
            <a:spLocks/>
          </p:cNvSpPr>
          <p:nvPr/>
        </p:nvSpPr>
        <p:spPr bwMode="auto">
          <a:xfrm>
            <a:off x="3848102" y="2553894"/>
            <a:ext cx="1620839" cy="2449115"/>
          </a:xfrm>
          <a:custGeom>
            <a:avLst/>
            <a:gdLst>
              <a:gd name="T0" fmla="*/ 0 w 1890"/>
              <a:gd name="T1" fmla="*/ 0 h 2584"/>
              <a:gd name="T2" fmla="*/ 2147483647 w 1890"/>
              <a:gd name="T3" fmla="*/ 2147483647 h 2584"/>
              <a:gd name="T4" fmla="*/ 2147483647 w 1890"/>
              <a:gd name="T5" fmla="*/ 2147483647 h 2584"/>
              <a:gd name="T6" fmla="*/ 2147483647 w 1890"/>
              <a:gd name="T7" fmla="*/ 2147483647 h 2584"/>
              <a:gd name="T8" fmla="*/ 2147483647 w 1890"/>
              <a:gd name="T9" fmla="*/ 2147483647 h 2584"/>
              <a:gd name="T10" fmla="*/ 2147483647 w 1890"/>
              <a:gd name="T11" fmla="*/ 2147483647 h 2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0"/>
              <a:gd name="T19" fmla="*/ 0 h 2584"/>
              <a:gd name="T20" fmla="*/ 1890 w 1890"/>
              <a:gd name="T21" fmla="*/ 2584 h 2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0" h="2584">
                <a:moveTo>
                  <a:pt x="0" y="0"/>
                </a:moveTo>
                <a:cubicBezTo>
                  <a:pt x="39" y="341"/>
                  <a:pt x="79" y="683"/>
                  <a:pt x="180" y="977"/>
                </a:cubicBezTo>
                <a:cubicBezTo>
                  <a:pt x="281" y="1271"/>
                  <a:pt x="497" y="1588"/>
                  <a:pt x="604" y="1762"/>
                </a:cubicBezTo>
                <a:cubicBezTo>
                  <a:pt x="711" y="1936"/>
                  <a:pt x="704" y="1912"/>
                  <a:pt x="822" y="2019"/>
                </a:cubicBezTo>
                <a:cubicBezTo>
                  <a:pt x="940" y="2126"/>
                  <a:pt x="1133" y="2310"/>
                  <a:pt x="1311" y="2404"/>
                </a:cubicBezTo>
                <a:cubicBezTo>
                  <a:pt x="1489" y="2498"/>
                  <a:pt x="1689" y="2541"/>
                  <a:pt x="1890" y="2584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350">
              <a:solidFill>
                <a:schemeClr val="bg1"/>
              </a:solidFill>
            </a:endParaRPr>
          </a:p>
        </p:txBody>
      </p:sp>
      <p:grpSp>
        <p:nvGrpSpPr>
          <p:cNvPr id="1028122" name="Group 26"/>
          <p:cNvGrpSpPr>
            <a:grpSpLocks/>
          </p:cNvGrpSpPr>
          <p:nvPr/>
        </p:nvGrpSpPr>
        <p:grpSpPr bwMode="auto">
          <a:xfrm>
            <a:off x="2905126" y="2122885"/>
            <a:ext cx="1963739" cy="547688"/>
            <a:chOff x="1830" y="1189"/>
            <a:chExt cx="1237" cy="460"/>
          </a:xfrm>
          <a:solidFill>
            <a:srgbClr val="C00000"/>
          </a:solidFill>
        </p:grpSpPr>
        <p:sp>
          <p:nvSpPr>
            <p:cNvPr id="51217" name="AutoShape 15"/>
            <p:cNvSpPr>
              <a:spLocks noChangeArrowheads="1"/>
            </p:cNvSpPr>
            <p:nvPr/>
          </p:nvSpPr>
          <p:spPr bwMode="auto">
            <a:xfrm>
              <a:off x="1830" y="1189"/>
              <a:ext cx="1237" cy="4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8" name="Text Box 21"/>
            <p:cNvSpPr txBox="1">
              <a:spLocks noChangeArrowheads="1"/>
            </p:cNvSpPr>
            <p:nvPr/>
          </p:nvSpPr>
          <p:spPr bwMode="auto">
            <a:xfrm>
              <a:off x="1935" y="1318"/>
              <a:ext cx="1066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Fornecedor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8125" name="Group 29"/>
          <p:cNvGrpSpPr>
            <a:grpSpLocks/>
          </p:cNvGrpSpPr>
          <p:nvPr/>
        </p:nvGrpSpPr>
        <p:grpSpPr bwMode="auto">
          <a:xfrm>
            <a:off x="3594100" y="4027886"/>
            <a:ext cx="1995488" cy="511969"/>
            <a:chOff x="2264" y="2789"/>
            <a:chExt cx="1257" cy="430"/>
          </a:xfrm>
          <a:solidFill>
            <a:srgbClr val="FF0000"/>
          </a:solidFill>
        </p:grpSpPr>
        <p:sp>
          <p:nvSpPr>
            <p:cNvPr id="51215" name="AutoShape 17"/>
            <p:cNvSpPr>
              <a:spLocks noChangeArrowheads="1"/>
            </p:cNvSpPr>
            <p:nvPr/>
          </p:nvSpPr>
          <p:spPr bwMode="auto">
            <a:xfrm>
              <a:off x="2264" y="2789"/>
              <a:ext cx="1257" cy="43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6" name="Text Box 22"/>
            <p:cNvSpPr txBox="1">
              <a:spLocks noChangeArrowheads="1"/>
            </p:cNvSpPr>
            <p:nvPr/>
          </p:nvSpPr>
          <p:spPr bwMode="auto">
            <a:xfrm>
              <a:off x="2320" y="2869"/>
              <a:ext cx="1125" cy="3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Insumos</a:t>
              </a:r>
              <a:endParaRPr lang="pt-BR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1028126" name="Group 30"/>
          <p:cNvGrpSpPr>
            <a:grpSpLocks/>
          </p:cNvGrpSpPr>
          <p:nvPr/>
        </p:nvGrpSpPr>
        <p:grpSpPr bwMode="auto">
          <a:xfrm>
            <a:off x="5491160" y="4722019"/>
            <a:ext cx="1631949" cy="536972"/>
            <a:chOff x="3459" y="3372"/>
            <a:chExt cx="1028" cy="451"/>
          </a:xfrm>
          <a:solidFill>
            <a:srgbClr val="0000FF"/>
          </a:solidFill>
        </p:grpSpPr>
        <p:sp>
          <p:nvSpPr>
            <p:cNvPr id="51213" name="AutoShape 18"/>
            <p:cNvSpPr>
              <a:spLocks noChangeArrowheads="1"/>
            </p:cNvSpPr>
            <p:nvPr/>
          </p:nvSpPr>
          <p:spPr bwMode="auto">
            <a:xfrm>
              <a:off x="3459" y="3372"/>
              <a:ext cx="1028" cy="45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4" name="Text Box 23"/>
            <p:cNvSpPr txBox="1">
              <a:spLocks noChangeArrowheads="1"/>
            </p:cNvSpPr>
            <p:nvPr/>
          </p:nvSpPr>
          <p:spPr bwMode="auto">
            <a:xfrm>
              <a:off x="3545" y="3496"/>
              <a:ext cx="891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Produtor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8127" name="Group 31"/>
          <p:cNvGrpSpPr>
            <a:grpSpLocks/>
          </p:cNvGrpSpPr>
          <p:nvPr/>
        </p:nvGrpSpPr>
        <p:grpSpPr bwMode="auto">
          <a:xfrm>
            <a:off x="5962651" y="3062288"/>
            <a:ext cx="2139951" cy="876300"/>
            <a:chOff x="3756" y="1978"/>
            <a:chExt cx="1348" cy="736"/>
          </a:xfrm>
          <a:solidFill>
            <a:srgbClr val="008000"/>
          </a:solidFill>
        </p:grpSpPr>
        <p:sp>
          <p:nvSpPr>
            <p:cNvPr id="51211" name="AutoShape 14"/>
            <p:cNvSpPr>
              <a:spLocks noChangeArrowheads="1"/>
            </p:cNvSpPr>
            <p:nvPr/>
          </p:nvSpPr>
          <p:spPr bwMode="auto">
            <a:xfrm>
              <a:off x="3756" y="1978"/>
              <a:ext cx="1348" cy="736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2" name="Text Box 24"/>
            <p:cNvSpPr txBox="1">
              <a:spLocks noChangeArrowheads="1"/>
            </p:cNvSpPr>
            <p:nvPr/>
          </p:nvSpPr>
          <p:spPr bwMode="auto">
            <a:xfrm>
              <a:off x="3766" y="2133"/>
              <a:ext cx="1318" cy="45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Entrega Futura do Produto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8121" name="Text Box 25"/>
          <p:cNvSpPr txBox="1">
            <a:spLocks noChangeArrowheads="1"/>
          </p:cNvSpPr>
          <p:nvPr/>
        </p:nvSpPr>
        <p:spPr bwMode="auto">
          <a:xfrm rot="-5400000">
            <a:off x="7150300" y="3049766"/>
            <a:ext cx="348734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pt-BR" sz="1200" dirty="0">
                <a:latin typeface="Arial" pitchFamily="34" charset="0"/>
              </a:rPr>
              <a:t>Fonte: baseado em Azimute Agronegócios.</a:t>
            </a:r>
          </a:p>
        </p:txBody>
      </p:sp>
    </p:spTree>
    <p:extLst>
      <p:ext uri="{BB962C8B-B14F-4D97-AF65-F5344CB8AC3E}">
        <p14:creationId xmlns:p14="http://schemas.microsoft.com/office/powerpoint/2010/main" val="17010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6" grpId="0" animBg="1"/>
      <p:bldP spid="1028107" grpId="0" animBg="1"/>
      <p:bldP spid="10281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44015" y="2420888"/>
            <a:ext cx="8964489" cy="33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Suponha que um grupo de produtores necessitem de 12.000 litros do insumo que </a:t>
            </a:r>
            <a:r>
              <a:rPr lang="pt-BR" sz="2400" dirty="0" smtClean="0">
                <a:latin typeface="Arial" pitchFamily="34" charset="0"/>
              </a:rPr>
              <a:t>tem custo de produção de </a:t>
            </a:r>
            <a:r>
              <a:rPr lang="pt-BR" sz="2400" dirty="0">
                <a:latin typeface="Arial" pitchFamily="34" charset="0"/>
              </a:rPr>
              <a:t>R$ 9,50/litro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margem de lucro da empresa de insumos é de 5,00%.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O risco relativo à inadimplência é estimado em 1,20%.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taxa de juros pelo período da operação é de 8,80%.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indústria estima que a saca da </a:t>
            </a:r>
            <a:r>
              <a:rPr lang="pt-BR" sz="2400" i="1" dirty="0">
                <a:latin typeface="Arial" pitchFamily="34" charset="0"/>
              </a:rPr>
              <a:t>commodity</a:t>
            </a:r>
            <a:r>
              <a:rPr lang="pt-BR" sz="2400" dirty="0">
                <a:latin typeface="Arial" pitchFamily="34" charset="0"/>
              </a:rPr>
              <a:t> valerá  R$ 10,46 no vencimento da operação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7178" y="1646805"/>
            <a:ext cx="715112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recuperado:</a:t>
            </a:r>
          </a:p>
        </p:txBody>
      </p:sp>
    </p:spTree>
    <p:extLst>
      <p:ext uri="{BB962C8B-B14F-4D97-AF65-F5344CB8AC3E}">
        <p14:creationId xmlns:p14="http://schemas.microsoft.com/office/powerpoint/2010/main" val="8490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  <p:bldP spid="1041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7178" y="1646805"/>
            <a:ext cx="715112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recuperado: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7159162"/>
              </p:ext>
            </p:extLst>
          </p:nvPr>
        </p:nvGraphicFramePr>
        <p:xfrm>
          <a:off x="1043608" y="2437264"/>
          <a:ext cx="7042040" cy="3498057"/>
        </p:xfrm>
        <a:graphic>
          <a:graphicData uri="http://schemas.openxmlformats.org/drawingml/2006/table">
            <a:tbl>
              <a:tblPr/>
              <a:tblGrid>
                <a:gridCol w="746921"/>
                <a:gridCol w="407862"/>
                <a:gridCol w="3167350"/>
                <a:gridCol w="214238"/>
                <a:gridCol w="2505669"/>
              </a:tblGrid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litros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unitário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</a:t>
                      </a: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/litro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total (1) x (2)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Margem de lucro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(3) + (4)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Risco de crédito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(5) + (6)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Juros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(7) + (8)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          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75018"/>
              </p:ext>
            </p:extLst>
          </p:nvPr>
        </p:nvGraphicFramePr>
        <p:xfrm>
          <a:off x="5840761" y="5523657"/>
          <a:ext cx="2084387" cy="388536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131.796,40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1973"/>
              </p:ext>
            </p:extLst>
          </p:nvPr>
        </p:nvGraphicFramePr>
        <p:xfrm>
          <a:off x="5824887" y="2420888"/>
          <a:ext cx="1335087" cy="389334"/>
        </p:xfrm>
        <a:graphic>
          <a:graphicData uri="http://schemas.openxmlformats.org/drawingml/2006/table">
            <a:tbl>
              <a:tblPr/>
              <a:tblGrid>
                <a:gridCol w="1335087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12.000</a:t>
                      </a:r>
                    </a:p>
                  </a:txBody>
                  <a:tcPr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18954"/>
              </p:ext>
            </p:extLst>
          </p:nvPr>
        </p:nvGraphicFramePr>
        <p:xfrm>
          <a:off x="6174138" y="2824510"/>
          <a:ext cx="1030287" cy="388536"/>
        </p:xfrm>
        <a:graphic>
          <a:graphicData uri="http://schemas.openxmlformats.org/drawingml/2006/table">
            <a:tbl>
              <a:tblPr/>
              <a:tblGrid>
                <a:gridCol w="103028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9,50</a:t>
                      </a:r>
                    </a:p>
                  </a:txBody>
                  <a:tcPr marL="91392" marR="91392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58889"/>
              </p:ext>
            </p:extLst>
          </p:nvPr>
        </p:nvGraphicFramePr>
        <p:xfrm>
          <a:off x="5699474" y="3206701"/>
          <a:ext cx="2230439" cy="389334"/>
        </p:xfrm>
        <a:graphic>
          <a:graphicData uri="http://schemas.openxmlformats.org/drawingml/2006/table">
            <a:tbl>
              <a:tblPr/>
              <a:tblGrid>
                <a:gridCol w="2230439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114.000,00</a:t>
                      </a:r>
                    </a:p>
                  </a:txBody>
                  <a:tcPr marL="91444" marR="91444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10775"/>
              </p:ext>
            </p:extLst>
          </p:nvPr>
        </p:nvGraphicFramePr>
        <p:xfrm>
          <a:off x="5823299" y="3596037"/>
          <a:ext cx="2106613" cy="389335"/>
        </p:xfrm>
        <a:graphic>
          <a:graphicData uri="http://schemas.openxmlformats.org/drawingml/2006/table">
            <a:tbl>
              <a:tblPr/>
              <a:tblGrid>
                <a:gridCol w="2106613"/>
              </a:tblGrid>
              <a:tr h="3893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5.700,00</a:t>
                      </a:r>
                    </a:p>
                  </a:txBody>
                  <a:tcPr marL="91443" marR="91443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27122"/>
              </p:ext>
            </p:extLst>
          </p:nvPr>
        </p:nvGraphicFramePr>
        <p:xfrm>
          <a:off x="5626449" y="3986560"/>
          <a:ext cx="2290763" cy="388536"/>
        </p:xfrm>
        <a:graphic>
          <a:graphicData uri="http://schemas.openxmlformats.org/drawingml/2006/table">
            <a:tbl>
              <a:tblPr/>
              <a:tblGrid>
                <a:gridCol w="2290763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119.700,00</a:t>
                      </a:r>
                    </a:p>
                  </a:txBody>
                  <a:tcPr marL="91411" marR="9141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9891"/>
              </p:ext>
            </p:extLst>
          </p:nvPr>
        </p:nvGraphicFramePr>
        <p:xfrm>
          <a:off x="5839174" y="4383038"/>
          <a:ext cx="2078039" cy="388536"/>
        </p:xfrm>
        <a:graphic>
          <a:graphicData uri="http://schemas.openxmlformats.org/drawingml/2006/table">
            <a:tbl>
              <a:tblPr/>
              <a:tblGrid>
                <a:gridCol w="2078039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1.436,40</a:t>
                      </a:r>
                    </a:p>
                  </a:txBody>
                  <a:tcPr marL="91415" marR="91415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92152"/>
              </p:ext>
            </p:extLst>
          </p:nvPr>
        </p:nvGraphicFramePr>
        <p:xfrm>
          <a:off x="5755035" y="4766420"/>
          <a:ext cx="2170112" cy="388536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121.136,40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11085"/>
              </p:ext>
            </p:extLst>
          </p:nvPr>
        </p:nvGraphicFramePr>
        <p:xfrm>
          <a:off x="5942362" y="5154563"/>
          <a:ext cx="1993900" cy="388536"/>
        </p:xfrm>
        <a:graphic>
          <a:graphicData uri="http://schemas.openxmlformats.org/drawingml/2006/table">
            <a:tbl>
              <a:tblPr/>
              <a:tblGrid>
                <a:gridCol w="1993900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10.660,00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5" name="Group 39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357312" y="3501010"/>
          <a:ext cx="7031042" cy="1166811"/>
        </p:xfrm>
        <a:graphic>
          <a:graphicData uri="http://schemas.openxmlformats.org/drawingml/2006/table">
            <a:tbl>
              <a:tblPr/>
              <a:tblGrid>
                <a:gridCol w="1039631"/>
                <a:gridCol w="3408680"/>
                <a:gridCol w="2582731"/>
              </a:tblGrid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Reais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Preço (por 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/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(1)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7544" y="1646803"/>
            <a:ext cx="864096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 (em R$): 	</a:t>
            </a:r>
            <a:r>
              <a:rPr lang="pt-BR" sz="2400" b="1" dirty="0" smtClean="0">
                <a:latin typeface="Arial" pitchFamily="34" charset="0"/>
              </a:rPr>
              <a:t>131.796,40</a:t>
            </a:r>
            <a:endParaRPr lang="pt-BR" sz="2400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pt-BR" sz="2400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 (em </a:t>
            </a:r>
            <a:r>
              <a:rPr lang="pt-BR" sz="2400" dirty="0" err="1">
                <a:latin typeface="Arial" pitchFamily="34" charset="0"/>
              </a:rPr>
              <a:t>sc</a:t>
            </a:r>
            <a:r>
              <a:rPr lang="pt-BR" sz="2400" dirty="0">
                <a:latin typeface="Arial" pitchFamily="34" charset="0"/>
              </a:rPr>
              <a:t>): </a:t>
            </a:r>
          </a:p>
        </p:txBody>
      </p:sp>
      <p:graphicFrame>
        <p:nvGraphicFramePr>
          <p:cNvPr id="17" name="Group 145"/>
          <p:cNvGraphicFramePr>
            <a:graphicFrameLocks noGrp="1"/>
          </p:cNvGraphicFramePr>
          <p:nvPr>
            <p:extLst/>
          </p:nvPr>
        </p:nvGraphicFramePr>
        <p:xfrm>
          <a:off x="6354765" y="3501008"/>
          <a:ext cx="2052637" cy="388536"/>
        </p:xfrm>
        <a:graphic>
          <a:graphicData uri="http://schemas.openxmlformats.org/drawingml/2006/table">
            <a:tbl>
              <a:tblPr/>
              <a:tblGrid>
                <a:gridCol w="205263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131.796,40</a:t>
                      </a:r>
                    </a:p>
                  </a:txBody>
                  <a:tcPr marL="91471" marR="9147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395"/>
          <p:cNvGraphicFramePr>
            <a:graphicFrameLocks noGrp="1"/>
          </p:cNvGraphicFramePr>
          <p:nvPr>
            <p:extLst/>
          </p:nvPr>
        </p:nvGraphicFramePr>
        <p:xfrm>
          <a:off x="6539247" y="3885580"/>
          <a:ext cx="1381125" cy="388536"/>
        </p:xfrm>
        <a:graphic>
          <a:graphicData uri="http://schemas.openxmlformats.org/drawingml/2006/table">
            <a:tbl>
              <a:tblPr/>
              <a:tblGrid>
                <a:gridCol w="1381125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10,46</a:t>
                      </a:r>
                    </a:p>
                  </a:txBody>
                  <a:tcPr marL="91371" marR="9137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Group 397"/>
          <p:cNvGraphicFramePr>
            <a:graphicFrameLocks noGrp="1"/>
          </p:cNvGraphicFramePr>
          <p:nvPr>
            <p:extLst/>
          </p:nvPr>
        </p:nvGraphicFramePr>
        <p:xfrm>
          <a:off x="6129341" y="4285630"/>
          <a:ext cx="1785937" cy="389334"/>
        </p:xfrm>
        <a:graphic>
          <a:graphicData uri="http://schemas.openxmlformats.org/drawingml/2006/table">
            <a:tbl>
              <a:tblPr/>
              <a:tblGrid>
                <a:gridCol w="1785937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12.600,00</a:t>
                      </a:r>
                    </a:p>
                  </a:txBody>
                  <a:tcPr marL="91419" marR="91419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Text Box 2"/>
          <p:cNvSpPr txBox="1">
            <a:spLocks noChangeArrowheads="1"/>
          </p:cNvSpPr>
          <p:nvPr/>
        </p:nvSpPr>
        <p:spPr bwMode="auto">
          <a:xfrm>
            <a:off x="1211263" y="2311400"/>
            <a:ext cx="6673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Exercício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Operações 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de </a:t>
            </a:r>
            <a:r>
              <a:rPr lang="pt-BR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Barter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764704"/>
            <a:ext cx="89154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3000" dirty="0" smtClean="0">
                <a:latin typeface="+mn-lt"/>
              </a:rPr>
              <a:t>Um </a:t>
            </a:r>
            <a:r>
              <a:rPr lang="pt-BR" sz="3000" dirty="0">
                <a:latin typeface="+mn-lt"/>
              </a:rPr>
              <a:t>produtor de soja solicita ao fornecedor de insumo, na época do pré-plantio (mês de novembro), 170.000,00 Reais  em insumos para pagamento em soja na colheita, que ocorrerá em abril do ano seguinte. No mercado futuro, a soja está cotada a 65 Reais/</a:t>
            </a:r>
            <a:r>
              <a:rPr lang="pt-BR" sz="3000" dirty="0" err="1">
                <a:latin typeface="+mn-lt"/>
              </a:rPr>
              <a:t>sc</a:t>
            </a:r>
            <a:r>
              <a:rPr lang="pt-BR" sz="3000" dirty="0">
                <a:latin typeface="+mn-lt"/>
              </a:rPr>
              <a:t> para o mês de abril (época da colheita). No mês de novembro (época do pré-plantio) o valor da saca de soja é de 60,00 Reais. A empresa vendedora de insumo trabalha com margem de lucro de 4,5%, inadimplência de 1%, custo financeiro de 2% ao mês. A soja comercializada na região possui 12% de umidade, 1,5% de impurezas, e 7% para grãos avariados (4% de ardidos) e 25% de grãos quebrados. Precifique a operação, ou seja, calcule a quantidade de sacas de soja que será utilizada para a operação de </a:t>
            </a:r>
            <a:r>
              <a:rPr lang="pt-BR" sz="3000" dirty="0" err="1">
                <a:latin typeface="+mn-lt"/>
              </a:rPr>
              <a:t>Barter</a:t>
            </a:r>
            <a:r>
              <a:rPr lang="pt-BR" sz="30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761791"/>
            <a:ext cx="90297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3000" dirty="0" smtClean="0">
                <a:latin typeface="+mn-lt"/>
              </a:rPr>
              <a:t>Um </a:t>
            </a:r>
            <a:r>
              <a:rPr lang="pt-BR" sz="3000" dirty="0">
                <a:latin typeface="+mn-lt"/>
              </a:rPr>
              <a:t>produtor de soja solicita ao fornecedor de insumo, na época do pré-plantio (mês de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novembro</a:t>
            </a:r>
            <a:r>
              <a:rPr lang="pt-BR" sz="3000" dirty="0">
                <a:latin typeface="+mn-lt"/>
              </a:rPr>
              <a:t>),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170.000,00 Reais </a:t>
            </a:r>
            <a:r>
              <a:rPr lang="pt-BR" sz="3000" dirty="0">
                <a:latin typeface="+mn-lt"/>
              </a:rPr>
              <a:t> em insumos para pagamento em soja na colheita, que ocorrerá em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abril </a:t>
            </a:r>
            <a:r>
              <a:rPr lang="pt-BR" sz="3000" dirty="0">
                <a:latin typeface="+mn-lt"/>
              </a:rPr>
              <a:t>do ano seguinte. No mercado futuro, a soja está cotada a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65 Reais/</a:t>
            </a:r>
            <a:r>
              <a:rPr lang="pt-BR" sz="3000" b="1" dirty="0" err="1">
                <a:solidFill>
                  <a:srgbClr val="FF0000"/>
                </a:solidFill>
                <a:latin typeface="+mn-lt"/>
              </a:rPr>
              <a:t>sc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3000" dirty="0">
                <a:latin typeface="+mn-lt"/>
              </a:rPr>
              <a:t>para o mês de abril (época da colheita). No mês de novembro (época do pré-plantio) o valor da saca de soja é de 60,00 Reais. A empresa vendedora de insumo trabalha com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margem de lucro de 4,5%</a:t>
            </a:r>
            <a:r>
              <a:rPr lang="pt-BR" sz="3000" dirty="0">
                <a:latin typeface="+mn-lt"/>
              </a:rPr>
              <a:t>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inadimplência de 1%</a:t>
            </a:r>
            <a:r>
              <a:rPr lang="pt-BR" sz="3000" dirty="0">
                <a:latin typeface="+mn-lt"/>
              </a:rPr>
              <a:t>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custo financeiro de 2% ao mês</a:t>
            </a:r>
            <a:r>
              <a:rPr lang="pt-BR" sz="3000" dirty="0">
                <a:latin typeface="+mn-lt"/>
              </a:rPr>
              <a:t>. A soja comercializada na região possui 12% de umidade, 1,5% de impurezas, e 7% para grãos avariados (4% de ardidos) e 25% de grãos quebrados. Precifique a operação, ou seja, calcule a quantidade de sacas de soja que será utilizada para a operação de </a:t>
            </a:r>
            <a:r>
              <a:rPr lang="pt-BR" sz="3000" dirty="0" err="1">
                <a:latin typeface="+mn-lt"/>
              </a:rPr>
              <a:t>Barter</a:t>
            </a:r>
            <a:r>
              <a:rPr lang="pt-BR" sz="30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5600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832638"/>
            <a:ext cx="89154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2500" dirty="0" smtClean="0">
                <a:latin typeface="+mn-lt"/>
              </a:rPr>
              <a:t>Um </a:t>
            </a:r>
            <a:r>
              <a:rPr lang="pt-BR" sz="2500" dirty="0">
                <a:latin typeface="+mn-lt"/>
              </a:rPr>
              <a:t>produtor de soja solicita ao fornecedor de insumo, na época do pré-plantio (mês de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novembro</a:t>
            </a:r>
            <a:r>
              <a:rPr lang="pt-BR" sz="2500" dirty="0">
                <a:latin typeface="+mn-lt"/>
              </a:rPr>
              <a:t>),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170.000,00 Reais </a:t>
            </a:r>
            <a:r>
              <a:rPr lang="pt-BR" sz="2500" dirty="0">
                <a:latin typeface="+mn-lt"/>
              </a:rPr>
              <a:t> em insumos para pagamento em soja na colheita, que ocorrerá em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abril </a:t>
            </a:r>
            <a:r>
              <a:rPr lang="pt-BR" sz="2500" dirty="0">
                <a:latin typeface="+mn-lt"/>
              </a:rPr>
              <a:t>do ano seguinte. No mercado futuro, a soja está cotada a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65 Reais/</a:t>
            </a:r>
            <a:r>
              <a:rPr lang="pt-BR" sz="2500" b="1" dirty="0" err="1">
                <a:solidFill>
                  <a:srgbClr val="FF0000"/>
                </a:solidFill>
                <a:latin typeface="+mn-lt"/>
              </a:rPr>
              <a:t>sc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500" dirty="0">
                <a:latin typeface="+mn-lt"/>
              </a:rPr>
              <a:t>para o mês de abril (época da colheita). No mês de novembro (época do pré-plantio) o valor da saca de soja é de 60,00 Reais. A empresa vendedora de insumo trabalha com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margem de lucro de 4,5%</a:t>
            </a:r>
            <a:r>
              <a:rPr lang="pt-BR" sz="2500" dirty="0">
                <a:latin typeface="+mn-lt"/>
              </a:rPr>
              <a:t>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inadimplência de 1%</a:t>
            </a:r>
            <a:r>
              <a:rPr lang="pt-BR" sz="2500" dirty="0">
                <a:latin typeface="+mn-lt"/>
              </a:rPr>
              <a:t>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custo financeiro de 2% ao mês</a:t>
            </a:r>
            <a:r>
              <a:rPr lang="pt-BR" sz="2500" dirty="0">
                <a:latin typeface="+mn-lt"/>
              </a:rPr>
              <a:t>. A soja comercializada na </a:t>
            </a:r>
            <a:r>
              <a:rPr lang="pt-BR" sz="2500" dirty="0">
                <a:solidFill>
                  <a:srgbClr val="0070C0"/>
                </a:solidFill>
                <a:latin typeface="+mn-lt"/>
              </a:rPr>
              <a:t>região possui 12% de umidade, 1,5% de impurezas, e 7% para grãos avariados (4% de ardidos) e 25% de grãos quebrados.</a:t>
            </a:r>
            <a:r>
              <a:rPr lang="pt-BR" sz="2500" dirty="0">
                <a:latin typeface="+mn-lt"/>
              </a:rPr>
              <a:t> Precifique a operação, ou seja, calcule a quantidade de sacas de soja que será utilizada para a operação de </a:t>
            </a:r>
            <a:r>
              <a:rPr lang="pt-BR" sz="2500" dirty="0" err="1">
                <a:latin typeface="+mn-lt"/>
              </a:rPr>
              <a:t>Barter</a:t>
            </a:r>
            <a:r>
              <a:rPr lang="pt-BR" sz="25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27784" y="1988840"/>
            <a:ext cx="28803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CINCO MESES</a:t>
            </a:r>
            <a:endParaRPr lang="pt-BR" sz="3200" dirty="0"/>
          </a:p>
        </p:txBody>
      </p:sp>
      <p:sp>
        <p:nvSpPr>
          <p:cNvPr id="5" name="Seta para baixo 4"/>
          <p:cNvSpPr/>
          <p:nvPr/>
        </p:nvSpPr>
        <p:spPr>
          <a:xfrm>
            <a:off x="2843808" y="155679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909863">
            <a:off x="5512288" y="2014960"/>
            <a:ext cx="17281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5301208"/>
            <a:ext cx="706910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INFORMAÇÕES DESNECESSÁRIAS PARA SOLUÇÃO DESTE PROBLEMA</a:t>
            </a:r>
            <a:endParaRPr lang="pt-BR" sz="3200" dirty="0"/>
          </a:p>
        </p:txBody>
      </p:sp>
      <p:sp>
        <p:nvSpPr>
          <p:cNvPr id="7" name="Elipse 6"/>
          <p:cNvSpPr/>
          <p:nvPr/>
        </p:nvSpPr>
        <p:spPr>
          <a:xfrm>
            <a:off x="107504" y="3429000"/>
            <a:ext cx="8856984" cy="122413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427984" y="465313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  <p:bldP spid="2" grpId="0" animBg="1"/>
      <p:bldP spid="5" grpId="0" animBg="1"/>
      <p:bldP spid="6" grpId="0" animBg="1"/>
      <p:bldP spid="10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92"/>
            <a:ext cx="9144000" cy="53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502" name="Group 1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5566513"/>
              </p:ext>
            </p:extLst>
          </p:nvPr>
        </p:nvGraphicFramePr>
        <p:xfrm>
          <a:off x="611188" y="1316038"/>
          <a:ext cx="8113594" cy="3627617"/>
        </p:xfrm>
        <a:graphic>
          <a:graphicData uri="http://schemas.openxmlformats.org/drawingml/2006/table">
            <a:tbl>
              <a:tblPr/>
              <a:tblGrid>
                <a:gridCol w="720452"/>
                <a:gridCol w="4793189"/>
                <a:gridCol w="2599953"/>
              </a:tblGrid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total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Margem de lucro (4,5%)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(1) + (2)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Risco de crédito (1%)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(3) + (4)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Juros (2% a.m. em 5 meses)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(5) + (6)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          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304800" y="764704"/>
            <a:ext cx="847090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</a:rPr>
              <a:t>Valor do insumo a ser recuperado (em R$):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b="1"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0406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89554"/>
              </p:ext>
            </p:extLst>
          </p:nvPr>
        </p:nvGraphicFramePr>
        <p:xfrm>
          <a:off x="6426622" y="1325712"/>
          <a:ext cx="2321842" cy="519112"/>
        </p:xfrm>
        <a:graphic>
          <a:graphicData uri="http://schemas.openxmlformats.org/drawingml/2006/table">
            <a:tbl>
              <a:tblPr/>
              <a:tblGrid>
                <a:gridCol w="2321842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170.000,00</a:t>
                      </a:r>
                    </a:p>
                  </a:txBody>
                  <a:tcPr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675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2168"/>
              </p:ext>
            </p:extLst>
          </p:nvPr>
        </p:nvGraphicFramePr>
        <p:xfrm>
          <a:off x="7118326" y="1832369"/>
          <a:ext cx="1612552" cy="518048"/>
        </p:xfrm>
        <a:graphic>
          <a:graphicData uri="http://schemas.openxmlformats.org/drawingml/2006/table">
            <a:tbl>
              <a:tblPr/>
              <a:tblGrid>
                <a:gridCol w="161255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7.650,00</a:t>
                      </a:r>
                    </a:p>
                  </a:txBody>
                  <a:tcPr marL="91392" marR="91392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14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257"/>
              </p:ext>
            </p:extLst>
          </p:nvPr>
        </p:nvGraphicFramePr>
        <p:xfrm>
          <a:off x="5778550" y="2341957"/>
          <a:ext cx="2951311" cy="519112"/>
        </p:xfrm>
        <a:graphic>
          <a:graphicData uri="http://schemas.openxmlformats.org/drawingml/2006/table">
            <a:tbl>
              <a:tblPr/>
              <a:tblGrid>
                <a:gridCol w="2951311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177.650,00</a:t>
                      </a:r>
                    </a:p>
                  </a:txBody>
                  <a:tcPr marL="91444" marR="91444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50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89618"/>
              </p:ext>
            </p:extLst>
          </p:nvPr>
        </p:nvGraphicFramePr>
        <p:xfrm>
          <a:off x="5975400" y="2861069"/>
          <a:ext cx="2755478" cy="519113"/>
        </p:xfrm>
        <a:graphic>
          <a:graphicData uri="http://schemas.openxmlformats.org/drawingml/2006/table">
            <a:tbl>
              <a:tblPr/>
              <a:tblGrid>
                <a:gridCol w="275547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1.776,50</a:t>
                      </a:r>
                    </a:p>
                  </a:txBody>
                  <a:tcPr marL="91442" marR="91442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86" name="Group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7500"/>
              </p:ext>
            </p:extLst>
          </p:nvPr>
        </p:nvGraphicFramePr>
        <p:xfrm>
          <a:off x="5778550" y="3381769"/>
          <a:ext cx="2952328" cy="518048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179.426,50</a:t>
                      </a:r>
                    </a:p>
                  </a:txBody>
                  <a:tcPr marL="91411" marR="9141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818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37314"/>
              </p:ext>
            </p:extLst>
          </p:nvPr>
        </p:nvGraphicFramePr>
        <p:xfrm>
          <a:off x="5940152" y="3910407"/>
          <a:ext cx="2757189" cy="518048"/>
        </p:xfrm>
        <a:graphic>
          <a:graphicData uri="http://schemas.openxmlformats.org/drawingml/2006/table">
            <a:tbl>
              <a:tblPr/>
              <a:tblGrid>
                <a:gridCol w="2757189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18.674,85</a:t>
                      </a:r>
                    </a:p>
                  </a:txBody>
                  <a:tcPr marL="91414" marR="91414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84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6501"/>
              </p:ext>
            </p:extLst>
          </p:nvPr>
        </p:nvGraphicFramePr>
        <p:xfrm>
          <a:off x="6516216" y="4421582"/>
          <a:ext cx="2170112" cy="518048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198.101,35</a:t>
                      </a: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873" name="Group 39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0972310"/>
              </p:ext>
            </p:extLst>
          </p:nvPr>
        </p:nvGraphicFramePr>
        <p:xfrm>
          <a:off x="611188" y="4321374"/>
          <a:ext cx="7777165" cy="1555749"/>
        </p:xfrm>
        <a:graphic>
          <a:graphicData uri="http://schemas.openxmlformats.org/drawingml/2006/table">
            <a:tbl>
              <a:tblPr/>
              <a:tblGrid>
                <a:gridCol w="1149954"/>
                <a:gridCol w="3770404"/>
                <a:gridCol w="2856807"/>
              </a:tblGrid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Reais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Preço (por 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/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(1)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482" name="Text Box 2"/>
          <p:cNvSpPr txBox="1">
            <a:spLocks noChangeArrowheads="1"/>
          </p:cNvSpPr>
          <p:nvPr/>
        </p:nvSpPr>
        <p:spPr bwMode="auto">
          <a:xfrm>
            <a:off x="25880" y="3763527"/>
            <a:ext cx="9001000" cy="5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</a:rPr>
              <a:t>Valor </a:t>
            </a:r>
            <a:r>
              <a:rPr lang="pt-BR" sz="2800" dirty="0">
                <a:latin typeface="Arial" pitchFamily="34" charset="0"/>
              </a:rPr>
              <a:t>do insumo a ser recuperado (em </a:t>
            </a:r>
            <a:r>
              <a:rPr lang="pt-BR" sz="2800" dirty="0" err="1">
                <a:latin typeface="Arial" pitchFamily="34" charset="0"/>
              </a:rPr>
              <a:t>sc</a:t>
            </a:r>
            <a:r>
              <a:rPr lang="pt-BR" sz="2800" dirty="0">
                <a:latin typeface="Arial" pitchFamily="34" charset="0"/>
              </a:rPr>
              <a:t>):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b="1"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04462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9907"/>
              </p:ext>
            </p:extLst>
          </p:nvPr>
        </p:nvGraphicFramePr>
        <p:xfrm>
          <a:off x="6354763" y="4311997"/>
          <a:ext cx="2052637" cy="518048"/>
        </p:xfrm>
        <a:graphic>
          <a:graphicData uri="http://schemas.openxmlformats.org/drawingml/2006/table">
            <a:tbl>
              <a:tblPr/>
              <a:tblGrid>
                <a:gridCol w="20526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198.101,35</a:t>
                      </a:r>
                    </a:p>
                  </a:txBody>
                  <a:tcPr marL="91470" marR="91470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75" name="Group 3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00711"/>
              </p:ext>
            </p:extLst>
          </p:nvPr>
        </p:nvGraphicFramePr>
        <p:xfrm>
          <a:off x="6492875" y="4824760"/>
          <a:ext cx="1381125" cy="518048"/>
        </p:xfrm>
        <a:graphic>
          <a:graphicData uri="http://schemas.openxmlformats.org/drawingml/2006/table">
            <a:tbl>
              <a:tblPr/>
              <a:tblGrid>
                <a:gridCol w="13811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65,00</a:t>
                      </a:r>
                    </a:p>
                  </a:txBody>
                  <a:tcPr marL="91371" marR="9137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77" name="Group 3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62005"/>
              </p:ext>
            </p:extLst>
          </p:nvPr>
        </p:nvGraphicFramePr>
        <p:xfrm>
          <a:off x="6129338" y="5358160"/>
          <a:ext cx="1785937" cy="519112"/>
        </p:xfrm>
        <a:graphic>
          <a:graphicData uri="http://schemas.openxmlformats.org/drawingml/2006/table">
            <a:tbl>
              <a:tblPr/>
              <a:tblGrid>
                <a:gridCol w="1785937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3.047,71</a:t>
                      </a:r>
                    </a:p>
                  </a:txBody>
                  <a:tcPr marL="91418" marR="91418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59" y="845068"/>
            <a:ext cx="6342893" cy="287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em insumos para aplicar em sua cultura de café. O preço do café em novembro de 2017 estará em R$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setembro de 2018. Há duas alternativas para essa compra: operação de </a:t>
            </a:r>
            <a:r>
              <a:rPr lang="pt-B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3% a.m. Considere que se o agricultor optar pelo financiamento bancário ele conseguirá vender sua safra pelo preço da saca de café que está cotada em R$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140 sacas 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23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788024" y="2708920"/>
            <a:ext cx="1584176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979712" y="3429000"/>
            <a:ext cx="1512168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768600" y="3949700"/>
            <a:ext cx="1486863" cy="1600200"/>
          </a:xfrm>
          <a:custGeom>
            <a:avLst/>
            <a:gdLst>
              <a:gd name="connsiteX0" fmla="*/ 0 w 1486863"/>
              <a:gd name="connsiteY0" fmla="*/ 0 h 1600200"/>
              <a:gd name="connsiteX1" fmla="*/ 1473200 w 1486863"/>
              <a:gd name="connsiteY1" fmla="*/ 571500 h 1600200"/>
              <a:gd name="connsiteX2" fmla="*/ 609600 w 1486863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6863" h="1600200">
                <a:moveTo>
                  <a:pt x="0" y="0"/>
                </a:moveTo>
                <a:cubicBezTo>
                  <a:pt x="685800" y="152400"/>
                  <a:pt x="1371600" y="304800"/>
                  <a:pt x="1473200" y="571500"/>
                </a:cubicBezTo>
                <a:cubicBezTo>
                  <a:pt x="1574800" y="838200"/>
                  <a:pt x="1092200" y="1219200"/>
                  <a:pt x="609600" y="16002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241800" y="3238500"/>
            <a:ext cx="1384300" cy="1447800"/>
          </a:xfrm>
          <a:custGeom>
            <a:avLst/>
            <a:gdLst>
              <a:gd name="connsiteX0" fmla="*/ 1384300 w 1384300"/>
              <a:gd name="connsiteY0" fmla="*/ 0 h 1447800"/>
              <a:gd name="connsiteX1" fmla="*/ 419100 w 1384300"/>
              <a:gd name="connsiteY1" fmla="*/ 584200 h 1447800"/>
              <a:gd name="connsiteX2" fmla="*/ 0 w 1384300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1447800">
                <a:moveTo>
                  <a:pt x="1384300" y="0"/>
                </a:moveTo>
                <a:cubicBezTo>
                  <a:pt x="1017058" y="171450"/>
                  <a:pt x="649817" y="342900"/>
                  <a:pt x="419100" y="584200"/>
                </a:cubicBezTo>
                <a:cubicBezTo>
                  <a:pt x="188383" y="825500"/>
                  <a:pt x="94191" y="1136650"/>
                  <a:pt x="0" y="14478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9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120" y="6018682"/>
            <a:ext cx="5032176" cy="5066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7504" y="908720"/>
            <a:ext cx="2736304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71800" y="1268760"/>
            <a:ext cx="2736304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1374084" y="1435100"/>
            <a:ext cx="1534216" cy="476261"/>
          </a:xfrm>
          <a:custGeom>
            <a:avLst/>
            <a:gdLst>
              <a:gd name="connsiteX0" fmla="*/ 289616 w 1534216"/>
              <a:gd name="connsiteY0" fmla="*/ 0 h 476261"/>
              <a:gd name="connsiteX1" fmla="*/ 86416 w 1534216"/>
              <a:gd name="connsiteY1" fmla="*/ 469900 h 476261"/>
              <a:gd name="connsiteX2" fmla="*/ 1534216 w 1534216"/>
              <a:gd name="connsiteY2" fmla="*/ 228600 h 4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216" h="476261">
                <a:moveTo>
                  <a:pt x="289616" y="0"/>
                </a:moveTo>
                <a:cubicBezTo>
                  <a:pt x="84299" y="215900"/>
                  <a:pt x="-121017" y="431800"/>
                  <a:pt x="86416" y="469900"/>
                </a:cubicBezTo>
                <a:cubicBezTo>
                  <a:pt x="293849" y="508000"/>
                  <a:pt x="914032" y="368300"/>
                  <a:pt x="1534216" y="2286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969676"/>
            <a:ext cx="136928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10 meses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564918" y="2492896"/>
            <a:ext cx="1935074" cy="36004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187624" y="2492896"/>
            <a:ext cx="2592288" cy="222215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3348622" y="620688"/>
            <a:ext cx="4288290" cy="54726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120" y="6018682"/>
            <a:ext cx="5032176" cy="5066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esquerda 9"/>
          <p:cNvSpPr/>
          <p:nvPr/>
        </p:nvSpPr>
        <p:spPr>
          <a:xfrm>
            <a:off x="7308304" y="6093296"/>
            <a:ext cx="936104" cy="362646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586634"/>
            <a:ext cx="8640960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8304" y="5733256"/>
            <a:ext cx="1750999" cy="5760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R$ 1.404,18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7020272" y="5533500"/>
            <a:ext cx="360040" cy="99184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4624"/>
            <a:ext cx="864096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 produtor necessita comprar 3.000 litros de inseticida a R$ 3,00 o litro. Ele pode realizar essa compra de duas maneiras diferentes: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A)     Operação </a:t>
            </a:r>
            <a:r>
              <a:rPr lang="pt-BR" dirty="0" err="1">
                <a:solidFill>
                  <a:srgbClr val="333333"/>
                </a:solidFill>
                <a:latin typeface="Open Sans"/>
              </a:rPr>
              <a:t>barter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: Entregando 140 sacas cotadas a R$ 70,00 reais a saca no fim do período;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B)     Empréstimo do valor necessário para custear a compra do inseticida a taxa de 3% ao mês para ser pago dali seis meses.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Qual a melhor opção para realizar a compra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?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132856"/>
            <a:ext cx="8640960" cy="1754326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Uma empresa venderá em setembro de 2018, 3.000kg de insumos para uma cooperativa, sendo que há um custo de R$10,20/kg. No contrato, foi combinado que o pagamento fosse feito em agosto de 2019, ano no qual a cotação da saca da commodity em questão é de R$15,12.  A margem de lucro com que a empresa trabalha é de 7%, inadimplência de 1% e juros de 3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% a.m..</a:t>
            </a:r>
            <a:endParaRPr lang="pt-BR" dirty="0">
              <a:solidFill>
                <a:srgbClr val="333333"/>
              </a:solidFill>
              <a:latin typeface="Open Sans"/>
            </a:endParaRP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Precifique a operação.</a:t>
            </a:r>
            <a:endParaRPr lang="pt-BR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951054"/>
            <a:ext cx="8640960" cy="286232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Uma empresa recebeu duas propostas de interesse de compra de insumos: uma de um produtor de café e outra de um produtor de soja. Ambos realizarão uma compra no valor de R$45.000,00 em junho, mas apenas o primeiro produtor a pagará em fevereiro do ano seguinte, em que a saca do café estará R$460,00. Para este caso, a margem de lucro é de 4%, inadimplência de 2% e juros de 1,5% a.m. A segunda proposta já foi precificada em 840 sacas, sendo que o pagamento será apenas em maio do outro ano, em que o valor da soja será de R$80,00/sc.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a)      Precifique a operação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b)      Qual o valor do insumo a ser 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pago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em cada proposta(tanto em reais quanto em sacas)?</a:t>
            </a:r>
            <a:endParaRPr lang="pt-BR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057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" y="861654"/>
            <a:ext cx="90785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785"/>
            <a:ext cx="9144000" cy="63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" y="0"/>
            <a:ext cx="742885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450392"/>
            <a:ext cx="9036496" cy="11162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5" name="Conector reto 4"/>
          <p:cNvCxnSpPr/>
          <p:nvPr/>
        </p:nvCxnSpPr>
        <p:spPr>
          <a:xfrm flipH="1" flipV="1">
            <a:off x="0" y="5589240"/>
            <a:ext cx="1042988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8172400" y="5589240"/>
            <a:ext cx="936103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897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914"/>
            <a:ext cx="9144000" cy="5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7" y="0"/>
            <a:ext cx="774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64"/>
            <a:ext cx="9144000" cy="6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19215</TotalTime>
  <Words>1578</Words>
  <Application>Microsoft Office PowerPoint</Application>
  <PresentationFormat>Apresentação na tela (4:3)</PresentationFormat>
  <Paragraphs>165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0" baseType="lpstr">
      <vt:lpstr>굴림</vt:lpstr>
      <vt:lpstr>Arial</vt:lpstr>
      <vt:lpstr>Calibri</vt:lpstr>
      <vt:lpstr>Franklin Gothic Book</vt:lpstr>
      <vt:lpstr>Lucida Sans Unicode</vt:lpstr>
      <vt:lpstr>Open Sans</vt:lpstr>
      <vt:lpstr>Perpetua</vt:lpstr>
      <vt:lpstr>Symbol</vt:lpstr>
      <vt:lpstr>Tahoma</vt:lpstr>
      <vt:lpstr>Times New Roman</vt:lpstr>
      <vt:lpstr>Wingdings</vt:lpstr>
      <vt:lpstr>Wingdings 2</vt:lpstr>
      <vt:lpstr>Capital Próprio</vt:lpstr>
      <vt:lpstr>Aula dia 23 de outubro de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USP</cp:lastModifiedBy>
  <cp:revision>97</cp:revision>
  <cp:lastPrinted>2017-01-12T20:06:18Z</cp:lastPrinted>
  <dcterms:created xsi:type="dcterms:W3CDTF">2017-01-03T10:36:52Z</dcterms:created>
  <dcterms:modified xsi:type="dcterms:W3CDTF">2018-10-23T14:49:43Z</dcterms:modified>
</cp:coreProperties>
</file>