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256" r:id="rId5"/>
    <p:sldId id="271" r:id="rId6"/>
    <p:sldId id="323" r:id="rId7"/>
  </p:sldIdLst>
  <p:sldSz cx="12192000" cy="6858000"/>
  <p:notesSz cx="6858000" cy="9144000"/>
  <p:defaultTextStyle>
    <a:defPPr rtl="0"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em-vindo(a)" id="{E75E278A-FF0E-49A4-B170-79828D63BBAD}">
          <p14:sldIdLst>
            <p14:sldId id="256"/>
          </p14:sldIdLst>
        </p14:section>
        <p14:section name="Design, Transformar, Anotação, Trabalhe em Conjunto, Diga-me" id="{B9B51309-D148-4332-87C2-07BE32FBCA3B}">
          <p14:sldIdLst>
            <p14:sldId id="271"/>
            <p14:sldId id="323"/>
          </p14:sldIdLst>
        </p14:section>
        <p14:section name="Saiba Mais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6" name="Autor" initials="A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241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40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04ECF9D-BC85-4B94-913F-B4F80689B9ED}" type="datetime1">
              <a:rPr lang="pt-BR" smtClean="0"/>
              <a:t>08/05/2023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noProof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D0E4E-9FA4-4E18-8E08-0174AAFE0234}" type="datetime1">
              <a:rPr lang="pt-BR" smtClean="0"/>
              <a:pPr/>
              <a:t>08/05/2023</a:t>
            </a:fld>
            <a:endParaRPr lang="pt-BR" dirty="0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 noProof="0"/>
              <a:t>Clique para editar o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noProof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129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3288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sz="1800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pt-BR" sz="1800" noProof="0"/>
          </a:p>
        </p:txBody>
      </p:sp>
      <p:cxnSp>
        <p:nvCxnSpPr>
          <p:cNvPr id="12" name="Conector reto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ítulo 3"/>
          <p:cNvSpPr>
            <a:spLocks noGrp="1"/>
          </p:cNvSpPr>
          <p:nvPr>
            <p:ph type="title" hasCustomPrompt="1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0" hasCustomPrompt="1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pt-BR" noProof="0"/>
              <a:t>Clique para editar o texto Mestre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pt-BR" noProof="0"/>
              <a:t>Segundo nível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pt-BR" noProof="0"/>
              <a:t>Terceiro nível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pt-BR" noProof="0"/>
              <a:t>Quarto nível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pt-BR" noProof="0"/>
              <a:t>Quinto nível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B5482A46-B58D-44BD-B615-3FF4A9AD9F87}" type="datetime1">
              <a:rPr lang="pt-BR" noProof="0" smtClean="0"/>
              <a:t>08/05/2023</a:t>
            </a:fld>
            <a:endParaRPr lang="pt-BR" noProof="0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pt-BR" noProof="0"/>
          </a:p>
        </p:txBody>
      </p:sp>
      <p:sp>
        <p:nvSpPr>
          <p:cNvPr id="8" name="Espaço Reservado para o Número do Slide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pt-BR" noProof="0" smtClean="0"/>
              <a:pPr rtl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sz="1800" noProof="0"/>
          </a:p>
        </p:txBody>
      </p:sp>
      <p:sp>
        <p:nvSpPr>
          <p:cNvPr id="10" name="Retângulo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sz="1800" noProof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13" hasCustomPrompt="1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pt-BR" noProof="0"/>
              <a:t>Clique para editar o texto Mestre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pt-BR" noProof="0"/>
              <a:t>Segundo nível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pt-BR" noProof="0"/>
              <a:t>Terceiro nível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pt-BR" noProof="0"/>
              <a:t>Quarto nível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pt-BR" noProof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pt-BR" sz="1800" noProof="0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BR" noProof="0"/>
              <a:t>Clique para editar o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8F2C18FD-3251-4E35-9645-42B1EAF08154}" type="datetime1">
              <a:rPr lang="pt-BR" noProof="0" smtClean="0"/>
              <a:t>08/05/2023</a:t>
            </a:fld>
            <a:endParaRPr lang="pt-BR" noProof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pt-BR" noProof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pt-BR" noProof="0" smtClean="0"/>
              <a:pPr rtl="0"/>
              <a:t>‹nº›</a:t>
            </a:fld>
            <a:endParaRPr lang="pt-BR" noProof="0"/>
          </a:p>
        </p:txBody>
      </p:sp>
      <p:cxnSp>
        <p:nvCxnSpPr>
          <p:cNvPr id="8" name="Conector reto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image" Target="../media/image20.emf"/><Relationship Id="rId3" Type="http://schemas.openxmlformats.org/officeDocument/2006/relationships/image" Target="../media/image10.emf"/><Relationship Id="rId7" Type="http://schemas.openxmlformats.org/officeDocument/2006/relationships/image" Target="../media/image14.emf"/><Relationship Id="rId12" Type="http://schemas.openxmlformats.org/officeDocument/2006/relationships/image" Target="../media/image1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11" Type="http://schemas.openxmlformats.org/officeDocument/2006/relationships/image" Target="../media/image18.emf"/><Relationship Id="rId5" Type="http://schemas.openxmlformats.org/officeDocument/2006/relationships/image" Target="../media/image12.emf"/><Relationship Id="rId10" Type="http://schemas.openxmlformats.org/officeDocument/2006/relationships/image" Target="../media/image17.emf"/><Relationship Id="rId4" Type="http://schemas.openxmlformats.org/officeDocument/2006/relationships/image" Target="../media/image11.emf"/><Relationship Id="rId9" Type="http://schemas.openxmlformats.org/officeDocument/2006/relationships/image" Target="../media/image1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4865" y="2807543"/>
            <a:ext cx="10515600" cy="2387600"/>
          </a:xfrm>
        </p:spPr>
        <p:txBody>
          <a:bodyPr rtlCol="0" anchor="ctr" anchorCtr="0">
            <a:normAutofit/>
          </a:bodyPr>
          <a:lstStyle/>
          <a:p>
            <a:pPr algn="ctr" rtl="0"/>
            <a:r>
              <a:rPr lang="pt-BR" sz="4800" b="1" dirty="0">
                <a:solidFill>
                  <a:schemeClr val="bg1"/>
                </a:solidFill>
              </a:rPr>
              <a:t>Reatividade de aldeídos e cetonas</a:t>
            </a:r>
            <a:br>
              <a:rPr lang="pt-BR" sz="4800" b="1" dirty="0">
                <a:solidFill>
                  <a:schemeClr val="bg1"/>
                </a:solidFill>
              </a:rPr>
            </a:br>
            <a:r>
              <a:rPr lang="pt-BR" sz="4800" b="1" dirty="0">
                <a:solidFill>
                  <a:schemeClr val="bg1"/>
                </a:solidFill>
              </a:rPr>
              <a:t>Exercícios de fixação</a:t>
            </a:r>
            <a:br>
              <a:rPr lang="pt-BR" sz="4800" b="1" dirty="0">
                <a:solidFill>
                  <a:schemeClr val="bg1"/>
                </a:solidFill>
              </a:rPr>
            </a:br>
            <a:endParaRPr lang="pt-BR" sz="4800" b="1" dirty="0">
              <a:solidFill>
                <a:schemeClr val="bg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7813819" y="5098289"/>
            <a:ext cx="3668623" cy="1137793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Dra. </a:t>
            </a:r>
            <a:r>
              <a:rPr lang="pt-BR" sz="2400" b="1" dirty="0" err="1">
                <a:solidFill>
                  <a:schemeClr val="bg1"/>
                </a:solidFill>
                <a:latin typeface="+mj-lt"/>
              </a:rPr>
              <a:t>Valquiria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 Graia Correia</a:t>
            </a:r>
          </a:p>
        </p:txBody>
      </p:sp>
      <p:pic>
        <p:nvPicPr>
          <p:cNvPr id="1026" name="Picture 2" descr="usp.jpg – Pós-Graduação Pós-Graduação Faculdade de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0486" y="348335"/>
            <a:ext cx="2461519" cy="1892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ítulo 7"/>
          <p:cNvSpPr txBox="1">
            <a:spLocks/>
          </p:cNvSpPr>
          <p:nvPr/>
        </p:nvSpPr>
        <p:spPr>
          <a:xfrm>
            <a:off x="3226150" y="1790530"/>
            <a:ext cx="8328153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QUÍMICA ORGÂNICA II</a:t>
            </a: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685109" y="448056"/>
            <a:ext cx="9062740" cy="640080"/>
          </a:xfrm>
        </p:spPr>
        <p:txBody>
          <a:bodyPr rtlCol="0">
            <a:noAutofit/>
          </a:bodyPr>
          <a:lstStyle/>
          <a:p>
            <a:pPr rtl="0"/>
            <a:r>
              <a:rPr lang="pt-BR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Forneça um mecanismo plausível para as transformações 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B7F349EA-AA85-F8E7-6CF0-480D9BB0FF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565" y="1382792"/>
            <a:ext cx="3478306" cy="1515035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A72105C2-4369-0968-8C7F-3C2A30359C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6186" y="1350374"/>
            <a:ext cx="4179628" cy="1528036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B1781F63-A1EF-7CEF-174E-F7E1E2CE96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610" y="3292861"/>
            <a:ext cx="4349203" cy="1167103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90AEBFA3-BF40-7235-3936-B5FBF205E8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22702" y="3192484"/>
            <a:ext cx="6580801" cy="1480680"/>
          </a:xfrm>
          <a:prstGeom prst="rect">
            <a:avLst/>
          </a:prstGeom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BF80BF9A-322B-AFDC-F2B5-2C973F8DC4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59157" y="1351548"/>
            <a:ext cx="3155515" cy="1526862"/>
          </a:xfrm>
          <a:prstGeom prst="rect">
            <a:avLst/>
          </a:prstGeom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id="{F0628A18-5D95-C3A6-49B6-1EA5643027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5565" y="4766409"/>
            <a:ext cx="3101619" cy="1753089"/>
          </a:xfrm>
          <a:prstGeom prst="rect">
            <a:avLst/>
          </a:prstGeom>
        </p:spPr>
      </p:pic>
      <p:pic>
        <p:nvPicPr>
          <p:cNvPr id="23" name="Imagem 22">
            <a:extLst>
              <a:ext uri="{FF2B5EF4-FFF2-40B4-BE49-F238E27FC236}">
                <a16:creationId xmlns:a16="http://schemas.microsoft.com/office/drawing/2014/main" id="{7B2FA1F6-BB68-74AC-EAAB-276FFC8AA73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71206" y="4773542"/>
            <a:ext cx="4374776" cy="1766047"/>
          </a:xfrm>
          <a:prstGeom prst="rect">
            <a:avLst/>
          </a:prstGeo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E982EAE9-D606-904E-FFDB-36F5DC6E66F6}"/>
              </a:ext>
            </a:extLst>
          </p:cNvPr>
          <p:cNvSpPr txBox="1"/>
          <p:nvPr/>
        </p:nvSpPr>
        <p:spPr>
          <a:xfrm>
            <a:off x="351363" y="1361416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A)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C9310728-7EAF-C355-E5BD-3C69E91315D9}"/>
              </a:ext>
            </a:extLst>
          </p:cNvPr>
          <p:cNvSpPr txBox="1"/>
          <p:nvPr/>
        </p:nvSpPr>
        <p:spPr>
          <a:xfrm>
            <a:off x="3928450" y="1298504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B)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AD0C7F21-8811-6BE3-F8CF-2698D29CAC4D}"/>
              </a:ext>
            </a:extLst>
          </p:cNvPr>
          <p:cNvSpPr txBox="1"/>
          <p:nvPr/>
        </p:nvSpPr>
        <p:spPr>
          <a:xfrm>
            <a:off x="8539445" y="1258697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C)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8390EE9B-A2E8-15A9-88D2-8A8245EA4046}"/>
              </a:ext>
            </a:extLst>
          </p:cNvPr>
          <p:cNvSpPr txBox="1"/>
          <p:nvPr/>
        </p:nvSpPr>
        <p:spPr>
          <a:xfrm>
            <a:off x="521956" y="319248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D)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893EDADD-568C-414E-6B61-BEE681CACE6B}"/>
              </a:ext>
            </a:extLst>
          </p:cNvPr>
          <p:cNvSpPr txBox="1"/>
          <p:nvPr/>
        </p:nvSpPr>
        <p:spPr>
          <a:xfrm>
            <a:off x="5422702" y="3171503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E)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C7888A2E-D8F2-EE84-C115-952BCD211AF3}"/>
              </a:ext>
            </a:extLst>
          </p:cNvPr>
          <p:cNvSpPr txBox="1"/>
          <p:nvPr/>
        </p:nvSpPr>
        <p:spPr>
          <a:xfrm>
            <a:off x="3520686" y="4706454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G)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EB3F95F1-4520-A112-CB05-25D657631C6A}"/>
              </a:ext>
            </a:extLst>
          </p:cNvPr>
          <p:cNvSpPr txBox="1"/>
          <p:nvPr/>
        </p:nvSpPr>
        <p:spPr>
          <a:xfrm>
            <a:off x="502206" y="4744805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F)</a:t>
            </a:r>
          </a:p>
        </p:txBody>
      </p:sp>
      <p:pic>
        <p:nvPicPr>
          <p:cNvPr id="34" name="Imagem 33">
            <a:extLst>
              <a:ext uri="{FF2B5EF4-FFF2-40B4-BE49-F238E27FC236}">
                <a16:creationId xmlns:a16="http://schemas.microsoft.com/office/drawing/2014/main" id="{62C4C53B-6565-C2A5-7CB5-201AA57661D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70004" y="4849741"/>
            <a:ext cx="3836894" cy="1613647"/>
          </a:xfrm>
          <a:prstGeom prst="rect">
            <a:avLst/>
          </a:prstGeom>
        </p:spPr>
      </p:pic>
      <p:sp>
        <p:nvSpPr>
          <p:cNvPr id="35" name="CaixaDeTexto 34">
            <a:extLst>
              <a:ext uri="{FF2B5EF4-FFF2-40B4-BE49-F238E27FC236}">
                <a16:creationId xmlns:a16="http://schemas.microsoft.com/office/drawing/2014/main" id="{7062A687-1DB7-7DD1-E7B5-196234C4EB13}"/>
              </a:ext>
            </a:extLst>
          </p:cNvPr>
          <p:cNvSpPr txBox="1"/>
          <p:nvPr/>
        </p:nvSpPr>
        <p:spPr>
          <a:xfrm>
            <a:off x="7979668" y="4744805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H)</a:t>
            </a:r>
          </a:p>
        </p:txBody>
      </p:sp>
    </p:spTree>
    <p:extLst>
      <p:ext uri="{BB962C8B-B14F-4D97-AF65-F5344CB8AC3E}">
        <p14:creationId xmlns:p14="http://schemas.microsoft.com/office/powerpoint/2010/main" val="345761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Imagem 39">
            <a:extLst>
              <a:ext uri="{FF2B5EF4-FFF2-40B4-BE49-F238E27FC236}">
                <a16:creationId xmlns:a16="http://schemas.microsoft.com/office/drawing/2014/main" id="{04C1E366-13F5-A1AC-C39C-0652323DF1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624" y="5423029"/>
            <a:ext cx="2498537" cy="1124342"/>
          </a:xfrm>
          <a:prstGeom prst="rect">
            <a:avLst/>
          </a:prstGeom>
        </p:spPr>
      </p:pic>
      <p:pic>
        <p:nvPicPr>
          <p:cNvPr id="34" name="Imagem 33">
            <a:extLst>
              <a:ext uri="{FF2B5EF4-FFF2-40B4-BE49-F238E27FC236}">
                <a16:creationId xmlns:a16="http://schemas.microsoft.com/office/drawing/2014/main" id="{7ED4C6A0-7D4B-1A7F-3993-47AE2430C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4450" y="3765263"/>
            <a:ext cx="3801035" cy="1335741"/>
          </a:xfrm>
          <a:prstGeom prst="rect">
            <a:avLst/>
          </a:prstGeom>
        </p:spPr>
      </p:pic>
      <p:pic>
        <p:nvPicPr>
          <p:cNvPr id="32" name="Imagem 31">
            <a:extLst>
              <a:ext uri="{FF2B5EF4-FFF2-40B4-BE49-F238E27FC236}">
                <a16:creationId xmlns:a16="http://schemas.microsoft.com/office/drawing/2014/main" id="{7B4C1EFB-E2F9-8263-6C07-21AED67E47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6510" y="3017119"/>
            <a:ext cx="3514165" cy="1586753"/>
          </a:xfrm>
          <a:prstGeom prst="rect">
            <a:avLst/>
          </a:prstGeom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3CA10EAF-D93F-0E1E-10AA-5ED519F081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4450" y="2598017"/>
            <a:ext cx="3693459" cy="1039906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01909111-427E-CDD5-EE02-2011D56FB29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08399" y="5248560"/>
            <a:ext cx="4510745" cy="1252985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D699A39-B862-D73D-69C4-44B20B877DF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7160" y="2521376"/>
            <a:ext cx="3370729" cy="150607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E19DFFF7-B828-6C9C-AD4E-00A87DE66D7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91201" y="1286935"/>
            <a:ext cx="2633255" cy="1332302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CA70EC6-C3FA-0CB1-363C-A1D967002B9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18163" y="1286935"/>
            <a:ext cx="3012141" cy="12192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9A31A6E-8BC5-33CB-8253-773E74E5B5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7183" y="1251406"/>
            <a:ext cx="3334871" cy="1183341"/>
          </a:xfrm>
          <a:prstGeom prst="rect">
            <a:avLst/>
          </a:prstGeom>
        </p:spPr>
      </p:pic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685109" y="448056"/>
            <a:ext cx="10727638" cy="640080"/>
          </a:xfrm>
        </p:spPr>
        <p:txBody>
          <a:bodyPr rtlCol="0">
            <a:noAutofit/>
          </a:bodyPr>
          <a:lstStyle/>
          <a:p>
            <a:pPr rtl="0"/>
            <a:r>
              <a:rPr lang="pt-BR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Forneça os produtos das reações e um mecanismo plausível 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E982EAE9-D606-904E-FFDB-36F5DC6E66F6}"/>
              </a:ext>
            </a:extLst>
          </p:cNvPr>
          <p:cNvSpPr txBox="1"/>
          <p:nvPr/>
        </p:nvSpPr>
        <p:spPr>
          <a:xfrm>
            <a:off x="409950" y="1189023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A)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C9310728-7EAF-C355-E5BD-3C69E91315D9}"/>
              </a:ext>
            </a:extLst>
          </p:cNvPr>
          <p:cNvSpPr txBox="1"/>
          <p:nvPr/>
        </p:nvSpPr>
        <p:spPr>
          <a:xfrm>
            <a:off x="4529738" y="1219660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B)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AD0C7F21-8811-6BE3-F8CF-2698D29CAC4D}"/>
              </a:ext>
            </a:extLst>
          </p:cNvPr>
          <p:cNvSpPr txBox="1"/>
          <p:nvPr/>
        </p:nvSpPr>
        <p:spPr>
          <a:xfrm>
            <a:off x="8539445" y="1258697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C)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8390EE9B-A2E8-15A9-88D2-8A8245EA4046}"/>
              </a:ext>
            </a:extLst>
          </p:cNvPr>
          <p:cNvSpPr txBox="1"/>
          <p:nvPr/>
        </p:nvSpPr>
        <p:spPr>
          <a:xfrm>
            <a:off x="403538" y="248429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D)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893EDADD-568C-414E-6B61-BEE681CACE6B}"/>
              </a:ext>
            </a:extLst>
          </p:cNvPr>
          <p:cNvSpPr txBox="1"/>
          <p:nvPr/>
        </p:nvSpPr>
        <p:spPr>
          <a:xfrm>
            <a:off x="4081317" y="2492596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E)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C7888A2E-D8F2-EE84-C115-952BCD211AF3}"/>
              </a:ext>
            </a:extLst>
          </p:cNvPr>
          <p:cNvSpPr txBox="1"/>
          <p:nvPr/>
        </p:nvSpPr>
        <p:spPr>
          <a:xfrm>
            <a:off x="8178909" y="3080083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G)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EB3F95F1-4520-A112-CB05-25D657631C6A}"/>
              </a:ext>
            </a:extLst>
          </p:cNvPr>
          <p:cNvSpPr txBox="1"/>
          <p:nvPr/>
        </p:nvSpPr>
        <p:spPr>
          <a:xfrm>
            <a:off x="4103079" y="3674865"/>
            <a:ext cx="365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F)</a:t>
            </a:r>
          </a:p>
        </p:txBody>
      </p:sp>
      <p:pic>
        <p:nvPicPr>
          <p:cNvPr id="36" name="Imagem 35">
            <a:extLst>
              <a:ext uri="{FF2B5EF4-FFF2-40B4-BE49-F238E27FC236}">
                <a16:creationId xmlns:a16="http://schemas.microsoft.com/office/drawing/2014/main" id="{74D4945C-4436-BED0-901B-FEF3253D7A7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26810" y="4068327"/>
            <a:ext cx="3537840" cy="1252985"/>
          </a:xfrm>
          <a:prstGeom prst="rect">
            <a:avLst/>
          </a:prstGeom>
        </p:spPr>
      </p:pic>
      <p:sp>
        <p:nvSpPr>
          <p:cNvPr id="37" name="CaixaDeTexto 36">
            <a:extLst>
              <a:ext uri="{FF2B5EF4-FFF2-40B4-BE49-F238E27FC236}">
                <a16:creationId xmlns:a16="http://schemas.microsoft.com/office/drawing/2014/main" id="{4AEA4C73-85AE-91D5-9226-3A579DF0F67D}"/>
              </a:ext>
            </a:extLst>
          </p:cNvPr>
          <p:cNvSpPr txBox="1"/>
          <p:nvPr/>
        </p:nvSpPr>
        <p:spPr>
          <a:xfrm>
            <a:off x="292526" y="4042605"/>
            <a:ext cx="451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H)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2372BBB3-60A2-B776-3807-46301B9C42B1}"/>
              </a:ext>
            </a:extLst>
          </p:cNvPr>
          <p:cNvSpPr txBox="1"/>
          <p:nvPr/>
        </p:nvSpPr>
        <p:spPr>
          <a:xfrm>
            <a:off x="774902" y="5395308"/>
            <a:ext cx="451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I)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0BF65450-FFBE-D64D-C6C3-875EB7C4579E}"/>
              </a:ext>
            </a:extLst>
          </p:cNvPr>
          <p:cNvSpPr txBox="1"/>
          <p:nvPr/>
        </p:nvSpPr>
        <p:spPr>
          <a:xfrm>
            <a:off x="3871894" y="5225077"/>
            <a:ext cx="365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J)</a:t>
            </a:r>
          </a:p>
        </p:txBody>
      </p:sp>
      <p:pic>
        <p:nvPicPr>
          <p:cNvPr id="43" name="Imagem 42">
            <a:extLst>
              <a:ext uri="{FF2B5EF4-FFF2-40B4-BE49-F238E27FC236}">
                <a16:creationId xmlns:a16="http://schemas.microsoft.com/office/drawing/2014/main" id="{345F7C52-013A-1849-F0F3-D6153B66A98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591201" y="4853931"/>
            <a:ext cx="2976282" cy="1676400"/>
          </a:xfrm>
          <a:prstGeom prst="rect">
            <a:avLst/>
          </a:prstGeom>
        </p:spPr>
      </p:pic>
      <p:sp>
        <p:nvSpPr>
          <p:cNvPr id="44" name="CaixaDeTexto 43">
            <a:extLst>
              <a:ext uri="{FF2B5EF4-FFF2-40B4-BE49-F238E27FC236}">
                <a16:creationId xmlns:a16="http://schemas.microsoft.com/office/drawing/2014/main" id="{80DE5990-152B-9117-C55C-A32B06C4E359}"/>
              </a:ext>
            </a:extLst>
          </p:cNvPr>
          <p:cNvSpPr txBox="1"/>
          <p:nvPr/>
        </p:nvSpPr>
        <p:spPr>
          <a:xfrm>
            <a:off x="8570456" y="4783967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L)</a:t>
            </a:r>
          </a:p>
        </p:txBody>
      </p:sp>
    </p:spTree>
    <p:extLst>
      <p:ext uri="{BB962C8B-B14F-4D97-AF65-F5344CB8AC3E}">
        <p14:creationId xmlns:p14="http://schemas.microsoft.com/office/powerpoint/2010/main" val="1924348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ocBoas-vinda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715129_TF10001108.potx" id="{B3A0C6B1-0365-4650-BA4E-2EEF0E81B440}" vid="{CC03AFE5-A7BF-46D8-9FB1-2970631E94EF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0072C5-DDE0-4258-BA7A-4D4B80DFA632}">
  <ds:schemaRefs>
    <ds:schemaRef ds:uri="http://schemas.microsoft.com/office/infopath/2007/PartnerControls"/>
    <ds:schemaRef ds:uri="http://purl.org/dc/dcmitype/"/>
    <ds:schemaRef ds:uri="http://purl.org/dc/elements/1.1/"/>
    <ds:schemaRef ds:uri="16c05727-aa75-4e4a-9b5f-8a80a1165891"/>
    <ds:schemaRef ds:uri="http://www.w3.org/XML/1998/namespace"/>
    <ds:schemaRef ds:uri="71af3243-3dd4-4a8d-8c0d-dd76da1f02a5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Bem-vindo ao PowerPoint(5)</Template>
  <TotalTime>0</TotalTime>
  <Words>75</Words>
  <Application>Microsoft Office PowerPoint</Application>
  <PresentationFormat>Widescreen</PresentationFormat>
  <Paragraphs>27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Segoe UI</vt:lpstr>
      <vt:lpstr>Segoe UI Light</vt:lpstr>
      <vt:lpstr>DocBoas-vindas</vt:lpstr>
      <vt:lpstr>Reatividade de aldeídos e cetonas Exercícios de fixação </vt:lpstr>
      <vt:lpstr>Forneça um mecanismo plausível para as transformações </vt:lpstr>
      <vt:lpstr>Forneça os produtos das reações e um mecanismo plausível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2023-03-27T21:26:54Z</dcterms:created>
  <dcterms:modified xsi:type="dcterms:W3CDTF">2023-05-09T02:01:01Z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