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B-4FEE-4CB3-83A3-5C70ACAF3622}" type="datetimeFigureOut">
              <a:rPr lang="pt-BR" smtClean="0"/>
              <a:t>11/05/2017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A55E-8BE9-416C-BD6F-BEC4F9CCC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61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B-4FEE-4CB3-83A3-5C70ACAF3622}" type="datetimeFigureOut">
              <a:rPr lang="pt-BR" smtClean="0"/>
              <a:t>11/05/2017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A55E-8BE9-416C-BD6F-BEC4F9CCC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556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B-4FEE-4CB3-83A3-5C70ACAF3622}" type="datetimeFigureOut">
              <a:rPr lang="pt-BR" smtClean="0"/>
              <a:t>11/05/2017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A55E-8BE9-416C-BD6F-BEC4F9CCC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39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B-4FEE-4CB3-83A3-5C70ACAF3622}" type="datetimeFigureOut">
              <a:rPr lang="pt-BR" smtClean="0"/>
              <a:t>11/05/2017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A55E-8BE9-416C-BD6F-BEC4F9CCC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12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B-4FEE-4CB3-83A3-5C70ACAF3622}" type="datetimeFigureOut">
              <a:rPr lang="pt-BR" smtClean="0"/>
              <a:t>11/05/2017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A55E-8BE9-416C-BD6F-BEC4F9CCC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3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B-4FEE-4CB3-83A3-5C70ACAF3622}" type="datetimeFigureOut">
              <a:rPr lang="pt-BR" smtClean="0"/>
              <a:t>11/05/2017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A55E-8BE9-416C-BD6F-BEC4F9CCC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37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B-4FEE-4CB3-83A3-5C70ACAF3622}" type="datetimeFigureOut">
              <a:rPr lang="pt-BR" smtClean="0"/>
              <a:t>11/05/2017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A55E-8BE9-416C-BD6F-BEC4F9CCC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76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B-4FEE-4CB3-83A3-5C70ACAF3622}" type="datetimeFigureOut">
              <a:rPr lang="pt-BR" smtClean="0"/>
              <a:t>11/05/2017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A55E-8BE9-416C-BD6F-BEC4F9CCC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168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B-4FEE-4CB3-83A3-5C70ACAF3622}" type="datetimeFigureOut">
              <a:rPr lang="pt-BR" smtClean="0"/>
              <a:t>11/05/2017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A55E-8BE9-416C-BD6F-BEC4F9CCC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62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B-4FEE-4CB3-83A3-5C70ACAF3622}" type="datetimeFigureOut">
              <a:rPr lang="pt-BR" smtClean="0"/>
              <a:t>11/05/2017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A55E-8BE9-416C-BD6F-BEC4F9CCC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44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00CB-4FEE-4CB3-83A3-5C70ACAF3622}" type="datetimeFigureOut">
              <a:rPr lang="pt-BR" smtClean="0"/>
              <a:t>11/05/2017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A55E-8BE9-416C-BD6F-BEC4F9CCC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6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100CB-4FEE-4CB3-83A3-5C70ACAF3622}" type="datetimeFigureOut">
              <a:rPr lang="pt-BR" smtClean="0"/>
              <a:t>11/05/2017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2A55E-8BE9-416C-BD6F-BEC4F9CCCE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53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Agências reguladoras no Brasil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 smtClean="0"/>
              <a:t>Gabriel </a:t>
            </a:r>
            <a:r>
              <a:rPr lang="pt-BR" dirty="0" err="1" smtClean="0"/>
              <a:t>Lochagin</a:t>
            </a:r>
            <a:endParaRPr lang="pt-BR" dirty="0" smtClean="0"/>
          </a:p>
          <a:p>
            <a:pPr algn="r"/>
            <a:r>
              <a:rPr lang="pt-BR" dirty="0" smtClean="0"/>
              <a:t>FDRP-USP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8921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Independência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1" indent="0">
              <a:buNone/>
            </a:pPr>
            <a:endParaRPr lang="pt-BR" dirty="0" smtClean="0"/>
          </a:p>
          <a:p>
            <a:pPr marL="971550" lvl="1" indent="-457200"/>
            <a:r>
              <a:rPr lang="pt-BR" dirty="0" smtClean="0"/>
              <a:t>Neutralidade da regulação</a:t>
            </a:r>
          </a:p>
          <a:p>
            <a:pPr marL="971550" lvl="1" indent="-457200"/>
            <a:endParaRPr lang="pt-BR" dirty="0"/>
          </a:p>
          <a:p>
            <a:pPr marL="971550" lvl="1" indent="-457200"/>
            <a:r>
              <a:rPr lang="pt-BR" dirty="0" smtClean="0"/>
              <a:t>Garantia de exercício equidistante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5401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Independência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1" indent="0">
              <a:buNone/>
            </a:pPr>
            <a:endParaRPr lang="pt-BR" dirty="0" smtClean="0"/>
          </a:p>
          <a:p>
            <a:pPr marL="971550" lvl="1" indent="-457200"/>
            <a:r>
              <a:rPr lang="pt-BR" dirty="0" smtClean="0"/>
              <a:t>Em relação aos agentes regulados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 smtClean="0"/>
              <a:t>Impedimento de recrutamento de quadros dirigentes do órgão regulados pelo órgão regulador</a:t>
            </a:r>
          </a:p>
          <a:p>
            <a:pPr marL="1371600" lvl="2" indent="-457200"/>
            <a:endParaRPr lang="pt-BR" dirty="0"/>
          </a:p>
          <a:p>
            <a:pPr marL="1371600" lvl="2" indent="-457200"/>
            <a:r>
              <a:rPr lang="pt-BR" dirty="0" smtClean="0"/>
              <a:t>Quarentena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2356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Independência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1" indent="0">
              <a:buNone/>
            </a:pPr>
            <a:endParaRPr lang="pt-BR" dirty="0" smtClean="0"/>
          </a:p>
          <a:p>
            <a:pPr marL="971550" lvl="1" indent="-457200"/>
            <a:r>
              <a:rPr lang="pt-BR" dirty="0" smtClean="0"/>
              <a:t>Em relação aos consumidores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 smtClean="0"/>
              <a:t>Combate ao risco do </a:t>
            </a:r>
            <a:r>
              <a:rPr lang="pt-BR" i="1" dirty="0" smtClean="0"/>
              <a:t>populismo regulatório</a:t>
            </a:r>
            <a:endParaRPr lang="pt-BR" dirty="0" smtClean="0"/>
          </a:p>
          <a:p>
            <a:pPr marL="1371600" lvl="2" indent="-457200"/>
            <a:endParaRPr lang="pt-BR" dirty="0"/>
          </a:p>
          <a:p>
            <a:pPr marL="1371600" lvl="2" indent="-457200"/>
            <a:r>
              <a:rPr lang="pt-BR" dirty="0" smtClean="0"/>
              <a:t>Potenciais prejuízos ao poder público pelo atendimento a injustificados pleitos indenizatórios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0775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Independência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1" indent="0">
              <a:buNone/>
            </a:pPr>
            <a:endParaRPr lang="pt-BR" dirty="0" smtClean="0"/>
          </a:p>
          <a:p>
            <a:pPr marL="971550" lvl="1" indent="-457200"/>
            <a:r>
              <a:rPr lang="pt-BR" dirty="0" smtClean="0"/>
              <a:t>Em relação ao poder político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 smtClean="0"/>
              <a:t>As agências reguladoras não são a </a:t>
            </a:r>
            <a:r>
              <a:rPr lang="pt-BR" i="1" dirty="0" smtClean="0"/>
              <a:t>longa </a:t>
            </a:r>
            <a:r>
              <a:rPr lang="pt-BR" i="1" dirty="0" err="1" smtClean="0"/>
              <a:t>manus</a:t>
            </a:r>
            <a:r>
              <a:rPr lang="pt-BR" dirty="0" smtClean="0"/>
              <a:t> do núcleo estratégico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153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Independência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1" indent="0">
              <a:buNone/>
            </a:pPr>
            <a:endParaRPr lang="pt-BR" dirty="0" smtClean="0"/>
          </a:p>
          <a:p>
            <a:pPr marL="971550" lvl="1" indent="-457200"/>
            <a:r>
              <a:rPr lang="pt-BR" dirty="0" smtClean="0"/>
              <a:t>Espécies de independência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 smtClean="0"/>
              <a:t>Orgânica</a:t>
            </a:r>
          </a:p>
          <a:p>
            <a:pPr marL="1371600" lvl="2" indent="-457200"/>
            <a:endParaRPr lang="pt-BR" dirty="0"/>
          </a:p>
          <a:p>
            <a:pPr marL="1371600" lvl="2" indent="-457200"/>
            <a:r>
              <a:rPr lang="pt-BR" dirty="0" smtClean="0"/>
              <a:t>Administrativa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2396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Independência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1" indent="0">
              <a:buNone/>
            </a:pPr>
            <a:endParaRPr lang="pt-BR" dirty="0" smtClean="0"/>
          </a:p>
          <a:p>
            <a:pPr marL="971550" lvl="1" indent="-457200"/>
            <a:r>
              <a:rPr lang="pt-BR" dirty="0" smtClean="0"/>
              <a:t>Independência orgânica: autonomia no manejo dos instrumentos regulatórios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 smtClean="0"/>
              <a:t>Estabilidade dos dirigentes</a:t>
            </a:r>
          </a:p>
          <a:p>
            <a:pPr marL="1828800" lvl="3" indent="-457200"/>
            <a:r>
              <a:rPr lang="pt-BR" dirty="0" smtClean="0"/>
              <a:t>Mandato</a:t>
            </a:r>
          </a:p>
          <a:p>
            <a:pPr marL="1828800" lvl="3" indent="-457200"/>
            <a:r>
              <a:rPr lang="pt-BR" dirty="0" smtClean="0"/>
              <a:t>Inamovibilidade</a:t>
            </a:r>
          </a:p>
          <a:p>
            <a:pPr marL="1828800" lvl="3" indent="-457200"/>
            <a:endParaRPr lang="pt-BR" dirty="0"/>
          </a:p>
          <a:p>
            <a:pPr marL="1371600" lvl="2" indent="-457200"/>
            <a:r>
              <a:rPr lang="pt-BR" dirty="0" smtClean="0"/>
              <a:t>Ausência de controle hierárquico</a:t>
            </a:r>
          </a:p>
          <a:p>
            <a:pPr marL="1828800" lvl="3" indent="-457200"/>
            <a:r>
              <a:rPr lang="pt-BR" dirty="0" smtClean="0"/>
              <a:t>Impossibilidade de anulação, revisão ou revogação por autoridades administrativas superiores</a:t>
            </a:r>
          </a:p>
        </p:txBody>
      </p:sp>
    </p:spTree>
    <p:extLst>
      <p:ext uri="{BB962C8B-B14F-4D97-AF65-F5344CB8AC3E}">
        <p14:creationId xmlns:p14="http://schemas.microsoft.com/office/powerpoint/2010/main" val="969163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Independência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1" indent="0">
              <a:buNone/>
            </a:pPr>
            <a:endParaRPr lang="pt-BR" dirty="0" smtClean="0"/>
          </a:p>
          <a:p>
            <a:pPr marL="971550" lvl="1" indent="-457200"/>
            <a:r>
              <a:rPr lang="pt-BR" dirty="0" smtClean="0"/>
              <a:t>Independência administrativa: garantia de meios de exercício da função administrativa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b="1" dirty="0" smtClean="0"/>
              <a:t>Autonomia de gestão</a:t>
            </a:r>
            <a:r>
              <a:rPr lang="pt-BR" dirty="0" smtClean="0"/>
              <a:t>: organização e execução das decisões administrativas e financeiras</a:t>
            </a:r>
          </a:p>
          <a:p>
            <a:pPr marL="1371600" lvl="2" indent="-457200"/>
            <a:r>
              <a:rPr lang="pt-BR" b="1" dirty="0" smtClean="0"/>
              <a:t>Autonomia financeira</a:t>
            </a:r>
            <a:r>
              <a:rPr lang="pt-BR" dirty="0" smtClean="0"/>
              <a:t>: fontes próprias e suficiência de recursos</a:t>
            </a:r>
          </a:p>
          <a:p>
            <a:pPr marL="1371600" lvl="2" indent="-457200"/>
            <a:r>
              <a:rPr lang="pt-BR" b="1" dirty="0" smtClean="0"/>
              <a:t>Liberdade de organização dos serviços</a:t>
            </a:r>
            <a:r>
              <a:rPr lang="pt-BR" dirty="0" smtClean="0"/>
              <a:t>: alocação interna de competências e atribuições</a:t>
            </a:r>
          </a:p>
          <a:p>
            <a:pPr marL="1371600" lvl="2" indent="-457200"/>
            <a:r>
              <a:rPr lang="pt-BR" b="1" dirty="0" smtClean="0"/>
              <a:t>Regime de pessoal compatível com a natureza da atividade</a:t>
            </a:r>
          </a:p>
        </p:txBody>
      </p:sp>
    </p:spTree>
    <p:extLst>
      <p:ext uri="{BB962C8B-B14F-4D97-AF65-F5344CB8AC3E}">
        <p14:creationId xmlns:p14="http://schemas.microsoft.com/office/powerpoint/2010/main" val="116543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conceituais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nome “agência”</a:t>
            </a:r>
          </a:p>
          <a:p>
            <a:pPr lvl="1"/>
            <a:r>
              <a:rPr lang="pt-BR" dirty="0" smtClean="0"/>
              <a:t>Importação do direito norte-americano</a:t>
            </a:r>
          </a:p>
          <a:p>
            <a:pPr lvl="1"/>
            <a:r>
              <a:rPr lang="pt-BR" dirty="0"/>
              <a:t>Ó</a:t>
            </a:r>
            <a:r>
              <a:rPr lang="pt-BR" dirty="0" smtClean="0"/>
              <a:t>rgãos públicos, e não apenas </a:t>
            </a:r>
            <a:r>
              <a:rPr lang="pt-BR" i="1" dirty="0" err="1" smtClean="0"/>
              <a:t>independent</a:t>
            </a:r>
            <a:r>
              <a:rPr lang="pt-BR" i="1" dirty="0" smtClean="0"/>
              <a:t> </a:t>
            </a:r>
            <a:r>
              <a:rPr lang="pt-BR" i="1" dirty="0" err="1" smtClean="0"/>
              <a:t>regulatory</a:t>
            </a:r>
            <a:r>
              <a:rPr lang="pt-BR" i="1" dirty="0" smtClean="0"/>
              <a:t> agencies</a:t>
            </a:r>
          </a:p>
          <a:p>
            <a:pPr lvl="1"/>
            <a:r>
              <a:rPr lang="pt-BR" dirty="0" smtClean="0"/>
              <a:t>Referências constitucionais a órgão regulador</a:t>
            </a:r>
          </a:p>
          <a:p>
            <a:pPr lvl="2"/>
            <a:r>
              <a:rPr lang="pt-BR" dirty="0" smtClean="0"/>
              <a:t>Artigo 21, XI</a:t>
            </a:r>
          </a:p>
          <a:p>
            <a:pPr lvl="2"/>
            <a:r>
              <a:rPr lang="pt-BR" dirty="0" smtClean="0"/>
              <a:t>Artigo 177, §2º, III</a:t>
            </a:r>
          </a:p>
        </p:txBody>
      </p:sp>
    </p:spTree>
    <p:extLst>
      <p:ext uri="{BB962C8B-B14F-4D97-AF65-F5344CB8AC3E}">
        <p14:creationId xmlns:p14="http://schemas.microsoft.com/office/powerpoint/2010/main" val="370128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conceituais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b="1" dirty="0" smtClean="0"/>
              <a:t>Definição</a:t>
            </a:r>
            <a:endParaRPr lang="pt-BR" dirty="0"/>
          </a:p>
          <a:p>
            <a:pPr marL="971550" lvl="1" indent="-457200"/>
            <a:endParaRPr lang="pt-BR" dirty="0" smtClean="0"/>
          </a:p>
          <a:p>
            <a:pPr marL="514350" lvl="1" indent="0">
              <a:buNone/>
            </a:pPr>
            <a:r>
              <a:rPr lang="pt-BR" dirty="0"/>
              <a:t>Ó</a:t>
            </a:r>
            <a:r>
              <a:rPr lang="pt-BR" dirty="0" smtClean="0"/>
              <a:t>rgãos públicos, dotados de autoridade, voltados ao exercício da função de regulação, caracterizados pela independência (Floriano Marques Neto)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597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Autoridade das agências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Capacidade de exercer coercitivamente suas atribuições</a:t>
            </a:r>
          </a:p>
          <a:p>
            <a:pPr marL="971550" lvl="1" indent="-457200"/>
            <a:endParaRPr lang="pt-BR" dirty="0"/>
          </a:p>
          <a:p>
            <a:pPr marL="971550" lvl="1" indent="-457200"/>
            <a:r>
              <a:rPr lang="pt-BR" dirty="0" smtClean="0"/>
              <a:t>Função típica do Estado (artigo 174): distinção da </a:t>
            </a:r>
            <a:r>
              <a:rPr lang="pt-BR" dirty="0" err="1" smtClean="0"/>
              <a:t>autorregulação</a:t>
            </a:r>
            <a:endParaRPr lang="pt-BR" dirty="0" smtClean="0"/>
          </a:p>
          <a:p>
            <a:pPr marL="971550" lvl="1" indent="-457200"/>
            <a:endParaRPr lang="pt-BR" dirty="0"/>
          </a:p>
          <a:p>
            <a:pPr marL="971550" lvl="1" indent="-457200"/>
            <a:r>
              <a:rPr lang="pt-BR" dirty="0" smtClean="0"/>
              <a:t>ADI 2.310-1/DF: afastamento do regime celetista para exercício das funções de regulação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6467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Autoridade das agências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71550" lvl="1" indent="-457200"/>
            <a:r>
              <a:rPr lang="pt-BR" dirty="0" smtClean="0"/>
              <a:t>Autarquias de regime especial: execução de atividades típicas (artigo 5º, I, do Decreto-Lei 200/67)</a:t>
            </a:r>
          </a:p>
          <a:p>
            <a:pPr marL="971550" lvl="1" indent="-457200"/>
            <a:endParaRPr lang="pt-BR" dirty="0"/>
          </a:p>
          <a:p>
            <a:pPr marL="971550" lvl="1" indent="-457200"/>
            <a:r>
              <a:rPr lang="pt-BR" dirty="0" smtClean="0"/>
              <a:t>Poder </a:t>
            </a:r>
            <a:r>
              <a:rPr lang="pt-BR" dirty="0" err="1" smtClean="0"/>
              <a:t>extroverso</a:t>
            </a:r>
            <a:r>
              <a:rPr lang="pt-BR" dirty="0" smtClean="0"/>
              <a:t>: </a:t>
            </a:r>
            <a:r>
              <a:rPr lang="pt-BR" dirty="0"/>
              <a:t>f</a:t>
            </a:r>
            <a:r>
              <a:rPr lang="pt-BR" dirty="0" smtClean="0"/>
              <a:t>unções normativas e quase-judiciais</a:t>
            </a:r>
          </a:p>
          <a:p>
            <a:pPr marL="971550" lvl="1" indent="-457200"/>
            <a:endParaRPr lang="pt-BR" dirty="0"/>
          </a:p>
          <a:p>
            <a:pPr marL="971550" lvl="1" indent="-457200"/>
            <a:r>
              <a:rPr lang="pt-BR" dirty="0" smtClean="0"/>
              <a:t>Composição, mediação e negociação</a:t>
            </a:r>
          </a:p>
          <a:p>
            <a:pPr marL="971550" lvl="1" indent="-457200"/>
            <a:endParaRPr lang="pt-BR" dirty="0"/>
          </a:p>
          <a:p>
            <a:pPr marL="971550" lvl="1" indent="-457200"/>
            <a:r>
              <a:rPr lang="pt-BR" dirty="0" smtClean="0"/>
              <a:t>Direção por órgãos colegiados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23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Atividade objeto das agências e características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Amplitude dos poderes das agências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 smtClean="0"/>
              <a:t>Poder normativo: comandos gerais para o setor regulado</a:t>
            </a:r>
          </a:p>
          <a:p>
            <a:pPr marL="1371600" lvl="2" indent="-457200"/>
            <a:endParaRPr lang="pt-BR" dirty="0"/>
          </a:p>
          <a:p>
            <a:pPr marL="1371600" lvl="2" indent="-457200"/>
            <a:r>
              <a:rPr lang="pt-BR" dirty="0" smtClean="0"/>
              <a:t>Poder de outorga: emissão de atos de licença e autorização para franquear ou interditar atividades</a:t>
            </a:r>
          </a:p>
          <a:p>
            <a:pPr marL="1371600" lvl="2" indent="-457200"/>
            <a:endParaRPr lang="pt-BR" dirty="0"/>
          </a:p>
          <a:p>
            <a:pPr marL="1371600" lvl="2" indent="-457200"/>
            <a:r>
              <a:rPr lang="pt-BR" dirty="0" smtClean="0"/>
              <a:t>Poder de fiscalização: monitoramento das atividades reguladas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88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Atividade objeto das agências e características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Amplitude dos poderes das agências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 smtClean="0"/>
              <a:t>Poder sancionatório: aplicação de sanções</a:t>
            </a:r>
          </a:p>
          <a:p>
            <a:pPr marL="1371600" lvl="2" indent="-457200"/>
            <a:endParaRPr lang="pt-BR" dirty="0"/>
          </a:p>
          <a:p>
            <a:pPr marL="1371600" lvl="2" indent="-457200"/>
            <a:r>
              <a:rPr lang="pt-BR" dirty="0" smtClean="0"/>
              <a:t>Poder conciliatório: conciliação e mediação de interesses de indivíduos, empresas e grupos</a:t>
            </a:r>
          </a:p>
          <a:p>
            <a:pPr marL="1371600" lvl="2" indent="-457200"/>
            <a:endParaRPr lang="pt-BR" dirty="0"/>
          </a:p>
          <a:p>
            <a:pPr marL="1371600" lvl="2" indent="-457200"/>
            <a:r>
              <a:rPr lang="pt-BR" dirty="0" smtClean="0"/>
              <a:t>Poder de recomendação: subsídios, orientações e informações do poder público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5623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Atividade objeto das agências e características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Requisitos de capacitação técnica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 smtClean="0"/>
              <a:t>Decorrência da especialidade da intervenção</a:t>
            </a:r>
          </a:p>
          <a:p>
            <a:pPr marL="1371600" lvl="2" indent="-457200"/>
            <a:endParaRPr lang="pt-BR" dirty="0"/>
          </a:p>
          <a:p>
            <a:pPr marL="1371600" lvl="2" indent="-457200"/>
            <a:r>
              <a:rPr lang="pt-BR" dirty="0" err="1" smtClean="0"/>
              <a:t>Regução</a:t>
            </a:r>
            <a:r>
              <a:rPr lang="pt-BR" dirty="0" smtClean="0"/>
              <a:t> da assimetria de informações entre regulador e regulado</a:t>
            </a:r>
          </a:p>
          <a:p>
            <a:pPr marL="1371600" lvl="2" indent="-457200"/>
            <a:endParaRPr lang="pt-BR" dirty="0"/>
          </a:p>
          <a:p>
            <a:pPr marL="1371600" lvl="2" indent="-457200"/>
            <a:r>
              <a:rPr lang="pt-BR" dirty="0" smtClean="0"/>
              <a:t>Momentos</a:t>
            </a:r>
          </a:p>
          <a:p>
            <a:pPr marL="1828800" lvl="3" indent="-457200"/>
            <a:r>
              <a:rPr lang="pt-BR" dirty="0" smtClean="0"/>
              <a:t>Recrutamento dos agentes</a:t>
            </a:r>
          </a:p>
          <a:p>
            <a:pPr marL="1828800" lvl="3" indent="-457200"/>
            <a:r>
              <a:rPr lang="pt-BR" dirty="0" smtClean="0"/>
              <a:t>Condições de exercício das funções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8792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Atividade objeto das agências e características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457200"/>
            <a:r>
              <a:rPr lang="pt-BR" dirty="0" smtClean="0"/>
              <a:t>Permeabilidade à sociedade</a:t>
            </a:r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 smtClean="0"/>
              <a:t>Legitimidade da regulação perante os regulados</a:t>
            </a:r>
          </a:p>
          <a:p>
            <a:pPr marL="1371600" lvl="2" indent="-457200"/>
            <a:r>
              <a:rPr lang="pt-BR" dirty="0" smtClean="0"/>
              <a:t>Participação dos demais administrados</a:t>
            </a:r>
          </a:p>
          <a:p>
            <a:pPr marL="1371600" lvl="2" indent="-457200"/>
            <a:endParaRPr lang="pt-BR" dirty="0"/>
          </a:p>
          <a:p>
            <a:pPr marL="971550" lvl="1" indent="-457200"/>
            <a:r>
              <a:rPr lang="pt-BR" dirty="0" err="1" smtClean="0"/>
              <a:t>Processualidade</a:t>
            </a:r>
            <a:endParaRPr lang="pt-BR" dirty="0" smtClean="0"/>
          </a:p>
          <a:p>
            <a:pPr marL="971550" lvl="1" indent="-457200"/>
            <a:endParaRPr lang="pt-BR" dirty="0"/>
          </a:p>
          <a:p>
            <a:pPr marL="1371600" lvl="2" indent="-457200"/>
            <a:r>
              <a:rPr lang="pt-BR" dirty="0" smtClean="0"/>
              <a:t>Observância do devido processo legal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6335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441</Words>
  <Application>Microsoft Office PowerPoint</Application>
  <PresentationFormat>Apresentação na tela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Agências reguladoras no Brasil</vt:lpstr>
      <vt:lpstr>Questões conceituais</vt:lpstr>
      <vt:lpstr>Questões conceituais</vt:lpstr>
      <vt:lpstr>Autoridade das agências</vt:lpstr>
      <vt:lpstr>Autoridade das agências</vt:lpstr>
      <vt:lpstr>Atividade objeto das agências e características</vt:lpstr>
      <vt:lpstr>Atividade objeto das agências e características</vt:lpstr>
      <vt:lpstr>Atividade objeto das agências e características</vt:lpstr>
      <vt:lpstr>Atividade objeto das agências e características</vt:lpstr>
      <vt:lpstr>Independência</vt:lpstr>
      <vt:lpstr>Independência</vt:lpstr>
      <vt:lpstr>Independência</vt:lpstr>
      <vt:lpstr>Independência</vt:lpstr>
      <vt:lpstr>Independência</vt:lpstr>
      <vt:lpstr>Independência</vt:lpstr>
      <vt:lpstr>Independência</vt:lpstr>
    </vt:vector>
  </TitlesOfParts>
  <Company>FDRP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Agências reguladoras no Brasil</dc:title>
  <dc:creator>Gabriel Loretto Lochagin</dc:creator>
  <cp:lastModifiedBy>Gabriel Loretto Lochagin</cp:lastModifiedBy>
  <cp:revision>3</cp:revision>
  <dcterms:created xsi:type="dcterms:W3CDTF">2017-05-11T11:07:04Z</dcterms:created>
  <dcterms:modified xsi:type="dcterms:W3CDTF">2017-05-11T11:45:05Z</dcterms:modified>
</cp:coreProperties>
</file>