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480" r:id="rId3"/>
    <p:sldId id="317" r:id="rId4"/>
    <p:sldId id="316" r:id="rId5"/>
    <p:sldId id="262" r:id="rId6"/>
    <p:sldId id="556" r:id="rId7"/>
    <p:sldId id="263" r:id="rId8"/>
    <p:sldId id="296" r:id="rId9"/>
    <p:sldId id="298" r:id="rId10"/>
    <p:sldId id="264" r:id="rId11"/>
    <p:sldId id="266" r:id="rId12"/>
    <p:sldId id="318" r:id="rId13"/>
    <p:sldId id="269" r:id="rId14"/>
    <p:sldId id="567" r:id="rId15"/>
    <p:sldId id="270" r:id="rId16"/>
    <p:sldId id="568" r:id="rId17"/>
    <p:sldId id="272" r:id="rId18"/>
    <p:sldId id="465" r:id="rId19"/>
    <p:sldId id="466" r:id="rId20"/>
    <p:sldId id="475" r:id="rId21"/>
    <p:sldId id="476" r:id="rId22"/>
    <p:sldId id="477" r:id="rId23"/>
    <p:sldId id="485" r:id="rId24"/>
    <p:sldId id="467" r:id="rId25"/>
    <p:sldId id="478" r:id="rId26"/>
    <p:sldId id="486" r:id="rId27"/>
    <p:sldId id="555" r:id="rId28"/>
    <p:sldId id="557" r:id="rId29"/>
    <p:sldId id="554" r:id="rId30"/>
    <p:sldId id="558" r:id="rId31"/>
    <p:sldId id="559" r:id="rId32"/>
    <p:sldId id="561" r:id="rId33"/>
    <p:sldId id="560" r:id="rId34"/>
    <p:sldId id="563" r:id="rId35"/>
    <p:sldId id="565" r:id="rId36"/>
    <p:sldId id="566" r:id="rId37"/>
    <p:sldId id="564" r:id="rId38"/>
    <p:sldId id="56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17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/Users/heloisaburnquist/Desktop/Internacional2018/I&#769;ndice%20BigMac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Sheet1!$Z$3:$Z$32</cx:f>
        <cx:lvl ptCount="30">
          <cx:pt idx="0">Switzerland</cx:pt>
          <cx:pt idx="1">Sweden</cx:pt>
          <cx:pt idx="2">United States</cx:pt>
          <cx:pt idx="3">Finland</cx:pt>
          <cx:pt idx="4">Norway</cx:pt>
          <cx:pt idx="5">Canada</cx:pt>
          <cx:pt idx="6">France</cx:pt>
          <cx:pt idx="7">Italy</cx:pt>
          <cx:pt idx="8">Germany</cx:pt>
          <cx:pt idx="9">Belgium</cx:pt>
          <cx:pt idx="10">Spain</cx:pt>
          <cx:pt idx="11">Ireland</cx:pt>
          <cx:pt idx="12">Euro area</cx:pt>
          <cx:pt idx="13">Denmark</cx:pt>
          <cx:pt idx="14">Israel</cx:pt>
          <cx:pt idx="15">Australia</cx:pt>
          <cx:pt idx="16">Uruguay</cx:pt>
          <cx:pt idx="17">Netherlands</cx:pt>
          <cx:pt idx="18">Brazil</cx:pt>
          <cx:pt idx="19">Lebanon</cx:pt>
          <cx:pt idx="20">Singapore</cx:pt>
          <cx:pt idx="21">New Zealand</cx:pt>
          <cx:pt idx="22">Britain</cx:pt>
          <cx:pt idx="23">Colombia</cx:pt>
          <cx:pt idx="24">Chile</cx:pt>
          <cx:pt idx="25">Costa Rica</cx:pt>
          <cx:pt idx="26">South Korea</cx:pt>
          <cx:pt idx="27">Austria</cx:pt>
          <cx:pt idx="28">Greece</cx:pt>
          <cx:pt idx="29">United Arab Emirates</cx:pt>
        </cx:lvl>
      </cx:strDim>
      <cx:numDim type="val">
        <cx:f>Sheet1!$AA$3:$AA$32</cx:f>
        <cx:lvl ptCount="30" formatCode="0.000">
          <cx:pt idx="0">0.1876902302885676</cx:pt>
          <cx:pt idx="1">0.057502726801884257</cx:pt>
          <cx:pt idx="2">0</cx:pt>
          <cx:pt idx="3">-0.017264791288566804</cx:pt>
          <cx:pt idx="4">-0.052104142609577429</cx:pt>
          <cx:pt idx="5">-0.080354667791261311</cx:pt>
          <cx:pt idx="6">-0.10660435571687886</cx:pt>
          <cx:pt idx="7">-0.10660435571687886</cx:pt>
          <cx:pt idx="8">-0.12362141560798601</cx:pt>
          <cx:pt idx="9">-0.12787568058076279</cx:pt>
          <cx:pt idx="10">-0.12787568058076279</cx:pt>
          <cx:pt idx="11">-0.13425707803992784</cx:pt>
          <cx:pt idx="12">-0.14063847549909303</cx:pt>
          <cx:pt idx="13">-0.1438024094598874</cx:pt>
          <cx:pt idx="14">-0.15120100813354143</cx:pt>
          <cx:pt idx="15">-0.18050499092559297</cx:pt>
          <cx:pt idx="16">-0.18849094674703695</cx:pt>
          <cx:pt idx="17">-0.19381678765880264</cx:pt>
          <cx:pt idx="18">-0.20091950051227453</cx:pt>
          <cx:pt idx="19">-0.21927642539105238</cx:pt>
          <cx:pt idx="20">-0.22363714352814223</cx:pt>
          <cx:pt idx="21">-0.23158257713248737</cx:pt>
          <cx:pt idx="22">-0.23202631578947389</cx:pt>
          <cx:pt idx="23">-0.2485535777226118</cx:pt>
          <cx:pt idx="24">-0.26483535110502904</cx:pt>
          <cx:pt idx="25">-0.26803806713465345</cx:pt>
          <cx:pt idx="26">-0.26819272876295291</cx:pt>
          <cx:pt idx="27">-0.27677495462794965</cx:pt>
          <cx:pt idx="28">-0.28741061705989146</cx:pt>
          <cx:pt idx="29">-0.30826814975292949</cx:pt>
        </cx:lvl>
      </cx:numDim>
    </cx:data>
  </cx:chartData>
  <cx:chart>
    <cx:plotArea>
      <cx:plotAreaRegion>
        <cx:series layoutId="waterfall" uniqueId="{004FCFCD-7E22-2A40-8D7F-CBB312597113}">
          <cx:tx>
            <cx:txData>
              <cx:f>Sheet1!$AA$2</cx:f>
              <cx:v>(-)SUB/(+)SOBRE</cx:v>
            </cx:txData>
          </cx:tx>
          <cx:dataId val="0"/>
          <cx:layoutPr>
            <cx:subtotals/>
          </cx:layoutPr>
        </cx:series>
      </cx:plotAreaRegion>
      <cx:axis id="0">
        <cx:catScaling gapWidth="0.5"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/>
            </a:pPr>
            <a:endParaRPr lang="en-US" sz="14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/>
            </a:endParaRPr>
          </a:p>
        </cx:txPr>
      </cx:axis>
      <cx:axis id="1">
        <cx:valScaling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BA869-E49E-E149-83E9-36E6EEABF1AF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92224-D93A-E64A-8D67-369069E3F62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16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92224-D93A-E64A-8D67-369069E3F626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30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92224-D93A-E64A-8D67-369069E3F62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75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695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7B5ABA-D7BF-9446-B979-FF427D7C4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385BA-234A-5449-953E-FE1B4C6AFA8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2EB352C9-96EB-C748-B596-03BC32DCEA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77C052E0-4257-1145-8063-16A72ABD9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444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87EE71-45BA-7B42-908D-E515AFAA3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C72CC-2CB4-8F4D-B69F-291D04BC80E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AF40F9DE-6733-0847-B064-D7252BD34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A0FFB616-39A8-5C48-8C43-A4D70BAA4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268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DB0574-D5D0-3D40-864A-83B3824458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CE884-3263-F049-A8A0-CE40A3E58B4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3029EB7D-046C-B248-A0C1-193AA89D1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BAA42F02-4634-1843-8B54-7039DED89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01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75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61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4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5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99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21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16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86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48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47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31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7749-C29E-7346-A2FF-23171BF7CDE1}" type="datetimeFigureOut">
              <a:rPr lang="en-US" smtClean="0"/>
              <a:t>11/13/19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7286-80E7-4142-8398-3E308C606D5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4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Taxa de Câmbio</a:t>
            </a:r>
            <a:br>
              <a:rPr lang="pt-BR" dirty="0"/>
            </a:br>
            <a:r>
              <a:rPr lang="pt-BR" dirty="0"/>
              <a:t>Análise Aplicada </a:t>
            </a:r>
          </a:p>
        </p:txBody>
      </p:sp>
    </p:spTree>
    <p:extLst>
      <p:ext uri="{BB962C8B-B14F-4D97-AF65-F5344CB8AC3E}">
        <p14:creationId xmlns:p14="http://schemas.microsoft.com/office/powerpoint/2010/main" val="195831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457200" y="971550"/>
            <a:ext cx="8077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pt-BR" sz="2400" dirty="0">
                <a:effectLst/>
                <a:latin typeface="Arial" charset="0"/>
              </a:rPr>
              <a:t>Se prevalece a LPU, tem-se (para cada bem </a:t>
            </a:r>
            <a:r>
              <a:rPr lang="pt-BR" sz="2400" dirty="0" err="1">
                <a:effectLst/>
                <a:latin typeface="Arial" charset="0"/>
              </a:rPr>
              <a:t>g</a:t>
            </a:r>
            <a:r>
              <a:rPr lang="pt-BR" sz="2400" dirty="0">
                <a:effectLst/>
                <a:latin typeface="Arial" charset="0"/>
              </a:rPr>
              <a:t>):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None/>
            </a:pPr>
            <a:br>
              <a:rPr lang="pt-BR" dirty="0">
                <a:effectLst/>
                <a:latin typeface="Arial" charset="0"/>
              </a:rPr>
            </a:br>
            <a:endParaRPr lang="pt-BR" dirty="0">
              <a:effectLst/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None/>
            </a:pPr>
            <a:endParaRPr lang="pt-BR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None/>
            </a:pPr>
            <a:r>
              <a:rPr lang="pt-BR" sz="2000" dirty="0">
                <a:effectLst/>
                <a:latin typeface="Arial" charset="0"/>
              </a:rPr>
              <a:t>Isso significa que o preço de </a:t>
            </a:r>
            <a:r>
              <a:rPr lang="pt-BR" sz="2000" i="1" dirty="0" err="1">
                <a:effectLst/>
                <a:latin typeface="Arial" charset="0"/>
              </a:rPr>
              <a:t>g</a:t>
            </a:r>
            <a:r>
              <a:rPr lang="pt-BR" sz="2000" dirty="0">
                <a:effectLst/>
                <a:latin typeface="Arial" charset="0"/>
              </a:rPr>
              <a:t> é o mesmo na Europa e nos EUA  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None/>
            </a:pPr>
            <a:endParaRPr lang="pt-BR" sz="2000" dirty="0">
              <a:effectLst/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pt-BR" sz="2000" dirty="0">
                <a:effectLst/>
                <a:latin typeface="Arial" charset="0"/>
              </a:rPr>
              <a:t>E quando a LPU não é assegurada pelo nível de câmbio?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0"/>
              <a:buChar char="w"/>
            </a:pPr>
            <a:r>
              <a:rPr lang="pt-BR" sz="2000" dirty="0">
                <a:effectLst/>
                <a:latin typeface="Arial" charset="0"/>
                <a:ea typeface="Arial" charset="0"/>
              </a:rPr>
              <a:t>Caso os bens relativamente mais baratos sejam os dos EUA : 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0"/>
              <a:buChar char="w"/>
            </a:pPr>
            <a:endParaRPr lang="pt-BR" sz="2000" dirty="0">
              <a:effectLst/>
              <a:latin typeface="Arial" charset="0"/>
              <a:ea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0"/>
              <a:buChar char="w"/>
            </a:pPr>
            <a:endParaRPr lang="pt-BR" sz="2000" dirty="0">
              <a:effectLst/>
              <a:latin typeface="Arial" charset="0"/>
              <a:ea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0"/>
              <a:buChar char="w"/>
            </a:pPr>
            <a:r>
              <a:rPr lang="pt-BR" sz="2000" dirty="0">
                <a:effectLst/>
                <a:latin typeface="Arial" charset="0"/>
                <a:ea typeface="Arial" charset="0"/>
              </a:rPr>
              <a:t>Caso os bens mais baratos seja</a:t>
            </a:r>
            <a:r>
              <a:rPr lang="pt-BR" sz="2000" dirty="0">
                <a:latin typeface="Arial" charset="0"/>
                <a:ea typeface="Arial" charset="0"/>
              </a:rPr>
              <a:t>m os da Europa:</a:t>
            </a:r>
            <a:endParaRPr lang="pt-BR" sz="2000" dirty="0">
              <a:effectLst/>
              <a:latin typeface="Arial" charset="0"/>
              <a:ea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0"/>
              <a:buChar char="w"/>
            </a:pPr>
            <a:endParaRPr lang="pt-BR" dirty="0">
              <a:effectLst/>
              <a:latin typeface="Arial" charset="0"/>
              <a:ea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</a:pPr>
            <a:endParaRPr lang="pt-BR" sz="2000" dirty="0">
              <a:effectLst/>
              <a:latin typeface="Arial" charset="0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68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latin typeface="Arial" charset="0"/>
                <a:cs typeface="Arial" charset="0"/>
              </a:rPr>
              <a:t>A Lei do Preço Único</a:t>
            </a:r>
          </a:p>
        </p:txBody>
      </p:sp>
      <p:sp>
        <p:nvSpPr>
          <p:cNvPr id="258052" name="Rectangle 6"/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3" name="Rectangle 8"/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4" name="Rectangle 10"/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5" name="Rectangle 12"/>
          <p:cNvSpPr>
            <a:spLocks noChangeArrowheads="1"/>
          </p:cNvSpPr>
          <p:nvPr/>
        </p:nvSpPr>
        <p:spPr bwMode="auto">
          <a:xfrm>
            <a:off x="0" y="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6" name="Rectangle 13"/>
          <p:cNvSpPr>
            <a:spLocks noChangeArrowheads="1"/>
          </p:cNvSpPr>
          <p:nvPr/>
        </p:nvSpPr>
        <p:spPr bwMode="auto">
          <a:xfrm>
            <a:off x="0" y="7429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7" name="Rectangle 6"/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8" name="Rectangle 8"/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59" name="Rectangle 10"/>
          <p:cNvSpPr>
            <a:spLocks noChangeArrowheads="1"/>
          </p:cNvSpPr>
          <p:nvPr/>
        </p:nvSpPr>
        <p:spPr bwMode="auto">
          <a:xfrm>
            <a:off x="0" y="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>
              <a:effectLst/>
            </a:endParaRPr>
          </a:p>
        </p:txBody>
      </p:sp>
      <p:sp>
        <p:nvSpPr>
          <p:cNvPr id="258060" name="Rectangle 11"/>
          <p:cNvSpPr>
            <a:spLocks noChangeArrowheads="1"/>
          </p:cNvSpPr>
          <p:nvPr/>
        </p:nvSpPr>
        <p:spPr bwMode="auto">
          <a:xfrm>
            <a:off x="0" y="674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1800">
              <a:effectLst/>
              <a:latin typeface="Arial" charset="0"/>
            </a:endParaRPr>
          </a:p>
        </p:txBody>
      </p:sp>
      <p:sp>
        <p:nvSpPr>
          <p:cNvPr id="258061" name="Rectangle 14"/>
          <p:cNvSpPr>
            <a:spLocks noChangeArrowheads="1"/>
          </p:cNvSpPr>
          <p:nvPr/>
        </p:nvSpPr>
        <p:spPr bwMode="auto">
          <a:xfrm>
            <a:off x="0" y="674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1800">
              <a:effectLst/>
              <a:latin typeface="Arial" charset="0"/>
            </a:endParaRPr>
          </a:p>
        </p:txBody>
      </p:sp>
      <p:pic>
        <p:nvPicPr>
          <p:cNvPr id="258066" name="Picture 1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60730"/>
            <a:ext cx="4482374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8067" name="Picture 10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8096"/>
            <a:ext cx="4482374" cy="54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8068" name="Picture 10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5255388"/>
            <a:ext cx="4445861" cy="49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35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338"/>
            <a:ext cx="8229600" cy="563562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>
                <a:latin typeface="Arial" charset="0"/>
                <a:cs typeface="Arial" charset="0"/>
              </a:rPr>
              <a:t>Taxa Real de Câmbio 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31085" y="708152"/>
            <a:ext cx="8255715" cy="452596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pt-BR" sz="2400" b="1" dirty="0">
                <a:latin typeface="+mj-lt"/>
                <a:cs typeface="Arial" charset="0"/>
              </a:rPr>
              <a:t>O nível da taxa de preço relativo</a:t>
            </a:r>
            <a:r>
              <a:rPr lang="pt-BR" sz="2400" b="1" i="1" dirty="0">
                <a:latin typeface="+mj-lt"/>
                <a:cs typeface="Arial" charset="0"/>
              </a:rPr>
              <a:t> </a:t>
            </a:r>
            <a:r>
              <a:rPr lang="pt-BR" sz="2400" b="1" i="1" dirty="0" err="1">
                <a:latin typeface="+mj-lt"/>
                <a:cs typeface="Arial" charset="0"/>
              </a:rPr>
              <a:t>q</a:t>
            </a:r>
            <a:r>
              <a:rPr lang="pt-BR" sz="2400" b="1" i="1" dirty="0">
                <a:latin typeface="+mj-lt"/>
                <a:cs typeface="Arial" charset="0"/>
              </a:rPr>
              <a:t> </a:t>
            </a:r>
            <a:r>
              <a:rPr lang="pt-BR" sz="2400" dirty="0">
                <a:latin typeface="+mj-lt"/>
                <a:cs typeface="Arial" charset="0"/>
              </a:rPr>
              <a:t>é um conceito importante.  Trata-se da </a:t>
            </a:r>
            <a:r>
              <a:rPr lang="pt-BR" sz="2400" b="1" dirty="0">
                <a:latin typeface="+mj-lt"/>
                <a:cs typeface="Arial" charset="0"/>
              </a:rPr>
              <a:t>Taxa Real de Câmbio</a:t>
            </a:r>
            <a:r>
              <a:rPr lang="pt-BR" sz="2400" dirty="0">
                <a:latin typeface="+mj-lt"/>
                <a:cs typeface="Arial" charset="0"/>
              </a:rPr>
              <a:t>.  </a:t>
            </a:r>
            <a:endParaRPr lang="pt-BR" sz="2400" b="1" dirty="0">
              <a:latin typeface="+mj-lt"/>
              <a:cs typeface="Arial" charset="0"/>
            </a:endParaRPr>
          </a:p>
          <a:p>
            <a:pPr eaLnBrk="1" hangingPunct="1">
              <a:lnSpc>
                <a:spcPct val="130000"/>
              </a:lnSpc>
              <a:buFont typeface="Times" charset="0"/>
              <a:buNone/>
            </a:pPr>
            <a:endParaRPr lang="pt-BR" sz="2400" b="1" dirty="0">
              <a:latin typeface="+mj-lt"/>
              <a:cs typeface="Arial" charset="0"/>
            </a:endParaRPr>
          </a:p>
          <a:p>
            <a:pPr eaLnBrk="1" hangingPunct="1">
              <a:lnSpc>
                <a:spcPct val="130000"/>
              </a:lnSpc>
              <a:buFont typeface="Times" charset="0"/>
              <a:buNone/>
            </a:pPr>
            <a:endParaRPr lang="pt-BR" sz="2400" b="1" dirty="0">
              <a:latin typeface="+mj-lt"/>
              <a:cs typeface="Arial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pt-BR" sz="2400" dirty="0">
              <a:latin typeface="+mj-lt"/>
              <a:cs typeface="Arial" charset="0"/>
            </a:endParaRPr>
          </a:p>
          <a:p>
            <a:pPr marL="0" indent="0" algn="just" eaLnBrk="1" hangingPunct="1">
              <a:lnSpc>
                <a:spcPct val="130000"/>
              </a:lnSpc>
              <a:buNone/>
            </a:pPr>
            <a:endParaRPr lang="pt-BR" sz="2400" dirty="0">
              <a:latin typeface="+mj-lt"/>
              <a:cs typeface="Arial" charset="0"/>
            </a:endParaRPr>
          </a:p>
          <a:p>
            <a:pPr marL="0" indent="0" algn="just" eaLnBrk="1" hangingPunct="1">
              <a:buNone/>
            </a:pPr>
            <a:r>
              <a:rPr lang="pt-BR" sz="2000" dirty="0">
                <a:latin typeface="+mj-lt"/>
                <a:cs typeface="Arial" charset="0"/>
              </a:rPr>
              <a:t>É importante, no entanto, lembrar uma diferença chave para evitar que os conceitos sejam confundidos:</a:t>
            </a:r>
          </a:p>
          <a:p>
            <a:pPr marL="0" indent="0" algn="just" eaLnBrk="1" hangingPunct="1">
              <a:buNone/>
            </a:pPr>
            <a:endParaRPr lang="pt-BR" sz="2000" dirty="0">
              <a:latin typeface="+mj-lt"/>
              <a:cs typeface="Arial" charset="0"/>
            </a:endParaRPr>
          </a:p>
          <a:p>
            <a:pPr lvl="1" algn="just" eaLnBrk="1" hangingPunct="1"/>
            <a:r>
              <a:rPr lang="pt-BR" sz="2000" i="1" dirty="0">
                <a:latin typeface="+mj-lt"/>
                <a:ea typeface="Arial" charset="0"/>
                <a:cs typeface="Arial" charset="0"/>
              </a:rPr>
              <a:t>A </a:t>
            </a:r>
            <a:r>
              <a:rPr lang="pt-BR" sz="2000" b="1" i="1" dirty="0">
                <a:latin typeface="+mj-lt"/>
                <a:ea typeface="Arial" charset="0"/>
                <a:cs typeface="Arial" charset="0"/>
              </a:rPr>
              <a:t>taxa nominal de câmbio E </a:t>
            </a:r>
            <a:r>
              <a:rPr lang="pt-BR" sz="2000" i="1" dirty="0">
                <a:latin typeface="+mj-lt"/>
                <a:ea typeface="Arial" charset="0"/>
                <a:cs typeface="Arial" charset="0"/>
              </a:rPr>
              <a:t>é a taxa à qual se trocam as moedas. </a:t>
            </a:r>
          </a:p>
          <a:p>
            <a:pPr lvl="1" algn="just" eaLnBrk="1" hangingPunct="1"/>
            <a:r>
              <a:rPr lang="pt-BR" sz="2000" b="1" i="1" dirty="0">
                <a:latin typeface="+mj-lt"/>
                <a:ea typeface="Arial" charset="0"/>
                <a:cs typeface="Arial" charset="0"/>
              </a:rPr>
              <a:t>A taxa real de câmbio </a:t>
            </a:r>
            <a:r>
              <a:rPr lang="pt-BR" sz="2000" b="1" i="1" dirty="0" err="1">
                <a:latin typeface="+mj-lt"/>
                <a:ea typeface="Arial" charset="0"/>
                <a:cs typeface="Arial" charset="0"/>
              </a:rPr>
              <a:t>q</a:t>
            </a:r>
            <a:r>
              <a:rPr lang="pt-BR" sz="2000" b="1" i="1" dirty="0">
                <a:latin typeface="+mj-lt"/>
                <a:ea typeface="Arial" charset="0"/>
                <a:cs typeface="Arial" charset="0"/>
              </a:rPr>
              <a:t> é a taxa à qual um conjunto de bens (ou cesta) são comercializados.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928" y="1658077"/>
            <a:ext cx="4886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24928" y="2507904"/>
            <a:ext cx="155202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/>
              <a:t>Preço relativo do bem </a:t>
            </a:r>
            <a:r>
              <a:rPr lang="pt-BR" err="1"/>
              <a:t>g</a:t>
            </a:r>
            <a:r>
              <a:rPr lang="pt-BR"/>
              <a:t> na Europa versus nos EUA.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8066" y="2611533"/>
            <a:ext cx="166319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/>
              <a:t>Preço europeu do bem </a:t>
            </a:r>
            <a:r>
              <a:rPr lang="pt-BR" err="1"/>
              <a:t>g</a:t>
            </a:r>
            <a:r>
              <a:rPr lang="pt-BR"/>
              <a:t>, expresso em dólares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9165" y="2500861"/>
            <a:ext cx="166319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/>
              <a:t>Preço norte- americano do bem </a:t>
            </a:r>
            <a:r>
              <a:rPr lang="pt-BR" err="1"/>
              <a:t>g</a:t>
            </a:r>
            <a:r>
              <a:rPr lang="pt-BR"/>
              <a:t> expresso em dólares</a:t>
            </a:r>
          </a:p>
        </p:txBody>
      </p:sp>
    </p:spTree>
    <p:extLst>
      <p:ext uri="{BB962C8B-B14F-4D97-AF65-F5344CB8AC3E}">
        <p14:creationId xmlns:p14="http://schemas.microsoft.com/office/powerpoint/2010/main" val="236619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4002"/>
            <a:ext cx="8229600" cy="563562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>
                <a:latin typeface="Arial" charset="0"/>
                <a:cs typeface="Arial" charset="0"/>
              </a:rPr>
              <a:t>Taxa Real de Câmbio 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5986" y="946856"/>
            <a:ext cx="7848076" cy="5149144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pt-BR" sz="2800" dirty="0">
                <a:latin typeface="+mj-lt"/>
                <a:cs typeface="Arial" charset="0"/>
              </a:rPr>
              <a:t> Inferência Importante</a:t>
            </a:r>
          </a:p>
          <a:p>
            <a:pPr marL="0" indent="0" eaLnBrk="1" hangingPunct="1">
              <a:buNone/>
            </a:pPr>
            <a:r>
              <a:rPr lang="pt-BR" sz="2800" b="1" dirty="0">
                <a:latin typeface="+mj-lt"/>
                <a:cs typeface="Arial" charset="0"/>
              </a:rPr>
              <a:t>Quando o preço relativo dos bens se altera </a:t>
            </a:r>
            <a:r>
              <a:rPr lang="pt-BR" sz="2800" dirty="0">
                <a:latin typeface="+mj-lt"/>
                <a:cs typeface="Arial" charset="0"/>
              </a:rPr>
              <a:t>entre países:</a:t>
            </a:r>
          </a:p>
          <a:p>
            <a:pPr eaLnBrk="1" hangingPunct="1">
              <a:buFontTx/>
              <a:buChar char="-"/>
            </a:pPr>
            <a:r>
              <a:rPr lang="pt-BR" sz="2800" b="1" i="1" dirty="0">
                <a:latin typeface="+mj-lt"/>
                <a:cs typeface="Arial" charset="0"/>
              </a:rPr>
              <a:t>Se a taxa de câmbio</a:t>
            </a:r>
            <a:r>
              <a:rPr lang="pt-BR" sz="2800" b="1" dirty="0">
                <a:latin typeface="+mj-lt"/>
                <a:cs typeface="Arial" charset="0"/>
              </a:rPr>
              <a:t> </a:t>
            </a:r>
            <a:r>
              <a:rPr lang="pt-BR" sz="2800" b="1" i="1" dirty="0">
                <a:latin typeface="+mj-lt"/>
                <a:cs typeface="Arial" charset="0"/>
              </a:rPr>
              <a:t>nominal</a:t>
            </a:r>
            <a:r>
              <a:rPr lang="pt-BR" sz="2800" b="1" dirty="0">
                <a:latin typeface="+mj-lt"/>
                <a:cs typeface="Arial" charset="0"/>
              </a:rPr>
              <a:t> não se altera</a:t>
            </a:r>
            <a:r>
              <a:rPr lang="pt-BR" sz="2800" dirty="0">
                <a:latin typeface="+mj-lt"/>
                <a:cs typeface="Arial" charset="0"/>
              </a:rPr>
              <a:t>, haverá uma alteração em termos do que é, de fato, comercializado – ou seja, </a:t>
            </a:r>
            <a:r>
              <a:rPr lang="pt-BR" sz="2800" b="1" dirty="0">
                <a:latin typeface="+mj-lt"/>
                <a:cs typeface="Arial" charset="0"/>
              </a:rPr>
              <a:t>altera-se a taxa real.</a:t>
            </a:r>
          </a:p>
          <a:p>
            <a:pPr eaLnBrk="1" hangingPunct="1">
              <a:buFontTx/>
              <a:buChar char="-"/>
            </a:pPr>
            <a:endParaRPr lang="pt-BR" sz="2800" b="1" dirty="0">
              <a:latin typeface="+mj-lt"/>
              <a:cs typeface="Arial" charset="0"/>
            </a:endParaRPr>
          </a:p>
          <a:p>
            <a:pPr eaLnBrk="1" hangingPunct="1">
              <a:buFontTx/>
              <a:buChar char="-"/>
            </a:pPr>
            <a:r>
              <a:rPr lang="pt-BR" sz="2800" dirty="0">
                <a:latin typeface="+mj-lt"/>
                <a:cs typeface="Arial" charset="0"/>
              </a:rPr>
              <a:t>Para manter o valor real do comércio, pode-se tornar necessário alterar o valor relativo das moedas, ou seja, taxa de câmbio nominal.</a:t>
            </a:r>
          </a:p>
          <a:p>
            <a:pPr eaLnBrk="1" hangingPunct="1">
              <a:lnSpc>
                <a:spcPct val="130000"/>
              </a:lnSpc>
              <a:buFont typeface="Times" charset="0"/>
              <a:buNone/>
            </a:pPr>
            <a:r>
              <a:rPr lang="pt-BR" sz="2800" b="1" dirty="0">
                <a:latin typeface="+mj-lt"/>
                <a:cs typeface="Arial" charset="0"/>
              </a:rPr>
              <a:t> </a:t>
            </a:r>
            <a:endParaRPr lang="pt-BR" sz="2800" b="1" i="1" dirty="0">
              <a:latin typeface="+mj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/>
          </a:bodyPr>
          <a:lstStyle/>
          <a:p>
            <a:r>
              <a:rPr lang="pt-BR" sz="3600" dirty="0"/>
              <a:t>Apreciação e Depreciação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088"/>
            <a:ext cx="81280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Interpretação de mudanças na taxa real de câmbio.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- Se a taxa de câmbio real aumenta para um país de referência:</a:t>
            </a:r>
          </a:p>
          <a:p>
            <a:pPr lvl="1"/>
            <a:r>
              <a:rPr lang="pt-BR" dirty="0"/>
              <a:t>Um </a:t>
            </a:r>
            <a:r>
              <a:rPr lang="pt-BR" b="1" dirty="0"/>
              <a:t>maior número de bens domésticos </a:t>
            </a:r>
            <a:r>
              <a:rPr lang="pt-BR" dirty="0"/>
              <a:t>é requerido </a:t>
            </a:r>
            <a:r>
              <a:rPr lang="pt-BR" b="1" dirty="0"/>
              <a:t>em troca de bens estrangeiros.</a:t>
            </a:r>
          </a:p>
          <a:p>
            <a:pPr lvl="1"/>
            <a:r>
              <a:rPr lang="pt-BR" dirty="0"/>
              <a:t>Intuitivamente denomina-se "depreciação real” do câmbio.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- Se a taxa de câmbio real cai para um país de referência:</a:t>
            </a:r>
          </a:p>
          <a:p>
            <a:pPr lvl="1"/>
            <a:r>
              <a:rPr lang="pt-BR" dirty="0"/>
              <a:t>Um </a:t>
            </a:r>
            <a:r>
              <a:rPr lang="pt-BR" b="1" dirty="0"/>
              <a:t>menor número de bens domésticos</a:t>
            </a:r>
            <a:r>
              <a:rPr lang="pt-BR" dirty="0"/>
              <a:t> é requerido em troca de bens estrangeiros.</a:t>
            </a:r>
          </a:p>
          <a:p>
            <a:pPr lvl="1"/>
            <a:r>
              <a:rPr lang="pt-BR" dirty="0"/>
              <a:t>Intuitivamente denominado "apreciação real” do câmbio.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54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586B-6005-5643-A877-E295BC84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88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Enfatizando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EBCE-5909-4B47-B066-A3959E6C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pt-BR" dirty="0"/>
              <a:t>Um </a:t>
            </a:r>
            <a:r>
              <a:rPr lang="pt-BR" b="1" dirty="0"/>
              <a:t>maior número de bens domésticos </a:t>
            </a:r>
            <a:r>
              <a:rPr lang="pt-BR" dirty="0"/>
              <a:t>é requerido </a:t>
            </a:r>
            <a:r>
              <a:rPr lang="pt-BR" b="1" dirty="0"/>
              <a:t>em troca de bens estrangeiros.</a:t>
            </a:r>
          </a:p>
          <a:p>
            <a:pPr lvl="1"/>
            <a:r>
              <a:rPr lang="pt-BR" dirty="0"/>
              <a:t>Intuitivamente denomina-se </a:t>
            </a:r>
            <a:r>
              <a:rPr lang="pt-BR" b="1" dirty="0"/>
              <a:t>"depreciação real” do câmbio.</a:t>
            </a:r>
          </a:p>
          <a:p>
            <a:pPr lvl="1"/>
            <a:endParaRPr lang="pt-BR" b="1" dirty="0"/>
          </a:p>
          <a:p>
            <a:pPr lvl="1"/>
            <a:endParaRPr lang="pt-BR" b="1" dirty="0"/>
          </a:p>
          <a:p>
            <a:pPr marL="457200" lvl="1" indent="0">
              <a:buNone/>
            </a:pPr>
            <a:r>
              <a:rPr lang="pt-BR" dirty="0"/>
              <a:t>Um </a:t>
            </a:r>
            <a:r>
              <a:rPr lang="pt-BR" b="1" dirty="0"/>
              <a:t>menor número de bens domésticos</a:t>
            </a:r>
            <a:r>
              <a:rPr lang="pt-BR" dirty="0"/>
              <a:t> é requerido em troca de bens estrangeiros.</a:t>
            </a:r>
          </a:p>
          <a:p>
            <a:pPr lvl="1"/>
            <a:r>
              <a:rPr lang="pt-BR" dirty="0"/>
              <a:t>Intuitivamente denominado </a:t>
            </a:r>
            <a:r>
              <a:rPr lang="pt-BR" b="1" dirty="0"/>
              <a:t>"apreciação real” do câmbio.</a:t>
            </a:r>
          </a:p>
          <a:p>
            <a:pPr lvl="1"/>
            <a:endParaRPr lang="pt-B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74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298"/>
            <a:ext cx="8229600" cy="754062"/>
          </a:xfrm>
        </p:spPr>
        <p:txBody>
          <a:bodyPr>
            <a:noAutofit/>
          </a:bodyPr>
          <a:lstStyle/>
          <a:p>
            <a:r>
              <a:rPr lang="pt-BR" sz="3200" dirty="0"/>
              <a:t>Paridade de Poder de Compra (PPC)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56" y="1425039"/>
            <a:ext cx="8473044" cy="5250663"/>
          </a:xfrm>
        </p:spPr>
        <p:txBody>
          <a:bodyPr>
            <a:normAutofit/>
          </a:bodyPr>
          <a:lstStyle/>
          <a:p>
            <a:r>
              <a:rPr lang="pt-BR" sz="2400" dirty="0"/>
              <a:t>Neste contexto analítico, a PPC absoluta é uma generalização da LPU, considerando conjuntos de bens expressos na forma de índices: </a:t>
            </a:r>
            <a:r>
              <a:rPr lang="pt-BR" sz="2400" i="1" dirty="0"/>
              <a:t>P</a:t>
            </a:r>
            <a:r>
              <a:rPr lang="pt-BR" sz="2400" i="1" baseline="-25000" dirty="0"/>
              <a:t>E</a:t>
            </a:r>
            <a:r>
              <a:rPr lang="pt-BR" sz="2400" i="1" dirty="0"/>
              <a:t> e P</a:t>
            </a:r>
            <a:r>
              <a:rPr lang="pt-BR" sz="2400" i="1" baseline="-25000" dirty="0"/>
              <a:t>US</a:t>
            </a:r>
            <a:r>
              <a:rPr lang="pt-BR" sz="2400" i="1" dirty="0"/>
              <a:t>.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Esta prevalece </a:t>
            </a:r>
            <a:r>
              <a:rPr lang="pt-BR" sz="2400" b="1" i="1" dirty="0"/>
              <a:t>se e somente se </a:t>
            </a:r>
            <a:r>
              <a:rPr lang="pt-BR" sz="2400" dirty="0"/>
              <a:t>a taxa de câmbio real é igual à unidade.</a:t>
            </a:r>
          </a:p>
          <a:p>
            <a:pPr marL="0" indent="0">
              <a:buNone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815" y="3191404"/>
            <a:ext cx="3793773" cy="47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1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298"/>
            <a:ext cx="8229600" cy="754062"/>
          </a:xfrm>
        </p:spPr>
        <p:txBody>
          <a:bodyPr>
            <a:noAutofit/>
          </a:bodyPr>
          <a:lstStyle/>
          <a:p>
            <a:r>
              <a:rPr lang="pt-BR" sz="3200" dirty="0"/>
              <a:t>Paridade de Poder de Compra (PPC)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55" y="1012079"/>
            <a:ext cx="8704613" cy="5663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E se a PPC não se verifica?</a:t>
            </a:r>
          </a:p>
          <a:p>
            <a:r>
              <a:rPr lang="pt-BR" sz="2200" dirty="0"/>
              <a:t>Se a taxa de câmbio real (</a:t>
            </a:r>
            <a:r>
              <a:rPr lang="pt-BR" sz="2200" dirty="0" err="1"/>
              <a:t>q</a:t>
            </a:r>
            <a:r>
              <a:rPr lang="pt-BR" sz="2200" dirty="0"/>
              <a:t>) é maior que 1 (em </a:t>
            </a:r>
            <a:r>
              <a:rPr lang="pt-BR" sz="2200" i="1" dirty="0" err="1"/>
              <a:t>x</a:t>
            </a:r>
            <a:r>
              <a:rPr lang="pt-BR" sz="2200" i="1" dirty="0"/>
              <a:t>%</a:t>
            </a:r>
            <a:r>
              <a:rPr lang="pt-BR" sz="2200" dirty="0"/>
              <a:t>) no exemplo, tem-se:</a:t>
            </a:r>
          </a:p>
          <a:p>
            <a:pPr lvl="1"/>
            <a:r>
              <a:rPr lang="pt-BR" sz="2200" dirty="0"/>
              <a:t>Bens europeus são relativamente caros ou norte-americanos (dólar) são relativamente mais baratos;</a:t>
            </a:r>
          </a:p>
          <a:p>
            <a:pPr lvl="1"/>
            <a:r>
              <a:rPr lang="pt-BR" sz="2200" dirty="0"/>
              <a:t>O Euro está sobrevalorizado (em </a:t>
            </a:r>
            <a:r>
              <a:rPr lang="pt-BR" sz="2200" dirty="0" err="1"/>
              <a:t>x</a:t>
            </a:r>
            <a:r>
              <a:rPr lang="pt-BR" sz="2200" dirty="0"/>
              <a:t>%)</a:t>
            </a:r>
          </a:p>
          <a:p>
            <a:pPr lvl="2"/>
            <a:r>
              <a:rPr lang="pt-BR" sz="2200" dirty="0"/>
              <a:t>Porque? Euros são </a:t>
            </a:r>
            <a:r>
              <a:rPr lang="pt-BR" sz="2200" dirty="0" err="1"/>
              <a:t>x</a:t>
            </a:r>
            <a:r>
              <a:rPr lang="pt-BR" sz="2200" dirty="0"/>
              <a:t>% mais caros que o necessário para satisfazer a PPC.</a:t>
            </a:r>
          </a:p>
          <a:p>
            <a:pPr lvl="2"/>
            <a:endParaRPr lang="pt-BR" sz="2200" dirty="0"/>
          </a:p>
          <a:p>
            <a:pPr lvl="2"/>
            <a:endParaRPr lang="pt-BR" sz="2200" dirty="0"/>
          </a:p>
          <a:p>
            <a:pPr lvl="2"/>
            <a:endParaRPr lang="pt-BR" dirty="0"/>
          </a:p>
          <a:p>
            <a:pPr marL="914400" lvl="2" indent="0">
              <a:buNone/>
            </a:pPr>
            <a:r>
              <a:rPr lang="pt-BR" dirty="0"/>
              <a:t>Se a taxa nominal se reduzisse (desvalorização do euro e valorização do dólar), poderia voltar à PPC absoluta (</a:t>
            </a:r>
            <a:r>
              <a:rPr lang="pt-BR" i="1" dirty="0" err="1"/>
              <a:t>q</a:t>
            </a:r>
            <a:r>
              <a:rPr lang="pt-BR" dirty="0"/>
              <a:t>=1).</a:t>
            </a:r>
          </a:p>
        </p:txBody>
      </p:sp>
      <p:pic>
        <p:nvPicPr>
          <p:cNvPr id="5" name="Picture 1043">
            <a:extLst>
              <a:ext uri="{FF2B5EF4-FFF2-40B4-BE49-F238E27FC236}">
                <a16:creationId xmlns:a16="http://schemas.microsoft.com/office/drawing/2014/main" id="{1BFDBF5F-EEAC-8142-99ED-E176CFA12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28" y="4278562"/>
            <a:ext cx="50673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96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76" y="503378"/>
            <a:ext cx="8861847" cy="754062"/>
          </a:xfrm>
        </p:spPr>
        <p:txBody>
          <a:bodyPr>
            <a:noAutofit/>
          </a:bodyPr>
          <a:lstStyle/>
          <a:p>
            <a:r>
              <a:rPr lang="pt-BR" sz="3200" dirty="0"/>
              <a:t>PPC absoluta, preços e taxa nominal de câmbio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664" y="1387851"/>
            <a:ext cx="8709959" cy="507076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Pode-se interpretar, portanto, que </a:t>
            </a:r>
            <a:r>
              <a:rPr lang="pt-BR" b="1" i="1" dirty="0"/>
              <a:t>a PPC oferece um nível de referência para a taxa de câmbio nominal.</a:t>
            </a:r>
          </a:p>
          <a:p>
            <a:endParaRPr lang="pt-BR" b="1" i="1" dirty="0"/>
          </a:p>
          <a:p>
            <a:r>
              <a:rPr lang="pt-BR" b="1" dirty="0"/>
              <a:t>Rearranjando a equação da PPC para </a:t>
            </a:r>
            <a:r>
              <a:rPr lang="pt-BR" b="1" i="1" dirty="0" err="1"/>
              <a:t>q</a:t>
            </a:r>
            <a:r>
              <a:rPr lang="pt-BR" b="1" i="1" dirty="0"/>
              <a:t> = 1: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 PPC implica que </a:t>
            </a:r>
            <a:r>
              <a:rPr lang="pt-BR" b="1" dirty="0"/>
              <a:t>a taxa de câmbio nominal à qual duas moedas são trocadas é igual aos níveis de preços relativos dos dois países.</a:t>
            </a:r>
          </a:p>
          <a:p>
            <a:endParaRPr lang="pt-BR" b="1" dirty="0"/>
          </a:p>
          <a:p>
            <a:r>
              <a:rPr lang="pt-BR" dirty="0"/>
              <a:t> A PPC é uma definição teórica que pode ser utilizada para prever movimentos nas taxas de câmbio.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663" y="3048496"/>
            <a:ext cx="3225799" cy="82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7678" y="3553901"/>
            <a:ext cx="17399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/>
              <a:t>Taxa de câmbio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8622" y="3586537"/>
            <a:ext cx="19939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/>
              <a:t>Taxa dos níveis de preços</a:t>
            </a:r>
          </a:p>
        </p:txBody>
      </p:sp>
    </p:spTree>
    <p:extLst>
      <p:ext uri="{BB962C8B-B14F-4D97-AF65-F5344CB8AC3E}">
        <p14:creationId xmlns:p14="http://schemas.microsoft.com/office/powerpoint/2010/main" val="36494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9648773B-4514-844E-9A9C-549838BA5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1391" y="406401"/>
            <a:ext cx="7775575" cy="719137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pt-BR" altLang="en-US" sz="3200" b="1" dirty="0"/>
              <a:t>Índice de Taxa de Câmbio Efetiva</a:t>
            </a:r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E92FA9A7-AD4A-8B44-A8B7-5F12ADF8C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1391" y="1145290"/>
            <a:ext cx="8041217" cy="5181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altLang="en-US" sz="2000" dirty="0"/>
          </a:p>
          <a:p>
            <a:pPr algn="just">
              <a:buFont typeface="Wingdings" pitchFamily="2" charset="2"/>
              <a:buNone/>
            </a:pPr>
            <a:r>
              <a:rPr lang="pt-BR" altLang="en-US" sz="2000" b="1" dirty="0">
                <a:latin typeface="Arial" panose="020B0604020202020204" pitchFamily="34" charset="0"/>
              </a:rPr>
              <a:t>O índice de </a:t>
            </a:r>
            <a:r>
              <a:rPr lang="pt-BR" altLang="en-US" sz="2000" dirty="0">
                <a:latin typeface="Arial" panose="020B0604020202020204" pitchFamily="34" charset="0"/>
              </a:rPr>
              <a:t>taxa de câmbio nominal efetiva</a:t>
            </a:r>
            <a:r>
              <a:rPr lang="pt-BR" altLang="en-US" sz="2000" b="1" dirty="0">
                <a:latin typeface="Arial" panose="020B0604020202020204" pitchFamily="34" charset="0"/>
              </a:rPr>
              <a:t> representa a taxa entre  </a:t>
            </a:r>
          </a:p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pt-BR" altLang="en-US" sz="2000" i="1" dirty="0">
                <a:latin typeface="Arial" panose="020B0604020202020204" pitchFamily="34" charset="0"/>
              </a:rPr>
              <a:t>um índice da taxa de câmbio da moeda de um dado país</a:t>
            </a:r>
            <a:r>
              <a:rPr lang="pt-BR" altLang="en-US" sz="2000" b="1" dirty="0">
                <a:latin typeface="Arial" panose="020B0604020202020204" pitchFamily="34" charset="0"/>
              </a:rPr>
              <a:t>, para um</a:t>
            </a:r>
          </a:p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pt-BR" altLang="en-US" sz="2000" b="1" dirty="0">
                <a:latin typeface="Arial" panose="020B0604020202020204" pitchFamily="34" charset="0"/>
              </a:rPr>
              <a:t>dado período, com relação </a:t>
            </a:r>
            <a:r>
              <a:rPr lang="pt-BR" altLang="en-US" sz="2000" i="1" dirty="0">
                <a:latin typeface="Arial" panose="020B0604020202020204" pitchFamily="34" charset="0"/>
              </a:rPr>
              <a:t>a uma média ponderada da taxa de</a:t>
            </a:r>
          </a:p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pt-BR" altLang="en-US" sz="2000" i="1" dirty="0">
                <a:latin typeface="Arial" panose="020B0604020202020204" pitchFamily="34" charset="0"/>
              </a:rPr>
              <a:t>câmbio de moedas para um conjunto selecionado de países</a:t>
            </a:r>
            <a:endParaRPr lang="pt-BR" altLang="en-US" sz="2000" b="1" i="1" dirty="0">
              <a:latin typeface="Arial" panose="020B0604020202020204" pitchFamily="34" charset="0"/>
            </a:endParaRPr>
          </a:p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pt-BR" altLang="en-US" sz="2000" b="1" i="1" dirty="0">
                <a:latin typeface="Arial" panose="020B0604020202020204" pitchFamily="34" charset="0"/>
              </a:rPr>
              <a:t>(geralmente os principais parceiros comerciais do país A).</a:t>
            </a:r>
          </a:p>
          <a:p>
            <a:pPr marL="0" indent="0">
              <a:lnSpc>
                <a:spcPct val="110000"/>
              </a:lnSpc>
              <a:buNone/>
            </a:pPr>
            <a:endParaRPr lang="pt-BR" altLang="en-US" sz="2000" dirty="0"/>
          </a:p>
          <a:p>
            <a:pPr>
              <a:lnSpc>
                <a:spcPct val="110000"/>
              </a:lnSpc>
            </a:pPr>
            <a:r>
              <a:rPr lang="pt-BR" altLang="en-US" sz="2400" dirty="0"/>
              <a:t>Enfoque: acessar a “força relativa” da moeda de um país que comercializa com vários outros, sendo que cada país tem sua própria moeda, cujos valores diferem e </a:t>
            </a:r>
          </a:p>
          <a:p>
            <a:pPr>
              <a:lnSpc>
                <a:spcPct val="110000"/>
              </a:lnSpc>
            </a:pPr>
            <a:r>
              <a:rPr lang="pt-BR" altLang="en-US" sz="2400" dirty="0"/>
              <a:t>cada economia tem sua própria taxa de câmbio.   </a:t>
            </a:r>
          </a:p>
          <a:p>
            <a:pPr marL="0" indent="0">
              <a:lnSpc>
                <a:spcPct val="110000"/>
              </a:lnSpc>
              <a:buNone/>
            </a:pPr>
            <a:endParaRPr lang="pt-BR" altLang="en-US" sz="20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92817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8F15B235-2A54-174F-AC87-870A7471E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04138" cy="651059"/>
          </a:xfrm>
        </p:spPr>
        <p:txBody>
          <a:bodyPr>
            <a:normAutofit fontScale="90000"/>
          </a:bodyPr>
          <a:lstStyle/>
          <a:p>
            <a:pPr>
              <a:lnSpc>
                <a:spcPct val="160000"/>
              </a:lnSpc>
            </a:pPr>
            <a:r>
              <a:rPr lang="pt-BR" altLang="en-US" sz="2800" b="1" dirty="0"/>
              <a:t>TAXA DE CÂMBIO EFETIVA</a:t>
            </a: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83A2EBF9-F2C6-F544-B5CD-BE88B6273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23158"/>
            <a:ext cx="8569325" cy="523003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Pode ser expressa como: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TCE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t-BR" altLang="en-US" sz="2400" i="1" dirty="0">
                <a:latin typeface="Symbol" pitchFamily="2" charset="2"/>
                <a:cs typeface="Calibri" panose="020F0502020204030204" pitchFamily="34" charset="0"/>
              </a:rPr>
              <a:t>S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pt-BR" altLang="en-US" sz="24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Considerando-se </a:t>
            </a:r>
            <a:r>
              <a:rPr lang="pt-B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países – principais parceiros comerciais de um pais </a:t>
            </a:r>
            <a:r>
              <a:rPr lang="pt-B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Onde:</a:t>
            </a:r>
          </a:p>
          <a:p>
            <a:pPr lvl="4"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ijt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/e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t-BR" alt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=base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pt-BR" altLang="en-US" sz="24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alt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:  taxa de câmbio nominal do país </a:t>
            </a:r>
            <a:r>
              <a:rPr lang="pt-BR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relativamente à moeda de j.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a. Expressa todas as taxas como um índice para o mesmo ano base;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b. Ao valor do índice no ano-base atribui-se o valor 1;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c. Ponderam-se os valores pelas respectivas participações no total comercializado.   </a:t>
            </a:r>
          </a:p>
          <a:p>
            <a:pPr>
              <a:lnSpc>
                <a:spcPct val="110000"/>
              </a:lnSpc>
            </a:pPr>
            <a:endParaRPr lang="pt-BR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9342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4898B-6ABD-7D40-AFA9-882B1BE0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Referências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AB22A-0A4F-2744-B710-67443FFFC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Carvalho e Silva (2007). </a:t>
            </a:r>
            <a:r>
              <a:rPr lang="en-US" dirty="0" err="1"/>
              <a:t>Capítulos</a:t>
            </a:r>
            <a:r>
              <a:rPr lang="en-US" dirty="0"/>
              <a:t> 8 e 9</a:t>
            </a:r>
          </a:p>
          <a:p>
            <a:endParaRPr lang="en-US" dirty="0"/>
          </a:p>
          <a:p>
            <a:r>
              <a:rPr lang="en-US" dirty="0"/>
              <a:t>Krugman &amp; Obstfeld Cap. 15</a:t>
            </a:r>
          </a:p>
        </p:txBody>
      </p:sp>
    </p:spTree>
    <p:extLst>
      <p:ext uri="{BB962C8B-B14F-4D97-AF65-F5344CB8AC3E}">
        <p14:creationId xmlns:p14="http://schemas.microsoft.com/office/powerpoint/2010/main" val="47517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6870771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1A1FE5-30B4-6442-AA6C-5002EE219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11" y="5761669"/>
            <a:ext cx="6232323" cy="109633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</a:rPr>
              <a:t>TAXA DE CÂMBIO EFETIVA</a:t>
            </a:r>
            <a:br>
              <a:rPr lang="en-US" sz="2400" dirty="0">
                <a:latin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</a:rPr>
              <a:t>para </a:t>
            </a:r>
            <a:r>
              <a:rPr lang="en-US" sz="2400" dirty="0" err="1">
                <a:latin typeface="Arial" panose="020B0604020202020204" pitchFamily="34" charset="0"/>
              </a:rPr>
              <a:t>os</a:t>
            </a:r>
            <a:r>
              <a:rPr lang="en-US" sz="2400" dirty="0">
                <a:latin typeface="Arial" panose="020B0604020202020204" pitchFamily="34" charset="0"/>
              </a:rPr>
              <a:t> EUA (</a:t>
            </a:r>
            <a:r>
              <a:rPr lang="en-US" sz="2400" dirty="0" err="1">
                <a:latin typeface="Arial" panose="020B0604020202020204" pitchFamily="34" charset="0"/>
              </a:rPr>
              <a:t>dólar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relativamente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à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moeda</a:t>
            </a:r>
            <a:r>
              <a:rPr lang="en-US" sz="2400" dirty="0">
                <a:latin typeface="Arial" panose="020B0604020202020204" pitchFamily="34" charset="0"/>
              </a:rPr>
              <a:t> de outros </a:t>
            </a:r>
            <a:r>
              <a:rPr lang="en-US" sz="2400" dirty="0" err="1">
                <a:latin typeface="Arial" panose="020B0604020202020204" pitchFamily="34" charset="0"/>
              </a:rPr>
              <a:t>parceiros</a:t>
            </a:r>
            <a:r>
              <a:rPr lang="en-US" sz="2400" dirty="0">
                <a:latin typeface="Arial" panose="020B0604020202020204" pitchFamily="34" charset="0"/>
              </a:rPr>
              <a:t>) </a:t>
            </a:r>
            <a:r>
              <a:rPr lang="en-US" sz="2400" dirty="0" err="1">
                <a:latin typeface="Arial" panose="020B0604020202020204" pitchFamily="34" charset="0"/>
              </a:rPr>
              <a:t>tomando</a:t>
            </a:r>
            <a:r>
              <a:rPr lang="en-US" sz="2400" dirty="0">
                <a:latin typeface="Arial" panose="020B0604020202020204" pitchFamily="34" charset="0"/>
              </a:rPr>
              <a:t> 1990 </a:t>
            </a:r>
            <a:r>
              <a:rPr lang="en-US" sz="2400" dirty="0" err="1">
                <a:latin typeface="Arial" panose="020B0604020202020204" pitchFamily="34" charset="0"/>
              </a:rPr>
              <a:t>como</a:t>
            </a:r>
            <a:r>
              <a:rPr lang="en-US" sz="2400" dirty="0">
                <a:latin typeface="Arial" panose="020B0604020202020204" pitchFamily="34" charset="0"/>
              </a:rPr>
              <a:t> base</a:t>
            </a:r>
            <a:br>
              <a:rPr lang="en-US" sz="2800" dirty="0">
                <a:latin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2277" y="5367908"/>
            <a:ext cx="257172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841E32-9320-0942-A955-864B137C7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163269"/>
              </p:ext>
            </p:extLst>
          </p:nvPr>
        </p:nvGraphicFramePr>
        <p:xfrm>
          <a:off x="115892" y="-1535"/>
          <a:ext cx="8912215" cy="5342997"/>
        </p:xfrm>
        <a:graphic>
          <a:graphicData uri="http://schemas.openxmlformats.org/drawingml/2006/table">
            <a:tbl>
              <a:tblPr/>
              <a:tblGrid>
                <a:gridCol w="2822406">
                  <a:extLst>
                    <a:ext uri="{9D8B030D-6E8A-4147-A177-3AD203B41FA5}">
                      <a16:colId xmlns:a16="http://schemas.microsoft.com/office/drawing/2014/main" val="4208237368"/>
                    </a:ext>
                  </a:extLst>
                </a:gridCol>
                <a:gridCol w="1133548">
                  <a:extLst>
                    <a:ext uri="{9D8B030D-6E8A-4147-A177-3AD203B41FA5}">
                      <a16:colId xmlns:a16="http://schemas.microsoft.com/office/drawing/2014/main" val="2831788926"/>
                    </a:ext>
                  </a:extLst>
                </a:gridCol>
                <a:gridCol w="940605">
                  <a:extLst>
                    <a:ext uri="{9D8B030D-6E8A-4147-A177-3AD203B41FA5}">
                      <a16:colId xmlns:a16="http://schemas.microsoft.com/office/drawing/2014/main" val="71988735"/>
                    </a:ext>
                  </a:extLst>
                </a:gridCol>
                <a:gridCol w="1012958">
                  <a:extLst>
                    <a:ext uri="{9D8B030D-6E8A-4147-A177-3AD203B41FA5}">
                      <a16:colId xmlns:a16="http://schemas.microsoft.com/office/drawing/2014/main" val="2439417421"/>
                    </a:ext>
                  </a:extLst>
                </a:gridCol>
                <a:gridCol w="1784736">
                  <a:extLst>
                    <a:ext uri="{9D8B030D-6E8A-4147-A177-3AD203B41FA5}">
                      <a16:colId xmlns:a16="http://schemas.microsoft.com/office/drawing/2014/main" val="2627597748"/>
                    </a:ext>
                  </a:extLst>
                </a:gridCol>
                <a:gridCol w="1217962">
                  <a:extLst>
                    <a:ext uri="{9D8B030D-6E8A-4147-A177-3AD203B41FA5}">
                      <a16:colId xmlns:a16="http://schemas.microsoft.com/office/drawing/2014/main" val="3778510782"/>
                    </a:ext>
                  </a:extLst>
                </a:gridCol>
              </a:tblGrid>
              <a:tr h="4627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8" marR="110458" marT="55229" marB="552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92028"/>
                  </a:ext>
                </a:extLst>
              </a:tr>
              <a:tr h="8436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PAÍSES PARCEIROS RELEVANTES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u="none" strike="noStrike" dirty="0" err="1">
                          <a:effectLst/>
                          <a:latin typeface="Arial" panose="020B0604020202020204" pitchFamily="34" charset="0"/>
                        </a:rPr>
                        <a:t>eij</a:t>
                      </a: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1" i="1" u="none" strike="noStrike" baseline="-25000" dirty="0">
                          <a:effectLst/>
                          <a:latin typeface="Arial" panose="020B0604020202020204" pitchFamily="34" charset="0"/>
                        </a:rPr>
                        <a:t>1990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u="none" strike="noStrike" dirty="0" err="1">
                          <a:effectLst/>
                          <a:latin typeface="Arial" panose="020B0604020202020204" pitchFamily="34" charset="0"/>
                        </a:rPr>
                        <a:t>eij</a:t>
                      </a: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1" i="1" u="none" strike="noStrike" baseline="-25000" dirty="0">
                          <a:effectLst/>
                          <a:latin typeface="Arial" panose="020B0604020202020204" pitchFamily="34" charset="0"/>
                        </a:rPr>
                        <a:t>1995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u="none" strike="noStrike" dirty="0" err="1">
                          <a:effectLst/>
                          <a:latin typeface="Arial" panose="020B0604020202020204" pitchFamily="34" charset="0"/>
                        </a:rPr>
                        <a:t>eI</a:t>
                      </a: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1" i="1" u="none" strike="noStrike" baseline="-25000" dirty="0" err="1">
                          <a:effectLst/>
                          <a:latin typeface="Arial" panose="020B0604020202020204" pitchFamily="34" charset="0"/>
                        </a:rPr>
                        <a:t>ij</a:t>
                      </a:r>
                      <a:r>
                        <a:rPr lang="en-US" sz="1600" b="1" i="1" u="none" strike="noStrike" baseline="-250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Comércio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 j = EUA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953682"/>
                  </a:ext>
                </a:extLst>
              </a:tr>
              <a:tr h="1368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strike="noStrike" dirty="0" err="1">
                          <a:effectLst/>
                          <a:latin typeface="Arial" panose="020B0604020202020204" pitchFamily="34" charset="0"/>
                        </a:rPr>
                        <a:t>Ano</a:t>
                      </a:r>
                      <a:r>
                        <a:rPr lang="en-US" sz="1400" b="1" i="1" u="none" strike="noStrike" dirty="0">
                          <a:effectLst/>
                          <a:latin typeface="Arial" panose="020B0604020202020204" pitchFamily="34" charset="0"/>
                        </a:rPr>
                        <a:t> base 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EXP +  IMP 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US$bi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lang="en-US" sz="1800" b="1" i="0" u="none" strike="noStrike" baseline="-25000" dirty="0" err="1">
                          <a:effectLst/>
                          <a:latin typeface="Arial" panose="020B0604020202020204" pitchFamily="34" charset="0"/>
                        </a:rPr>
                        <a:t>ij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14236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FRANÇA ($/ff)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0.184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1.087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31.4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0.042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019981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ALEMANHA ($/DM)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0.619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0.698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1.128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58.6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0.079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752747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ITÁLIA ($/Lira)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0.0008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0.00006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0.750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25.0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0.034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740212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UK ($/libra)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1.785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1.579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0.885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54.8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0.074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361454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CANADÁ ($/C$)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0.857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0.729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0.851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275.7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0.372</a:t>
                      </a:r>
                      <a:endParaRPr lang="en-US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851242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JAPÃO ($/Iene)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0.0069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0.0106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1.536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186.6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0.252</a:t>
                      </a:r>
                      <a:endParaRPr lang="en-US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110253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MÉXICO ($/peso)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0.356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0.156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0.438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108.5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0.147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537307"/>
                  </a:ext>
                </a:extLst>
              </a:tr>
              <a:tr h="32804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740.6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318031"/>
                  </a:ext>
                </a:extLst>
              </a:tr>
              <a:tr h="852054">
                <a:tc gridSpan="6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TCE</a:t>
                      </a:r>
                      <a:r>
                        <a:rPr lang="en-US" sz="1400" b="1" i="0" u="none" strike="noStrike" baseline="-25000" dirty="0" err="1">
                          <a:effectLst/>
                          <a:latin typeface="Arial" panose="020B0604020202020204" pitchFamily="34" charset="0"/>
                        </a:rPr>
                        <a:t>j</a:t>
                      </a:r>
                      <a:r>
                        <a:rPr lang="en-US" sz="1400" b="1" i="0" u="none" strike="noStrike" baseline="-250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= (1.087)(0.042)+ (1.128)(0.079)+...+(0.438)(0.147) = 0.994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06" marR="11506" marT="11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0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260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F505-619C-3A4A-B54B-9A551D11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98" y="158262"/>
            <a:ext cx="8229600" cy="4571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/>
              <a:t>Interpretação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651F-DAF8-7E4B-B911-EE1AF114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425543" cy="5739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1. Etapas para calcular a </a:t>
            </a:r>
            <a:r>
              <a:rPr lang="pt-BR" sz="2400" dirty="0" err="1"/>
              <a:t>TCEj</a:t>
            </a:r>
            <a:r>
              <a:rPr lang="pt-BR" sz="2400" dirty="0"/>
              <a:t>:</a:t>
            </a:r>
            <a:endParaRPr lang="en-US" sz="2400" dirty="0"/>
          </a:p>
          <a:p>
            <a:pPr marL="0" indent="0">
              <a:buNone/>
            </a:pPr>
            <a:r>
              <a:rPr lang="pt-BR" sz="2400" dirty="0"/>
              <a:t>Utiliza-se a taxa de câmbio de cada país (</a:t>
            </a:r>
            <a:r>
              <a:rPr lang="pt-BR" sz="2400" dirty="0" err="1"/>
              <a:t>i</a:t>
            </a:r>
            <a:r>
              <a:rPr lang="pt-BR" sz="2400" dirty="0"/>
              <a:t>), tomando 1990 como ano base, ponderando-se pelo peso relativo das exportações e importações do país no total de comércio do país j.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Tendo em conta que </a:t>
            </a:r>
            <a:r>
              <a:rPr lang="pt-BR" sz="2400" b="1" dirty="0" err="1"/>
              <a:t>TCEj</a:t>
            </a:r>
            <a:r>
              <a:rPr lang="pt-BR" sz="2400" b="1" dirty="0"/>
              <a:t> &lt; 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Pode-se inferir que, relativamente a esse conjunto de moedas, o </a:t>
            </a:r>
            <a:r>
              <a:rPr lang="pt-BR" sz="2400" b="1" dirty="0"/>
              <a:t>dólar apresentou-se, em média, ligeiramente mais forte em 1995 comparado a 1990.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pt-BR" sz="2400" dirty="0"/>
              <a:t>Pode-se interpretar ainda, como uma indicação de que, em média, o preço da moeda estrangeira se reduziu com relação ao dólar.</a:t>
            </a:r>
            <a:endParaRPr lang="en-US" sz="2400" dirty="0"/>
          </a:p>
          <a:p>
            <a:pPr marL="0" indent="0">
              <a:buNone/>
            </a:pPr>
            <a:r>
              <a:rPr lang="pt-BR" sz="2400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481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F505-619C-3A4A-B54B-9A551D11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896"/>
            <a:ext cx="8229600" cy="457199"/>
          </a:xfrm>
        </p:spPr>
        <p:txBody>
          <a:bodyPr>
            <a:normAutofit fontScale="90000"/>
          </a:bodyPr>
          <a:lstStyle/>
          <a:p>
            <a:pPr algn="l"/>
            <a:r>
              <a:rPr lang="en-US" err="1"/>
              <a:t>Interpretação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651F-DAF8-7E4B-B911-EE1AF114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0821"/>
            <a:ext cx="8229600" cy="5297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 Uma análise mais detalhada sugere que, a despeito d</a:t>
            </a:r>
            <a:r>
              <a:rPr lang="pt-BR" sz="2400" b="1" dirty="0"/>
              <a:t>o </a:t>
            </a:r>
            <a:r>
              <a:rPr lang="pt-BR" sz="2400" dirty="0"/>
              <a:t>dólar depreciar consideravelmente com relação ao iene japonês, país esse que assume segundo maior peso relativo no total de comercio entre países, </a:t>
            </a:r>
          </a:p>
          <a:p>
            <a:pPr marL="0" indent="0">
              <a:buNone/>
            </a:pPr>
            <a:r>
              <a:rPr lang="pt-BR" sz="2400" dirty="0"/>
              <a:t> o dólar se apreciou consideravelmente quando comparado à lira italiana, ao dólar canadense, à libra inglesa, e, especialmente ao peso mexicano (4 países cuja importância no comércio supera a mantida com o Japão no período)</a:t>
            </a:r>
            <a:endParaRPr lang="en-US" sz="2400" dirty="0"/>
          </a:p>
          <a:p>
            <a:pPr marL="0" indent="0">
              <a:buNone/>
            </a:pPr>
            <a:r>
              <a:rPr lang="pt-BR" sz="2400" dirty="0"/>
              <a:t> </a:t>
            </a:r>
          </a:p>
          <a:p>
            <a:pPr marL="0" indent="0">
              <a:buNone/>
            </a:pPr>
            <a:r>
              <a:rPr lang="pt-BR" sz="2400" dirty="0"/>
              <a:t>O dólar depreciou ainda com relação ao franco francês e ao marco alemão.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pt-BR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9383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F505-619C-3A4A-B54B-9A551D11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896"/>
            <a:ext cx="8229600" cy="457199"/>
          </a:xfrm>
        </p:spPr>
        <p:txBody>
          <a:bodyPr>
            <a:normAutofit fontScale="90000"/>
          </a:bodyPr>
          <a:lstStyle/>
          <a:p>
            <a:pPr algn="l"/>
            <a:r>
              <a:rPr lang="en-US" err="1"/>
              <a:t>Interpretação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651F-DAF8-7E4B-B911-EE1AF114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1445"/>
            <a:ext cx="8229600" cy="5297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O impacto desses efeitos particulares sobre o índice final depende, obviamente, da importância relativa no comércio global.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pt-BR" sz="2400" dirty="0"/>
              <a:t>US$/ff = 1,087    depreciação relativa do dólar.</a:t>
            </a:r>
            <a:endParaRPr lang="en-US" sz="2400" dirty="0"/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pt-BR" sz="2400" dirty="0"/>
              <a:t>Outra forma de mensurar, que incorpora o problema da interpretação de mudanças na taxa de câmbio quando os preços não são constantes, tanto no país doméstico como nos países estrangeiros é pela mensuração da taxa real efetiva.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6094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3A3272DA-E16B-434B-B67E-F67580456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772400" cy="99377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altLang="en-US" sz="2800" b="1"/>
              <a:t>TAXA DE CÂMBIO REAL EFETIVA</a:t>
            </a:r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DC6F4F7B-2F28-FB49-83D7-01AB2FEAA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2" y="1341438"/>
            <a:ext cx="7772401" cy="49657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pt-BR" altLang="en-US" sz="2400" dirty="0"/>
              <a:t>     Ajusta-se a taxa de câmbio efetiva pelo movimento relativo dos preços nacionais ou indicadores de custos do país doméstico e de seus parceiros comerciais. 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pt-BR" altLang="en-US" sz="2400" dirty="0"/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pt-BR" altLang="en-US" sz="2400" dirty="0"/>
              <a:t>Expressão:      </a:t>
            </a:r>
            <a:r>
              <a:rPr lang="pt-BR" altLang="en-US" sz="2400" i="1" dirty="0" err="1"/>
              <a:t>TCREj</a:t>
            </a:r>
            <a:r>
              <a:rPr lang="pt-BR" altLang="en-US" sz="2400" i="1" dirty="0"/>
              <a:t> = </a:t>
            </a:r>
            <a:r>
              <a:rPr lang="pt-BR" altLang="en-US" sz="2400" i="1" dirty="0">
                <a:latin typeface="Symbol" pitchFamily="2" charset="2"/>
              </a:rPr>
              <a:t>S</a:t>
            </a:r>
            <a:r>
              <a:rPr lang="pt-BR" altLang="en-US" sz="2400" i="1" baseline="-25000" dirty="0"/>
              <a:t>i</a:t>
            </a:r>
            <a:r>
              <a:rPr lang="pt-BR" altLang="en-US" sz="2400" i="1" dirty="0"/>
              <a:t> (ÍNDICE DE </a:t>
            </a:r>
            <a:r>
              <a:rPr lang="pt-BR" altLang="en-US" sz="2400" i="1" dirty="0" err="1"/>
              <a:t>TCR</a:t>
            </a:r>
            <a:r>
              <a:rPr lang="pt-BR" altLang="en-US" sz="2400" i="1" baseline="-25000" dirty="0" err="1"/>
              <a:t>ij</a:t>
            </a:r>
            <a:r>
              <a:rPr lang="pt-BR" altLang="en-US" sz="2400" i="1" dirty="0"/>
              <a:t>).(</a:t>
            </a:r>
            <a:r>
              <a:rPr lang="pt-BR" altLang="en-US" sz="2400" i="1" dirty="0" err="1"/>
              <a:t>w</a:t>
            </a:r>
            <a:r>
              <a:rPr lang="pt-BR" altLang="en-US" sz="2400" i="1" baseline="-25000" dirty="0" err="1"/>
              <a:t>ij</a:t>
            </a:r>
            <a:r>
              <a:rPr lang="pt-BR" altLang="en-US" sz="2400" i="1" dirty="0"/>
              <a:t>)</a:t>
            </a:r>
            <a:r>
              <a:rPr lang="pt-BR" altLang="en-US" sz="2400" i="1" baseline="-25000" dirty="0"/>
              <a:t>  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pt-BR" altLang="en-US" sz="2400" dirty="0"/>
              <a:t>Índice de taxa de câmbio real para cada país </a:t>
            </a:r>
            <a:r>
              <a:rPr lang="pt-BR" altLang="en-US" sz="2400" dirty="0" err="1"/>
              <a:t>i</a:t>
            </a:r>
            <a:r>
              <a:rPr lang="pt-BR" altLang="en-US" sz="2400" dirty="0"/>
              <a:t> parceiro de </a:t>
            </a:r>
            <a:r>
              <a:rPr lang="pt-BR" altLang="en-US" sz="2400" dirty="0" err="1"/>
              <a:t>j</a:t>
            </a:r>
            <a:endParaRPr lang="pt-BR" altLang="en-US" sz="2400" dirty="0"/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pt-BR" altLang="en-US" sz="2400" dirty="0" err="1"/>
              <a:t>wij</a:t>
            </a:r>
            <a:r>
              <a:rPr lang="pt-BR" altLang="en-US" sz="2400" dirty="0"/>
              <a:t>: importância relativa de cada </a:t>
            </a:r>
            <a:r>
              <a:rPr lang="pt-BR" altLang="en-US" sz="2400" dirty="0" err="1"/>
              <a:t>paísi</a:t>
            </a:r>
            <a:r>
              <a:rPr lang="pt-BR" altLang="en-US" sz="2400" dirty="0"/>
              <a:t>  no comércio do país sendo analisado.</a:t>
            </a:r>
          </a:p>
        </p:txBody>
      </p:sp>
    </p:spTree>
    <p:extLst>
      <p:ext uri="{BB962C8B-B14F-4D97-AF65-F5344CB8AC3E}">
        <p14:creationId xmlns:p14="http://schemas.microsoft.com/office/powerpoint/2010/main" val="656563374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CA3C9-A811-5E4F-8F44-A1D5C7E2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51" y="236979"/>
            <a:ext cx="7625644" cy="688054"/>
          </a:xfrm>
        </p:spPr>
        <p:txBody>
          <a:bodyPr>
            <a:noAutofit/>
          </a:bodyPr>
          <a:lstStyle/>
          <a:p>
            <a:r>
              <a:rPr lang="en-US" sz="3600" dirty="0"/>
              <a:t>Taxa de </a:t>
            </a:r>
            <a:r>
              <a:rPr lang="en-US" sz="3600" dirty="0" err="1"/>
              <a:t>Câmbio</a:t>
            </a:r>
            <a:r>
              <a:rPr lang="en-US" sz="3600" dirty="0"/>
              <a:t> Real </a:t>
            </a:r>
            <a:r>
              <a:rPr lang="en-US" sz="3600" dirty="0" err="1"/>
              <a:t>Efetiva</a:t>
            </a:r>
            <a:endParaRPr 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74ACA8-7E1E-9E42-B038-7FF6723A6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905669"/>
              </p:ext>
            </p:extLst>
          </p:nvPr>
        </p:nvGraphicFramePr>
        <p:xfrm>
          <a:off x="2003189" y="833476"/>
          <a:ext cx="3730980" cy="2710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4819">
                  <a:extLst>
                    <a:ext uri="{9D8B030D-6E8A-4147-A177-3AD203B41FA5}">
                      <a16:colId xmlns:a16="http://schemas.microsoft.com/office/drawing/2014/main" val="2901304161"/>
                    </a:ext>
                  </a:extLst>
                </a:gridCol>
                <a:gridCol w="687723">
                  <a:extLst>
                    <a:ext uri="{9D8B030D-6E8A-4147-A177-3AD203B41FA5}">
                      <a16:colId xmlns:a16="http://schemas.microsoft.com/office/drawing/2014/main" val="1550970325"/>
                    </a:ext>
                  </a:extLst>
                </a:gridCol>
                <a:gridCol w="747525">
                  <a:extLst>
                    <a:ext uri="{9D8B030D-6E8A-4147-A177-3AD203B41FA5}">
                      <a16:colId xmlns:a16="http://schemas.microsoft.com/office/drawing/2014/main" val="3718920158"/>
                    </a:ext>
                  </a:extLst>
                </a:gridCol>
                <a:gridCol w="730913">
                  <a:extLst>
                    <a:ext uri="{9D8B030D-6E8A-4147-A177-3AD203B41FA5}">
                      <a16:colId xmlns:a16="http://schemas.microsoft.com/office/drawing/2014/main" val="773740180"/>
                    </a:ext>
                  </a:extLst>
                </a:gridCol>
              </a:tblGrid>
              <a:tr h="177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TABELA 2 - TAXA DE CÂMBIO REAL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63902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err="1">
                          <a:effectLst/>
                        </a:rPr>
                        <a:t>IPCi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1995</a:t>
                      </a:r>
                      <a:endParaRPr lang="en-US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endParaRPr lang="en-US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e</a:t>
                      </a:r>
                      <a:r>
                        <a:rPr lang="en-US" sz="1200" u="none" strike="noStrike" baseline="-25000" dirty="0" err="1">
                          <a:effectLst/>
                        </a:rPr>
                        <a:t>i</a:t>
                      </a:r>
                      <a:r>
                        <a:rPr lang="en-US" sz="1200" u="none" strike="noStrike" baseline="-25000" dirty="0">
                          <a:effectLst/>
                        </a:rPr>
                        <a:t> 1995</a:t>
                      </a:r>
                      <a:endParaRPr lang="en-US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TCRij</a:t>
                      </a:r>
                      <a:endParaRPr lang="en-US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0855151"/>
                  </a:ext>
                </a:extLst>
              </a:tr>
              <a:tr h="3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PAÍS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1995</a:t>
                      </a:r>
                      <a:endParaRPr lang="en-US" sz="12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56968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FRANÇA ($/ff)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111.6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0.1914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95644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ALEMANHA ($/DM)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119.0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0.6980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0.7124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64148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ITÁLIA ($/Lira)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127.8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0.0001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0.0007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23523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UK ($/libra)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118.2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1.5790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1.6007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49671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CANADÁ ($/C$)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111.8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0.7290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0.6990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93673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JAPÃO ($/Iene)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107.0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0.0106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0.0097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00787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MÉXICO ($/peso)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224.5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0.1560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0.3004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780794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EUA ($)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116.6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415426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437C858-B510-E540-B180-DC5CBC238AF0}"/>
              </a:ext>
            </a:extLst>
          </p:cNvPr>
          <p:cNvSpPr txBox="1"/>
          <p:nvPr/>
        </p:nvSpPr>
        <p:spPr>
          <a:xfrm>
            <a:off x="6246638" y="1399822"/>
            <a:ext cx="283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TCR</a:t>
            </a:r>
            <a:r>
              <a:rPr lang="en-US" baseline="-25000" dirty="0" err="1"/>
              <a:t>ij</a:t>
            </a:r>
            <a:r>
              <a:rPr lang="en-US" dirty="0"/>
              <a:t>= (</a:t>
            </a:r>
            <a:r>
              <a:rPr lang="en-US" dirty="0" err="1"/>
              <a:t>IPC</a:t>
            </a:r>
            <a:r>
              <a:rPr lang="en-US" baseline="-25000" dirty="0" err="1"/>
              <a:t>i</a:t>
            </a:r>
            <a:r>
              <a:rPr lang="en-US" dirty="0"/>
              <a:t>/</a:t>
            </a:r>
            <a:r>
              <a:rPr lang="en-US" dirty="0" err="1"/>
              <a:t>IPC</a:t>
            </a:r>
            <a:r>
              <a:rPr lang="en-US" baseline="-25000" dirty="0" err="1"/>
              <a:t>j</a:t>
            </a:r>
            <a:r>
              <a:rPr lang="en-US" baseline="-25000" dirty="0"/>
              <a:t>(EUA) </a:t>
            </a:r>
            <a:r>
              <a:rPr lang="en-US" dirty="0"/>
              <a:t>)</a:t>
            </a:r>
            <a:r>
              <a:rPr lang="en-US" baseline="30000" dirty="0"/>
              <a:t>95</a:t>
            </a:r>
            <a:r>
              <a:rPr lang="en-US" dirty="0"/>
              <a:t>.e</a:t>
            </a:r>
            <a:r>
              <a:rPr lang="en-US" baseline="-25000" dirty="0"/>
              <a:t>i1995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E82AC01B-D7F7-9440-B614-2491E3980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450661"/>
              </p:ext>
            </p:extLst>
          </p:nvPr>
        </p:nvGraphicFramePr>
        <p:xfrm>
          <a:off x="939678" y="3693477"/>
          <a:ext cx="6451601" cy="2686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6898">
                  <a:extLst>
                    <a:ext uri="{9D8B030D-6E8A-4147-A177-3AD203B41FA5}">
                      <a16:colId xmlns:a16="http://schemas.microsoft.com/office/drawing/2014/main" val="67813862"/>
                    </a:ext>
                  </a:extLst>
                </a:gridCol>
                <a:gridCol w="657873">
                  <a:extLst>
                    <a:ext uri="{9D8B030D-6E8A-4147-A177-3AD203B41FA5}">
                      <a16:colId xmlns:a16="http://schemas.microsoft.com/office/drawing/2014/main" val="361425619"/>
                    </a:ext>
                  </a:extLst>
                </a:gridCol>
                <a:gridCol w="715079">
                  <a:extLst>
                    <a:ext uri="{9D8B030D-6E8A-4147-A177-3AD203B41FA5}">
                      <a16:colId xmlns:a16="http://schemas.microsoft.com/office/drawing/2014/main" val="31335355"/>
                    </a:ext>
                  </a:extLst>
                </a:gridCol>
                <a:gridCol w="696010">
                  <a:extLst>
                    <a:ext uri="{9D8B030D-6E8A-4147-A177-3AD203B41FA5}">
                      <a16:colId xmlns:a16="http://schemas.microsoft.com/office/drawing/2014/main" val="3753231326"/>
                    </a:ext>
                  </a:extLst>
                </a:gridCol>
                <a:gridCol w="661051">
                  <a:extLst>
                    <a:ext uri="{9D8B030D-6E8A-4147-A177-3AD203B41FA5}">
                      <a16:colId xmlns:a16="http://schemas.microsoft.com/office/drawing/2014/main" val="2276680152"/>
                    </a:ext>
                  </a:extLst>
                </a:gridCol>
                <a:gridCol w="854201">
                  <a:extLst>
                    <a:ext uri="{9D8B030D-6E8A-4147-A177-3AD203B41FA5}">
                      <a16:colId xmlns:a16="http://schemas.microsoft.com/office/drawing/2014/main" val="1045212134"/>
                    </a:ext>
                  </a:extLst>
                </a:gridCol>
                <a:gridCol w="676893">
                  <a:extLst>
                    <a:ext uri="{9D8B030D-6E8A-4147-A177-3AD203B41FA5}">
                      <a16:colId xmlns:a16="http://schemas.microsoft.com/office/drawing/2014/main" val="3908872427"/>
                    </a:ext>
                  </a:extLst>
                </a:gridCol>
                <a:gridCol w="693596">
                  <a:extLst>
                    <a:ext uri="{9D8B030D-6E8A-4147-A177-3AD203B41FA5}">
                      <a16:colId xmlns:a16="http://schemas.microsoft.com/office/drawing/2014/main" val="2965891920"/>
                    </a:ext>
                  </a:extLst>
                </a:gridCol>
              </a:tblGrid>
              <a:tr h="2159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TABELA 3 - TAXA DE CÂMBIO REAL EFETIVA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787008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IPC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IPCi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TCRij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</a:t>
                      </a:r>
                      <a:endParaRPr lang="en-US" sz="12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TCRij95/e</a:t>
                      </a:r>
                      <a:r>
                        <a:rPr lang="en-US" sz="1200" u="none" strike="noStrike" baseline="-25000" dirty="0">
                          <a:effectLst/>
                        </a:rPr>
                        <a:t>1990 </a:t>
                      </a:r>
                      <a:r>
                        <a:rPr lang="en-US" sz="1200" u="none" strike="noStrike" dirty="0">
                          <a:effectLst/>
                        </a:rPr>
                        <a:t>(ÍNDICE)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e</a:t>
                      </a:r>
                      <a:r>
                        <a:rPr lang="en-US" sz="1200" u="none" strike="noStrike" baseline="-25000" dirty="0" err="1">
                          <a:effectLst/>
                        </a:rPr>
                        <a:t>Ii</a:t>
                      </a:r>
                      <a:r>
                        <a:rPr lang="en-US" sz="1200" u="none" strike="noStrike" baseline="-25000" dirty="0">
                          <a:effectLst/>
                        </a:rPr>
                        <a:t> </a:t>
                      </a:r>
                      <a:r>
                        <a:rPr lang="en-US" sz="1200" u="none" strike="noStrike" baseline="-25000" dirty="0" err="1">
                          <a:effectLst/>
                        </a:rPr>
                        <a:t>i</a:t>
                      </a:r>
                      <a:r>
                        <a:rPr lang="en-US" sz="1200" u="none" strike="noStrike" baseline="-25000" dirty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200" b="1" i="0" u="none" strike="noStrike" baseline="-25000" dirty="0">
                          <a:effectLst/>
                          <a:latin typeface="Arial" panose="020B0604020202020204" pitchFamily="34" charset="0"/>
                        </a:rPr>
                        <a:t>TCE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Comércio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4380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PAÍS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1995</a:t>
                      </a:r>
                      <a:endParaRPr lang="en-US" sz="11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(1990=100)</a:t>
                      </a:r>
                      <a:endParaRPr lang="en-US" sz="11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1995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w</a:t>
                      </a:r>
                      <a:r>
                        <a:rPr lang="en-US" sz="1200" u="none" strike="noStrike" baseline="-25000">
                          <a:effectLst/>
                        </a:rPr>
                        <a:t>i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2111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FRANÇA ($/ff)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111.60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0.19142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0.1840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1.040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1.0870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0.042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95269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ALEMANHA ($/DM)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119.00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0.71237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0.6190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1.151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1.1280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0.079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4774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ITÁLIA ($/Lira)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127.80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0.00070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0.0008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0.875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0.7500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0.034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1443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UK ($/libra)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118.20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1.60067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1.7850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0.897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0.8850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0.074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2958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CANADÁ ($/C$)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111.80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0.69899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0.8570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0.816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0.8510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0.372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31202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JAPÃO ($/Iene)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107.00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0.00973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0.0069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1.410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1.5360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0.252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588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MÉXICO ($/peso)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234.50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0.30036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0.3560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0.844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0.4380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685189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EUA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116.60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7141364"/>
                  </a:ext>
                </a:extLst>
              </a:tr>
              <a:tr h="2159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TCRE = (1.040)(0.042)+ (1.151)(0.079)+...+(0.844)(0.147) = </a:t>
                      </a:r>
                      <a:r>
                        <a:rPr lang="en-US" sz="1200" b="1" u="none" strike="noStrike" dirty="0">
                          <a:effectLst/>
                        </a:rPr>
                        <a:t>1.012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90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457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0A0-94A7-3A4F-9040-7E885442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56" y="250887"/>
            <a:ext cx="8229600" cy="699139"/>
          </a:xfrm>
        </p:spPr>
        <p:txBody>
          <a:bodyPr>
            <a:normAutofit/>
          </a:bodyPr>
          <a:lstStyle/>
          <a:p>
            <a:r>
              <a:rPr lang="en-US" sz="3600" err="1"/>
              <a:t>Índice</a:t>
            </a:r>
            <a:r>
              <a:rPr lang="en-US" sz="3600"/>
              <a:t> Big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1244-2099-E346-8AA4-A28DE2656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888418"/>
          </a:xfrm>
        </p:spPr>
        <p:txBody>
          <a:bodyPr>
            <a:normAutofit/>
          </a:bodyPr>
          <a:lstStyle/>
          <a:p>
            <a:r>
              <a:rPr lang="pt-BR" sz="2800" dirty="0"/>
              <a:t>Desde 1986, a revista The </a:t>
            </a:r>
            <a:r>
              <a:rPr lang="pt-BR" sz="2800" dirty="0" err="1"/>
              <a:t>Economist</a:t>
            </a:r>
            <a:r>
              <a:rPr lang="pt-BR" sz="2800" dirty="0"/>
              <a:t> calcula e publica o Índice </a:t>
            </a:r>
            <a:r>
              <a:rPr lang="pt-BR" sz="2800" dirty="0" err="1"/>
              <a:t>BigMac</a:t>
            </a:r>
            <a:r>
              <a:rPr lang="pt-BR" sz="2800" dirty="0"/>
              <a:t> como uma medida da PPC entre 48 nações (atualmente 71 nações). </a:t>
            </a:r>
          </a:p>
          <a:p>
            <a:endParaRPr lang="pt-BR" sz="2800" dirty="0"/>
          </a:p>
          <a:p>
            <a:r>
              <a:rPr lang="pt-BR" sz="2800" dirty="0"/>
              <a:t>O índice utiliza a ideia da PPC, de que qualquer mudança nas taxas de câmbio entre nações é resultado de uma mudança no preço de uma cesta de bens, que contém os mesmos produtos entre fronteiras. No caso, a cesta de bens é substituída pelo popular </a:t>
            </a:r>
            <a:r>
              <a:rPr lang="pt-BR" sz="2800" dirty="0" err="1"/>
              <a:t>hamburger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7111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0A0-94A7-3A4F-9040-7E885442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22" y="215260"/>
            <a:ext cx="8229600" cy="699139"/>
          </a:xfrm>
        </p:spPr>
        <p:txBody>
          <a:bodyPr>
            <a:normAutofit/>
          </a:bodyPr>
          <a:lstStyle/>
          <a:p>
            <a:r>
              <a:rPr lang="en-US" sz="3600" dirty="0" err="1"/>
              <a:t>Índice</a:t>
            </a:r>
            <a:r>
              <a:rPr lang="en-US" sz="3600" dirty="0"/>
              <a:t> Big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1244-2099-E346-8AA4-A28DE2656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4791"/>
            <a:ext cx="8229600" cy="4888418"/>
          </a:xfrm>
        </p:spPr>
        <p:txBody>
          <a:bodyPr>
            <a:noAutofit/>
          </a:bodyPr>
          <a:lstStyle/>
          <a:p>
            <a:r>
              <a:rPr lang="pt-BR" sz="2800" dirty="0"/>
              <a:t> Utilizando o valor do </a:t>
            </a:r>
            <a:r>
              <a:rPr lang="pt-BR" sz="2800" dirty="0" err="1"/>
              <a:t>BigMac</a:t>
            </a:r>
            <a:r>
              <a:rPr lang="pt-BR" sz="2800" dirty="0"/>
              <a:t> em dólar nos EUA, proporciona indicações para que se avalie se as diferentes moedas estão sobre ou sub valorizadas em relação ao dólar. </a:t>
            </a:r>
          </a:p>
          <a:p>
            <a:endParaRPr lang="pt-BR" sz="2800" dirty="0"/>
          </a:p>
          <a:p>
            <a:r>
              <a:rPr lang="pt-BR" sz="2800" dirty="0"/>
              <a:t>Para isso, calcula-se qual a taxa de câmbio implícita aos preços do </a:t>
            </a:r>
            <a:r>
              <a:rPr lang="pt-BR" sz="2800" dirty="0" err="1"/>
              <a:t>BigMac</a:t>
            </a:r>
            <a:r>
              <a:rPr lang="pt-BR" sz="2800" dirty="0"/>
              <a:t> nos diferentes países. A seguir, compara-se esta com a taxa prevalecente no mercado de câmbio (FOREX).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60504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0A0-94A7-3A4F-9040-7E885442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22" y="215260"/>
            <a:ext cx="8229600" cy="699139"/>
          </a:xfrm>
        </p:spPr>
        <p:txBody>
          <a:bodyPr>
            <a:normAutofit/>
          </a:bodyPr>
          <a:lstStyle/>
          <a:p>
            <a:r>
              <a:rPr lang="en-US" sz="3600" dirty="0" err="1"/>
              <a:t>Índice</a:t>
            </a:r>
            <a:r>
              <a:rPr lang="en-US" sz="3600" dirty="0"/>
              <a:t> Big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1244-2099-E346-8AA4-A28DE2656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4791"/>
            <a:ext cx="8229600" cy="48884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Taxa implícita: 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Se a Taxa </a:t>
            </a:r>
            <a:r>
              <a:rPr lang="pt-BR" sz="2400" dirty="0" err="1"/>
              <a:t>ímplícita</a:t>
            </a:r>
            <a:r>
              <a:rPr lang="pt-BR" sz="2400" dirty="0"/>
              <a:t> &lt; Taxa de fato: tem-se uma indicação de que </a:t>
            </a:r>
            <a:r>
              <a:rPr lang="pt-BR" sz="2400" b="1" dirty="0"/>
              <a:t>a taxa de fato está mantendo a moeda subvalorizada em relação ao dólar</a:t>
            </a:r>
            <a:r>
              <a:rPr lang="pt-BR" sz="2400" dirty="0"/>
              <a:t>. Neste contexto, valorizar significa reduzir </a:t>
            </a:r>
            <a:r>
              <a:rPr lang="pt-BR" sz="2400" dirty="0" err="1"/>
              <a:t>tx</a:t>
            </a:r>
            <a:r>
              <a:rPr lang="pt-BR" sz="2400" dirty="0"/>
              <a:t> câmbio.</a:t>
            </a:r>
          </a:p>
          <a:p>
            <a:endParaRPr lang="pt-BR" sz="2400" dirty="0"/>
          </a:p>
          <a:p>
            <a:r>
              <a:rPr lang="pt-BR" sz="2400" dirty="0"/>
              <a:t>Se a Taxa </a:t>
            </a:r>
            <a:r>
              <a:rPr lang="pt-BR" sz="2400" dirty="0" err="1"/>
              <a:t>ímplícita</a:t>
            </a:r>
            <a:r>
              <a:rPr lang="pt-BR" sz="2400" dirty="0"/>
              <a:t> &gt; Taxa de fato; : tem-se uma indicação de que </a:t>
            </a:r>
            <a:r>
              <a:rPr lang="pt-BR" sz="2400" b="1" dirty="0"/>
              <a:t>a taxa de fato está mantendo a moeda sobrevalorizada em relação ao dólar. </a:t>
            </a:r>
            <a:r>
              <a:rPr lang="pt-BR" sz="2400" dirty="0"/>
              <a:t>Neste contexto, desvalorizar significa aumentar a </a:t>
            </a:r>
            <a:r>
              <a:rPr lang="pt-BR" sz="2400" dirty="0" err="1"/>
              <a:t>tx</a:t>
            </a:r>
            <a:r>
              <a:rPr lang="pt-BR" sz="2400" dirty="0"/>
              <a:t> câmbio.</a:t>
            </a:r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5865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8B30169A-9CA0-554A-968A-1E78FBBE2E4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16926687"/>
                  </p:ext>
                </p:extLst>
              </p:nvPr>
            </p:nvGraphicFramePr>
            <p:xfrm>
              <a:off x="1223817" y="1438563"/>
              <a:ext cx="7303655" cy="49899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id="{8B30169A-9CA0-554A-968A-1E78FBBE2E4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3817" y="1438563"/>
                <a:ext cx="7303655" cy="4989945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EACE6C4-FBCF-5B46-93FE-5039ABCC2205}"/>
              </a:ext>
            </a:extLst>
          </p:cNvPr>
          <p:cNvSpPr txBox="1"/>
          <p:nvPr/>
        </p:nvSpPr>
        <p:spPr>
          <a:xfrm>
            <a:off x="616527" y="263236"/>
            <a:ext cx="791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(-) e </a:t>
            </a:r>
            <a:r>
              <a:rPr lang="en-US" dirty="0" err="1"/>
              <a:t>Sobre</a:t>
            </a:r>
            <a:r>
              <a:rPr lang="en-US" dirty="0"/>
              <a:t> (+) </a:t>
            </a:r>
            <a:r>
              <a:rPr lang="en-US" dirty="0" err="1"/>
              <a:t>valorização</a:t>
            </a:r>
            <a:r>
              <a:rPr lang="en-US" dirty="0"/>
              <a:t> das </a:t>
            </a:r>
            <a:r>
              <a:rPr lang="en-US" dirty="0" err="1"/>
              <a:t>moedas</a:t>
            </a:r>
            <a:r>
              <a:rPr lang="en-US" dirty="0"/>
              <a:t>, </a:t>
            </a:r>
            <a:r>
              <a:rPr lang="en-US" dirty="0" err="1"/>
              <a:t>segundo</a:t>
            </a:r>
            <a:r>
              <a:rPr lang="en-US" dirty="0"/>
              <a:t> o </a:t>
            </a:r>
            <a:r>
              <a:rPr lang="en-US" dirty="0" err="1"/>
              <a:t>Índice</a:t>
            </a:r>
            <a:r>
              <a:rPr lang="en-US" dirty="0"/>
              <a:t> Big Mac  </a:t>
            </a:r>
            <a:r>
              <a:rPr lang="en-US" dirty="0" err="1"/>
              <a:t>Julho</a:t>
            </a:r>
            <a:r>
              <a:rPr lang="en-US" dirty="0"/>
              <a:t>/2018 </a:t>
            </a:r>
          </a:p>
        </p:txBody>
      </p:sp>
    </p:spTree>
    <p:extLst>
      <p:ext uri="{BB962C8B-B14F-4D97-AF65-F5344CB8AC3E}">
        <p14:creationId xmlns:p14="http://schemas.microsoft.com/office/powerpoint/2010/main" val="420490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Definição e linhas analíticas para a </a:t>
            </a:r>
            <a:br>
              <a:rPr lang="pt-BR" dirty="0"/>
            </a:br>
            <a:r>
              <a:rPr lang="pt-BR" dirty="0"/>
              <a:t>Taxa de Câmbio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36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Taxa de Câmbio: </a:t>
            </a:r>
            <a:r>
              <a:rPr lang="pt-BR" dirty="0"/>
              <a:t>É o preço relativo de moedas.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sz="2400" b="1" dirty="0"/>
              <a:t>a. Abordagem do Mercado de Bens: </a:t>
            </a:r>
            <a:r>
              <a:rPr lang="pt-BR" sz="2400" dirty="0"/>
              <a:t>Teoria de longo prazo para explicar o patamar de câmbio.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b. Abordagem de Ativos: </a:t>
            </a:r>
            <a:r>
              <a:rPr lang="pt-BR" sz="2400" dirty="0"/>
              <a:t>Teoria de curto prazo para explicar movimentos da taxa.</a:t>
            </a:r>
            <a:endParaRPr lang="pt-BR" sz="2400" b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792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BA6B71-51DF-A349-8716-C97294BA9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500022"/>
              </p:ext>
            </p:extLst>
          </p:nvPr>
        </p:nvGraphicFramePr>
        <p:xfrm>
          <a:off x="478497" y="1294972"/>
          <a:ext cx="7844888" cy="2058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813">
                  <a:extLst>
                    <a:ext uri="{9D8B030D-6E8A-4147-A177-3AD203B41FA5}">
                      <a16:colId xmlns:a16="http://schemas.microsoft.com/office/drawing/2014/main" val="2268401881"/>
                    </a:ext>
                  </a:extLst>
                </a:gridCol>
                <a:gridCol w="991922">
                  <a:extLst>
                    <a:ext uri="{9D8B030D-6E8A-4147-A177-3AD203B41FA5}">
                      <a16:colId xmlns:a16="http://schemas.microsoft.com/office/drawing/2014/main" val="1706409035"/>
                    </a:ext>
                  </a:extLst>
                </a:gridCol>
                <a:gridCol w="884029">
                  <a:extLst>
                    <a:ext uri="{9D8B030D-6E8A-4147-A177-3AD203B41FA5}">
                      <a16:colId xmlns:a16="http://schemas.microsoft.com/office/drawing/2014/main" val="2034287344"/>
                    </a:ext>
                  </a:extLst>
                </a:gridCol>
                <a:gridCol w="1199008">
                  <a:extLst>
                    <a:ext uri="{9D8B030D-6E8A-4147-A177-3AD203B41FA5}">
                      <a16:colId xmlns:a16="http://schemas.microsoft.com/office/drawing/2014/main" val="1595259619"/>
                    </a:ext>
                  </a:extLst>
                </a:gridCol>
                <a:gridCol w="1211189">
                  <a:extLst>
                    <a:ext uri="{9D8B030D-6E8A-4147-A177-3AD203B41FA5}">
                      <a16:colId xmlns:a16="http://schemas.microsoft.com/office/drawing/2014/main" val="959971103"/>
                    </a:ext>
                  </a:extLst>
                </a:gridCol>
                <a:gridCol w="1835927">
                  <a:extLst>
                    <a:ext uri="{9D8B030D-6E8A-4147-A177-3AD203B41FA5}">
                      <a16:colId xmlns:a16="http://schemas.microsoft.com/office/drawing/2014/main" val="3672870921"/>
                    </a:ext>
                  </a:extLst>
                </a:gridCol>
              </a:tblGrid>
              <a:tr h="241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Período 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602879"/>
                  </a:ext>
                </a:extLst>
              </a:tr>
              <a:tr h="723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Preço em moeda local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Preço do </a:t>
                      </a:r>
                      <a:r>
                        <a:rPr lang="pt-BR" sz="1400" dirty="0" err="1">
                          <a:effectLst/>
                        </a:rPr>
                        <a:t>BigMac</a:t>
                      </a:r>
                      <a:r>
                        <a:rPr lang="pt-BR" sz="1400" dirty="0">
                          <a:effectLst/>
                        </a:rPr>
                        <a:t> ($)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Taxa de Câmbio corrente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Taxa implícita de câmbio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=(1)/(2)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Implícita - corrente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Sub(-) /sobrevalorização(+) contra o dólar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182899"/>
                  </a:ext>
                </a:extLst>
              </a:tr>
              <a:tr h="241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Estados Unidos ($)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3.22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3.22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5131832"/>
                  </a:ext>
                </a:extLst>
              </a:tr>
              <a:tr h="241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1. Brasil (Real)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6.40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3.01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1.99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-6.5%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667403"/>
                  </a:ext>
                </a:extLst>
              </a:tr>
              <a:tr h="241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 China (Yuan)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1.41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7.80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3.42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-56.2%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290187"/>
                  </a:ext>
                </a:extLst>
              </a:tr>
              <a:tr h="241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5. Área do Euro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3.82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0.77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0.91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18.6%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908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A047FD-B7EA-4D47-A8B5-A6D736C16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44350"/>
              </p:ext>
            </p:extLst>
          </p:nvPr>
        </p:nvGraphicFramePr>
        <p:xfrm>
          <a:off x="478498" y="3634157"/>
          <a:ext cx="7844889" cy="2364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812">
                  <a:extLst>
                    <a:ext uri="{9D8B030D-6E8A-4147-A177-3AD203B41FA5}">
                      <a16:colId xmlns:a16="http://schemas.microsoft.com/office/drawing/2014/main" val="2892211337"/>
                    </a:ext>
                  </a:extLst>
                </a:gridCol>
                <a:gridCol w="991923">
                  <a:extLst>
                    <a:ext uri="{9D8B030D-6E8A-4147-A177-3AD203B41FA5}">
                      <a16:colId xmlns:a16="http://schemas.microsoft.com/office/drawing/2014/main" val="188992329"/>
                    </a:ext>
                  </a:extLst>
                </a:gridCol>
                <a:gridCol w="884030">
                  <a:extLst>
                    <a:ext uri="{9D8B030D-6E8A-4147-A177-3AD203B41FA5}">
                      <a16:colId xmlns:a16="http://schemas.microsoft.com/office/drawing/2014/main" val="2886407559"/>
                    </a:ext>
                  </a:extLst>
                </a:gridCol>
                <a:gridCol w="1199008">
                  <a:extLst>
                    <a:ext uri="{9D8B030D-6E8A-4147-A177-3AD203B41FA5}">
                      <a16:colId xmlns:a16="http://schemas.microsoft.com/office/drawing/2014/main" val="2599719087"/>
                    </a:ext>
                  </a:extLst>
                </a:gridCol>
                <a:gridCol w="1211189">
                  <a:extLst>
                    <a:ext uri="{9D8B030D-6E8A-4147-A177-3AD203B41FA5}">
                      <a16:colId xmlns:a16="http://schemas.microsoft.com/office/drawing/2014/main" val="662277122"/>
                    </a:ext>
                  </a:extLst>
                </a:gridCol>
                <a:gridCol w="1835927">
                  <a:extLst>
                    <a:ext uri="{9D8B030D-6E8A-4147-A177-3AD203B41FA5}">
                      <a16:colId xmlns:a16="http://schemas.microsoft.com/office/drawing/2014/main" val="3093882946"/>
                    </a:ext>
                  </a:extLst>
                </a:gridCol>
              </a:tblGrid>
              <a:tr h="219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Período 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97141"/>
                  </a:ext>
                </a:extLst>
              </a:tr>
              <a:tr h="876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Preço em moeda local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Preço do </a:t>
                      </a:r>
                      <a:r>
                        <a:rPr lang="pt-BR" sz="1400" dirty="0" err="1">
                          <a:effectLst/>
                        </a:rPr>
                        <a:t>BigMac</a:t>
                      </a:r>
                      <a:r>
                        <a:rPr lang="pt-BR" sz="1400" dirty="0">
                          <a:effectLst/>
                        </a:rPr>
                        <a:t> ($)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Taxa de Câmbio corrente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TTaxa</a:t>
                      </a:r>
                      <a:r>
                        <a:rPr lang="pt-BR" sz="1600" dirty="0">
                          <a:effectLst/>
                        </a:rPr>
                        <a:t> implícita de câmbio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=(1)/(2)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effectLst/>
                        </a:rPr>
                        <a:t>Implícita - corrente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Sub/sobrevalorização contra o dólar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18161"/>
                  </a:ext>
                </a:extLst>
              </a:tr>
              <a:tr h="438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Estados Unidos ($)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3.41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3.41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004383"/>
                  </a:ext>
                </a:extLst>
              </a:tr>
              <a:tr h="219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 Brasil (Real)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6.90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3.61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1.91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2.02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5.9%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611204"/>
                  </a:ext>
                </a:extLst>
              </a:tr>
              <a:tr h="219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2. China (Yuan)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 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1.45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7.59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3.23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-57.5%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5933431"/>
                  </a:ext>
                </a:extLst>
              </a:tr>
              <a:tr h="219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5. Área do Euro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3.06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4.17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0.73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0.90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22.3%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59550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96CAF09-B36A-0243-B82E-8DF3BBD49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84" y="237515"/>
            <a:ext cx="84992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Considerar os pre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locais do </a:t>
            </a:r>
            <a:r>
              <a:rPr kumimoji="0" lang="pt-BR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BigMac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moeda local (para os diferentes pa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ses) e em d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lares. Calcular a taxa de câmbio de fato (US$), a taxa impl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 de poder de compra e o percentual de sobre ou </a:t>
            </a:r>
            <a:r>
              <a:rPr kumimoji="0" lang="pt-BR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subvaloriza</a:t>
            </a:r>
            <a:r>
              <a:rPr kumimoji="0" lang="pt-BR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câmbio com rela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ao d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lar.</a:t>
            </a:r>
            <a:endParaRPr kumimoji="0" lang="pt-B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72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0A0-94A7-3A4F-9040-7E885442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22" y="215260"/>
            <a:ext cx="8229600" cy="699139"/>
          </a:xfrm>
        </p:spPr>
        <p:txBody>
          <a:bodyPr>
            <a:normAutofit/>
          </a:bodyPr>
          <a:lstStyle/>
          <a:p>
            <a:r>
              <a:rPr lang="en-US" sz="3600" dirty="0" err="1"/>
              <a:t>Índice</a:t>
            </a:r>
            <a:r>
              <a:rPr lang="en-US" sz="3600" dirty="0"/>
              <a:t> Big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1244-2099-E346-8AA4-A28DE2656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4791"/>
            <a:ext cx="8229600" cy="4888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Taxa implícita: 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Se a Taxa </a:t>
            </a:r>
            <a:r>
              <a:rPr lang="pt-BR" sz="2400" dirty="0" err="1"/>
              <a:t>ímplícita</a:t>
            </a:r>
            <a:r>
              <a:rPr lang="pt-BR" sz="2400" dirty="0"/>
              <a:t> &lt; Taxa de fato: tem-se uma indicação de que </a:t>
            </a:r>
            <a:r>
              <a:rPr lang="pt-BR" sz="2400" b="1" dirty="0"/>
              <a:t>a taxa de fato está mantendo a moeda subvalorizada em relação ao dólar</a:t>
            </a:r>
            <a:r>
              <a:rPr lang="pt-BR" sz="2400" dirty="0"/>
              <a:t>. Neste contexto, valorizar significa reduzir </a:t>
            </a:r>
            <a:r>
              <a:rPr lang="pt-BR" sz="2400" dirty="0" err="1"/>
              <a:t>tx</a:t>
            </a:r>
            <a:r>
              <a:rPr lang="pt-BR" sz="2400" dirty="0"/>
              <a:t> câmbio.</a:t>
            </a:r>
          </a:p>
          <a:p>
            <a:endParaRPr lang="pt-BR" sz="2400" dirty="0"/>
          </a:p>
          <a:p>
            <a:r>
              <a:rPr lang="pt-BR" sz="2400" dirty="0"/>
              <a:t>Se a Taxa </a:t>
            </a:r>
            <a:r>
              <a:rPr lang="pt-BR" sz="2400" dirty="0" err="1"/>
              <a:t>ímplícita</a:t>
            </a:r>
            <a:r>
              <a:rPr lang="pt-BR" sz="2400" dirty="0"/>
              <a:t> &gt; Taxa de fato; : tem-se uma indicação de que </a:t>
            </a:r>
            <a:r>
              <a:rPr lang="pt-BR" sz="2400" b="1" dirty="0"/>
              <a:t>a taxa de fato está mantendo a moeda sobrevalorizada em relação ao dólar. </a:t>
            </a:r>
            <a:r>
              <a:rPr lang="pt-BR" sz="2400" dirty="0"/>
              <a:t>Neste contexto, desvalorizar significa aumentar a </a:t>
            </a:r>
            <a:r>
              <a:rPr lang="pt-BR" sz="2400" dirty="0" err="1"/>
              <a:t>tx</a:t>
            </a:r>
            <a:r>
              <a:rPr lang="pt-BR" sz="2400" dirty="0"/>
              <a:t> câmbio.</a:t>
            </a:r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03121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06D3-EF16-B845-96F4-E87A717D1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08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Questões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321C-3B11-2E45-A43D-25362F83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/>
              <a:t>b</a:t>
            </a:r>
            <a:r>
              <a:rPr lang="pt-BR" dirty="0"/>
              <a:t>) Qual moeda é mais subvalorizada no período 1?  Qual é mais sobrevalorizada?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pt-BR" dirty="0" err="1"/>
              <a:t>c</a:t>
            </a:r>
            <a:r>
              <a:rPr lang="pt-BR" dirty="0"/>
              <a:t>) Tomando como base o Big Mac padrão, qual país esteve mais próximo da PPC. Explicar.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pt-BR" dirty="0" err="1"/>
              <a:t>d</a:t>
            </a:r>
            <a:r>
              <a:rPr lang="pt-BR" dirty="0"/>
              <a:t>) Quais moedas se apreciaram entre os períodos?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30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06D3-EF16-B845-96F4-E87A717D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321C-3B11-2E45-A43D-25362F83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/>
              <a:t>b</a:t>
            </a:r>
            <a:r>
              <a:rPr lang="pt-BR" dirty="0"/>
              <a:t>) Qual moeda é mais subvalorizada no período 1? Yuan. Qual é mais sobrevalorizada?  Euro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 err="1"/>
              <a:t>c</a:t>
            </a:r>
            <a:r>
              <a:rPr lang="pt-BR" dirty="0"/>
              <a:t>) Tomando como base o Big Mac padrão, qual país esteve mais próximo da PPC. Explicar. </a:t>
            </a:r>
            <a:endParaRPr lang="en-US" dirty="0"/>
          </a:p>
          <a:p>
            <a:r>
              <a:rPr lang="pt-BR" dirty="0"/>
              <a:t>O Brasil é o país cuja moeda apresenta a mais baixa taxa de sobre ou </a:t>
            </a:r>
            <a:r>
              <a:rPr lang="pt-BR" dirty="0" err="1"/>
              <a:t>subvalorização</a:t>
            </a:r>
            <a:r>
              <a:rPr lang="pt-BR" dirty="0"/>
              <a:t>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 err="1"/>
              <a:t>d</a:t>
            </a:r>
            <a:r>
              <a:rPr lang="pt-BR" dirty="0"/>
              <a:t>) Quais moedas se apreciaram entre os períodos? O Real, Yuan e Euro apreciaram contra o dólar.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51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1421-56A4-C846-8955-5DE4DEC7C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971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Assumir que existem dois países V e C, cujas moedas são respectivamente $V e $C. Os dois países produzem um mesmo conjunto de bens, sendo que no país V, o conjunto ou “cesta” de bens custa V$5000,00. 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a. A uma taxa de câmbio $V/$C = 30, qual o valor da cesta no país C que assegura a paridade do poder de compra?  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b. Assumir que o preço da cesta no país C é, na realidade, igual a C$160,00. Comparar os preços relativos em cada um dos países. </a:t>
            </a:r>
          </a:p>
          <a:p>
            <a:pPr marL="0" indent="0">
              <a:buNone/>
            </a:pPr>
            <a:r>
              <a:rPr lang="pt-BR" sz="2000" dirty="0"/>
              <a:t>Aonde seria mais barato comprar a cesta? </a:t>
            </a:r>
          </a:p>
          <a:p>
            <a:pPr marL="0" indent="0">
              <a:buNone/>
            </a:pPr>
            <a:r>
              <a:rPr lang="pt-BR" sz="2000" dirty="0"/>
              <a:t>Para qual mercado a cesta comprada seria vendida? </a:t>
            </a:r>
          </a:p>
          <a:p>
            <a:pPr marL="0" indent="0">
              <a:buNone/>
            </a:pPr>
            <a:r>
              <a:rPr lang="pt-BR" sz="2000" dirty="0"/>
              <a:t>Como tal transação afetaria os preços em cada um dos mercados?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pt-BR" sz="2000" dirty="0"/>
              <a:t>c. Qual o valor da taxa nominal de câmbio que assegura a paridade do poder de compra, mantidos os preços em cada país 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 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00932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8FE1-C3C3-4445-ABC7-0D23328C2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1421-56A4-C846-8955-5DE4DEC7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/>
              <a:t>Assumir que existem dois países V e C, cujas moedas são respectivamente $V e $C. Os dois países produzem um mesmo conjunto de bens, sendo que no país V, o conjunto ou “cesta” de bens custa V$5000,00.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a. A uma taxa de câmbio $V/$C = 30, qual o valor da cesta no país C que assegura a paridade do poder de compra? 166.666667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b. Assumir que o preço da cesta no país C é, na realidade, igual a C$160,00. Comparar os preços relativos em cada um dos países. </a:t>
            </a:r>
            <a:r>
              <a:rPr lang="pt-BR" dirty="0" err="1"/>
              <a:t>q</a:t>
            </a:r>
            <a:r>
              <a:rPr lang="pt-BR" dirty="0"/>
              <a:t> = 30. 160/5000 = 4800/5000. Aonde seria mais barato comprar a cesta? No país C Para qual mercado a cesta comprada seria vendida? Para o país V. Como tal transação afetaria os preços em cada um dos mercados? O preço em C tende a aumentar e o preço em V tende a se reduzir, até atingir valores que asseguram a PPC.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c. Qual o valor da taxa nominal de câmbio que assegura a paridade do poder de compra, mantidos os preços em cada país?   </a:t>
            </a:r>
            <a:r>
              <a:rPr lang="pt-BR" dirty="0" err="1"/>
              <a:t>q</a:t>
            </a:r>
            <a:r>
              <a:rPr lang="pt-BR" dirty="0"/>
              <a:t> = 31.25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62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0BEF-DA5D-D84E-B8CD-1DBA9185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23FD4-630A-8542-9C27-4553CB08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28" y="731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/>
              <a:t>d. Considerar os valores para as cestas (V$5000,00; C$166,67).  </a:t>
            </a:r>
          </a:p>
          <a:p>
            <a:pPr marL="0" indent="0">
              <a:buNone/>
            </a:pPr>
            <a:r>
              <a:rPr lang="pt-BR" sz="2600" dirty="0"/>
              <a:t>Se a taxa de câmbio nominal se reduzir para $V/$C &lt;30, qual a mudança na taxa de câmbio real? </a:t>
            </a:r>
          </a:p>
          <a:p>
            <a:pPr marL="0" indent="0">
              <a:buNone/>
            </a:pPr>
            <a:r>
              <a:rPr lang="pt-BR" sz="2600" dirty="0"/>
              <a:t> </a:t>
            </a:r>
            <a:endParaRPr lang="en-US" sz="2600" dirty="0"/>
          </a:p>
          <a:p>
            <a:pPr marL="0" indent="0">
              <a:buNone/>
            </a:pPr>
            <a:r>
              <a:rPr lang="pt-BR" sz="2600" dirty="0"/>
              <a:t>Como essa mudança pode/deve ser interpretada em termos de trocas de cestas? E se a taxa de câmbio aumentar de forma que $V/$C &gt;30?</a:t>
            </a:r>
            <a:endParaRPr lang="en-US" sz="2600" dirty="0"/>
          </a:p>
          <a:p>
            <a:pPr marL="0" lvl="0" indent="0">
              <a:buNone/>
            </a:pPr>
            <a:r>
              <a:rPr lang="pt-BR" sz="2600" dirty="0"/>
              <a:t>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995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0BEF-DA5D-D84E-B8CD-1DBA9185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23FD4-630A-8542-9C27-4553CB08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55" y="731837"/>
            <a:ext cx="8229600" cy="530564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sz="5100" dirty="0"/>
          </a:p>
          <a:p>
            <a:pPr marL="0" indent="0">
              <a:buNone/>
            </a:pPr>
            <a:r>
              <a:rPr lang="pt-BR" sz="5100" dirty="0"/>
              <a:t>d. Considerar os valores para as cestas (V$5000,00; C$166,67).  Se a taxa de câmbio nominal se reduzir para $V/$C &lt;30, qual a mudança na taxa de câmbio real? </a:t>
            </a:r>
            <a:endParaRPr lang="en-US" sz="5100" dirty="0"/>
          </a:p>
          <a:p>
            <a:pPr marL="0" lvl="0" indent="0">
              <a:buNone/>
            </a:pPr>
            <a:r>
              <a:rPr lang="pt-BR" sz="5100" dirty="0"/>
              <a:t>Interpretação de mudanças na taxa real de câmbio.</a:t>
            </a:r>
            <a:endParaRPr lang="en-US" sz="5100" dirty="0"/>
          </a:p>
          <a:p>
            <a:pPr marL="0" lvl="0" indent="0">
              <a:buNone/>
            </a:pPr>
            <a:r>
              <a:rPr lang="pt-BR" sz="5100" dirty="0"/>
              <a:t>- Se a taxa de câmbio real cai:</a:t>
            </a:r>
            <a:endParaRPr lang="en-US" sz="5100" dirty="0"/>
          </a:p>
          <a:p>
            <a:pPr marL="457200" lvl="1" indent="0">
              <a:buNone/>
            </a:pPr>
            <a:r>
              <a:rPr lang="pt-BR" sz="5100" dirty="0"/>
              <a:t>Um </a:t>
            </a:r>
            <a:r>
              <a:rPr lang="pt-BR" sz="5100" b="1" dirty="0"/>
              <a:t>menor número de bens domésticos</a:t>
            </a:r>
            <a:r>
              <a:rPr lang="pt-BR" sz="5100" dirty="0"/>
              <a:t> é </a:t>
            </a:r>
            <a:r>
              <a:rPr lang="pt-BR" sz="5100" u="sng" dirty="0"/>
              <a:t>requerido</a:t>
            </a:r>
            <a:r>
              <a:rPr lang="pt-BR" sz="5100" dirty="0"/>
              <a:t> em troca de bens estrangeiros.</a:t>
            </a:r>
            <a:endParaRPr lang="en-US" sz="5100" dirty="0"/>
          </a:p>
          <a:p>
            <a:pPr marL="457200" lvl="1" indent="0">
              <a:buNone/>
            </a:pPr>
            <a:r>
              <a:rPr lang="pt-BR" sz="5100" dirty="0"/>
              <a:t>Intuitivamente denominado "apreciação real” do câmbio.</a:t>
            </a:r>
            <a:endParaRPr lang="en-US" sz="5100" dirty="0"/>
          </a:p>
          <a:p>
            <a:pPr marL="0" indent="0">
              <a:buNone/>
            </a:pPr>
            <a:r>
              <a:rPr lang="pt-BR" sz="5100" dirty="0"/>
              <a:t> </a:t>
            </a:r>
            <a:endParaRPr lang="en-US" sz="5100" dirty="0"/>
          </a:p>
          <a:p>
            <a:pPr marL="0" indent="0">
              <a:buNone/>
            </a:pPr>
            <a:r>
              <a:rPr lang="pt-BR" sz="5100" dirty="0"/>
              <a:t>Como essa mudança pode/deve ser interpretada em termos de trocas de cestas? E se a taxa de câmbio aumentar de forma que $V/$C &gt;30?</a:t>
            </a:r>
            <a:endParaRPr lang="en-US" sz="5100" dirty="0"/>
          </a:p>
          <a:p>
            <a:pPr marL="0" lvl="0" indent="0">
              <a:buNone/>
            </a:pPr>
            <a:r>
              <a:rPr lang="pt-BR" sz="5100" dirty="0"/>
              <a:t>Interpretação de mudanças na taxa real de câmbio.</a:t>
            </a:r>
            <a:endParaRPr lang="en-US" sz="5100" dirty="0"/>
          </a:p>
          <a:p>
            <a:pPr marL="0" lvl="0" indent="0">
              <a:buNone/>
            </a:pPr>
            <a:r>
              <a:rPr lang="pt-BR" sz="5100" dirty="0"/>
              <a:t>- Se a taxa de câmbio real aumenta:</a:t>
            </a:r>
            <a:endParaRPr lang="en-US" sz="5100" dirty="0"/>
          </a:p>
          <a:p>
            <a:pPr marL="457200" lvl="1" indent="0">
              <a:buNone/>
            </a:pPr>
            <a:r>
              <a:rPr lang="pt-BR" sz="5100" dirty="0"/>
              <a:t>Um </a:t>
            </a:r>
            <a:r>
              <a:rPr lang="pt-BR" sz="5100" b="1" dirty="0"/>
              <a:t>maior número de bens domésticos </a:t>
            </a:r>
            <a:r>
              <a:rPr lang="pt-BR" sz="5100" dirty="0"/>
              <a:t>é </a:t>
            </a:r>
            <a:r>
              <a:rPr lang="pt-BR" sz="5100" u="sng" dirty="0"/>
              <a:t>requerido</a:t>
            </a:r>
            <a:r>
              <a:rPr lang="pt-BR" sz="5100" dirty="0"/>
              <a:t> </a:t>
            </a:r>
            <a:r>
              <a:rPr lang="pt-BR" sz="5100" b="1" dirty="0"/>
              <a:t>em troca de bens estrangeiros.</a:t>
            </a:r>
            <a:endParaRPr lang="en-US" sz="5100" dirty="0"/>
          </a:p>
          <a:p>
            <a:pPr marL="457200" lvl="1" indent="0">
              <a:buNone/>
            </a:pPr>
            <a:r>
              <a:rPr lang="pt-BR" sz="5100" dirty="0"/>
              <a:t>Intuitivamente denomina-se "depreciação real” do câmbio.</a:t>
            </a:r>
            <a:endParaRPr lang="en-US" sz="5100" dirty="0"/>
          </a:p>
          <a:p>
            <a:pPr marL="0" indent="0">
              <a:buNone/>
            </a:pPr>
            <a:r>
              <a:rPr lang="pt-BR" sz="5100" dirty="0"/>
              <a:t> </a:t>
            </a:r>
            <a:endParaRPr lang="en-US" sz="5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87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BFF9201-EF86-4941-8E5A-6D87D2256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Abordagem de Ativos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3534509"/>
          </a:xfrm>
        </p:spPr>
        <p:txBody>
          <a:bodyPr>
            <a:normAutofit/>
          </a:bodyPr>
          <a:lstStyle/>
          <a:p>
            <a:r>
              <a:rPr lang="pt-BR" sz="2800" dirty="0"/>
              <a:t>Mercado de Câmbio (FOREX)</a:t>
            </a:r>
          </a:p>
          <a:p>
            <a:r>
              <a:rPr lang="pt-BR" sz="2800" dirty="0"/>
              <a:t>Teoria de Curto Prazo</a:t>
            </a:r>
          </a:p>
          <a:p>
            <a:r>
              <a:rPr lang="pt-BR" sz="2800" dirty="0"/>
              <a:t>Arbitragem no mercado internacional envolvendo ativos financeiros.</a:t>
            </a:r>
          </a:p>
          <a:p>
            <a:r>
              <a:rPr lang="pt-BR" sz="2800" dirty="0"/>
              <a:t>Fundamentada na relação entre retorno (juros) a aplicações em moedas como ativos e taxa de câmbio.</a:t>
            </a:r>
          </a:p>
          <a:p>
            <a:r>
              <a:rPr lang="pt-BR" sz="2800" dirty="0"/>
              <a:t>Expectativas, Paridade de Taxa de Juros.</a:t>
            </a:r>
          </a:p>
        </p:txBody>
      </p:sp>
    </p:spTree>
    <p:extLst>
      <p:ext uri="{BB962C8B-B14F-4D97-AF65-F5344CB8AC3E}">
        <p14:creationId xmlns:p14="http://schemas.microsoft.com/office/powerpoint/2010/main" val="195454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61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Abordagem do mercado de bens </a:t>
            </a:r>
            <a:br>
              <a:rPr lang="pt-BR" sz="3200" b="1" dirty="0"/>
            </a:br>
            <a:r>
              <a:rPr lang="pt-BR" sz="3200" dirty="0">
                <a:cs typeface="Arial" charset="0"/>
              </a:rPr>
              <a:t>Taxas de Câmbio e </a:t>
            </a:r>
            <a:br>
              <a:rPr lang="pt-BR" sz="3200" dirty="0">
                <a:cs typeface="Arial" charset="0"/>
              </a:rPr>
            </a:br>
            <a:r>
              <a:rPr lang="pt-BR" sz="3200" dirty="0">
                <a:cs typeface="Arial" charset="0"/>
              </a:rPr>
              <a:t>Preços de Bens e Serviços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03290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Abordagem do mercado de bens </a:t>
            </a:r>
            <a:r>
              <a:rPr lang="pt-BR" sz="2800" dirty="0"/>
              <a:t>da taxa de câmbio explica como </a:t>
            </a:r>
            <a:r>
              <a:rPr lang="pt-BR" sz="2800" dirty="0">
                <a:latin typeface="+mj-lt"/>
                <a:cs typeface="Arial" charset="0"/>
              </a:rPr>
              <a:t>os preços dos bens e serviços em diferentes países impactam a taxa de câmbio.</a:t>
            </a:r>
          </a:p>
          <a:p>
            <a:pPr lvl="1">
              <a:lnSpc>
                <a:spcPct val="90000"/>
              </a:lnSpc>
            </a:pPr>
            <a:r>
              <a:rPr lang="pt-BR" sz="2400" b="1" dirty="0">
                <a:latin typeface="+mj-lt"/>
                <a:ea typeface="Arial" charset="0"/>
                <a:cs typeface="Arial" charset="0"/>
              </a:rPr>
              <a:t>Quando o preço relativo dos bens se altera, a taxa de câmbio se ajusta para expressar tal mudança </a:t>
            </a:r>
            <a:r>
              <a:rPr lang="pt-BR" sz="2400" dirty="0">
                <a:latin typeface="+mj-lt"/>
                <a:ea typeface="Arial" charset="0"/>
                <a:cs typeface="Arial" charset="0"/>
              </a:rPr>
              <a:t>(embora isso possa levar tempo).  </a:t>
            </a:r>
          </a:p>
          <a:p>
            <a:pPr lvl="1">
              <a:lnSpc>
                <a:spcPct val="90000"/>
              </a:lnSpc>
            </a:pPr>
            <a:endParaRPr lang="pt-BR" sz="2400" dirty="0">
              <a:latin typeface="+mj-lt"/>
              <a:ea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sz="2600" dirty="0"/>
              <a:t>Proporciona referência para o nível do câmbio: Ou seja, </a:t>
            </a:r>
            <a:r>
              <a:rPr lang="pt-BR" sz="2600" b="1" dirty="0"/>
              <a:t>permite identificar se a taxa está sobrevalorizada ou subvalorizada relativamente a uma referência.</a:t>
            </a:r>
          </a:p>
          <a:p>
            <a:pPr marL="0" indent="0">
              <a:lnSpc>
                <a:spcPct val="90000"/>
              </a:lnSpc>
              <a:buNone/>
            </a:pPr>
            <a:endParaRPr lang="pt-BR" sz="2400" dirty="0">
              <a:latin typeface="+mj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7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7FF76-BED7-FB47-93FF-2371B792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 do </a:t>
            </a:r>
            <a:r>
              <a:rPr lang="en-US" dirty="0" err="1"/>
              <a:t>Preço</a:t>
            </a:r>
            <a:r>
              <a:rPr lang="en-US" dirty="0"/>
              <a:t> </a:t>
            </a:r>
            <a:r>
              <a:rPr lang="en-US" dirty="0" err="1"/>
              <a:t>Único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109B9-B8F2-1D4E-BA92-BE7D49D6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4110"/>
            <a:ext cx="8229600" cy="2116015"/>
          </a:xfrm>
        </p:spPr>
        <p:txBody>
          <a:bodyPr/>
          <a:lstStyle/>
          <a:p>
            <a:r>
              <a:rPr lang="pt-BR" dirty="0">
                <a:cs typeface="Arial" charset="0"/>
              </a:rPr>
              <a:t>O princípio da arbitragem, conhecido como Lei do Preço Único (LPU) fundamenta a teoria e proporciona uma referência.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041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+mn-lt"/>
                <a:cs typeface="Arial" charset="0"/>
              </a:rPr>
              <a:t>A Lei do Preço Único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04800" y="1143000"/>
            <a:ext cx="84550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pt-BR" sz="2400" dirty="0">
                <a:effectLst/>
              </a:rPr>
              <a:t>Considerar um único bem, </a:t>
            </a:r>
            <a:r>
              <a:rPr lang="pt-BR" sz="2400" i="1" dirty="0" err="1">
                <a:effectLst/>
              </a:rPr>
              <a:t>g</a:t>
            </a:r>
            <a:r>
              <a:rPr lang="pt-BR" sz="2400" dirty="0">
                <a:effectLst/>
              </a:rPr>
              <a:t>, em dois mercados com moedas diferentes.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pt-BR" sz="2400" dirty="0">
                <a:effectLst/>
              </a:rPr>
              <a:t>A </a:t>
            </a:r>
            <a:r>
              <a:rPr lang="pt-BR" sz="2400" b="1" dirty="0">
                <a:effectLst/>
              </a:rPr>
              <a:t>lei do preço único </a:t>
            </a:r>
            <a:r>
              <a:rPr lang="pt-BR" sz="2400" dirty="0">
                <a:effectLst/>
              </a:rPr>
              <a:t>(LPU)</a:t>
            </a:r>
            <a:r>
              <a:rPr lang="pt-BR" sz="2400" b="1" dirty="0">
                <a:effectLst/>
              </a:rPr>
              <a:t> </a:t>
            </a:r>
            <a:r>
              <a:rPr lang="pt-BR" sz="2400" dirty="0">
                <a:effectLst/>
              </a:rPr>
              <a:t>estabelece que </a:t>
            </a:r>
            <a:r>
              <a:rPr lang="pt-BR" sz="2400" b="1" dirty="0">
                <a:effectLst/>
              </a:rPr>
              <a:t>o preço de um determinado bem deve ser o </a:t>
            </a:r>
            <a:r>
              <a:rPr lang="pt-BR" sz="2400" b="1" dirty="0"/>
              <a:t>mesmo em cada mercado. </a:t>
            </a:r>
            <a:endParaRPr lang="pt-BR" sz="2400" b="1" i="1" dirty="0">
              <a:effectLst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pt-BR" sz="2400" dirty="0">
                <a:effectLst/>
              </a:rPr>
              <a:t>O preço relativo (</a:t>
            </a:r>
            <a:r>
              <a:rPr lang="pt-BR" sz="2400" dirty="0" err="1">
                <a:effectLst/>
              </a:rPr>
              <a:t>q</a:t>
            </a:r>
            <a:r>
              <a:rPr lang="pt-BR" sz="2400" dirty="0">
                <a:effectLst/>
              </a:rPr>
              <a:t>) para o bem </a:t>
            </a:r>
            <a:r>
              <a:rPr lang="pt-BR" sz="2400" i="1" dirty="0" err="1">
                <a:effectLst/>
              </a:rPr>
              <a:t>g</a:t>
            </a:r>
            <a:r>
              <a:rPr lang="pt-BR" sz="2400" dirty="0">
                <a:effectLst/>
              </a:rPr>
              <a:t>: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87" y="3532918"/>
            <a:ext cx="5081626" cy="19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3930" y="4280219"/>
            <a:ext cx="155202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Preço relativo do bem </a:t>
            </a:r>
            <a:r>
              <a:rPr lang="pt-BR" b="1" dirty="0" err="1"/>
              <a:t>g</a:t>
            </a:r>
            <a:r>
              <a:rPr lang="pt-BR" b="1" dirty="0"/>
              <a:t> na Europa versus EUA.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8416" y="4451573"/>
            <a:ext cx="177773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Preço europeu do bem </a:t>
            </a:r>
            <a:r>
              <a:rPr lang="pt-BR" dirty="0" err="1"/>
              <a:t>g</a:t>
            </a:r>
            <a:r>
              <a:rPr lang="pt-BR" dirty="0"/>
              <a:t> expresso em dólares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5666" y="4280219"/>
            <a:ext cx="166319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Preço norte-americano do bem </a:t>
            </a:r>
            <a:r>
              <a:rPr lang="pt-BR" dirty="0" err="1"/>
              <a:t>g</a:t>
            </a:r>
            <a:r>
              <a:rPr lang="pt-BR" dirty="0"/>
              <a:t> expresso em dólares</a:t>
            </a:r>
          </a:p>
        </p:txBody>
      </p:sp>
    </p:spTree>
    <p:extLst>
      <p:ext uri="{BB962C8B-B14F-4D97-AF65-F5344CB8AC3E}">
        <p14:creationId xmlns:p14="http://schemas.microsoft.com/office/powerpoint/2010/main" val="88934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4098"/>
          </a:xfrm>
        </p:spPr>
        <p:txBody>
          <a:bodyPr>
            <a:normAutofit fontScale="90000"/>
          </a:bodyPr>
          <a:lstStyle/>
          <a:p>
            <a:r>
              <a:rPr lang="pt-BR"/>
              <a:t>Exemplo de aplicação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5498"/>
            <a:ext cx="8229600" cy="519560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pt-BR" sz="2400" dirty="0"/>
              <a:t>Considerando que os níveis de preços do bem </a:t>
            </a:r>
            <a:r>
              <a:rPr lang="pt-BR" sz="2400" dirty="0" err="1"/>
              <a:t>g</a:t>
            </a:r>
            <a:r>
              <a:rPr lang="pt-BR" sz="2400" dirty="0"/>
              <a:t> são iguais a 100 em dado Período base (ano 2000).</a:t>
            </a:r>
          </a:p>
          <a:p>
            <a:pPr lvl="0">
              <a:lnSpc>
                <a:spcPct val="150000"/>
              </a:lnSpc>
            </a:pPr>
            <a:r>
              <a:rPr lang="pt-BR" sz="2400" dirty="0"/>
              <a:t> A seguir, em 2003, os níveis de preços na Europa e nos EUA apresentam-se iguais a 101 e 103, respectivamente. 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pt-BR" sz="2400" dirty="0"/>
              <a:t>Verificou-se que a taxa de câmbio em 2000 foi igual 1,0 expressa em $:</a:t>
            </a:r>
            <a:r>
              <a:rPr lang="en-US" sz="2400" dirty="0"/>
              <a:t>€</a:t>
            </a:r>
            <a:r>
              <a:rPr lang="pt-BR" sz="2400" dirty="0"/>
              <a:t>. </a:t>
            </a:r>
          </a:p>
          <a:p>
            <a:pPr lvl="0">
              <a:lnSpc>
                <a:spcPct val="150000"/>
              </a:lnSpc>
            </a:pPr>
            <a:r>
              <a:rPr lang="pt-BR" sz="2400" dirty="0"/>
              <a:t>Qual deve ser a taxa de câmbio em 2003, de forma a manter a LPU entre os países?</a:t>
            </a:r>
          </a:p>
          <a:p>
            <a:pPr lvl="0"/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445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98" y="167760"/>
            <a:ext cx="8229600" cy="393158"/>
          </a:xfrm>
        </p:spPr>
        <p:txBody>
          <a:bodyPr>
            <a:normAutofit fontScale="90000"/>
          </a:bodyPr>
          <a:lstStyle/>
          <a:p>
            <a:pPr algn="l"/>
            <a:r>
              <a:rPr lang="pt-BR"/>
              <a:t>Resposta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98" y="560918"/>
            <a:ext cx="8594233" cy="5953437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pt-BR" sz="2000" dirty="0"/>
              <a:t>  		  </a:t>
            </a:r>
            <a:r>
              <a:rPr lang="pt-BR" sz="2000" b="1" dirty="0"/>
              <a:t>2000		          2003</a:t>
            </a:r>
          </a:p>
          <a:p>
            <a:pPr marL="0" indent="0">
              <a:buNone/>
            </a:pPr>
            <a:r>
              <a:rPr lang="pt-BR" sz="2000" dirty="0"/>
              <a:t>P</a:t>
            </a:r>
            <a:r>
              <a:rPr lang="pt-BR" sz="2000" baseline="-25000" dirty="0"/>
              <a:t>UE  (</a:t>
            </a:r>
            <a:r>
              <a:rPr lang="en-US" sz="2000" baseline="-25000" dirty="0"/>
              <a:t>€</a:t>
            </a:r>
            <a:r>
              <a:rPr lang="pt-BR" sz="2000" baseline="-25000" dirty="0"/>
              <a:t>)</a:t>
            </a:r>
            <a:r>
              <a:rPr lang="pt-BR" sz="2000" dirty="0"/>
              <a:t>       		   100        	 	    101</a:t>
            </a:r>
          </a:p>
          <a:p>
            <a:pPr marL="0" indent="0">
              <a:buNone/>
            </a:pPr>
            <a:r>
              <a:rPr lang="pt-BR" sz="2000" dirty="0"/>
              <a:t>P</a:t>
            </a:r>
            <a:r>
              <a:rPr lang="pt-BR" sz="2000" baseline="-25000" dirty="0"/>
              <a:t>EUA (US$) </a:t>
            </a:r>
            <a:r>
              <a:rPr lang="pt-BR" sz="2000" dirty="0"/>
              <a:t>  		   100          	            103</a:t>
            </a:r>
          </a:p>
          <a:p>
            <a:pPr marL="0" indent="0">
              <a:buNone/>
            </a:pPr>
            <a:r>
              <a:rPr lang="pt-BR" sz="2000" i="1" dirty="0" err="1"/>
              <a:t>q</a:t>
            </a:r>
            <a:r>
              <a:rPr lang="pt-BR" sz="2000" i="1" dirty="0"/>
              <a:t> </a:t>
            </a:r>
            <a:r>
              <a:rPr lang="pt-BR" sz="2000" i="1" baseline="-25000" dirty="0"/>
              <a:t>  </a:t>
            </a:r>
            <a:r>
              <a:rPr lang="pt-BR" sz="2000" baseline="-25000" dirty="0"/>
              <a:t>                       	</a:t>
            </a:r>
            <a:r>
              <a:rPr lang="pt-BR" sz="2000" dirty="0"/>
              <a:t>	   1,0		             1,0   (Para manter </a:t>
            </a:r>
            <a:r>
              <a:rPr lang="pt-BR" sz="2000" dirty="0" err="1"/>
              <a:t>cte</a:t>
            </a:r>
            <a:r>
              <a:rPr lang="pt-BR" sz="2000" dirty="0"/>
              <a:t> o preço relativo)</a:t>
            </a:r>
          </a:p>
          <a:p>
            <a:pPr marL="0" indent="0">
              <a:buNone/>
            </a:pPr>
            <a:r>
              <a:rPr lang="pt-BR" sz="2000" dirty="0"/>
              <a:t>e</a:t>
            </a:r>
            <a:r>
              <a:rPr lang="pt-BR" sz="2000" baseline="-25000" dirty="0"/>
              <a:t>  (US$/</a:t>
            </a:r>
            <a:r>
              <a:rPr lang="en-US" sz="2000" baseline="-25000" dirty="0"/>
              <a:t>€</a:t>
            </a:r>
            <a:r>
              <a:rPr lang="pt-BR" sz="2000" baseline="-25000" dirty="0"/>
              <a:t>)</a:t>
            </a:r>
            <a:r>
              <a:rPr lang="pt-BR" sz="2000" dirty="0"/>
              <a:t>                      1,0                             </a:t>
            </a:r>
            <a:r>
              <a:rPr lang="pt-BR" sz="2000" dirty="0" err="1"/>
              <a:t>X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Considerando que o preço relativo dos bens deve se manter constante, segundo a LPU, calcula-se a taxa de câmbio nominal que assegura esta condição: </a:t>
            </a:r>
            <a:endParaRPr lang="pt-BR" sz="2000" baseline="-25000" dirty="0"/>
          </a:p>
          <a:p>
            <a:pPr marL="0" indent="0">
              <a:buNone/>
            </a:pPr>
            <a:r>
              <a:rPr lang="pt-BR" sz="2000" dirty="0"/>
              <a:t>       </a:t>
            </a:r>
            <a:r>
              <a:rPr lang="pt-BR" sz="2000" i="1" dirty="0"/>
              <a:t> </a:t>
            </a:r>
            <a:r>
              <a:rPr lang="pt-BR" sz="2000" i="1" dirty="0" err="1"/>
              <a:t>q</a:t>
            </a:r>
            <a:r>
              <a:rPr lang="pt-BR" sz="2000" i="1" dirty="0"/>
              <a:t> </a:t>
            </a:r>
            <a:r>
              <a:rPr lang="pt-BR" sz="2000" baseline="-25000" dirty="0"/>
              <a:t>UE/EUA </a:t>
            </a:r>
            <a:r>
              <a:rPr lang="pt-BR" sz="2000" dirty="0"/>
              <a:t>=   (e</a:t>
            </a:r>
            <a:r>
              <a:rPr lang="en-US" sz="2000" baseline="-25000" dirty="0"/>
              <a:t> </a:t>
            </a:r>
            <a:r>
              <a:rPr lang="pt-BR" sz="2000" baseline="-25000" dirty="0"/>
              <a:t>US</a:t>
            </a:r>
            <a:r>
              <a:rPr lang="en-US" sz="2000" baseline="-25000" dirty="0"/>
              <a:t> /€ </a:t>
            </a:r>
            <a:r>
              <a:rPr lang="pt-BR" sz="2000" dirty="0"/>
              <a:t>. </a:t>
            </a:r>
            <a:r>
              <a:rPr lang="pt-BR" sz="2000" dirty="0" err="1"/>
              <a:t>P</a:t>
            </a:r>
            <a:r>
              <a:rPr lang="en-US" sz="2000" baseline="-25000" dirty="0"/>
              <a:t> UE</a:t>
            </a:r>
            <a:r>
              <a:rPr lang="pt-BR" sz="2000" baseline="-25000" dirty="0"/>
              <a:t> </a:t>
            </a:r>
            <a:r>
              <a:rPr lang="pt-BR" sz="2000" dirty="0"/>
              <a:t>)/P</a:t>
            </a:r>
            <a:r>
              <a:rPr lang="pt-BR" sz="2000" baseline="-25000" dirty="0"/>
              <a:t>EUA</a:t>
            </a:r>
            <a:r>
              <a:rPr lang="pt-BR" sz="2000" dirty="0"/>
              <a:t>  </a:t>
            </a:r>
          </a:p>
          <a:p>
            <a:pPr marL="0" indent="0">
              <a:buNone/>
            </a:pPr>
            <a:r>
              <a:rPr lang="pt-BR" sz="2000" dirty="0"/>
              <a:t>       </a:t>
            </a:r>
          </a:p>
          <a:p>
            <a:pPr marL="0" indent="0">
              <a:buNone/>
            </a:pPr>
            <a:r>
              <a:rPr lang="pt-BR" sz="2000" dirty="0"/>
              <a:t>         1 = </a:t>
            </a:r>
            <a:r>
              <a:rPr lang="pt-BR" sz="2000" dirty="0" err="1"/>
              <a:t>X</a:t>
            </a:r>
            <a:r>
              <a:rPr lang="pt-BR" sz="2000" dirty="0"/>
              <a:t> . 101/103;       </a:t>
            </a:r>
            <a:r>
              <a:rPr lang="pt-BR" sz="2000" dirty="0" err="1"/>
              <a:t>X</a:t>
            </a:r>
            <a:r>
              <a:rPr lang="pt-BR" sz="2000" dirty="0"/>
              <a:t> = e</a:t>
            </a:r>
            <a:r>
              <a:rPr lang="pt-BR" sz="2000" baseline="-25000" dirty="0"/>
              <a:t>  (US$/</a:t>
            </a:r>
            <a:r>
              <a:rPr lang="en-US" sz="2000" baseline="-25000" dirty="0"/>
              <a:t>€</a:t>
            </a:r>
            <a:r>
              <a:rPr lang="pt-BR" sz="2000" baseline="-25000" dirty="0"/>
              <a:t>)  </a:t>
            </a:r>
            <a:r>
              <a:rPr lang="pt-BR" sz="2000" dirty="0"/>
              <a:t> = </a:t>
            </a:r>
            <a:r>
              <a:rPr lang="en-US" sz="2000" dirty="0"/>
              <a:t>1,0198 </a:t>
            </a:r>
            <a:r>
              <a:rPr lang="pt-BR" sz="2000" dirty="0"/>
              <a:t>(US$/</a:t>
            </a:r>
            <a:r>
              <a:rPr lang="en-US" sz="2000" dirty="0"/>
              <a:t>€)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pt-BR" sz="2000" dirty="0"/>
              <a:t>Portanto, se o preço nos EUA aumenta mais que na UE na medida do exemplo, a taxa de câmbio que assegura a LPU ou PPC do bem entre os países é igual a 1,0198 (US$/€). Isso significa que em função do aumento de preço mais acentuado nos EUA, a moeda daquele país tornou-se relativamente menos valorizada. </a:t>
            </a:r>
          </a:p>
        </p:txBody>
      </p:sp>
    </p:spTree>
    <p:extLst>
      <p:ext uri="{BB962C8B-B14F-4D97-AF65-F5344CB8AC3E}">
        <p14:creationId xmlns:p14="http://schemas.microsoft.com/office/powerpoint/2010/main" val="10807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3453</Words>
  <Application>Microsoft Macintosh PowerPoint</Application>
  <PresentationFormat>On-screen Show (4:3)</PresentationFormat>
  <Paragraphs>524</Paragraphs>
  <Slides>38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Symbol</vt:lpstr>
      <vt:lpstr>Times</vt:lpstr>
      <vt:lpstr>Times New Roman</vt:lpstr>
      <vt:lpstr>Wingdings</vt:lpstr>
      <vt:lpstr>Office Theme</vt:lpstr>
      <vt:lpstr>Taxa de Câmbio Análise Aplicada </vt:lpstr>
      <vt:lpstr>Referências</vt:lpstr>
      <vt:lpstr>Definição e linhas analíticas para a  Taxa de Câmbio</vt:lpstr>
      <vt:lpstr>Abordagem de Ativos</vt:lpstr>
      <vt:lpstr>Abordagem do mercado de bens  Taxas de Câmbio e  Preços de Bens e Serviços</vt:lpstr>
      <vt:lpstr>Lei do Preço Único</vt:lpstr>
      <vt:lpstr>A Lei do Preço Único</vt:lpstr>
      <vt:lpstr>Exemplo de aplicação</vt:lpstr>
      <vt:lpstr>Resposta</vt:lpstr>
      <vt:lpstr>A Lei do Preço Único</vt:lpstr>
      <vt:lpstr>Taxa Real de Câmbio  </vt:lpstr>
      <vt:lpstr>Taxa Real de Câmbio  </vt:lpstr>
      <vt:lpstr>Apreciação e Depreciação Real</vt:lpstr>
      <vt:lpstr>Enfatizando</vt:lpstr>
      <vt:lpstr>Paridade de Poder de Compra (PPC)</vt:lpstr>
      <vt:lpstr>Paridade de Poder de Compra (PPC)</vt:lpstr>
      <vt:lpstr>PPC absoluta, preços e taxa nominal de câmbio</vt:lpstr>
      <vt:lpstr>Índice de Taxa de Câmbio Efetiva</vt:lpstr>
      <vt:lpstr>TAXA DE CÂMBIO EFETIVA</vt:lpstr>
      <vt:lpstr>TAXA DE CÂMBIO EFETIVA para os EUA (dólar relativamente à moeda de outros parceiros) tomando 1990 como base </vt:lpstr>
      <vt:lpstr>Interpretação</vt:lpstr>
      <vt:lpstr>Interpretação</vt:lpstr>
      <vt:lpstr>Interpretação</vt:lpstr>
      <vt:lpstr>TAXA DE CÂMBIO REAL EFETIVA</vt:lpstr>
      <vt:lpstr>Taxa de Câmbio Real Efetiva</vt:lpstr>
      <vt:lpstr>Índice Big Mac</vt:lpstr>
      <vt:lpstr>Índice Big Mac</vt:lpstr>
      <vt:lpstr>Índice Big Mac</vt:lpstr>
      <vt:lpstr>PowerPoint Presentation</vt:lpstr>
      <vt:lpstr>PowerPoint Presentation</vt:lpstr>
      <vt:lpstr>Índice Big Mac</vt:lpstr>
      <vt:lpstr>Questões</vt:lpstr>
      <vt:lpstr>PowerPoint Presentation</vt:lpstr>
      <vt:lpstr>PowerPoint Presentation</vt:lpstr>
      <vt:lpstr>PowerPoint Presentation</vt:lpstr>
      <vt:lpstr>Cont.</vt:lpstr>
      <vt:lpstr>Cont.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Aplicada da Taxa de Câmbio</dc:title>
  <dc:creator>Heloisa Burnquist</dc:creator>
  <cp:lastModifiedBy>Heloisa Burnquist</cp:lastModifiedBy>
  <cp:revision>126</cp:revision>
  <dcterms:created xsi:type="dcterms:W3CDTF">2018-10-28T22:18:19Z</dcterms:created>
  <dcterms:modified xsi:type="dcterms:W3CDTF">2019-11-13T12:51:32Z</dcterms:modified>
</cp:coreProperties>
</file>