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1" r:id="rId7"/>
    <p:sldId id="266" r:id="rId8"/>
    <p:sldId id="267" r:id="rId9"/>
    <p:sldId id="268" r:id="rId10"/>
    <p:sldId id="262" r:id="rId11"/>
    <p:sldId id="269" r:id="rId12"/>
    <p:sldId id="270" r:id="rId13"/>
    <p:sldId id="272" r:id="rId14"/>
    <p:sldId id="273" r:id="rId15"/>
    <p:sldId id="277" r:id="rId16"/>
    <p:sldId id="275" r:id="rId17"/>
    <p:sldId id="278" r:id="rId18"/>
    <p:sldId id="279" r:id="rId19"/>
    <p:sldId id="280" r:id="rId20"/>
    <p:sldId id="276" r:id="rId21"/>
    <p:sldId id="271" r:id="rId22"/>
    <p:sldId id="281" r:id="rId23"/>
    <p:sldId id="282" r:id="rId24"/>
    <p:sldId id="283" r:id="rId25"/>
  </p:sldIdLst>
  <p:sldSz cx="12192000" cy="6858000"/>
  <p:notesSz cx="6858000" cy="9144000"/>
  <p:embeddedFontLst>
    <p:embeddedFont>
      <p:font typeface="Trebuchet MS" panose="020B0603020202020204" pitchFamily="34" charset="0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9098" y="2828259"/>
            <a:ext cx="8335358" cy="1278519"/>
          </a:xfrm>
        </p:spPr>
        <p:txBody>
          <a:bodyPr/>
          <a:lstStyle/>
          <a:p>
            <a:r>
              <a:rPr lang="pt-BR" dirty="0"/>
              <a:t>Síntese diagnóstico Poupatempo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53438" y="5089498"/>
            <a:ext cx="8333761" cy="1401454"/>
          </a:xfrm>
        </p:spPr>
        <p:txBody>
          <a:bodyPr>
            <a:no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Sociologia Aplicada à Administração – 2017</a:t>
            </a:r>
          </a:p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Profa. Dra. Valquíria Padilha</a:t>
            </a:r>
          </a:p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FEARP/USP</a:t>
            </a:r>
          </a:p>
        </p:txBody>
      </p:sp>
    </p:spTree>
    <p:extLst>
      <p:ext uri="{BB962C8B-B14F-4D97-AF65-F5344CB8AC3E}">
        <p14:creationId xmlns:p14="http://schemas.microsoft.com/office/powerpoint/2010/main" val="8842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954294" cy="3081913"/>
          </a:xfrm>
        </p:spPr>
        <p:txBody>
          <a:bodyPr/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plano de carreira = desmotivação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5847009" y="3177219"/>
            <a:ext cx="5602310" cy="327509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Implantar um sistema de progressão na carreira: </a:t>
            </a:r>
          </a:p>
          <a:p>
            <a:pPr marL="457200" indent="-457200">
              <a:buAutoNum type="arabi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Criar um PDC (Plano de Carreira) ou</a:t>
            </a:r>
          </a:p>
          <a:p>
            <a:pPr marL="457200" indent="-457200">
              <a:buAutoNum type="arabi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Contratar uma consultoria externa que possa identificar sugestões dos próprios funcionários para resolver tal questão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30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619443" cy="2913513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 entre salários de efetivos e terceirizados incomodam maioria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234939" cy="309479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solução enquanto houver trabalho terceirizado no Poupatempo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45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4031568" cy="2913513"/>
          </a:xfrm>
        </p:spPr>
        <p:txBody>
          <a:bodyPr>
            <a:normAutofit fontScale="92500"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Confusão e alguma injustiça no banco de horas/ sistema de horas extras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582668" cy="309479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Redimensionar a carga de trabalho (na jornada normal) para reduzir necessidade de horas extras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Deixar claras, para todos, as regras sobre como funcionam as Horas Extras (e o Banco de Horas) no Poupatempo.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67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4224751" cy="3068060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funcionários sentem-se entediados com tarefas repetitivas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177220"/>
            <a:ext cx="4119029" cy="306806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 um estudo de viabilidade de rotatividade de funcionários em diferentes áreas 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trabalhos (desvio de função?)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46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0946" y="3215855"/>
            <a:ext cx="3949689" cy="2913513"/>
          </a:xfrm>
        </p:spPr>
        <p:txBody>
          <a:bodyPr/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Ninguém gosta de trabalhar aos sábados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402364" cy="3056155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Já que não é possível deixar de atendar o público aos sábados, minimizar o impacto dando abertura para que os funcionários escolham em que sábado trabalhar.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Oferecer café da manhã motivacional aos sábados.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31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3825507" cy="3335628"/>
          </a:xfrm>
        </p:spPr>
        <p:txBody>
          <a:bodyPr>
            <a:normAutofit fontScale="92500" lnSpcReduction="20000"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Maioria reclamou por ter que pagar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pelas folgas que tiram nas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pontes de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feriados  e por saber de última hora se vão ou não trabalhar nas pontes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634184" cy="2978882"/>
          </a:xfrm>
        </p:spPr>
        <p:txBody>
          <a:bodyPr>
            <a:normAutofit fontScale="92500"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das possíveis sugestões é fazer uma previsão e divulgação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antecipada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pontes de feriado no ano planejando a dissolução das mesmas, não descontando do banco de horas, com pagamento diário na jornada (ex.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minutos de trabalho a mais por dia). 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7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4405055" cy="3335628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do vale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refeição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baixo demais (insuficiente para comer no shopping)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078829" y="3193961"/>
            <a:ext cx="5537916" cy="318108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Verificar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está determinado no Acordo Coletivo das categorias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 convênios específicos com os restaurantes do Shopping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09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4250510" cy="3335628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funcionários desconhecem o organograma: não sabem quem são seus superiores e a quem devem se reportar</a:t>
            </a:r>
          </a:p>
          <a:p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724336" cy="3004640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Afixar o organograma em locais de acesso dos funcionários.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Enviar organograma para os funcionários por e-mail profissional.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Apresentar o organograma a todas as áreas de tempo 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tempo, presencialmente.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467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3825507" cy="333562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impreciso (confuso) de m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9" y="2336873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325091" cy="2901609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Deixar claros quais os critérios do ranking estadual de metas.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Esclarecer como as metas internas do setor contribuem para atingir as metas gerais.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561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3825507" cy="3335628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reclamaram de abuso de poder de supervisor (punições injustas e sem clareza da falha cometida) </a:t>
            </a:r>
          </a:p>
          <a:p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336873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8" y="3344645"/>
            <a:ext cx="4801610" cy="300464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 treinamentos periódicos com todos os que ocupam cargos de liderança (sobre gestão sem assédio e sobre sistema justo de punição e premiação)</a:t>
            </a:r>
          </a:p>
          <a:p>
            <a:pPr marL="342900" indent="-342900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Estabelecer um padrão de comportamento para todos os supervisores 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líderes</a:t>
            </a:r>
          </a:p>
          <a:p>
            <a:pPr marL="342900" indent="-342900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Aprimora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o sistema de avaliação de gestores pelos subordinados</a:t>
            </a:r>
          </a:p>
        </p:txBody>
      </p:sp>
    </p:spTree>
    <p:extLst>
      <p:ext uri="{BB962C8B-B14F-4D97-AF65-F5344CB8AC3E}">
        <p14:creationId xmlns:p14="http://schemas.microsoft.com/office/powerpoint/2010/main" val="350222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Trabalhadores entrevistados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580" y="2356833"/>
            <a:ext cx="11178862" cy="4262907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Março de 2017: elaboração da entrevista em sala de aula</a:t>
            </a:r>
          </a:p>
          <a:p>
            <a:pPr algn="just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de 2017: visitas dos grupos ao Poupatempo para realização das entrevistas</a:t>
            </a:r>
          </a:p>
          <a:p>
            <a:pPr algn="just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grupos de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alunos</a:t>
            </a:r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Visitas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previamente agendadas sob coordenação do Sr. José Wilson, Gerente do Poupatempo de Ribeirão Preto</a:t>
            </a:r>
          </a:p>
          <a:p>
            <a:pPr algn="just"/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Trabalhadores entrevistados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20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Homens: 8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Mulheres: 12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5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4392177" cy="3335628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Queixas em relação à ergonomia: mobiliário, luminosidade, altura do computador.</a:t>
            </a:r>
          </a:p>
          <a:p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336873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8" y="3335628"/>
            <a:ext cx="4080393" cy="29829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Fazer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avaliação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especializada 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ergonomia (mobiliário, iluminação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 corrigir as falhas eventuais.</a:t>
            </a: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95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4443692" cy="2913513"/>
          </a:xfrm>
        </p:spPr>
        <p:txBody>
          <a:bodyPr/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Faltam </a:t>
            </a:r>
            <a:r>
              <a:rPr lang="pt-BR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feedbacks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formais aos funcionários pelos superiores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323526" y="3331766"/>
            <a:ext cx="4984125" cy="315918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 aos supervisores e líderes de cada área fazerem reuniões periódicas com sua equipe para dar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avaliações dos processos de trabalho.</a:t>
            </a:r>
          </a:p>
        </p:txBody>
      </p:sp>
    </p:spTree>
    <p:extLst>
      <p:ext uri="{BB962C8B-B14F-4D97-AF65-F5344CB8AC3E}">
        <p14:creationId xmlns:p14="http://schemas.microsoft.com/office/powerpoint/2010/main" val="3209658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3825507" cy="333562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casos de LER/ DORT (Lesão por Esforço Repetitivo e Distúrbios Osteomusculares Relacionados ao Trabalho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337970" cy="292736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Implantar ginástica laboral no trabalho (início e fim do expediente)</a:t>
            </a:r>
          </a:p>
          <a:p>
            <a:pPr marL="342900" indent="-342900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Rotatividade de atividades ao longo da semana sempre que for possível (diversificar tarefas)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035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3825507" cy="3335628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Terceirizados: renovação anual dos contratos não permite que tirem férias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415243" cy="292736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Esclarecimento sobre as formas de contrato e renovação de contrato com empresas terceiras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243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Agradecimentos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8034" y="2336873"/>
            <a:ext cx="10998558" cy="3986654"/>
          </a:xfrm>
          <a:ln>
            <a:solidFill>
              <a:schemeClr val="tx1"/>
            </a:solidFill>
            <a:prstDash val="lgDash"/>
          </a:ln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Agradecemos ao Sr. José Wilson por ter nos acolhido no Poupatempo a fim de realizarmos o diagnóstico da organização do trabalho para a disciplina Sociologia Aplicada à Administração.</a:t>
            </a:r>
          </a:p>
          <a:p>
            <a:pPr algn="just"/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relatório final, completo e detalhado, será enviado em julho.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14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Categorias analisadas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51" y="2343955"/>
            <a:ext cx="5245846" cy="41469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Organização do trabalho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Relações de trabalho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Carga de trabalho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Ritmo de trabalho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Jornada de trabalho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Salários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79677" y="2343955"/>
            <a:ext cx="5245846" cy="4146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bg1"/>
                </a:solidFill>
              </a:rPr>
              <a:t>Formas de contrato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bg1"/>
                </a:solidFill>
              </a:rPr>
              <a:t>Rotatividade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bg1"/>
                </a:solidFill>
              </a:rPr>
              <a:t>Formas de controle do trabalho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bg1"/>
                </a:solidFill>
              </a:rPr>
              <a:t>Equilíbrio trabalho-vida privada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bg1"/>
                </a:solidFill>
              </a:rPr>
              <a:t>Saúde física e psíquica</a:t>
            </a:r>
          </a:p>
        </p:txBody>
      </p:sp>
    </p:spTree>
    <p:extLst>
      <p:ext uri="{BB962C8B-B14F-4D97-AF65-F5344CB8AC3E}">
        <p14:creationId xmlns:p14="http://schemas.microsoft.com/office/powerpoint/2010/main" val="42474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Pontos positivos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2" y="2603499"/>
            <a:ext cx="11307650" cy="3900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3200" b="1" dirty="0">
                <a:solidFill>
                  <a:schemeClr val="bg1"/>
                </a:solidFill>
              </a:rPr>
              <a:t>Liberdade para dar sugestões</a:t>
            </a:r>
          </a:p>
          <a:p>
            <a:pPr lvl="0"/>
            <a:r>
              <a:rPr lang="pt-BR" sz="3200" b="1" dirty="0">
                <a:solidFill>
                  <a:schemeClr val="bg1"/>
                </a:solidFill>
              </a:rPr>
              <a:t>Igualdade de gênero</a:t>
            </a:r>
          </a:p>
          <a:p>
            <a:pPr lvl="0"/>
            <a:r>
              <a:rPr lang="pt-BR" sz="3200" b="1" dirty="0">
                <a:solidFill>
                  <a:schemeClr val="bg1"/>
                </a:solidFill>
              </a:rPr>
              <a:t>Maioria relatou boa relação com colegas e superiores</a:t>
            </a:r>
          </a:p>
          <a:p>
            <a:pPr lvl="0"/>
            <a:r>
              <a:rPr lang="pt-BR" sz="3200" b="1" dirty="0">
                <a:solidFill>
                  <a:schemeClr val="bg1"/>
                </a:solidFill>
              </a:rPr>
              <a:t>Clima organizacional amigável favorece a cooperação</a:t>
            </a:r>
          </a:p>
          <a:p>
            <a:pPr lvl="0"/>
            <a:r>
              <a:rPr lang="pt-BR" sz="3200" b="1" dirty="0">
                <a:solidFill>
                  <a:schemeClr val="bg1"/>
                </a:solidFill>
              </a:rPr>
              <a:t>O trabalho desempenhado é reconhecido pelos cidadãos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Não levam trabalho para fazer em casa</a:t>
            </a:r>
          </a:p>
          <a:p>
            <a:pPr lvl="0"/>
            <a:endParaRPr lang="pt-BR" sz="32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Pontos positivos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2" y="2603499"/>
            <a:ext cx="11307650" cy="3900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3200" b="1" dirty="0">
                <a:solidFill>
                  <a:schemeClr val="bg1"/>
                </a:solidFill>
              </a:rPr>
              <a:t>Maioria dos efetivos relatou valorização do trabalho pela família, em virtude de ser um emprego público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O volume de trabalho é adequado para a carga horária 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Liberdade para escolher folgas e férias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Maioria pensa que o salário é compatível com a função 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Estabilidade no emprego (para os efetivos)</a:t>
            </a:r>
          </a:p>
          <a:p>
            <a:endParaRPr lang="pt-BR" sz="3200" b="1" dirty="0">
              <a:solidFill>
                <a:schemeClr val="bg1"/>
              </a:solidFill>
            </a:endParaRPr>
          </a:p>
          <a:p>
            <a:pPr lvl="0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</a:rPr>
              <a:t>Unanimidade: não há plano de carreira = desmotivação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Diferença entre salários de efetivos e terceirizados </a:t>
            </a:r>
            <a:r>
              <a:rPr lang="pt-BR" sz="3200" b="1" dirty="0" smtClean="0">
                <a:solidFill>
                  <a:schemeClr val="bg1"/>
                </a:solidFill>
              </a:rPr>
              <a:t>incomoda </a:t>
            </a:r>
            <a:r>
              <a:rPr lang="pt-BR" sz="3200" b="1" dirty="0">
                <a:solidFill>
                  <a:schemeClr val="bg1"/>
                </a:solidFill>
              </a:rPr>
              <a:t>maioria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Confusão e alguma injustiça no banco de horas/ sistema de horas extras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Faltam </a:t>
            </a:r>
            <a:r>
              <a:rPr lang="pt-BR" sz="3200" b="1" i="1" dirty="0">
                <a:solidFill>
                  <a:schemeClr val="bg1"/>
                </a:solidFill>
              </a:rPr>
              <a:t>feedbacks</a:t>
            </a:r>
            <a:r>
              <a:rPr lang="pt-BR" sz="3200" b="1" dirty="0">
                <a:solidFill>
                  <a:schemeClr val="bg1"/>
                </a:solidFill>
              </a:rPr>
              <a:t> formais aos funcionários pelos superiores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7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</a:rPr>
              <a:t>Alguns funcionários sentem-se entediados com tarefas repetitivas há anos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Alguns reclamaram da rigidez em relação aos atrasos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Valor do vale alimentação é baixo demais (insuficiente para comer no shopping)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Queixas em relação à ergonomia: </a:t>
            </a:r>
            <a:r>
              <a:rPr lang="pt-BR" sz="3200" b="1" dirty="0" smtClean="0">
                <a:solidFill>
                  <a:schemeClr val="bg1"/>
                </a:solidFill>
              </a:rPr>
              <a:t>mobiliário, luminosidade, altura do computador.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6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</a:rPr>
              <a:t>Alguns funcionários desconhecem o organograma: não sabem quem são seus superiores e a quem devem se reportar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Maioria reclamou por ter que pagar as pontes de feriados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Apesar da liberdade para dar sugestões, existem algumas </a:t>
            </a:r>
            <a:r>
              <a:rPr lang="pt-BR" sz="3200" b="1" dirty="0">
                <a:solidFill>
                  <a:schemeClr val="bg1"/>
                </a:solidFill>
              </a:rPr>
              <a:t>queixas de que sugestões não são atendidas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Alguns casos </a:t>
            </a:r>
            <a:r>
              <a:rPr lang="pt-BR" sz="3200" b="1" dirty="0">
                <a:solidFill>
                  <a:schemeClr val="bg1"/>
                </a:solidFill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</a:rPr>
              <a:t>LER/ DORT </a:t>
            </a:r>
            <a:r>
              <a:rPr lang="pt-BR" sz="3200" b="1" dirty="0">
                <a:solidFill>
                  <a:schemeClr val="bg1"/>
                </a:solidFill>
              </a:rPr>
              <a:t>(Lesão por Esforço </a:t>
            </a:r>
            <a:r>
              <a:rPr lang="pt-BR" sz="3200" b="1" dirty="0" smtClean="0">
                <a:solidFill>
                  <a:schemeClr val="bg1"/>
                </a:solidFill>
              </a:rPr>
              <a:t>Repetitivo e Distúrbios </a:t>
            </a:r>
            <a:r>
              <a:rPr lang="pt-BR" sz="3200" b="1" dirty="0">
                <a:solidFill>
                  <a:schemeClr val="bg1"/>
                </a:solidFill>
              </a:rPr>
              <a:t>O</a:t>
            </a:r>
            <a:r>
              <a:rPr lang="pt-BR" sz="3200" b="1" dirty="0" smtClean="0">
                <a:solidFill>
                  <a:schemeClr val="bg1"/>
                </a:solidFill>
              </a:rPr>
              <a:t>steomusculares Relacionados ao Trabalho)</a:t>
            </a:r>
            <a:endParaRPr lang="pt-BR" sz="3200" b="1" dirty="0">
              <a:solidFill>
                <a:schemeClr val="bg1"/>
              </a:solidFill>
            </a:endParaRPr>
          </a:p>
          <a:p>
            <a:pPr algn="just"/>
            <a:endParaRPr lang="pt-BR" sz="3200" b="1" dirty="0">
              <a:solidFill>
                <a:schemeClr val="bg1"/>
              </a:solidFill>
            </a:endParaRPr>
          </a:p>
          <a:p>
            <a:pPr algn="just"/>
            <a:endParaRPr lang="pt-BR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62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Metas </a:t>
            </a:r>
            <a:r>
              <a:rPr lang="pt-BR" sz="3200" b="1" dirty="0" smtClean="0">
                <a:solidFill>
                  <a:schemeClr val="bg1"/>
                </a:solidFill>
              </a:rPr>
              <a:t>imprecisas, com o desconhecimento do seu propósito 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Ter </a:t>
            </a:r>
            <a:r>
              <a:rPr lang="pt-BR" sz="3200" b="1" dirty="0">
                <a:solidFill>
                  <a:schemeClr val="bg1"/>
                </a:solidFill>
              </a:rPr>
              <a:t>que trabalhar aos sábados é uma queixa geral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Houve reclamação </a:t>
            </a:r>
            <a:r>
              <a:rPr lang="pt-BR" sz="3200" b="1" dirty="0">
                <a:solidFill>
                  <a:schemeClr val="bg1"/>
                </a:solidFill>
              </a:rPr>
              <a:t>de abuso de poder de supervisor (punições injustas e sem clareza da falha cometida) 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Terceirizados: renovação anual dos contratos não permite que tirem férias </a:t>
            </a:r>
            <a:r>
              <a:rPr lang="pt-BR" sz="3200" b="1" dirty="0" smtClean="0">
                <a:solidFill>
                  <a:schemeClr val="bg1"/>
                </a:solidFill>
              </a:rPr>
              <a:t>nunca. Como são feitos os contratos com as empresas terceiras?</a:t>
            </a:r>
            <a:endParaRPr lang="pt-BR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42587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232</TotalTime>
  <Words>1076</Words>
  <Application>Microsoft Office PowerPoint</Application>
  <PresentationFormat>Widescreen</PresentationFormat>
  <Paragraphs>151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Trebuchet MS</vt:lpstr>
      <vt:lpstr>Arial</vt:lpstr>
      <vt:lpstr>Berlim</vt:lpstr>
      <vt:lpstr>Síntese diagnóstico Poupatempo</vt:lpstr>
      <vt:lpstr>Trabalhadores entrevistados</vt:lpstr>
      <vt:lpstr>Categorias analisadas</vt:lpstr>
      <vt:lpstr>Pontos positivos </vt:lpstr>
      <vt:lpstr>Pontos positivos </vt:lpstr>
      <vt:lpstr>Pontos a melhorar</vt:lpstr>
      <vt:lpstr>Pontos a melhorar</vt:lpstr>
      <vt:lpstr>Pontos a melhorar</vt:lpstr>
      <vt:lpstr>Pontos a melhorar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Agradecimentos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Síntese diagnóstico AMBEV</dc:title>
  <dc:creator>Valquiria Padilha</dc:creator>
  <cp:lastModifiedBy>Valquiria Padilha</cp:lastModifiedBy>
  <cp:revision>47</cp:revision>
  <dcterms:created xsi:type="dcterms:W3CDTF">2017-05-31T19:19:19Z</dcterms:created>
  <dcterms:modified xsi:type="dcterms:W3CDTF">2017-06-22T00:42:08Z</dcterms:modified>
</cp:coreProperties>
</file>