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72" r:id="rId2"/>
    <p:sldId id="418" r:id="rId3"/>
    <p:sldId id="257" r:id="rId4"/>
    <p:sldId id="355" r:id="rId5"/>
    <p:sldId id="274" r:id="rId6"/>
    <p:sldId id="305" r:id="rId7"/>
    <p:sldId id="273" r:id="rId8"/>
    <p:sldId id="275" r:id="rId9"/>
    <p:sldId id="278" r:id="rId10"/>
    <p:sldId id="300" r:id="rId11"/>
    <p:sldId id="268" r:id="rId12"/>
    <p:sldId id="342" r:id="rId13"/>
    <p:sldId id="272" r:id="rId14"/>
    <p:sldId id="304" r:id="rId15"/>
    <p:sldId id="302" r:id="rId16"/>
    <p:sldId id="410" r:id="rId17"/>
    <p:sldId id="282" r:id="rId18"/>
    <p:sldId id="277" r:id="rId19"/>
    <p:sldId id="303" r:id="rId20"/>
    <p:sldId id="324" r:id="rId21"/>
    <p:sldId id="411" r:id="rId22"/>
    <p:sldId id="414" r:id="rId23"/>
    <p:sldId id="413" r:id="rId24"/>
    <p:sldId id="415" r:id="rId25"/>
    <p:sldId id="416" r:id="rId26"/>
    <p:sldId id="417" r:id="rId27"/>
    <p:sldId id="412" r:id="rId28"/>
    <p:sldId id="390" r:id="rId29"/>
  </p:sldIdLst>
  <p:sldSz cx="9144000" cy="6858000" type="screen4x3"/>
  <p:notesSz cx="6864350" cy="99949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97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66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7788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85928-5CA4-457C-9D33-5640F1B4C1D4}" type="datetimeFigureOut">
              <a:rPr lang="pt-BR" smtClean="0"/>
              <a:t>13/09/2023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1249363"/>
            <a:ext cx="4498975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810125"/>
            <a:ext cx="5492750" cy="3935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325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7788" y="949325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B0D01-32F7-4C94-8A9E-176AE6BFE36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1219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13/09/2023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13/09/2023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13/09/2023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13/09/2023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13/09/2023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13/09/2023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13/09/2023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13/09/2023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13/09/2023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13/09/2023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13/09/2023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13/09/2023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11/nph.1298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2952328"/>
          </a:xfrm>
        </p:spPr>
        <p:txBody>
          <a:bodyPr>
            <a:normAutofit/>
          </a:bodyPr>
          <a:lstStyle/>
          <a:p>
            <a:r>
              <a:rPr lang="pt-BR" dirty="0" smtClean="0"/>
              <a:t>Aula 5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Mata Atlântica</a:t>
            </a:r>
            <a:br>
              <a:rPr lang="pt-BR" dirty="0" smtClean="0"/>
            </a:br>
            <a:r>
              <a:rPr lang="pt-BR" dirty="0" smtClean="0"/>
              <a:t>+ cadeias tróficas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5229200"/>
            <a:ext cx="6400800" cy="1343000"/>
          </a:xfrm>
        </p:spPr>
        <p:txBody>
          <a:bodyPr>
            <a:normAutofit/>
          </a:bodyPr>
          <a:lstStyle/>
          <a:p>
            <a:r>
              <a:rPr lang="pt-BR" smtClean="0">
                <a:solidFill>
                  <a:schemeClr val="tx1"/>
                </a:solidFill>
              </a:rPr>
              <a:t>14 </a:t>
            </a:r>
            <a:r>
              <a:rPr lang="pt-BR" dirty="0" smtClean="0">
                <a:solidFill>
                  <a:schemeClr val="tx1"/>
                </a:solidFill>
              </a:rPr>
              <a:t>de Setembro </a:t>
            </a:r>
            <a:r>
              <a:rPr lang="pt-BR" smtClean="0">
                <a:solidFill>
                  <a:schemeClr val="tx1"/>
                </a:solidFill>
              </a:rPr>
              <a:t>de 2023</a:t>
            </a:r>
            <a:endParaRPr lang="pt-BR" dirty="0" smtClean="0">
              <a:solidFill>
                <a:schemeClr val="tx1"/>
              </a:solidFill>
            </a:endParaRPr>
          </a:p>
          <a:p>
            <a:r>
              <a:rPr lang="pt-BR" dirty="0" smtClean="0">
                <a:solidFill>
                  <a:schemeClr val="tx1"/>
                </a:solidFill>
              </a:rPr>
              <a:t>Prof. Tomas Domingues</a:t>
            </a:r>
          </a:p>
        </p:txBody>
      </p:sp>
    </p:spTree>
    <p:extLst>
      <p:ext uri="{BB962C8B-B14F-4D97-AF65-F5344CB8AC3E}">
        <p14:creationId xmlns:p14="http://schemas.microsoft.com/office/powerpoint/2010/main" val="3624744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Mata Atlântica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688" y="1600200"/>
            <a:ext cx="682062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475656" y="6412686"/>
            <a:ext cx="230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Leontopithecus</a:t>
            </a:r>
            <a:r>
              <a:rPr lang="en-US" i="1" dirty="0"/>
              <a:t> </a:t>
            </a:r>
            <a:r>
              <a:rPr lang="en-US" i="1" dirty="0" err="1"/>
              <a:t>rosalia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01759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Mata Atlântica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Distribuído ao longo de mais de </a:t>
            </a:r>
            <a:r>
              <a:rPr lang="pt-BR" dirty="0" smtClean="0"/>
              <a:t>23° </a:t>
            </a:r>
            <a:r>
              <a:rPr lang="pt-BR" dirty="0"/>
              <a:t>de latitude (abrangendo 15 </a:t>
            </a:r>
            <a:r>
              <a:rPr lang="pt-BR" dirty="0" smtClean="0"/>
              <a:t>estados das </a:t>
            </a:r>
            <a:r>
              <a:rPr lang="pt-BR" dirty="0"/>
              <a:t>regiões sul, sudeste, centro-oeste e nordeste),</a:t>
            </a:r>
          </a:p>
          <a:p>
            <a:r>
              <a:rPr lang="pt-BR" dirty="0"/>
              <a:t>F</a:t>
            </a:r>
            <a:r>
              <a:rPr lang="pt-BR" dirty="0" smtClean="0"/>
              <a:t>itofisionomias </a:t>
            </a:r>
            <a:r>
              <a:rPr lang="pt-BR" dirty="0"/>
              <a:t>bastante diversificadas, determinadas </a:t>
            </a:r>
            <a:r>
              <a:rPr lang="pt-BR" dirty="0" smtClean="0"/>
              <a:t>pela proximidade </a:t>
            </a:r>
            <a:r>
              <a:rPr lang="pt-BR" dirty="0"/>
              <a:t>da costa, relevo, tipos de solo e regimes pluviométricos</a:t>
            </a:r>
          </a:p>
          <a:p>
            <a:r>
              <a:rPr lang="pt-BR" dirty="0" smtClean="0"/>
              <a:t>Florestas </a:t>
            </a:r>
            <a:r>
              <a:rPr lang="pt-BR" dirty="0"/>
              <a:t>ombrófilas densa, aberta e </a:t>
            </a:r>
            <a:r>
              <a:rPr lang="pt-BR" dirty="0" smtClean="0"/>
              <a:t>mista</a:t>
            </a:r>
            <a:endParaRPr lang="pt-BR" dirty="0"/>
          </a:p>
          <a:p>
            <a:r>
              <a:rPr lang="pt-BR" dirty="0" smtClean="0"/>
              <a:t>Florestas </a:t>
            </a:r>
            <a:r>
              <a:rPr lang="pt-BR" dirty="0"/>
              <a:t>estacionais decidual e </a:t>
            </a:r>
            <a:r>
              <a:rPr lang="pt-BR" dirty="0" err="1" smtClean="0"/>
              <a:t>semidecidual</a:t>
            </a:r>
            <a:endParaRPr lang="pt-BR" dirty="0" smtClean="0"/>
          </a:p>
          <a:p>
            <a:r>
              <a:rPr lang="pt-BR" dirty="0" smtClean="0"/>
              <a:t>Campos </a:t>
            </a:r>
            <a:r>
              <a:rPr lang="pt-BR" dirty="0"/>
              <a:t>de altitude, mangues e restingas.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2355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Mata Atlântica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Mais de 20 mil </a:t>
            </a:r>
            <a:r>
              <a:rPr lang="pt-BR" dirty="0" smtClean="0"/>
              <a:t>espécies </a:t>
            </a:r>
            <a:r>
              <a:rPr lang="pt-BR" dirty="0"/>
              <a:t>de </a:t>
            </a:r>
            <a:r>
              <a:rPr lang="pt-BR" dirty="0" smtClean="0"/>
              <a:t>plantas</a:t>
            </a:r>
          </a:p>
          <a:p>
            <a:pPr lvl="1"/>
            <a:r>
              <a:rPr lang="pt-BR" dirty="0" smtClean="0"/>
              <a:t>8 </a:t>
            </a:r>
            <a:r>
              <a:rPr lang="pt-BR" dirty="0"/>
              <a:t>mil </a:t>
            </a:r>
            <a:r>
              <a:rPr lang="pt-BR" dirty="0" smtClean="0"/>
              <a:t>endêmicas;</a:t>
            </a:r>
          </a:p>
          <a:p>
            <a:r>
              <a:rPr lang="pt-BR" dirty="0" smtClean="0"/>
              <a:t>270 </a:t>
            </a:r>
            <a:r>
              <a:rPr lang="pt-BR" dirty="0"/>
              <a:t>espécies conhecidas de </a:t>
            </a:r>
            <a:r>
              <a:rPr lang="pt-BR" dirty="0" smtClean="0"/>
              <a:t>mamíferos;</a:t>
            </a:r>
          </a:p>
          <a:p>
            <a:pPr lvl="1"/>
            <a:r>
              <a:rPr lang="pt-BR" dirty="0" smtClean="0"/>
              <a:t>18 </a:t>
            </a:r>
            <a:r>
              <a:rPr lang="pt-BR" dirty="0" err="1" smtClean="0"/>
              <a:t>spp</a:t>
            </a:r>
            <a:r>
              <a:rPr lang="pt-BR" dirty="0" smtClean="0"/>
              <a:t> de Primatas</a:t>
            </a:r>
          </a:p>
          <a:p>
            <a:r>
              <a:rPr lang="pt-BR" dirty="0" smtClean="0"/>
              <a:t>992 </a:t>
            </a:r>
            <a:r>
              <a:rPr lang="pt-BR" dirty="0"/>
              <a:t>espécies de </a:t>
            </a:r>
            <a:r>
              <a:rPr lang="pt-BR" dirty="0" smtClean="0"/>
              <a:t>pássaros;</a:t>
            </a:r>
          </a:p>
          <a:p>
            <a:r>
              <a:rPr lang="pt-BR" dirty="0" smtClean="0"/>
              <a:t>197 répteis;</a:t>
            </a:r>
          </a:p>
          <a:p>
            <a:r>
              <a:rPr lang="pt-BR" dirty="0" smtClean="0"/>
              <a:t>372 anfíbios;</a:t>
            </a:r>
          </a:p>
          <a:p>
            <a:r>
              <a:rPr lang="pt-BR" dirty="0" smtClean="0"/>
              <a:t>350 </a:t>
            </a:r>
            <a:r>
              <a:rPr lang="pt-BR" dirty="0"/>
              <a:t>peixes</a:t>
            </a:r>
            <a:r>
              <a:rPr lang="pt-BR" dirty="0" smtClean="0"/>
              <a:t>.</a:t>
            </a:r>
          </a:p>
          <a:p>
            <a:pPr marL="0" indent="0">
              <a:buNone/>
            </a:pPr>
            <a:endParaRPr lang="pt-BR" dirty="0" smtClean="0"/>
          </a:p>
          <a:p>
            <a:endParaRPr lang="en-US" dirty="0"/>
          </a:p>
        </p:txBody>
      </p:sp>
      <p:pic>
        <p:nvPicPr>
          <p:cNvPr id="37890" name="Picture 2" descr="http://www.natgeocreative.com/comp/MI/001/1153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077072"/>
            <a:ext cx="3866611" cy="2564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2172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6" y="188640"/>
            <a:ext cx="5259551" cy="554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581128"/>
            <a:ext cx="5287230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856" y="6165304"/>
            <a:ext cx="3653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b="1" dirty="0">
                <a:hlinkClick r:id="rId4"/>
              </a:rPr>
              <a:t>https://</a:t>
            </a:r>
            <a:r>
              <a:rPr lang="en-US" b="1" dirty="0" smtClean="0">
                <a:hlinkClick r:id="rId4"/>
              </a:rPr>
              <a:t>doi.org/10.1111/nph.12989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847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6632"/>
            <a:ext cx="5122439" cy="6669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638" y="17444"/>
            <a:ext cx="4141111" cy="377159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40955" y="4149080"/>
            <a:ext cx="4157510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04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9" t="7653" r="11411" b="4885"/>
          <a:stretch/>
        </p:blipFill>
        <p:spPr bwMode="auto">
          <a:xfrm>
            <a:off x="4139952" y="1073745"/>
            <a:ext cx="4824536" cy="576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39880"/>
            <a:ext cx="4968552" cy="5077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96" y="44624"/>
            <a:ext cx="6684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Estado de São Paulo: </a:t>
            </a:r>
            <a:r>
              <a:rPr lang="en-US" dirty="0"/>
              <a:t>https://doi.org/10.1007/s00704-022-04122-4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187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37" y="557212"/>
            <a:ext cx="564832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12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Mata Atlântica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61% da população brasileira (112 milhões de habitantes), 3.284 municípios (59%).</a:t>
            </a:r>
          </a:p>
          <a:p>
            <a:endParaRPr lang="pt-BR" dirty="0"/>
          </a:p>
          <a:p>
            <a:r>
              <a:rPr lang="pt-BR" dirty="0"/>
              <a:t>Das 633 espécies de animais ameaçadas de extinção no Brasil, 383 ocorrem na Mata Atlântica.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14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Evolução da legislação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1º Código civil Brasileiro – 1916</a:t>
            </a:r>
          </a:p>
          <a:p>
            <a:pPr lvl="1"/>
            <a:r>
              <a:rPr lang="pt-BR" i="1" dirty="0"/>
              <a:t>Res </a:t>
            </a:r>
            <a:r>
              <a:rPr lang="pt-BR" i="1" dirty="0" smtClean="0"/>
              <a:t>Nullius</a:t>
            </a:r>
            <a:r>
              <a:rPr lang="pt-BR" dirty="0" smtClean="0"/>
              <a:t>: Recursos naturais eram de quem os utilizasse.</a:t>
            </a:r>
          </a:p>
          <a:p>
            <a:pPr lvl="1"/>
            <a:endParaRPr lang="pt-BR" dirty="0" smtClean="0"/>
          </a:p>
          <a:p>
            <a:pPr lvl="1"/>
            <a:r>
              <a:rPr lang="pt-BR" i="1" dirty="0" err="1" smtClean="0"/>
              <a:t>Tragedy</a:t>
            </a:r>
            <a:r>
              <a:rPr lang="pt-BR" i="1" dirty="0" smtClean="0"/>
              <a:t> </a:t>
            </a:r>
            <a:r>
              <a:rPr lang="pt-BR" i="1" dirty="0" err="1" smtClean="0"/>
              <a:t>of</a:t>
            </a:r>
            <a:r>
              <a:rPr lang="pt-BR" i="1" dirty="0" smtClean="0"/>
              <a:t> </a:t>
            </a:r>
            <a:r>
              <a:rPr lang="pt-BR" i="1" dirty="0" err="1" smtClean="0"/>
              <a:t>the</a:t>
            </a:r>
            <a:r>
              <a:rPr lang="pt-BR" i="1" dirty="0" smtClean="0"/>
              <a:t> </a:t>
            </a:r>
            <a:r>
              <a:rPr lang="pt-BR" i="1" dirty="0" err="1" smtClean="0"/>
              <a:t>Commons</a:t>
            </a:r>
            <a:r>
              <a:rPr lang="pt-BR" dirty="0" smtClean="0"/>
              <a:t>: </a:t>
            </a:r>
            <a:r>
              <a:rPr lang="pt-BR" i="1" dirty="0" err="1" smtClean="0"/>
              <a:t>Paper</a:t>
            </a:r>
            <a:r>
              <a:rPr lang="pt-BR" dirty="0" smtClean="0"/>
              <a:t> de 1968 por G. </a:t>
            </a:r>
            <a:r>
              <a:rPr lang="pt-BR" dirty="0" err="1" smtClean="0"/>
              <a:t>Hardin</a:t>
            </a:r>
            <a:r>
              <a:rPr lang="pt-BR" dirty="0" smtClean="0"/>
              <a:t> (</a:t>
            </a:r>
            <a:r>
              <a:rPr lang="pt-BR" i="1" dirty="0" smtClean="0"/>
              <a:t>Science)</a:t>
            </a:r>
            <a:r>
              <a:rPr lang="pt-BR" dirty="0" smtClean="0"/>
              <a:t>. O lucro é individualizado, enquanto que o prejuízo é igualmente dividido pela sociedade.</a:t>
            </a:r>
            <a:endParaRPr lang="pt-B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79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41168"/>
            <a:ext cx="3676650" cy="1238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69693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37909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3432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86" y="764704"/>
            <a:ext cx="34671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431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548680"/>
            <a:ext cx="4762500" cy="745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2457140"/>
            <a:ext cx="4143772" cy="4242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315863"/>
            <a:ext cx="4925202" cy="4525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760" y="1294286"/>
            <a:ext cx="2376264" cy="1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88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Instituto Terra</a:t>
            </a:r>
            <a:endParaRPr lang="en-US" dirty="0" smtClean="0"/>
          </a:p>
          <a:p>
            <a:r>
              <a:rPr lang="en-US" dirty="0" smtClean="0"/>
              <a:t>http</a:t>
            </a:r>
            <a:r>
              <a:rPr lang="en-US" dirty="0"/>
              <a:t>://www.institutoterra.org/</a:t>
            </a:r>
          </a:p>
        </p:txBody>
      </p:sp>
      <p:pic>
        <p:nvPicPr>
          <p:cNvPr id="19458" name="Picture 2" descr="http://www.institutoterra.org/pt_br/csw/_lib/file/doc/arqslinks/20130405140043_montagem_si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14" y="2852936"/>
            <a:ext cx="899009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339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926976"/>
          </a:xfrm>
        </p:spPr>
        <p:txBody>
          <a:bodyPr/>
          <a:lstStyle/>
          <a:p>
            <a:r>
              <a:rPr lang="pt-BR" dirty="0"/>
              <a:t>Comprimento da cadeia trófica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1772816"/>
            <a:ext cx="6131024" cy="3051098"/>
          </a:xfrm>
        </p:spPr>
        <p:txBody>
          <a:bodyPr/>
          <a:lstStyle/>
          <a:p>
            <a:pPr marL="0" indent="0">
              <a:buNone/>
            </a:pPr>
            <a:r>
              <a:rPr lang="pt-BR" sz="2800" dirty="0" smtClean="0"/>
              <a:t>A maioria das cadeias </a:t>
            </a:r>
          </a:p>
          <a:p>
            <a:pPr marL="0" indent="0">
              <a:buNone/>
            </a:pPr>
            <a:r>
              <a:rPr lang="pt-BR" sz="2800" dirty="0" smtClean="0"/>
              <a:t>têm 3-4 níveis.</a:t>
            </a:r>
          </a:p>
          <a:p>
            <a:endParaRPr lang="pt-BR" dirty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" y="3750642"/>
            <a:ext cx="4968552" cy="291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">
            <a:off x="4603000" y="1122379"/>
            <a:ext cx="451266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600000" rev="0"/>
            </a:camera>
            <a:lightRig rig="threePt" dir="t"/>
          </a:scene3d>
        </p:spPr>
      </p:pic>
      <p:sp>
        <p:nvSpPr>
          <p:cNvPr id="5" name="CaixaDeTexto 4"/>
          <p:cNvSpPr txBox="1"/>
          <p:nvPr/>
        </p:nvSpPr>
        <p:spPr>
          <a:xfrm>
            <a:off x="6281956" y="4447656"/>
            <a:ext cx="1005403" cy="221599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pt-BR" sz="13800" dirty="0" smtClean="0"/>
              <a:t>?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3208902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Enriquecimento isotópico:</a:t>
            </a:r>
            <a:br>
              <a:rPr lang="pt-BR" dirty="0" smtClean="0"/>
            </a:br>
            <a:r>
              <a:rPr lang="pt-BR" dirty="0" smtClean="0"/>
              <a:t>Nível Trófico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http://sofia.usgs.gov/exchange/kendall/foodweb1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44824"/>
            <a:ext cx="6191250" cy="47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37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altLang="pt-BR" dirty="0" smtClean="0"/>
              <a:t>Estudos de Cadeia Trófica utilizando Isótopos Estáveis</a:t>
            </a:r>
            <a:endParaRPr lang="en-US" altLang="pt-BR" dirty="0" smtClean="0"/>
          </a:p>
        </p:txBody>
      </p:sp>
      <p:sp>
        <p:nvSpPr>
          <p:cNvPr id="4915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 smtClean="0"/>
          </a:p>
        </p:txBody>
      </p:sp>
      <p:pic>
        <p:nvPicPr>
          <p:cNvPr id="49156" name="Picture 1026" descr="iso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1711325"/>
            <a:ext cx="6235700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267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0163"/>
            <a:ext cx="4679950" cy="667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4459288"/>
            <a:ext cx="520065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965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err="1" smtClean="0"/>
              <a:t>Mortillaro</a:t>
            </a:r>
            <a:r>
              <a:rPr lang="en-US" sz="2400" dirty="0" smtClean="0"/>
              <a:t> et al. 2007. Trophic </a:t>
            </a:r>
            <a:r>
              <a:rPr lang="en-US" sz="2400" dirty="0"/>
              <a:t>opportunism of central Amazon floodplain </a:t>
            </a:r>
            <a:r>
              <a:rPr lang="en-US" sz="2400" dirty="0" smtClean="0"/>
              <a:t>fish. </a:t>
            </a:r>
            <a:r>
              <a:rPr lang="en-US" sz="2400" i="1" dirty="0"/>
              <a:t>Freshwater </a:t>
            </a:r>
            <a:r>
              <a:rPr lang="en-US" sz="2400" i="1" dirty="0" smtClean="0"/>
              <a:t>Biology </a:t>
            </a:r>
            <a:r>
              <a:rPr lang="en-US" sz="2400" dirty="0"/>
              <a:t>60, </a:t>
            </a:r>
            <a:r>
              <a:rPr lang="en-US" sz="2400" dirty="0" smtClean="0"/>
              <a:t>1659–1670.</a:t>
            </a:r>
            <a:r>
              <a:rPr lang="en-US" sz="2400" dirty="0"/>
              <a:t/>
            </a:r>
            <a:br>
              <a:rPr lang="en-US" sz="2400" dirty="0"/>
            </a:br>
            <a:endParaRPr lang="pt-B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3" y="2396973"/>
            <a:ext cx="8881695" cy="441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06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2422" y="57443"/>
            <a:ext cx="1839586" cy="868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8640"/>
            <a:ext cx="4812859" cy="4824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903" y="137259"/>
            <a:ext cx="1436328" cy="1187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2422" y="1238479"/>
            <a:ext cx="1539947" cy="7852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304" y="1499756"/>
            <a:ext cx="1839586" cy="11712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2422" y="2501367"/>
            <a:ext cx="1402265" cy="9304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9439" y="2753077"/>
            <a:ext cx="1659894" cy="8610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4824" y="3463796"/>
            <a:ext cx="1691258" cy="7361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0543" y="4114599"/>
            <a:ext cx="1874097" cy="8985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3476" y="4234754"/>
            <a:ext cx="1423793" cy="113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20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274638"/>
            <a:ext cx="4104456" cy="63908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4300" dirty="0" smtClean="0"/>
              <a:t>Estudo dirigido</a:t>
            </a:r>
          </a:p>
          <a:p>
            <a:endParaRPr lang="pt-BR" dirty="0"/>
          </a:p>
          <a:p>
            <a:r>
              <a:rPr lang="pt-BR" dirty="0" smtClean="0"/>
              <a:t>Quais foram as consequências para o fluxo de energia na cadeia trófica nas fases II e III?</a:t>
            </a:r>
          </a:p>
          <a:p>
            <a:pPr marL="0" indent="0">
              <a:buNone/>
            </a:pPr>
            <a:r>
              <a:rPr lang="pt-BR" dirty="0" smtClean="0"/>
              <a:t>____________________________________________________________________________________________________________________________________________</a:t>
            </a:r>
            <a:endParaRPr lang="pt-B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824536" cy="654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19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https://www.pbs.org/video/lungs-of-the-planet-1536877784</a:t>
            </a:r>
            <a:r>
              <a:rPr lang="en-US" sz="2400" dirty="0" smtClean="0"/>
              <a:t>/</a:t>
            </a:r>
          </a:p>
          <a:p>
            <a:endParaRPr lang="pt-BR" sz="2400" dirty="0"/>
          </a:p>
          <a:p>
            <a:r>
              <a:rPr lang="en-US" sz="2400" dirty="0"/>
              <a:t>https://</a:t>
            </a:r>
            <a:r>
              <a:rPr lang="en-US" sz="2400" dirty="0" smtClean="0"/>
              <a:t>www.youtube.com/watch?v=9dgFl4S-7QE</a:t>
            </a:r>
          </a:p>
          <a:p>
            <a:endParaRPr lang="pt-BR" sz="2400" dirty="0"/>
          </a:p>
          <a:p>
            <a:r>
              <a:rPr lang="en-US" sz="2400" dirty="0"/>
              <a:t>https://www.youtube.com/watch?v=-</a:t>
            </a:r>
            <a:r>
              <a:rPr lang="en-US" sz="2400" dirty="0" smtClean="0"/>
              <a:t>FWHjWL_Fu8</a:t>
            </a:r>
          </a:p>
          <a:p>
            <a:endParaRPr lang="en-US" sz="2400" dirty="0" smtClean="0"/>
          </a:p>
          <a:p>
            <a:r>
              <a:rPr lang="en-US" sz="2400" dirty="0" smtClean="0"/>
              <a:t>https</a:t>
            </a:r>
            <a:r>
              <a:rPr lang="en-US" sz="2400" dirty="0"/>
              <a:t>://</a:t>
            </a:r>
            <a:r>
              <a:rPr lang="en-US" sz="2400" dirty="0" smtClean="0"/>
              <a:t>www.youtube.com/watch?v=n6lgUKycLso</a:t>
            </a:r>
          </a:p>
          <a:p>
            <a:endParaRPr lang="pt-BR" sz="2400" dirty="0"/>
          </a:p>
          <a:p>
            <a:r>
              <a:rPr lang="en-US" sz="2400" smtClean="0"/>
              <a:t>https://www.youtube.com/watch?v=0Mwo5PVB0ro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4056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76056" y="548680"/>
            <a:ext cx="3466728" cy="4525963"/>
          </a:xfrm>
        </p:spPr>
        <p:txBody>
          <a:bodyPr/>
          <a:lstStyle/>
          <a:p>
            <a:r>
              <a:rPr lang="en-US" dirty="0"/>
              <a:t>http://www.wwf.org.br/natureza_brasileira/questoes_ambientais/biomas/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860031" cy="687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age result for Köppen bras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84984"/>
            <a:ext cx="3538364" cy="339682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66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21126"/>
            <a:ext cx="6809953" cy="66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45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 Brasil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85000" lnSpcReduction="20000"/>
          </a:bodyPr>
          <a:lstStyle/>
          <a:p>
            <a:r>
              <a:rPr lang="pt-BR" dirty="0" smtClean="0"/>
              <a:t>Com relação ao mundo, no Brasil ocorrem:</a:t>
            </a:r>
          </a:p>
          <a:p>
            <a:r>
              <a:rPr lang="pt-BR" dirty="0" smtClean="0"/>
              <a:t>13% espécies de anfíbios</a:t>
            </a:r>
          </a:p>
          <a:p>
            <a:r>
              <a:rPr lang="pt-BR" dirty="0" smtClean="0"/>
              <a:t>10% dos mamíferos</a:t>
            </a:r>
          </a:p>
          <a:p>
            <a:r>
              <a:rPr lang="pt-BR" dirty="0" smtClean="0"/>
              <a:t>~18% das borboletas</a:t>
            </a:r>
          </a:p>
          <a:p>
            <a:r>
              <a:rPr lang="pt-BR" dirty="0" smtClean="0"/>
              <a:t>19% das plantas</a:t>
            </a:r>
          </a:p>
          <a:p>
            <a:r>
              <a:rPr lang="pt-BR" dirty="0" smtClean="0"/>
              <a:t>21% dos peixes de água doce</a:t>
            </a:r>
          </a:p>
          <a:p>
            <a:endParaRPr lang="pt-BR" dirty="0" smtClean="0"/>
          </a:p>
          <a:p>
            <a:r>
              <a:rPr lang="pt-BR" dirty="0" smtClean="0"/>
              <a:t>Total estimado 1,8 milhões de espécies</a:t>
            </a:r>
          </a:p>
          <a:p>
            <a:pPr lvl="1"/>
            <a:r>
              <a:rPr lang="pt-BR" dirty="0" smtClean="0"/>
              <a:t>Apenas 10% foi formalmente descrita</a:t>
            </a:r>
          </a:p>
          <a:p>
            <a:pPr lvl="1"/>
            <a:r>
              <a:rPr lang="pt-BR" dirty="0" smtClean="0"/>
              <a:t>Anualmente 1500 espécies novas são descritas no Brasil</a:t>
            </a:r>
          </a:p>
          <a:p>
            <a:pPr lvl="1"/>
            <a:r>
              <a:rPr lang="pt-BR" dirty="0" smtClean="0"/>
              <a:t>18 novas espécies de mamíferos foram descritas nos últimos 10 anos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16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 err="1" smtClean="0"/>
              <a:t>Hotspots</a:t>
            </a:r>
            <a:endParaRPr lang="en-US" i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8229600" cy="435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2"/>
          <p:cNvSpPr>
            <a:spLocks noChangeArrowheads="1"/>
          </p:cNvSpPr>
          <p:nvPr/>
        </p:nvSpPr>
        <p:spPr bwMode="auto">
          <a:xfrm>
            <a:off x="228600" y="594928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2200" b="1" i="1" dirty="0" err="1"/>
              <a:t>Hotspot</a:t>
            </a:r>
            <a:r>
              <a:rPr lang="pt-BR" sz="2200" dirty="0"/>
              <a:t>: áreas de grande riqueza biológica com acelerada perda de habitats</a:t>
            </a:r>
          </a:p>
          <a:p>
            <a:pPr eaLnBrk="0" hangingPunct="0"/>
            <a:r>
              <a:rPr lang="pt-BR" sz="2200" dirty="0"/>
              <a:t>Importantíssimo para se determinar áreas para </a:t>
            </a:r>
            <a:r>
              <a:rPr lang="pt-BR" sz="2200" u="sng" dirty="0"/>
              <a:t>criação de reservas</a:t>
            </a:r>
          </a:p>
        </p:txBody>
      </p:sp>
    </p:spTree>
    <p:extLst>
      <p:ext uri="{BB962C8B-B14F-4D97-AF65-F5344CB8AC3E}">
        <p14:creationId xmlns:p14="http://schemas.microsoft.com/office/powerpoint/2010/main" val="3617536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69720"/>
            <a:ext cx="7304302" cy="578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999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" y="288032"/>
            <a:ext cx="9062364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283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Conhecimento ainda sendo construído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01" y="1600200"/>
            <a:ext cx="739219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158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8038</TotalTime>
  <Words>410</Words>
  <Application>Microsoft Office PowerPoint</Application>
  <PresentationFormat>On-screen Show (4:3)</PresentationFormat>
  <Paragraphs>70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Tema do Office</vt:lpstr>
      <vt:lpstr>Aula 5  Mata Atlântica + cadeias tróficas</vt:lpstr>
      <vt:lpstr>PowerPoint Presentation</vt:lpstr>
      <vt:lpstr>PowerPoint Presentation</vt:lpstr>
      <vt:lpstr>PowerPoint Presentation</vt:lpstr>
      <vt:lpstr>No Brasil</vt:lpstr>
      <vt:lpstr>Hotspots</vt:lpstr>
      <vt:lpstr>PowerPoint Presentation</vt:lpstr>
      <vt:lpstr>PowerPoint Presentation</vt:lpstr>
      <vt:lpstr>Conhecimento ainda sendo construído</vt:lpstr>
      <vt:lpstr>Mata Atlântica</vt:lpstr>
      <vt:lpstr>Mata Atlântica</vt:lpstr>
      <vt:lpstr>Mata Atlântica</vt:lpstr>
      <vt:lpstr>PowerPoint Presentation</vt:lpstr>
      <vt:lpstr>PowerPoint Presentation</vt:lpstr>
      <vt:lpstr>PowerPoint Presentation</vt:lpstr>
      <vt:lpstr>PowerPoint Presentation</vt:lpstr>
      <vt:lpstr>Mata Atlântica</vt:lpstr>
      <vt:lpstr>Evolução da legislação</vt:lpstr>
      <vt:lpstr>PowerPoint Presentation</vt:lpstr>
      <vt:lpstr>PowerPoint Presentation</vt:lpstr>
      <vt:lpstr>Comprimento da cadeia trófica</vt:lpstr>
      <vt:lpstr>Enriquecimento isotópico: Nível Trófico</vt:lpstr>
      <vt:lpstr>Estudos de Cadeia Trófica utilizando Isótopos Estáveis</vt:lpstr>
      <vt:lpstr>PowerPoint Presentation</vt:lpstr>
      <vt:lpstr>Mortillaro et al. 2007. Trophic opportunism of central Amazon floodplain fish. Freshwater Biology 60, 1659–1670.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Tomas</dc:creator>
  <cp:lastModifiedBy>tomas</cp:lastModifiedBy>
  <cp:revision>147</cp:revision>
  <cp:lastPrinted>2022-09-29T00:39:54Z</cp:lastPrinted>
  <dcterms:created xsi:type="dcterms:W3CDTF">2013-07-22T12:09:56Z</dcterms:created>
  <dcterms:modified xsi:type="dcterms:W3CDTF">2023-09-14T00:55:51Z</dcterms:modified>
</cp:coreProperties>
</file>