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h/u4rQswjRbHUuK7oB/prgps6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F14373-8BE0-4BA0-91DD-08F25E4B6C34}">
  <a:tblStyle styleId="{45F14373-8BE0-4BA0-91DD-08F25E4B6C3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883CC26-92EE-4ABA-8FD9-4A392A44661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4a9c2e90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g144a9c2e9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44a9c2e90a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756b751c3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g13756b751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3756b751c3_0_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13756b751c3_0_294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g13756b751c3_0_294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g13756b751c3_0_294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13756b751c3_0_29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756b751c3_0_320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g13756b751c3_0_3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756b751c3_0_323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g13756b751c3_0_3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g13756b751c3_0_323"/>
          <p:cNvSpPr txBox="1"/>
          <p:nvPr>
            <p:ph type="title"/>
          </p:nvPr>
        </p:nvSpPr>
        <p:spPr>
          <a:xfrm>
            <a:off x="265500" y="1607767"/>
            <a:ext cx="40452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g13756b751c3_0_323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g13756b751c3_0_3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g13756b751c3_0_3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756b751c3_0_330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65" name="Google Shape;65;g13756b751c3_0_3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756b751c3_0_33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3756b751c3_0_333"/>
          <p:cNvSpPr txBox="1"/>
          <p:nvPr>
            <p:ph hasCustomPrompt="1" type="title"/>
          </p:nvPr>
        </p:nvSpPr>
        <p:spPr>
          <a:xfrm>
            <a:off x="311700" y="1321967"/>
            <a:ext cx="8520600" cy="25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9" name="Google Shape;69;g13756b751c3_0_333"/>
          <p:cNvSpPr txBox="1"/>
          <p:nvPr>
            <p:ph idx="1" type="body"/>
          </p:nvPr>
        </p:nvSpPr>
        <p:spPr>
          <a:xfrm>
            <a:off x="311700" y="4095067"/>
            <a:ext cx="85206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g13756b751c3_0_3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3756b751c3_0_3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3756b751c3_0_3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g13756b751c3_0_3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3756b751c3_0_3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3756b751c3_0_3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756b751c3_0_3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SECTION_HEADER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3756b751c3_0_34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3756b751c3_0_34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g13756b751c3_0_3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3756b751c3_0_3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13756b751c3_0_3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g13756b751c3_0_299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g13756b751c3_0_299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g13756b751c3_0_2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756b751c3_0_30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13756b751c3_0_30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g13756b751c3_0_30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13756b751c3_0_30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756b751c3_0_30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g13756b751c3_0_30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g13756b751c3_0_30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g13756b751c3_0_30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756b751c3_0_3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13756b751c3_0_3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756b751c3_0_31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g13756b751c3_0_31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g13756b751c3_0_3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756b751c3_0_29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g13756b751c3_0_2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g13756b751c3_0_29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ZbiROQrwSCw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eses.usp.br/info/diretrizesfinal.pdf" TargetMode="External"/><Relationship Id="rId4" Type="http://schemas.openxmlformats.org/officeDocument/2006/relationships/hyperlink" Target="http://www.teses.usp.br/info/Caderno_Estudos_9_PT_2.pdf" TargetMode="External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c-Pxv5pyWlc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c-Pxv5pyWlc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1047125" y="501450"/>
            <a:ext cx="76839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Introdução à Pesquisa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em Ensino de Física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3800">
                <a:solidFill>
                  <a:srgbClr val="E6B9B8"/>
                </a:solidFill>
              </a:rPr>
              <a:t>e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Monografia para 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Licenciatura em Física</a:t>
            </a:r>
            <a:endParaRPr sz="3800">
              <a:solidFill>
                <a:srgbClr val="E6B9B8"/>
              </a:solidFill>
            </a:endParaRPr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228600" y="5638800"/>
            <a:ext cx="860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Cristina Leite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Cristiano Mattos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28600" y="4652675"/>
            <a:ext cx="395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Formulário Inicial</a:t>
            </a:r>
            <a:endParaRPr b="0" i="0" sz="1600" u="none" cap="none" strike="noStrike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https://forms.gle/b293jM4NxiL6nDfC8</a:t>
            </a:r>
            <a:endParaRPr b="0" i="0" sz="1600" u="none" cap="none" strike="noStrike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nômetro de 5 minutos totalmente limpo para você organizar suas atividades. Fique à vontade para usar como deseja.&#10;Link de download: http://raboninco.com/1mOf1&#10;&#10;Outros cronômetros e temporizadores:&#10;---------&#10;Temporizador de 1 minuto com beep aos 10 segundos: https://www.youtube.com/watch?v=SMWJy...&#10;Cronômetro de 1 minuto com alarme no final: https://www.youtube.com/watch?v=TytkF...&#10;Crônometro de 1 minuto sem alarme: https://www.youtube.com/watch?v=vDTvw...&#10;&#10;Temporizador de 5 minutos com beep: https://youtu.be/dPsIjqvXgJc&#10;Temporizador de 5 minutos &quot;A Live já vai começar&quot;: https://www.youtube.com/watch?v=w7dZ8...&#10;Cronômetro de 5 minutos: https://www.youtube.com/watch?v=ZbiRO...&#10;&#10;Cronômetro de 50 minutos: https://www.youtube.com/watch?v=kUwjH..." id="78" name="Google Shape;78;p1" title="Cronômetro de 5 minuto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725" y="5273163"/>
            <a:ext cx="1991026" cy="14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722313" y="46355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n-US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CONSIDERAÇÕES EM TORNO DO ATO DE ESTUDAR</a:t>
            </a:r>
            <a:endParaRPr b="1" i="0" sz="25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5076"/>
              <a:buFont typeface="Calibri"/>
              <a:buNone/>
            </a:pPr>
            <a:r>
              <a:rPr lang="en-US" sz="172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https://edisciplinas.usp.br/pluginfile.php/4648124/mod_resource/content/1/Paulo%20Freire%20-%20Ato%20de%20estudar%20%282%29.pdf</a:t>
            </a:r>
            <a:r>
              <a:rPr b="1" i="0" lang="en-US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9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PAULO FREIRE</a:t>
            </a: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b="0"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Leitura preliminar</a:t>
            </a:r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650975" cy="42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/>
          </a:p>
        </p:txBody>
      </p:sp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228600" y="1295400"/>
            <a:ext cx="8229600" cy="4526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2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Dados importantes:</a:t>
            </a:r>
            <a:endParaRPr/>
          </a:p>
          <a:p>
            <a:pPr indent="-342900" lvl="4" marL="1257300" marR="0" rtl="0" algn="r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C3D69B"/>
              </a:buClr>
              <a:buSzPts val="2100"/>
              <a:buFont typeface="Arial"/>
              <a:buChar char="»"/>
            </a:pPr>
            <a:r>
              <a:rPr b="0" i="0" lang="en-US" sz="21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Autor, ano, título, cidade, editora, edição, páginas.</a:t>
            </a:r>
            <a:endParaRPr b="0" i="0" sz="17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4" marL="1257300" marR="0" rtl="0" algn="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BAXTER, J. (1989). Children's understanding of familiar astronomical events.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International Journal of Science Education,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11(special issue), pp. 502-513.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BISCH, S.M. (1998).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Astronomia no 1º grau: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Natureza e Conteúdo do Conhecimento de Estudantes e Professores</a:t>
            </a:r>
            <a:r>
              <a:rPr b="0" i="1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. Tese de doutorado. São Paulo: Faculdade de Educação da Universidade de São Paulo.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BRASIL (1997).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 guia do livro didático.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Ministério da Educação. Secretaria de Educação Média e Tecnológica. Brasília: MEC.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CANALLE, J.B.G. (1998).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Oficinas de Astronomia.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Disponível em: www.telescopiosnaescola.pro.br/oficina.pdf . Acesso em: 12 de setembro de 2004.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CASATI (2001).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 descoberta das sombras: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de Platão a Galileu, a história de um enigma que fascina a humanidade. São Paulo: Companhia das Letras. </a:t>
            </a:r>
            <a:endParaRPr/>
          </a:p>
          <a:p>
            <a:pPr indent="-342900" lvl="2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LEITE, C., MOZENA, E.R. (2003). A Física no ensino de Ciências no Brasil: condicionantes históricos. </a:t>
            </a:r>
            <a:r>
              <a:rPr b="1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Atas da XIII Reunión Nacional de Educación en Física. </a:t>
            </a:r>
            <a:r>
              <a:rPr b="0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Río Cuarto, Argentina. </a:t>
            </a:r>
            <a:endParaRPr b="0" i="1" sz="36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rgbClr val="C3D69B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Site com algumas diretrizes:</a:t>
            </a:r>
            <a:endParaRPr/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77933C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http://www.teses.usp.br/info/diretrizesfinal.pdf</a:t>
            </a:r>
            <a:endParaRPr/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77933C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http://www.teses.usp.br/info/Caderno_Estudos_9_PT_2.pdf</a:t>
            </a:r>
            <a:endParaRPr/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7051" y="4949076"/>
            <a:ext cx="2816950" cy="19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Exercício 1- primeira intenção...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em aula, no computador</a:t>
            </a:r>
            <a:endParaRPr/>
          </a:p>
        </p:txBody>
      </p: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Escreva um pequeno texto conten</a:t>
            </a:r>
            <a:r>
              <a:rPr lang="en-US" sz="2000">
                <a:solidFill>
                  <a:schemeClr val="lt1"/>
                </a:solidFill>
              </a:rPr>
              <a:t>d</a:t>
            </a: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as seguintes informações (se possível descreva o contexto...):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desejo compreender melhor?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me inquieta?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gostaria de me aprofundar em relação ao ensino de física?</a:t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Não importa não saber respostas, neste momento, mas é preciso ter um eterno pensar sobre as perguntas.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Timer Channel&#10;&#10;We have for you this collection of progressive and regressive timers, from hours to minutes. They are useful for the most diverse applications.&#10;Question and answer games, counting the time to cook, play, study, sports, gym, classes.&#10;If you like it or find it useful, sign up, if possible, it will be a great collaboration.&#10;&#10;YouTimer Channel&#10;Temos para você esta coleção de temporizadores progressivos e regressivos, de horas a minutos. Eles são úteis para as mais diversas aplicações.&#10;Jogos de perguntas e respostas, contando o tempo para cozinhar, brincar, estudar, esportes, academia, aulas.&#10;&#10;Se você gostou e achou útil, inscreva-se, se possível fortaleça no LIKE será uma ótima colaboração.&#10;&#10;#hour #clock #hours #stopwatch #timer" id="155" name="Google Shape;155;p13" title="Silent 10 minute countdown / 16: 9 format - Cronômetro regressivo de 10 minutos. 10 mi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63825"/>
            <a:ext cx="1725550" cy="12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4825" y="5095625"/>
            <a:ext cx="2920174" cy="1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4a9c2e90a_0_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Atividade 2 - (Casa)</a:t>
            </a:r>
            <a:endParaRPr/>
          </a:p>
        </p:txBody>
      </p:sp>
      <p:sp>
        <p:nvSpPr>
          <p:cNvPr id="163" name="Google Shape;163;g144a9c2e90a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Atividade 2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PRIMEIRA APROXIMAÇÃO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 para entrega:   17 de Agosto (via e-Disciplinas) 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5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objetivo é tomar contato com algum exemplo de produção da área de pesquisa em Ensino de Física, sobre o qual possam ser desenvolvidas considerações acerca da natureza da pesquisa em Ensino.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 isso, selecione um artigo, cuja versão digital deve ser encaminhada. </a:t>
            </a:r>
            <a:r>
              <a:rPr lang="en-US" sz="140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Ainda que sem ler em detalhe</a:t>
            </a: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identifique, por exemplo: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Título: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que trata?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 a abordagem?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Como está estruturado?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 a natureza dos resultados?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Outros elementos (se for o caso)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(Uma linha para cada um desses aspectos)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3000375" y="1857375"/>
            <a:ext cx="3071812" cy="2428875"/>
          </a:xfrm>
          <a:prstGeom prst="foldedCorner">
            <a:avLst>
              <a:gd fmla="val 18000" name="adj"/>
            </a:avLst>
          </a:prstGeom>
          <a:solidFill>
            <a:srgbClr val="403152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Até a próxima aula!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1143000" y="5286375"/>
            <a:ext cx="6715125" cy="1143000"/>
          </a:xfrm>
          <a:prstGeom prst="flowChartProcess">
            <a:avLst/>
          </a:prstGeom>
          <a:solidFill>
            <a:srgbClr val="EBF1DE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alunos que não têm os pré-requisitos para cursar a disciplina e os alunos especiais...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Fiquem para uma conversa...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7143750" y="4000500"/>
            <a:ext cx="1571625" cy="1214437"/>
          </a:xfrm>
          <a:prstGeom prst="cloudCallout">
            <a:avLst>
              <a:gd fmla="val 6300" name="adj1"/>
              <a:gd fmla="val 24300" name="adj2"/>
            </a:avLst>
          </a:prstGeom>
          <a:solidFill>
            <a:srgbClr val="953735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Atenção!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os cursos</a:t>
            </a:r>
            <a:endParaRPr/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ct val="108108"/>
              <a:buFont typeface="Arial"/>
              <a:buNone/>
            </a:pPr>
            <a:r>
              <a:rPr lang="en-US" sz="3600">
                <a:solidFill>
                  <a:srgbClr val="95B3D7"/>
                </a:solidFill>
              </a:rPr>
              <a:t>Introdução à Pesquisa (1 semestre)</a:t>
            </a:r>
            <a:endParaRPr b="0" i="0" sz="3600" u="none" cap="none" strike="noStrik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O que é uma </a:t>
            </a:r>
            <a:r>
              <a:rPr lang="en-US" sz="2400">
                <a:solidFill>
                  <a:srgbClr val="E6B9B8"/>
                </a:solidFill>
              </a:rPr>
              <a:t>pesquisa em ensino de física</a:t>
            </a:r>
            <a:endParaRPr>
              <a:solidFill>
                <a:srgbClr val="E6B9B8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 busca por um tema e um orientador</a:t>
            </a:r>
            <a:endParaRPr>
              <a:solidFill>
                <a:srgbClr val="E6B9B8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Como se faz uma pesquisa na </a:t>
            </a:r>
            <a:r>
              <a:rPr lang="en-US" sz="2400">
                <a:solidFill>
                  <a:srgbClr val="E6B9B8"/>
                </a:solidFill>
              </a:rPr>
              <a:t>área</a:t>
            </a:r>
            <a:endParaRPr>
              <a:solidFill>
                <a:srgbClr val="E6B9B8"/>
              </a:solidFill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AC090"/>
              </a:buClr>
              <a:buSzPct val="108108"/>
              <a:buFont typeface="Arial"/>
              <a:buNone/>
            </a:pPr>
            <a:r>
              <a:t/>
            </a:r>
            <a:endParaRPr sz="3600">
              <a:solidFill>
                <a:srgbClr val="FAC090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AC090"/>
              </a:buClr>
              <a:buSzPct val="108108"/>
              <a:buFont typeface="Arial"/>
              <a:buNone/>
            </a:pPr>
            <a:r>
              <a:rPr lang="en-US" sz="3600">
                <a:solidFill>
                  <a:srgbClr val="FAC090"/>
                </a:solidFill>
              </a:rPr>
              <a:t>Monografia (1 ano)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lang="en-US" sz="2400">
                <a:solidFill>
                  <a:srgbClr val="FCE5CD"/>
                </a:solidFill>
              </a:rPr>
              <a:t>Acompanhamento das produções</a:t>
            </a:r>
            <a:endParaRPr sz="2400">
              <a:solidFill>
                <a:srgbClr val="FCE5CD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b="0" i="0" lang="en-US" sz="2400" u="none" cap="none" strike="noStrike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Execução da pesquisa</a:t>
            </a:r>
            <a:endParaRPr>
              <a:solidFill>
                <a:srgbClr val="FCE5CD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b="0" i="0" lang="en-US" sz="2400" u="none" cap="none" strike="noStrike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Entrega da monografia</a:t>
            </a:r>
            <a:endParaRPr b="0" i="0" sz="2400" u="none" cap="none" strike="noStrike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r>
              <a:rPr lang="en-US" sz="2400">
                <a:solidFill>
                  <a:srgbClr val="FCE5CD"/>
                </a:solidFill>
              </a:rPr>
              <a:t>Orientador(a)</a:t>
            </a:r>
            <a:endParaRPr sz="2400">
              <a:solidFill>
                <a:srgbClr val="FCE5C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3"/>
          <p:cNvGraphicFramePr/>
          <p:nvPr/>
        </p:nvGraphicFramePr>
        <p:xfrm>
          <a:off x="416962" y="205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{45F14373-8BE0-4BA0-91DD-08F25E4B6C34}</a:tableStyleId>
              </a:tblPr>
              <a:tblGrid>
                <a:gridCol w="1535400"/>
                <a:gridCol w="6582050"/>
              </a:tblGrid>
              <a:tr h="182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Levantamento Temático e diálogos com a área</a:t>
                      </a:r>
                      <a:endParaRPr b="1" sz="2000" u="none" cap="none" strike="noStrike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Investigação dos interesses individuais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que é pesquisa em Ensino de Física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linhas de pesquisa e orientadores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Metodologias de Pesquisa</a:t>
                      </a:r>
                      <a:endParaRPr b="1" sz="2000" u="none" cap="none" strike="noStrike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Panorama das metodologias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fontes de dados e tipos de pesquisa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Referencial teórico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dados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do projeto de pesquisa</a:t>
                      </a:r>
                      <a:endParaRPr b="1" sz="2000" u="none" cap="none" strike="noStrike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3"/>
          <p:cNvSpPr txBox="1"/>
          <p:nvPr/>
        </p:nvSpPr>
        <p:spPr>
          <a:xfrm>
            <a:off x="814387" y="771525"/>
            <a:ext cx="71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5B3D7"/>
                </a:solidFill>
                <a:latin typeface="Arial"/>
                <a:ea typeface="Arial"/>
                <a:cs typeface="Arial"/>
                <a:sym typeface="Arial"/>
              </a:rPr>
              <a:t>Introdução à Pesquisa em Ensino de Física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97550" y="1367750"/>
            <a:ext cx="774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Construir projetos (individuais) de pesquisa em ensino de física/ciências</a:t>
            </a:r>
            <a:endParaRPr b="1" i="0" sz="16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Atividades durante o curso</a:t>
            </a:r>
            <a:endParaRPr/>
          </a:p>
        </p:txBody>
      </p:sp>
      <p:sp>
        <p:nvSpPr>
          <p:cNvPr id="97" name="Google Shape;97;p4"/>
          <p:cNvSpPr txBox="1"/>
          <p:nvPr>
            <p:ph idx="4294967295" type="body"/>
          </p:nvPr>
        </p:nvSpPr>
        <p:spPr>
          <a:xfrm>
            <a:off x="228600" y="1600200"/>
            <a:ext cx="8606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9376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99376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Atividades semanais durante as aulas e em casa; 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Presença: ao longo de todo o curso;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Apresentação do Pré-projeto: final de 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Setembro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Apresentação e discussão do projeto de pesquis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(novembro);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Redação do projeto de pesquisa (de Agosto a Novembro);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Entrega do Projeto de Pesquisa (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g13756b751c3_0_2"/>
          <p:cNvGraphicFramePr/>
          <p:nvPr/>
        </p:nvGraphicFramePr>
        <p:xfrm>
          <a:off x="152400" y="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{7883CC26-92EE-4ABA-8FD9-4A392A44661D}</a:tableStyleId>
              </a:tblPr>
              <a:tblGrid>
                <a:gridCol w="400050"/>
                <a:gridCol w="382850"/>
                <a:gridCol w="4211175"/>
                <a:gridCol w="2457300"/>
                <a:gridCol w="1135875"/>
              </a:tblGrid>
              <a:tr h="4244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Terças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PRELIMINAR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Atividades e Entregas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Professor responsável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6108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Apresentação: disciplina, docentes, estudantes, objetivos do curso e interesses de pesquisas. Características de um proj. de pesquisa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1: Levantamento temático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Investigação de interesses de pesquisas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453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área de pesquisa em ensino de física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Leitura/discussão/apresentação de 1 artigo sobre a área de interesse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190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Pesquisadores da área: interesses atuais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Vídeo dos pesquisadores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</a:t>
                      </a:r>
                      <a:endParaRPr/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</a:tr>
              <a:tr h="19092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Modos de saber/conhecer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em revistas da área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</a:t>
                      </a:r>
                      <a:endParaRPr/>
                    </a:p>
                  </a:txBody>
                  <a:tcPr marT="0" marB="0" marR="44450" marL="44450">
                    <a:solidFill>
                      <a:srgbClr val="FFFF00"/>
                    </a:solidFill>
                  </a:tcPr>
                </a:tc>
              </a:tr>
              <a:tr h="190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Semana da Pátria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4CCCC"/>
                    </a:solidFill>
                  </a:tcPr>
                </a:tc>
                <a:tc hMerge="1"/>
                <a:tc hMerge="1"/>
              </a:tr>
              <a:tr h="363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e a construção do contexto da pesquisa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Resumo/Resenha/citações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</a:t>
                      </a:r>
                      <a:endParaRPr/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3023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Rodada de apresentações iniciais: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de pesquisa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(apres oral e escrita)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9DAF8"/>
                    </a:solidFill>
                  </a:tcPr>
                </a:tc>
              </a:tr>
              <a:tr h="453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Rodada de apresentações iniciais: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de pesquisa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(apres oral e escrita)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4534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2: Metodologias de pesquisa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Panorama das metodologias de pesquisa da área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Construindo questionários/entrevistas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216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Emenda feriado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</a:tr>
              <a:tr h="453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fontes de dados e tipos de pesquisas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Identificando tipos de pesquisas e construindo escolhas para o projeto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363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Referencial teórico: o que é, quais os principais tipos e para quê serve?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Emenda feriado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F4CCCC"/>
                    </a:solidFill>
                  </a:tcPr>
                </a:tc>
                <a:tc hMerge="1"/>
                <a:tc hMerge="1"/>
              </a:tr>
              <a:tr h="3023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conteúdo e construção de categorias de análise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questionários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</a:t>
                      </a:r>
                      <a:endParaRPr/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363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conteúdo e construção de categorias de análise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pelos grupos das análises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</a:t>
                      </a:r>
                      <a:endParaRPr/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270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3: Apresentação dos projetos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2386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Dez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dos projetos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238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Avaliação geral do curso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dos projetos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4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Fechamento das avaliações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Algumas orientações gerais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-304800" y="1600200"/>
            <a:ext cx="8991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2" marL="11430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TEMA – livre escolha!  </a:t>
            </a:r>
            <a:r>
              <a:rPr lang="en-US" sz="2500">
                <a:solidFill>
                  <a:srgbClr val="EBF1DE"/>
                </a:solidFill>
              </a:rPr>
              <a:t>V</a:t>
            </a: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inculação com o ensino de física/ci</a:t>
            </a:r>
            <a:r>
              <a:rPr lang="en-US" sz="2500">
                <a:solidFill>
                  <a:srgbClr val="EBF1DE"/>
                </a:solidFill>
              </a:rPr>
              <a:t>ências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NATUREZA DO TRABALHO - ampla!  Análise de materiais didáticos, propostas didáticas seguidas de análise, levantamento da realidade ou de representações, avaliação de propostas didáticas ...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EXTENSÃO – uma estimativa</a:t>
            </a:r>
            <a:r>
              <a:rPr lang="en-US" sz="2500">
                <a:solidFill>
                  <a:srgbClr val="EBF1DE"/>
                </a:solidFill>
              </a:rPr>
              <a:t> do</a:t>
            </a: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 projeto: em torno de 10 páginas e a monografia: 50 a 60 páginas.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ORIENTADOR(A) – geralmente, docente do IF e/ou da FE</a:t>
            </a:r>
            <a:endParaRPr sz="2700">
              <a:solidFill>
                <a:srgbClr val="EBF1DE"/>
              </a:solidFill>
            </a:endParaRPr>
          </a:p>
          <a:p>
            <a:pPr indent="-101600" lvl="2" marL="11430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...apresentações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colegas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440400" y="1841100"/>
            <a:ext cx="8155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Nome, hobby, uma sugestão de livro, filme/série ou podcast e Momento do curso (finaliza em 202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?)</a:t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Timer Channel&#10;&#10;We have for you this collection of progressive and regressive timers, from hours to minutes. They are useful for the most diverse applications.&#10;Question and answer games, counting the time to cook, play, study, sports, gym, classes.&#10;If you like it or find it useful, sign up, if possible, it will be a great collaboration.&#10;&#10;YouTimer Channel&#10;Temos para você esta coleção de temporizadores progressivos e regressivos, de horas a minutos. Eles são úteis para as mais diversas aplicações.&#10;Jogos de perguntas e respostas, contando o tempo para cozinhar, brincar, estudar, esportes, academia, aulas.&#10;&#10;Se você gostou e achou útil, inscreva-se, se possível fortaleça no LIKE será uma ótima colaboração.&#10;&#10;#hour #clock #hours #stopwatch #timer" id="116" name="Google Shape;116;p6" title="Silent 10 minute countdown / 16: 9 format - Cronômetro regressivo de 10 minutos. 10 mi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50" y="5452125"/>
            <a:ext cx="1874500" cy="14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-2300" l="12878" r="16940" t="2300"/>
          <a:stretch/>
        </p:blipFill>
        <p:spPr>
          <a:xfrm>
            <a:off x="4238616" y="3429000"/>
            <a:ext cx="4920133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50" y="-1600"/>
            <a:ext cx="29527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66375" y="2784975"/>
            <a:ext cx="4335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Motivos para a escolha de fazer Introdução à Pesquisa...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Alguma ideia inicial de pesquisa, alguma curiosidade ou desejo de investigar?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Algum orientador(a) em vista?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2492475" y="-14750"/>
            <a:ext cx="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PROJETO DE PESQUISA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228600" y="1524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CAPA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 (contendo título, nome e resumo)</a:t>
            </a:r>
            <a:endParaRPr sz="26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00"/>
              <a:buNone/>
            </a:pPr>
            <a:r>
              <a:rPr b="0" i="0" lang="en-US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CONTEXTO DA QUESTÃO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2200">
                <a:solidFill>
                  <a:srgbClr val="FBD4B4"/>
                </a:solidFill>
              </a:rPr>
              <a:t>S (geral e específico da pesquisa)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ESTRATÉGIAS, METODOLOGIAS OU PROCEDIMENTOS </a:t>
            </a:r>
            <a:r>
              <a:rPr lang="en-US" sz="2200">
                <a:solidFill>
                  <a:srgbClr val="FBD4B4"/>
                </a:solidFill>
              </a:rPr>
              <a:t>(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para o desenvolvimento do trabalho)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FBD4B4"/>
                </a:solidFill>
              </a:rPr>
              <a:t>ETAPAS, DEMANDAS E 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CRONOGRAMA </a:t>
            </a:r>
            <a:r>
              <a:rPr lang="en-US" sz="2200">
                <a:solidFill>
                  <a:srgbClr val="FBD4B4"/>
                </a:solidFill>
              </a:rPr>
              <a:t>(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indicação detalhada das etapas a serem desenvolvidas)</a:t>
            </a:r>
            <a:endParaRPr sz="22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FBD4B4"/>
                </a:solidFill>
              </a:rPr>
              <a:t>NATUREZA DOS RESULTADOS</a:t>
            </a:r>
            <a:endParaRPr sz="22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rgbClr val="FBD4B4"/>
                </a:solidFill>
              </a:rPr>
              <a:t>ANEXOS</a:t>
            </a:r>
            <a:endParaRPr sz="2200">
              <a:solidFill>
                <a:srgbClr val="FBD4B4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125" y="4218050"/>
            <a:ext cx="3967175" cy="26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MONITORIA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722312" y="17145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3200"/>
              <a:buNone/>
            </a:pPr>
            <a:r>
              <a:rPr lang="en-US" sz="3200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https://edisciplinas.usp.br/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08325"/>
            <a:ext cx="5209225" cy="28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2017-07-31T13:13:07Z</dcterms:created>
  <dc:creator>Usuario</dc:creator>
</cp:coreProperties>
</file>