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5" r:id="rId10"/>
    <p:sldId id="263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689"/>
  </p:normalViewPr>
  <p:slideViewPr>
    <p:cSldViewPr>
      <p:cViewPr varScale="1">
        <p:scale>
          <a:sx n="86" d="100"/>
          <a:sy n="86" d="100"/>
        </p:scale>
        <p:origin x="2152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5886-8138-4948-A78C-FD201340102D}" type="datetimeFigureOut">
              <a:rPr lang="pt-BR" smtClean="0"/>
              <a:t>06/03/18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53A6FB33-1619-46AE-9563-C679EA364848}" type="slidenum">
              <a:rPr lang="pt-BR" smtClean="0"/>
              <a:t>‹n.º›</a:t>
            </a:fld>
            <a:endParaRPr lang="pt-BR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5886-8138-4948-A78C-FD201340102D}" type="datetimeFigureOut">
              <a:rPr lang="pt-BR" smtClean="0"/>
              <a:t>06/03/18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FB33-1619-46AE-9563-C679EA364848}" type="slidenum">
              <a:rPr lang="pt-BR" smtClean="0"/>
              <a:t>‹n.º›</a:t>
            </a:fld>
            <a:endParaRPr lang="pt-BR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5886-8138-4948-A78C-FD201340102D}" type="datetimeFigureOut">
              <a:rPr lang="pt-BR" smtClean="0"/>
              <a:t>06/03/18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FB33-1619-46AE-9563-C679EA364848}" type="slidenum">
              <a:rPr lang="pt-BR" smtClean="0"/>
              <a:t>‹n.º›</a:t>
            </a:fld>
            <a:endParaRPr lang="pt-BR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5886-8138-4948-A78C-FD201340102D}" type="datetimeFigureOut">
              <a:rPr lang="pt-BR" smtClean="0"/>
              <a:t>06/03/18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FB33-1619-46AE-9563-C679EA364848}" type="slidenum">
              <a:rPr lang="pt-BR" smtClean="0"/>
              <a:t>‹n.º›</a:t>
            </a:fld>
            <a:endParaRPr lang="pt-BR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7855886-8138-4948-A78C-FD201340102D}" type="datetimeFigureOut">
              <a:rPr lang="pt-BR" smtClean="0"/>
              <a:t>06/03/18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pt-B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53A6FB33-1619-46AE-9563-C679EA364848}" type="slidenum">
              <a:rPr lang="pt-BR" smtClean="0"/>
              <a:t>‹n.º›</a:t>
            </a:fld>
            <a:endParaRPr lang="pt-BR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5886-8138-4948-A78C-FD201340102D}" type="datetimeFigureOut">
              <a:rPr lang="pt-BR" smtClean="0"/>
              <a:t>06/03/18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FB33-1619-46AE-9563-C679EA364848}" type="slidenum">
              <a:rPr lang="pt-BR" smtClean="0"/>
              <a:t>‹n.º›</a:t>
            </a:fld>
            <a:endParaRPr lang="pt-BR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5886-8138-4948-A78C-FD201340102D}" type="datetimeFigureOut">
              <a:rPr lang="pt-BR" smtClean="0"/>
              <a:t>06/03/18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FB33-1619-46AE-9563-C679EA364848}" type="slidenum">
              <a:rPr lang="pt-BR" smtClean="0"/>
              <a:t>‹n.º›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7855886-8138-4948-A78C-FD201340102D}" type="datetimeFigureOut">
              <a:rPr lang="pt-BR" smtClean="0"/>
              <a:t>06/03/18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FB33-1619-46AE-9563-C679EA364848}" type="slidenum">
              <a:rPr lang="pt-BR" smtClean="0"/>
              <a:t>‹n.º›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5886-8138-4948-A78C-FD201340102D}" type="datetimeFigureOut">
              <a:rPr lang="pt-BR" smtClean="0"/>
              <a:t>06/03/18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FB33-1619-46AE-9563-C679EA364848}" type="slidenum">
              <a:rPr lang="pt-BR" smtClean="0"/>
              <a:t>‹n.º›</a:t>
            </a:fld>
            <a:endParaRPr lang="pt-BR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5886-8138-4948-A78C-FD201340102D}" type="datetimeFigureOut">
              <a:rPr lang="pt-BR" smtClean="0"/>
              <a:t>06/03/18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FB33-1619-46AE-9563-C679EA364848}" type="slidenum">
              <a:rPr lang="pt-BR" smtClean="0"/>
              <a:t>‹n.º›</a:t>
            </a:fld>
            <a:endParaRPr lang="pt-BR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Arraste a imagem para o espaço reservado ou clique no ícone para adicionar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5886-8138-4948-A78C-FD201340102D}" type="datetimeFigureOut">
              <a:rPr lang="pt-BR" smtClean="0"/>
              <a:t>06/03/18</a:t>
            </a:fld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FB33-1619-46AE-9563-C679EA364848}" type="slidenum">
              <a:rPr lang="pt-BR" smtClean="0"/>
              <a:t>‹n.º›</a:t>
            </a:fld>
            <a:endParaRPr lang="pt-BR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7855886-8138-4948-A78C-FD201340102D}" type="datetimeFigureOut">
              <a:rPr lang="pt-BR" smtClean="0"/>
              <a:t>06/03/18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53A6FB33-1619-46AE-9563-C679EA364848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6837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Aula 1 – </a:t>
            </a:r>
            <a:r>
              <a:rPr lang="pt-BR" sz="3600" b="1" dirty="0" smtClean="0"/>
              <a:t>Modos de Consciência especialmente necessários no aprendizado de História 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845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784128"/>
          </a:xfrm>
        </p:spPr>
        <p:txBody>
          <a:bodyPr>
            <a:normAutofit/>
          </a:bodyPr>
          <a:lstStyle/>
          <a:p>
            <a:r>
              <a:rPr lang="pt-BR" sz="2800" dirty="0" smtClean="0"/>
              <a:t>Bibliografia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4903440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BITTENCOURT</a:t>
            </a:r>
            <a:r>
              <a:rPr lang="pt-BR" dirty="0"/>
              <a:t>, Circe. </a:t>
            </a:r>
            <a:r>
              <a:rPr lang="pt-BR" i="1" dirty="0"/>
              <a:t>Ensino de História. </a:t>
            </a:r>
            <a:r>
              <a:rPr lang="pt-BR" dirty="0"/>
              <a:t>Fundamentos e métodos. São Paulo: Cortez, 2004</a:t>
            </a:r>
            <a:r>
              <a:rPr lang="pt-BR" dirty="0" smtClean="0"/>
              <a:t>.</a:t>
            </a:r>
          </a:p>
          <a:p>
            <a:r>
              <a:rPr lang="pt-BR" dirty="0"/>
              <a:t>MONTEIRO, Ana Maria; GASPARELLO, A. M.; MAGALHÂES, M. S. (</a:t>
            </a:r>
            <a:r>
              <a:rPr lang="pt-BR" dirty="0" err="1"/>
              <a:t>org</a:t>
            </a:r>
            <a:r>
              <a:rPr lang="pt-BR" dirty="0"/>
              <a:t>) </a:t>
            </a:r>
            <a:r>
              <a:rPr lang="pt-BR" i="1" dirty="0"/>
              <a:t>Ensino de História. </a:t>
            </a:r>
            <a:r>
              <a:rPr lang="pt-BR" dirty="0"/>
              <a:t>Sujeitos, saberes e práticas. Rio de Janeiro: </a:t>
            </a:r>
            <a:r>
              <a:rPr lang="pt-BR" dirty="0" err="1"/>
              <a:t>Faperj</a:t>
            </a:r>
            <a:r>
              <a:rPr lang="pt-BR" dirty="0"/>
              <a:t>; </a:t>
            </a:r>
            <a:r>
              <a:rPr lang="pt-BR" dirty="0" err="1"/>
              <a:t>Mauad</a:t>
            </a:r>
            <a:r>
              <a:rPr lang="pt-BR" dirty="0"/>
              <a:t>, 2007</a:t>
            </a:r>
            <a:r>
              <a:rPr lang="pt-BR" dirty="0" smtClean="0"/>
              <a:t>.</a:t>
            </a:r>
          </a:p>
          <a:p>
            <a:r>
              <a:rPr lang="pt-BR" dirty="0" smtClean="0"/>
              <a:t>PROST, Antoine. Como a História faz o historiador? </a:t>
            </a:r>
            <a:r>
              <a:rPr lang="pt-BR" i="1" dirty="0" smtClean="0"/>
              <a:t>Anos 90. </a:t>
            </a:r>
            <a:r>
              <a:rPr lang="pt-BR" dirty="0" smtClean="0"/>
              <a:t>Porto Alegre, </a:t>
            </a:r>
            <a:r>
              <a:rPr lang="pt-BR" dirty="0" err="1" smtClean="0"/>
              <a:t>n</a:t>
            </a:r>
            <a:r>
              <a:rPr lang="pt-BR" dirty="0" smtClean="0"/>
              <a:t>. 14, dezembro de 2000. p. 7 </a:t>
            </a:r>
            <a:r>
              <a:rPr lang="mr-IN" dirty="0" smtClean="0"/>
              <a:t>–</a:t>
            </a:r>
            <a:r>
              <a:rPr lang="pt-BR" dirty="0" smtClean="0"/>
              <a:t> 22.</a:t>
            </a:r>
          </a:p>
          <a:p>
            <a:r>
              <a:rPr lang="pt-BR" dirty="0"/>
              <a:t>RÜSEN, </a:t>
            </a:r>
            <a:r>
              <a:rPr lang="pt-BR" dirty="0" err="1"/>
              <a:t>Jörn</a:t>
            </a:r>
            <a:r>
              <a:rPr lang="pt-BR" dirty="0"/>
              <a:t>. </a:t>
            </a:r>
            <a:r>
              <a:rPr lang="pt-BR" i="1" dirty="0"/>
              <a:t>História Viva</a:t>
            </a:r>
            <a:r>
              <a:rPr lang="pt-BR" dirty="0"/>
              <a:t>: teoria da história: formas e funções do conhecimento histórico. Tradução de Estevão de Rezende Martins. Brasília: Editora UNB, </a:t>
            </a:r>
            <a:r>
              <a:rPr lang="pt-BR" dirty="0" smtClean="0"/>
              <a:t>2007.</a:t>
            </a:r>
            <a:endParaRPr lang="en-US" dirty="0" smtClean="0"/>
          </a:p>
          <a:p>
            <a:r>
              <a:rPr lang="en-US" dirty="0" smtClean="0"/>
              <a:t>STEARNS</a:t>
            </a:r>
            <a:r>
              <a:rPr lang="en-US" dirty="0"/>
              <a:t>, Peter N.; SEIXAS, Peter; WINEBURG, Sam (org) </a:t>
            </a:r>
            <a:r>
              <a:rPr lang="en-US" i="1" dirty="0"/>
              <a:t>Knowing, Teaching and Learning History. </a:t>
            </a:r>
            <a:r>
              <a:rPr lang="en-US" dirty="0" err="1"/>
              <a:t>NewYork</a:t>
            </a:r>
            <a:r>
              <a:rPr lang="en-US" dirty="0"/>
              <a:t>: New York University Press, 2000. 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146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0" y="1052736"/>
            <a:ext cx="7772400" cy="5119464"/>
          </a:xfrm>
        </p:spPr>
        <p:txBody>
          <a:bodyPr>
            <a:normAutofit/>
          </a:bodyPr>
          <a:lstStyle/>
          <a:p>
            <a:r>
              <a:rPr lang="pt-BR" sz="2800" dirty="0" smtClean="0"/>
              <a:t>Como se aprende História?</a:t>
            </a:r>
          </a:p>
          <a:p>
            <a:endParaRPr lang="pt-BR" sz="2800" dirty="0"/>
          </a:p>
          <a:p>
            <a:r>
              <a:rPr lang="pt-BR" sz="2800" dirty="0" smtClean="0"/>
              <a:t>Para que se aprende História?</a:t>
            </a:r>
          </a:p>
          <a:p>
            <a:endParaRPr lang="pt-BR" sz="2800" dirty="0"/>
          </a:p>
          <a:p>
            <a:r>
              <a:rPr lang="pt-BR" sz="2800" dirty="0" smtClean="0"/>
              <a:t>Quais as dificuldades de se ensinar História nos dias de Hoje?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1757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400"/>
              <a:t>A criança pequena compreende a História?</a:t>
            </a:r>
            <a:br>
              <a:rPr lang="pt-BR" sz="4400"/>
            </a:b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425355"/>
          </a:xfrm>
        </p:spPr>
        <p:txBody>
          <a:bodyPr>
            <a:noAutofit/>
          </a:bodyPr>
          <a:lstStyle/>
          <a:p>
            <a:r>
              <a:rPr lang="pt-BR" sz="2800" dirty="0" smtClean="0"/>
              <a:t>- </a:t>
            </a:r>
            <a:r>
              <a:rPr lang="pt-BR" sz="2800" dirty="0" smtClean="0"/>
              <a:t>relações da criança pequena com o tempo:</a:t>
            </a:r>
          </a:p>
          <a:p>
            <a:pPr marL="0" indent="0">
              <a:buNone/>
            </a:pPr>
            <a:r>
              <a:rPr lang="pt-BR" sz="2800" dirty="0"/>
              <a:t> </a:t>
            </a:r>
            <a:r>
              <a:rPr lang="pt-BR" sz="2800" dirty="0" smtClean="0"/>
              <a:t>     está sempre imersa no presente.</a:t>
            </a:r>
          </a:p>
          <a:p>
            <a:pPr marL="0" indent="0">
              <a:buNone/>
            </a:pPr>
            <a:r>
              <a:rPr lang="pt-BR" sz="2800" dirty="0" smtClean="0"/>
              <a:t> Piaget – “A noção de tempo na criança”</a:t>
            </a:r>
          </a:p>
          <a:p>
            <a:pPr marL="0" indent="0">
              <a:buNone/>
            </a:pPr>
            <a:r>
              <a:rPr lang="pt-BR" sz="2800" dirty="0"/>
              <a:t> </a:t>
            </a:r>
            <a:r>
              <a:rPr lang="pt-BR" sz="2800" dirty="0" smtClean="0"/>
              <a:t>   - como a criança constrói sua relação com o passado e futuro?</a:t>
            </a:r>
          </a:p>
          <a:p>
            <a:pPr marL="0" indent="0">
              <a:buNone/>
            </a:pPr>
            <a:r>
              <a:rPr lang="pt-BR" sz="2800" dirty="0"/>
              <a:t> </a:t>
            </a:r>
            <a:r>
              <a:rPr lang="pt-BR" sz="2800" dirty="0" smtClean="0"/>
              <a:t>   - desenvolvimento da memória e da expectativa</a:t>
            </a:r>
          </a:p>
          <a:p>
            <a:pPr marL="0" indent="0">
              <a:buNone/>
            </a:pPr>
            <a:r>
              <a:rPr lang="pt-BR" sz="2800" dirty="0"/>
              <a:t> </a:t>
            </a:r>
            <a:r>
              <a:rPr lang="pt-BR" sz="2800" dirty="0" smtClean="0"/>
              <a:t>   - estágios do desenvolvimento cognitivo</a:t>
            </a:r>
          </a:p>
          <a:p>
            <a:pPr marL="0" indent="0">
              <a:buNone/>
            </a:pPr>
            <a:r>
              <a:rPr lang="pt-BR" sz="2800" dirty="0"/>
              <a:t> </a:t>
            </a:r>
            <a:r>
              <a:rPr lang="pt-BR" sz="2800" dirty="0" smtClean="0"/>
              <a:t>   - uso de narrativas, confecções de calendários não usuais, vivências do passar do tempo.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79527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 a criança mais velha e o adolescente?</a:t>
            </a:r>
            <a:br>
              <a:rPr lang="pt-BR" sz="3200" dirty="0" smtClean="0"/>
            </a:br>
            <a:r>
              <a:rPr lang="pt-BR" sz="3200" dirty="0" smtClean="0"/>
              <a:t>O que sabem e como aprendem História? 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t-BR" sz="2800" dirty="0" smtClean="0"/>
              <a:t>Para Piaget a partir dos 11- 12 anos a criança já deveria ter constituído uma forma de pensar operatória completa. Será?</a:t>
            </a:r>
          </a:p>
          <a:p>
            <a:pPr>
              <a:buFontTx/>
              <a:buChar char="-"/>
            </a:pPr>
            <a:r>
              <a:rPr lang="pt-BR" sz="2800" dirty="0"/>
              <a:t> </a:t>
            </a:r>
            <a:r>
              <a:rPr lang="pt-BR" sz="2800" dirty="0" smtClean="0"/>
              <a:t>necessidade de trabalhar com a bagagem cultural que o aluno traz, e dentro dela seu repertório histórico - Paulo Freire</a:t>
            </a:r>
          </a:p>
          <a:p>
            <a:pPr>
              <a:buFontTx/>
              <a:buChar char="-"/>
            </a:pPr>
            <a:r>
              <a:rPr lang="pt-BR" sz="2800" dirty="0"/>
              <a:t> </a:t>
            </a:r>
            <a:r>
              <a:rPr lang="pt-BR" sz="2800" dirty="0" smtClean="0"/>
              <a:t>como fazer para que o conhecimento histórico seja valorizado pelo aluno?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67719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0" y="980728"/>
            <a:ext cx="7772400" cy="5191472"/>
          </a:xfrm>
        </p:spPr>
        <p:txBody>
          <a:bodyPr>
            <a:noAutofit/>
          </a:bodyPr>
          <a:lstStyle/>
          <a:p>
            <a:r>
              <a:rPr lang="pt-BR" sz="2800" dirty="0" smtClean="0"/>
              <a:t>”Aprender história é pensar, e aprender a pensar historicamente no sentido de constituir a consciência histórica, ou seja, desenvolver as capacidades de rememorar experiências, interpreta-las sob a forma de história e utiliza-las em um sentido prático em sua vida.”</a:t>
            </a:r>
          </a:p>
          <a:p>
            <a:r>
              <a:rPr lang="pt-BR" sz="2800" dirty="0" smtClean="0"/>
              <a:t>”viabilizando o autoconhecimento e a orientação para o agir, ela abre uma chance para a liberdade”</a:t>
            </a:r>
          </a:p>
          <a:p>
            <a:pPr algn="r"/>
            <a:r>
              <a:rPr lang="pt-BR" sz="2800" dirty="0" smtClean="0"/>
              <a:t>J. </a:t>
            </a:r>
            <a:r>
              <a:rPr lang="pt-BR" sz="2800" dirty="0" err="1" smtClean="0"/>
              <a:t>Rüsen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075949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/>
              <a:t>Dificuldades em se ensinar História nos dias de hoje</a:t>
            </a:r>
            <a:br>
              <a:rPr lang="pt-BR"/>
            </a:b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pt-BR" sz="2800" dirty="0" smtClean="0"/>
              <a:t> </a:t>
            </a:r>
            <a:r>
              <a:rPr lang="pt-BR" sz="2800" dirty="0" smtClean="0"/>
              <a:t>falta de um repertório </a:t>
            </a:r>
            <a:r>
              <a:rPr lang="pt-BR" sz="2800" dirty="0" smtClean="0"/>
              <a:t>comum</a:t>
            </a:r>
          </a:p>
          <a:p>
            <a:r>
              <a:rPr lang="pt-BR" sz="2800" dirty="0" smtClean="0"/>
              <a:t> </a:t>
            </a:r>
            <a:r>
              <a:rPr lang="pt-BR" sz="2800" dirty="0" smtClean="0"/>
              <a:t>imersão no </a:t>
            </a:r>
            <a:r>
              <a:rPr lang="pt-BR" sz="2800" dirty="0" smtClean="0"/>
              <a:t>presente</a:t>
            </a:r>
          </a:p>
          <a:p>
            <a:r>
              <a:rPr lang="pt-BR" sz="2800" dirty="0" smtClean="0"/>
              <a:t> </a:t>
            </a:r>
            <a:r>
              <a:rPr lang="pt-BR" sz="2800" dirty="0" smtClean="0"/>
              <a:t>fragmentação, </a:t>
            </a:r>
            <a:r>
              <a:rPr lang="pt-BR" sz="2800" dirty="0" err="1" smtClean="0"/>
              <a:t>descontextualização</a:t>
            </a:r>
            <a:r>
              <a:rPr lang="pt-BR" sz="2800" dirty="0" smtClean="0"/>
              <a:t> dos </a:t>
            </a:r>
            <a:r>
              <a:rPr lang="pt-BR" sz="2800" dirty="0" smtClean="0"/>
              <a:t>conhecimentos</a:t>
            </a:r>
          </a:p>
          <a:p>
            <a:r>
              <a:rPr lang="pt-BR" sz="2800" dirty="0" smtClean="0"/>
              <a:t> </a:t>
            </a:r>
            <a:r>
              <a:rPr lang="pt-BR" sz="2800" dirty="0" smtClean="0"/>
              <a:t>dificuldade em lidar com a diversidade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26875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 err="1" smtClean="0"/>
              <a:t>Lowenthal</a:t>
            </a:r>
            <a:r>
              <a:rPr lang="pt-BR" sz="3600" b="1" dirty="0" smtClean="0"/>
              <a:t>. </a:t>
            </a:r>
            <a:r>
              <a:rPr lang="pt-BR" sz="3600" b="1" dirty="0" err="1" smtClean="0"/>
              <a:t>Dilemmas</a:t>
            </a:r>
            <a:r>
              <a:rPr lang="pt-BR" sz="3600" b="1" dirty="0" smtClean="0"/>
              <a:t> </a:t>
            </a:r>
            <a:r>
              <a:rPr lang="pt-BR" sz="3600" b="1" dirty="0" err="1" smtClean="0"/>
              <a:t>and</a:t>
            </a:r>
            <a:r>
              <a:rPr lang="pt-BR" sz="3600" b="1" dirty="0" smtClean="0"/>
              <a:t> </a:t>
            </a:r>
            <a:r>
              <a:rPr lang="pt-BR" sz="3600" b="1" dirty="0" err="1" smtClean="0"/>
              <a:t>Delights</a:t>
            </a:r>
            <a:r>
              <a:rPr lang="pt-BR" sz="3600" b="1" dirty="0" smtClean="0"/>
              <a:t> </a:t>
            </a:r>
            <a:r>
              <a:rPr lang="pt-BR" sz="3600" b="1" dirty="0" err="1" smtClean="0"/>
              <a:t>of</a:t>
            </a:r>
            <a:r>
              <a:rPr lang="pt-BR" sz="3600" b="1" dirty="0" smtClean="0"/>
              <a:t> Learning </a:t>
            </a:r>
            <a:r>
              <a:rPr lang="pt-BR" sz="3600" b="1" dirty="0" err="1" smtClean="0"/>
              <a:t>History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2048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Porque é indispensável estudar </a:t>
            </a:r>
            <a:r>
              <a:rPr lang="pt-BR" sz="2800" dirty="0" smtClean="0"/>
              <a:t>História?</a:t>
            </a:r>
            <a:endParaRPr lang="pt-BR" sz="2800" dirty="0" smtClean="0"/>
          </a:p>
          <a:p>
            <a:pPr marL="0" indent="0">
              <a:buNone/>
            </a:pPr>
            <a:r>
              <a:rPr lang="pt-BR" sz="2800" dirty="0" smtClean="0"/>
              <a:t>   - compreensão histórica nos ajuda no dia-a-dia</a:t>
            </a:r>
          </a:p>
          <a:p>
            <a:pPr marL="0" indent="0">
              <a:buNone/>
            </a:pPr>
            <a:r>
              <a:rPr lang="pt-BR" sz="2800" dirty="0"/>
              <a:t> </a:t>
            </a:r>
            <a:r>
              <a:rPr lang="pt-BR" sz="2800" dirty="0" smtClean="0"/>
              <a:t>  - benefícios do reconhecimento da estranheza do passado – tolerância frente a diversidade</a:t>
            </a:r>
          </a:p>
          <a:p>
            <a:pPr marL="0" indent="0">
              <a:buNone/>
            </a:pPr>
            <a:r>
              <a:rPr lang="pt-BR" sz="2800" dirty="0"/>
              <a:t> </a:t>
            </a:r>
            <a:r>
              <a:rPr lang="pt-BR" sz="2800" dirty="0" smtClean="0"/>
              <a:t>  - aprender a olhar em retrospecto – perceber o passado como resultado de ações e de suas consequências</a:t>
            </a:r>
          </a:p>
          <a:p>
            <a:pPr marL="0" indent="0">
              <a:buNone/>
            </a:pPr>
            <a:r>
              <a:rPr lang="pt-BR" sz="2800" dirty="0"/>
              <a:t> </a:t>
            </a:r>
            <a:r>
              <a:rPr lang="pt-BR" sz="2800" dirty="0" smtClean="0"/>
              <a:t>- compreensão de que estamos imersos no tempo e destinados a moldá-lo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13247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/>
              <a:t>Habilidade especiais necessárias para a compreensão histórica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36504"/>
          </a:xfrm>
        </p:spPr>
        <p:txBody>
          <a:bodyPr>
            <a:normAutofit lnSpcReduction="10000"/>
          </a:bodyPr>
          <a:lstStyle/>
          <a:p>
            <a:r>
              <a:rPr lang="pt-BR" sz="2400" dirty="0" smtClean="0"/>
              <a:t>Familiaridade – habilidade para reconhecer e situar um amplo repertório comum sobre o passado</a:t>
            </a:r>
          </a:p>
          <a:p>
            <a:r>
              <a:rPr lang="pt-BR" sz="2400" dirty="0" smtClean="0"/>
              <a:t> Capacidade critica comparativa – habilidade de trabalhar com </a:t>
            </a:r>
            <a:r>
              <a:rPr lang="pt-BR" sz="2400" dirty="0" smtClean="0"/>
              <a:t>evidências </a:t>
            </a:r>
            <a:r>
              <a:rPr lang="pt-BR" sz="2400" dirty="0" smtClean="0"/>
              <a:t>provenientes de uma ampla gama de fontes variadas e conflitantes</a:t>
            </a:r>
          </a:p>
          <a:p>
            <a:r>
              <a:rPr lang="pt-BR" sz="2400" dirty="0"/>
              <a:t> </a:t>
            </a:r>
            <a:r>
              <a:rPr lang="pt-BR" sz="2400" dirty="0" smtClean="0"/>
              <a:t>Consciência da existência de múltiplas verdades – habilidade em compreender porque diversos sujeitos concebem o passado de forma diferente</a:t>
            </a:r>
          </a:p>
          <a:p>
            <a:r>
              <a:rPr lang="pt-BR" sz="2400" smtClean="0"/>
              <a:t>Avaliação</a:t>
            </a:r>
            <a:r>
              <a:rPr lang="pt-BR" sz="2400" smtClean="0"/>
              <a:t> </a:t>
            </a:r>
            <a:r>
              <a:rPr lang="pt-BR" sz="2400" dirty="0" smtClean="0"/>
              <a:t>de autoridade – reconhecer o que se deve aos precursores, mas também evitar a adesão sem crítica a essas visões anteriores</a:t>
            </a:r>
          </a:p>
          <a:p>
            <a:r>
              <a:rPr lang="pt-BR" sz="2400" dirty="0"/>
              <a:t> </a:t>
            </a:r>
            <a:r>
              <a:rPr lang="pt-BR" sz="2400" dirty="0" smtClean="0"/>
              <a:t>Percepção a posteriori, em retrospecto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66804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687416"/>
          </a:xfrm>
        </p:spPr>
        <p:txBody>
          <a:bodyPr>
            <a:normAutofit/>
          </a:bodyPr>
          <a:lstStyle/>
          <a:p>
            <a:r>
              <a:rPr lang="pt-BR" sz="2800" dirty="0" smtClean="0"/>
              <a:t>”(...) a História é mais que a formação do cidadão. Ela é a construção, sempre inacabada, da humanidade em cada homem. A História é um trabalho para humanizar a humanidade em cada um e em todos nós. Trabalho incessantemente recomeçado e necessário(...) Trabalho sem o qual esta realidade frágil e emocionante, que são os homens em sociedade, é espreitado por uma barbárie sempre possível”</a:t>
            </a:r>
          </a:p>
          <a:p>
            <a:pPr algn="r"/>
            <a:r>
              <a:rPr lang="pt-BR" sz="2800" dirty="0" smtClean="0"/>
              <a:t>A. Prost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6031097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93</TotalTime>
  <Words>670</Words>
  <Application>Microsoft Macintosh PowerPoint</Application>
  <PresentationFormat>Apresentação na tela (4:3)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7" baseType="lpstr">
      <vt:lpstr>Calibri</vt:lpstr>
      <vt:lpstr>Mangal</vt:lpstr>
      <vt:lpstr>Rockwell</vt:lpstr>
      <vt:lpstr>Rockwell Condensed</vt:lpstr>
      <vt:lpstr>Rockwell Extra Bold</vt:lpstr>
      <vt:lpstr>Wingdings</vt:lpstr>
      <vt:lpstr>Tipo de Madeira</vt:lpstr>
      <vt:lpstr>Aula 1 – Modos de Consciência especialmente necessários no aprendizado de História </vt:lpstr>
      <vt:lpstr>Apresentação do PowerPoint</vt:lpstr>
      <vt:lpstr>A criança pequena compreende a História? </vt:lpstr>
      <vt:lpstr>E a criança mais velha e o adolescente? O que sabem e como aprendem História? </vt:lpstr>
      <vt:lpstr>Apresentação do PowerPoint</vt:lpstr>
      <vt:lpstr>Dificuldades em se ensinar História nos dias de hoje </vt:lpstr>
      <vt:lpstr>Lowenthal. Dilemmas and Delights of Learning History</vt:lpstr>
      <vt:lpstr>Habilidade especiais necessárias para a compreensão histórica</vt:lpstr>
      <vt:lpstr>Apresentação do PowerPoint</vt:lpstr>
      <vt:lpstr>Bibliografia</vt:lpstr>
    </vt:vector>
  </TitlesOfParts>
  <Company>Hewlett-Packard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1 – Modos de Consciência especialmente necessários no aprendizado de História</dc:title>
  <dc:creator>User</dc:creator>
  <cp:lastModifiedBy>Patricia Raffaini</cp:lastModifiedBy>
  <cp:revision>11</cp:revision>
  <dcterms:created xsi:type="dcterms:W3CDTF">2017-03-14T13:04:12Z</dcterms:created>
  <dcterms:modified xsi:type="dcterms:W3CDTF">2018-03-06T12:16:41Z</dcterms:modified>
</cp:coreProperties>
</file>