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8"/>
  </p:notesMasterIdLst>
  <p:sldIdLst>
    <p:sldId id="256" r:id="rId2"/>
    <p:sldId id="344" r:id="rId3"/>
    <p:sldId id="301" r:id="rId4"/>
    <p:sldId id="302" r:id="rId5"/>
    <p:sldId id="426" r:id="rId6"/>
    <p:sldId id="434" r:id="rId7"/>
    <p:sldId id="390" r:id="rId8"/>
    <p:sldId id="341" r:id="rId9"/>
    <p:sldId id="424" r:id="rId10"/>
    <p:sldId id="421" r:id="rId11"/>
    <p:sldId id="422" r:id="rId12"/>
    <p:sldId id="389" r:id="rId13"/>
    <p:sldId id="351" r:id="rId14"/>
    <p:sldId id="431" r:id="rId15"/>
    <p:sldId id="429" r:id="rId16"/>
    <p:sldId id="268" r:id="rId17"/>
    <p:sldId id="417" r:id="rId18"/>
    <p:sldId id="388" r:id="rId19"/>
    <p:sldId id="404" r:id="rId20"/>
    <p:sldId id="363" r:id="rId21"/>
    <p:sldId id="364" r:id="rId22"/>
    <p:sldId id="365" r:id="rId23"/>
    <p:sldId id="367" r:id="rId24"/>
    <p:sldId id="432" r:id="rId25"/>
    <p:sldId id="433" r:id="rId26"/>
    <p:sldId id="334" r:id="rId27"/>
  </p:sldIdLst>
  <p:sldSz cx="12192000" cy="6858000"/>
  <p:notesSz cx="6761163" cy="99425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3FFA0C-9245-4EEC-B1F8-542E933E4DC5}" v="31" dt="2023-08-11T16:39:04.0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987" autoAdjust="0"/>
    <p:restoredTop sz="82662" autoAdjust="0"/>
  </p:normalViewPr>
  <p:slideViewPr>
    <p:cSldViewPr snapToGrid="0">
      <p:cViewPr>
        <p:scale>
          <a:sx n="67" d="100"/>
          <a:sy n="67" d="100"/>
        </p:scale>
        <p:origin x="780" y="-2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143D3E-6AA2-46CA-8844-3844EB5C10F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D41A0035-7FBD-491A-AC0E-C1FDC9B30A14}">
      <dgm:prSet/>
      <dgm:spPr/>
      <dgm:t>
        <a:bodyPr/>
        <a:lstStyle/>
        <a:p>
          <a:r>
            <a:rPr lang="pt-BR" b="1" dirty="0"/>
            <a:t>Sentidos do Currículo</a:t>
          </a:r>
          <a:endParaRPr lang="en-US" b="1" dirty="0"/>
        </a:p>
      </dgm:t>
    </dgm:pt>
    <dgm:pt modelId="{0B1D28F1-4909-4D16-AB3E-80338A23CE38}" type="parTrans" cxnId="{65C2706C-844A-4763-9080-EE728377E370}">
      <dgm:prSet/>
      <dgm:spPr/>
      <dgm:t>
        <a:bodyPr/>
        <a:lstStyle/>
        <a:p>
          <a:endParaRPr lang="en-US"/>
        </a:p>
      </dgm:t>
    </dgm:pt>
    <dgm:pt modelId="{C9736EA8-D8E5-48E6-B0E4-247E6E8307CE}" type="sibTrans" cxnId="{65C2706C-844A-4763-9080-EE728377E370}">
      <dgm:prSet/>
      <dgm:spPr/>
      <dgm:t>
        <a:bodyPr/>
        <a:lstStyle/>
        <a:p>
          <a:endParaRPr lang="en-US"/>
        </a:p>
      </dgm:t>
    </dgm:pt>
    <dgm:pt modelId="{C23BBEDE-ACF7-4691-AF26-13076A705E92}">
      <dgm:prSet/>
      <dgm:spPr/>
      <dgm:t>
        <a:bodyPr/>
        <a:lstStyle/>
        <a:p>
          <a:r>
            <a:rPr lang="pt-BR" b="1" dirty="0"/>
            <a:t>Os desafios do  Currículo para os Cursos na Educação Básica e Superior</a:t>
          </a:r>
          <a:endParaRPr lang="en-US" b="1" dirty="0"/>
        </a:p>
      </dgm:t>
    </dgm:pt>
    <dgm:pt modelId="{BBAB31AF-DB61-4E05-87E3-49338BCF31EA}" type="parTrans" cxnId="{6981F43B-8E51-407F-890D-3C1342B4EA55}">
      <dgm:prSet/>
      <dgm:spPr/>
      <dgm:t>
        <a:bodyPr/>
        <a:lstStyle/>
        <a:p>
          <a:endParaRPr lang="en-US"/>
        </a:p>
      </dgm:t>
    </dgm:pt>
    <dgm:pt modelId="{C188D551-AECB-4BE1-9B3B-D35374B40702}" type="sibTrans" cxnId="{6981F43B-8E51-407F-890D-3C1342B4EA55}">
      <dgm:prSet/>
      <dgm:spPr/>
      <dgm:t>
        <a:bodyPr/>
        <a:lstStyle/>
        <a:p>
          <a:endParaRPr lang="en-US"/>
        </a:p>
      </dgm:t>
    </dgm:pt>
    <dgm:pt modelId="{E716FDCD-DA9A-4B1E-A009-A59A35313F1B}">
      <dgm:prSet/>
      <dgm:spPr/>
      <dgm:t>
        <a:bodyPr/>
        <a:lstStyle/>
        <a:p>
          <a:r>
            <a:rPr lang="pt-BR" b="1" dirty="0"/>
            <a:t>Construção do Currículo</a:t>
          </a:r>
          <a:endParaRPr lang="en-US" b="1" dirty="0"/>
        </a:p>
      </dgm:t>
    </dgm:pt>
    <dgm:pt modelId="{751DA0C2-5595-45EF-8755-9388379CC49F}" type="parTrans" cxnId="{B9F90B6B-3A36-437D-9795-4D963C5145B8}">
      <dgm:prSet/>
      <dgm:spPr/>
      <dgm:t>
        <a:bodyPr/>
        <a:lstStyle/>
        <a:p>
          <a:endParaRPr lang="en-US"/>
        </a:p>
      </dgm:t>
    </dgm:pt>
    <dgm:pt modelId="{31700F4E-510C-4896-9E09-001159A8CC15}" type="sibTrans" cxnId="{B9F90B6B-3A36-437D-9795-4D963C5145B8}">
      <dgm:prSet/>
      <dgm:spPr/>
      <dgm:t>
        <a:bodyPr/>
        <a:lstStyle/>
        <a:p>
          <a:endParaRPr lang="en-US"/>
        </a:p>
      </dgm:t>
    </dgm:pt>
    <dgm:pt modelId="{734DE322-D54F-4CAB-81D5-80D26E5B4650}" type="pres">
      <dgm:prSet presAssocID="{77143D3E-6AA2-46CA-8844-3844EB5C10FB}" presName="linear" presStyleCnt="0">
        <dgm:presLayoutVars>
          <dgm:animLvl val="lvl"/>
          <dgm:resizeHandles val="exact"/>
        </dgm:presLayoutVars>
      </dgm:prSet>
      <dgm:spPr/>
    </dgm:pt>
    <dgm:pt modelId="{7E9433AB-B502-4C2C-8091-2132149EDB6D}" type="pres">
      <dgm:prSet presAssocID="{D41A0035-7FBD-491A-AC0E-C1FDC9B30A1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D916E41-CBDB-49CA-A389-CAC0B79B36D5}" type="pres">
      <dgm:prSet presAssocID="{C9736EA8-D8E5-48E6-B0E4-247E6E8307CE}" presName="spacer" presStyleCnt="0"/>
      <dgm:spPr/>
    </dgm:pt>
    <dgm:pt modelId="{8AF07339-95B7-47F4-97CE-8B83B70B097C}" type="pres">
      <dgm:prSet presAssocID="{C23BBEDE-ACF7-4691-AF26-13076A705E9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E2B04194-2CB5-4453-AF70-D5EDB53B85CA}" type="pres">
      <dgm:prSet presAssocID="{C188D551-AECB-4BE1-9B3B-D35374B40702}" presName="spacer" presStyleCnt="0"/>
      <dgm:spPr/>
    </dgm:pt>
    <dgm:pt modelId="{2D2C238B-FC7F-4AB5-8D99-76EB9D16E96F}" type="pres">
      <dgm:prSet presAssocID="{E716FDCD-DA9A-4B1E-A009-A59A35313F1B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81F43B-8E51-407F-890D-3C1342B4EA55}" srcId="{77143D3E-6AA2-46CA-8844-3844EB5C10FB}" destId="{C23BBEDE-ACF7-4691-AF26-13076A705E92}" srcOrd="1" destOrd="0" parTransId="{BBAB31AF-DB61-4E05-87E3-49338BCF31EA}" sibTransId="{C188D551-AECB-4BE1-9B3B-D35374B40702}"/>
    <dgm:cxn modelId="{B9F90B6B-3A36-437D-9795-4D963C5145B8}" srcId="{77143D3E-6AA2-46CA-8844-3844EB5C10FB}" destId="{E716FDCD-DA9A-4B1E-A009-A59A35313F1B}" srcOrd="2" destOrd="0" parTransId="{751DA0C2-5595-45EF-8755-9388379CC49F}" sibTransId="{31700F4E-510C-4896-9E09-001159A8CC15}"/>
    <dgm:cxn modelId="{65C2706C-844A-4763-9080-EE728377E370}" srcId="{77143D3E-6AA2-46CA-8844-3844EB5C10FB}" destId="{D41A0035-7FBD-491A-AC0E-C1FDC9B30A14}" srcOrd="0" destOrd="0" parTransId="{0B1D28F1-4909-4D16-AB3E-80338A23CE38}" sibTransId="{C9736EA8-D8E5-48E6-B0E4-247E6E8307CE}"/>
    <dgm:cxn modelId="{F6B6B357-6E8E-4EF0-9F26-D9AC45453D10}" type="presOf" srcId="{D41A0035-7FBD-491A-AC0E-C1FDC9B30A14}" destId="{7E9433AB-B502-4C2C-8091-2132149EDB6D}" srcOrd="0" destOrd="0" presId="urn:microsoft.com/office/officeart/2005/8/layout/vList2"/>
    <dgm:cxn modelId="{01F28479-69DB-41D4-A730-3169B38F2643}" type="presOf" srcId="{C23BBEDE-ACF7-4691-AF26-13076A705E92}" destId="{8AF07339-95B7-47F4-97CE-8B83B70B097C}" srcOrd="0" destOrd="0" presId="urn:microsoft.com/office/officeart/2005/8/layout/vList2"/>
    <dgm:cxn modelId="{DE194789-9752-4C5D-8EAA-BAE0969F00E2}" type="presOf" srcId="{E716FDCD-DA9A-4B1E-A009-A59A35313F1B}" destId="{2D2C238B-FC7F-4AB5-8D99-76EB9D16E96F}" srcOrd="0" destOrd="0" presId="urn:microsoft.com/office/officeart/2005/8/layout/vList2"/>
    <dgm:cxn modelId="{3368A8BB-DC6B-4099-B800-88980BC582DD}" type="presOf" srcId="{77143D3E-6AA2-46CA-8844-3844EB5C10FB}" destId="{734DE322-D54F-4CAB-81D5-80D26E5B4650}" srcOrd="0" destOrd="0" presId="urn:microsoft.com/office/officeart/2005/8/layout/vList2"/>
    <dgm:cxn modelId="{33632E46-3D8F-42D8-AD32-C381FB5124A9}" type="presParOf" srcId="{734DE322-D54F-4CAB-81D5-80D26E5B4650}" destId="{7E9433AB-B502-4C2C-8091-2132149EDB6D}" srcOrd="0" destOrd="0" presId="urn:microsoft.com/office/officeart/2005/8/layout/vList2"/>
    <dgm:cxn modelId="{E7B879F3-64DB-4F5E-AE26-868DE8E68510}" type="presParOf" srcId="{734DE322-D54F-4CAB-81D5-80D26E5B4650}" destId="{DD916E41-CBDB-49CA-A389-CAC0B79B36D5}" srcOrd="1" destOrd="0" presId="urn:microsoft.com/office/officeart/2005/8/layout/vList2"/>
    <dgm:cxn modelId="{4DE83D1C-F4A4-49C9-8BA3-63EFC0B3886F}" type="presParOf" srcId="{734DE322-D54F-4CAB-81D5-80D26E5B4650}" destId="{8AF07339-95B7-47F4-97CE-8B83B70B097C}" srcOrd="2" destOrd="0" presId="urn:microsoft.com/office/officeart/2005/8/layout/vList2"/>
    <dgm:cxn modelId="{4FEE2C9F-5380-4E44-9AAE-99216979AC46}" type="presParOf" srcId="{734DE322-D54F-4CAB-81D5-80D26E5B4650}" destId="{E2B04194-2CB5-4453-AF70-D5EDB53B85CA}" srcOrd="3" destOrd="0" presId="urn:microsoft.com/office/officeart/2005/8/layout/vList2"/>
    <dgm:cxn modelId="{2ED63F97-BD0A-4688-B98D-7D6563948E49}" type="presParOf" srcId="{734DE322-D54F-4CAB-81D5-80D26E5B4650}" destId="{2D2C238B-FC7F-4AB5-8D99-76EB9D16E96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433AB-B502-4C2C-8091-2132149EDB6D}">
      <dsp:nvSpPr>
        <dsp:cNvPr id="0" name=""/>
        <dsp:cNvSpPr/>
      </dsp:nvSpPr>
      <dsp:spPr>
        <a:xfrm>
          <a:off x="0" y="678667"/>
          <a:ext cx="6492875" cy="11917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Sentidos do Currículo</a:t>
          </a:r>
          <a:endParaRPr lang="en-US" sz="3000" b="1" kern="1200" dirty="0"/>
        </a:p>
      </dsp:txBody>
      <dsp:txXfrm>
        <a:off x="58177" y="736844"/>
        <a:ext cx="6376521" cy="1075400"/>
      </dsp:txXfrm>
    </dsp:sp>
    <dsp:sp modelId="{8AF07339-95B7-47F4-97CE-8B83B70B097C}">
      <dsp:nvSpPr>
        <dsp:cNvPr id="0" name=""/>
        <dsp:cNvSpPr/>
      </dsp:nvSpPr>
      <dsp:spPr>
        <a:xfrm>
          <a:off x="0" y="1956822"/>
          <a:ext cx="6492875" cy="1191754"/>
        </a:xfrm>
        <a:prstGeom prst="roundRect">
          <a:avLst/>
        </a:prstGeom>
        <a:solidFill>
          <a:schemeClr val="accent5">
            <a:hueOff val="899461"/>
            <a:satOff val="11949"/>
            <a:lumOff val="294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Os desafios do  Currículo para os Cursos na Educação Básica e Superior</a:t>
          </a:r>
          <a:endParaRPr lang="en-US" sz="3000" b="1" kern="1200" dirty="0"/>
        </a:p>
      </dsp:txBody>
      <dsp:txXfrm>
        <a:off x="58177" y="2014999"/>
        <a:ext cx="6376521" cy="1075400"/>
      </dsp:txXfrm>
    </dsp:sp>
    <dsp:sp modelId="{2D2C238B-FC7F-4AB5-8D99-76EB9D16E96F}">
      <dsp:nvSpPr>
        <dsp:cNvPr id="0" name=""/>
        <dsp:cNvSpPr/>
      </dsp:nvSpPr>
      <dsp:spPr>
        <a:xfrm>
          <a:off x="0" y="3234977"/>
          <a:ext cx="6492875" cy="1191754"/>
        </a:xfrm>
        <a:prstGeom prst="roundRect">
          <a:avLst/>
        </a:prstGeom>
        <a:solidFill>
          <a:schemeClr val="accent5">
            <a:hueOff val="1798922"/>
            <a:satOff val="23898"/>
            <a:lumOff val="588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1" kern="1200" dirty="0"/>
            <a:t>Construção do Currículo</a:t>
          </a:r>
          <a:endParaRPr lang="en-US" sz="3000" b="1" kern="1200" dirty="0"/>
        </a:p>
      </dsp:txBody>
      <dsp:txXfrm>
        <a:off x="58177" y="3293154"/>
        <a:ext cx="6376521" cy="1075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D1AA7C-8C18-46DD-B83A-2D915531BDF6}" type="datetimeFigureOut">
              <a:rPr lang="pt-BR" smtClean="0"/>
              <a:t>21/08/2023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6117" y="4784835"/>
            <a:ext cx="540893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E23EEF-6ED8-442C-AEFD-EFADD0D4CB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21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4E23EEF-6ED8-442C-AEFD-EFADD0D4CB93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3719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1B21041-623E-44B0-B903-0E2EAF331758}" type="slidenum">
              <a:rPr lang="pt-BR" altLang="pt-BR" smtClean="0"/>
              <a:pPr>
                <a:spcBef>
                  <a:spcPct val="0"/>
                </a:spcBef>
              </a:pPr>
              <a:t>21</a:t>
            </a:fld>
            <a:endParaRPr lang="pt-BR" altLang="pt-BR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t-BR" altLang="pt-BR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5416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92FA44-7B6D-4218-81A6-04B033C3CA5B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388892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Marcador de Posição da Imagem do Diapositivo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263" y="746125"/>
            <a:ext cx="6624637" cy="3727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5" name="Marcador de Posição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ES_tradnl" dirty="0"/>
          </a:p>
        </p:txBody>
      </p:sp>
      <p:sp>
        <p:nvSpPr>
          <p:cNvPr id="156676" name="Marcador de Posição do Número do Diapositivo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878A7A7-BC5C-4A20-A283-6844995A400A}" type="slidenum">
              <a:rPr lang="pt-PT" smtClean="0">
                <a:latin typeface="Calibri" pitchFamily="34" charset="0"/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pt-PT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93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Rectangle 45">
            <a:extLst>
              <a:ext uri="{FF2B5EF4-FFF2-40B4-BE49-F238E27FC236}">
                <a16:creationId xmlns:a16="http://schemas.microsoft.com/office/drawing/2014/main" id="{4FEB7930-F0D6-4044-8BA9-D730103D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085B493-0716-E9CD-D416-EC3362EAD5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966" r="25005" b="-1"/>
          <a:stretch/>
        </p:blipFill>
        <p:spPr>
          <a:xfrm>
            <a:off x="20" y="10"/>
            <a:ext cx="5448280" cy="6857990"/>
          </a:xfrm>
          <a:prstGeom prst="rect">
            <a:avLst/>
          </a:prstGeom>
        </p:spPr>
      </p:pic>
      <p:grpSp>
        <p:nvGrpSpPr>
          <p:cNvPr id="48" name="Group 47">
            <a:extLst>
              <a:ext uri="{FF2B5EF4-FFF2-40B4-BE49-F238E27FC236}">
                <a16:creationId xmlns:a16="http://schemas.microsoft.com/office/drawing/2014/main" id="{3D37B8A0-A486-4042-834D-0C08DD3B4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36718" y="0"/>
            <a:ext cx="2611581" cy="6858000"/>
            <a:chOff x="2836718" y="0"/>
            <a:chExt cx="2611581" cy="6858000"/>
          </a:xfrm>
        </p:grpSpPr>
        <p:sp useBgFill="1">
          <p:nvSpPr>
            <p:cNvPr id="49" name="Rectangle 19">
              <a:extLst>
                <a:ext uri="{FF2B5EF4-FFF2-40B4-BE49-F238E27FC236}">
                  <a16:creationId xmlns:a16="http://schemas.microsoft.com/office/drawing/2014/main" id="{D467C104-5C3F-411A-B2C4-EBFD4228D1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0"/>
              <a:ext cx="2611581" cy="2554287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2554287">
                  <a:moveTo>
                    <a:pt x="675409" y="0"/>
                  </a:moveTo>
                  <a:lnTo>
                    <a:pt x="2611581" y="0"/>
                  </a:lnTo>
                  <a:lnTo>
                    <a:pt x="2611581" y="2554287"/>
                  </a:lnTo>
                  <a:lnTo>
                    <a:pt x="0" y="2554287"/>
                  </a:lnTo>
                  <a:lnTo>
                    <a:pt x="675409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50" name="Rectangle 20">
              <a:extLst>
                <a:ext uri="{FF2B5EF4-FFF2-40B4-BE49-F238E27FC236}">
                  <a16:creationId xmlns:a16="http://schemas.microsoft.com/office/drawing/2014/main" id="{6B04D505-A84F-4973-9090-0F1ACF7ABD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836718" y="2554287"/>
              <a:ext cx="2611581" cy="4303713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11581" h="4303713">
                  <a:moveTo>
                    <a:pt x="0" y="0"/>
                  </a:moveTo>
                  <a:lnTo>
                    <a:pt x="2611581" y="0"/>
                  </a:lnTo>
                  <a:lnTo>
                    <a:pt x="2611581" y="4303713"/>
                  </a:lnTo>
                  <a:lnTo>
                    <a:pt x="2171701" y="3638695"/>
                  </a:ln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945CE9A4-4A26-4B57-A688-E6D3A8498A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59100" y="-4763"/>
            <a:ext cx="5014912" cy="6862763"/>
            <a:chOff x="2928938" y="-4763"/>
            <a:chExt cx="5014912" cy="6862763"/>
          </a:xfrm>
        </p:grpSpPr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1FA9CDC9-B659-42F5-9DA2-70B1A39453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4" name="Freeform 7">
              <a:extLst>
                <a:ext uri="{FF2B5EF4-FFF2-40B4-BE49-F238E27FC236}">
                  <a16:creationId xmlns:a16="http://schemas.microsoft.com/office/drawing/2014/main" id="{C007AF8D-D1A5-4CAC-AE7B-D2A3E72B87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5" name="Freeform 9">
              <a:extLst>
                <a:ext uri="{FF2B5EF4-FFF2-40B4-BE49-F238E27FC236}">
                  <a16:creationId xmlns:a16="http://schemas.microsoft.com/office/drawing/2014/main" id="{096A8434-7327-4C0E-BAAF-F4D86BBDFA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6" name="Freeform 10">
              <a:extLst>
                <a:ext uri="{FF2B5EF4-FFF2-40B4-BE49-F238E27FC236}">
                  <a16:creationId xmlns:a16="http://schemas.microsoft.com/office/drawing/2014/main" id="{602C7E10-50F7-489D-8249-9ECB0B45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7" name="Freeform 11">
              <a:extLst>
                <a:ext uri="{FF2B5EF4-FFF2-40B4-BE49-F238E27FC236}">
                  <a16:creationId xmlns:a16="http://schemas.microsoft.com/office/drawing/2014/main" id="{950DCCEA-5572-4095-A960-C569CF6922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reeform 12">
              <a:extLst>
                <a:ext uri="{FF2B5EF4-FFF2-40B4-BE49-F238E27FC236}">
                  <a16:creationId xmlns:a16="http://schemas.microsoft.com/office/drawing/2014/main" id="{5CDFA5C2-7CC1-4739-B874-1ABBCDECF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99025" y="618979"/>
            <a:ext cx="6603997" cy="31370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t-BR" sz="4200" b="1" dirty="0"/>
              <a:t>Fundamentos do Currículo para a Educação Básica e Superior e os Saberes Docentes</a:t>
            </a:r>
            <a:br>
              <a:rPr lang="pt-BR" sz="4200" dirty="0"/>
            </a:br>
            <a:r>
              <a:rPr lang="pt-BR" sz="4200" b="1" dirty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70611" y="3996267"/>
            <a:ext cx="5332411" cy="1388534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pt-BR" sz="1900" b="1" dirty="0"/>
              <a:t>Profa. Noeli Prestes Padilha Rivas – FFCLRP/USP</a:t>
            </a:r>
          </a:p>
          <a:p>
            <a:pPr>
              <a:spcBef>
                <a:spcPts val="0"/>
              </a:spcBef>
            </a:pPr>
            <a:endParaRPr lang="pt-BR" sz="1900" b="1" dirty="0"/>
          </a:p>
        </p:txBody>
      </p:sp>
    </p:spTree>
    <p:extLst>
      <p:ext uri="{BB962C8B-B14F-4D97-AF65-F5344CB8AC3E}">
        <p14:creationId xmlns:p14="http://schemas.microsoft.com/office/powerpoint/2010/main" val="1206085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406DEE9-D31A-4302-A321-512EDB1A7225}"/>
              </a:ext>
            </a:extLst>
          </p:cNvPr>
          <p:cNvSpPr/>
          <p:nvPr/>
        </p:nvSpPr>
        <p:spPr>
          <a:xfrm>
            <a:off x="1698171" y="195944"/>
            <a:ext cx="1036864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Sentidos do termo currículo</a:t>
            </a:r>
            <a:r>
              <a:rPr lang="pt-BR" sz="4000" dirty="0"/>
              <a:t>:</a:t>
            </a:r>
          </a:p>
          <a:p>
            <a:r>
              <a:rPr lang="pt-BR" sz="4000" dirty="0"/>
              <a:t>Reforçando a concepção de currículo como uma </a:t>
            </a:r>
            <a:r>
              <a:rPr lang="pt-BR" sz="4000" b="1" dirty="0">
                <a:solidFill>
                  <a:srgbClr val="FF0000"/>
                </a:solidFill>
              </a:rPr>
              <a:t>construção cultural, histórica e socia</a:t>
            </a:r>
            <a:r>
              <a:rPr lang="pt-BR" sz="4000" dirty="0"/>
              <a:t>l, Goodson (2005) nos indica a complexidade do objeto que traz em sua conceituação a previsão de ressignificação a partir dos movimentos que a sociedade descreve ao longo de seus contextos. </a:t>
            </a:r>
          </a:p>
          <a:p>
            <a:r>
              <a:rPr lang="pt-BR" sz="4000" dirty="0"/>
              <a:t>Assim, o conceito de currículo seria “</a:t>
            </a:r>
            <a:r>
              <a:rPr lang="pt-BR" sz="4000" b="1" dirty="0">
                <a:solidFill>
                  <a:srgbClr val="FF0000"/>
                </a:solidFill>
              </a:rPr>
              <a:t>multifacetado, negociado e renegociado em vários níveis e campos</a:t>
            </a:r>
            <a:r>
              <a:rPr lang="pt-BR" sz="4000" dirty="0"/>
              <a:t>” </a:t>
            </a:r>
            <a:r>
              <a:rPr lang="pt-BR" sz="3600" dirty="0"/>
              <a:t>(p.67)</a:t>
            </a:r>
          </a:p>
        </p:txBody>
      </p:sp>
    </p:spTree>
    <p:extLst>
      <p:ext uri="{BB962C8B-B14F-4D97-AF65-F5344CB8AC3E}">
        <p14:creationId xmlns:p14="http://schemas.microsoft.com/office/powerpoint/2010/main" val="3187606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17C9DB0-FABF-4FE5-BE40-DA7B8769B784}"/>
              </a:ext>
            </a:extLst>
          </p:cNvPr>
          <p:cNvSpPr/>
          <p:nvPr/>
        </p:nvSpPr>
        <p:spPr>
          <a:xfrm>
            <a:off x="1730829" y="163286"/>
            <a:ext cx="10461171" cy="6805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dirty="0"/>
              <a:t>O produto final é um “</a:t>
            </a:r>
            <a:r>
              <a:rPr lang="pt-BR" sz="3600" b="1" dirty="0">
                <a:solidFill>
                  <a:srgbClr val="FF0000"/>
                </a:solidFill>
              </a:rPr>
              <a:t>produto cultural</a:t>
            </a:r>
            <a:r>
              <a:rPr lang="pt-BR" sz="3600" dirty="0"/>
              <a:t>, que inclui </a:t>
            </a:r>
          </a:p>
          <a:p>
            <a:r>
              <a:rPr lang="pt-BR" sz="3600" dirty="0"/>
              <a:t>(...) planos e propostas (...), o que de fato acontece nas salas de aula (...), bem como as regras e as normas não explicitadas que governam as relações que se estabelecem nas salas de aula (...)”. No currículo desenvolvem-se representações, codificadas de forma complexa nos documentos, a partir de interesses, disputas e alianças, e decodificadas nas escolas, também de modo complexo, pelos indivíduos presentes. Currículo é um “</a:t>
            </a:r>
            <a:r>
              <a:rPr lang="pt-BR" sz="3600" b="1" dirty="0">
                <a:solidFill>
                  <a:srgbClr val="FF0000"/>
                </a:solidFill>
              </a:rPr>
              <a:t>campo de lutas e conflitos em torno de símbolos e significados” </a:t>
            </a:r>
            <a:r>
              <a:rPr lang="pt-BR" sz="3600" dirty="0"/>
              <a:t>(MOREIRA, 2011, p. 15). </a:t>
            </a:r>
          </a:p>
        </p:txBody>
      </p:sp>
    </p:spTree>
    <p:extLst>
      <p:ext uri="{BB962C8B-B14F-4D97-AF65-F5344CB8AC3E}">
        <p14:creationId xmlns:p14="http://schemas.microsoft.com/office/powerpoint/2010/main" val="27676277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m na multidão">
            <a:extLst>
              <a:ext uri="{FF2B5EF4-FFF2-40B4-BE49-F238E27FC236}">
                <a16:creationId xmlns:a16="http://schemas.microsoft.com/office/drawing/2014/main" id="{F95EBD4D-4C68-7547-F2D6-53F9E750071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12" r="10998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9B2C736F-CEB2-473E-8E73-9BC03AF2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6128" y="218049"/>
            <a:ext cx="7345891" cy="883607"/>
          </a:xfrm>
        </p:spPr>
        <p:txBody>
          <a:bodyPr>
            <a:normAutofit/>
          </a:bodyPr>
          <a:lstStyle/>
          <a:p>
            <a:r>
              <a:rPr lang="pt-BR" b="1" dirty="0"/>
              <a:t>SENTIDOS DO CURRÍCULO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70252A-88B8-4BDA-9373-DBEB776D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4600" y="1528762"/>
            <a:ext cx="8046329" cy="511118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t-BR" sz="2800" dirty="0"/>
              <a:t>Relação entre </a:t>
            </a:r>
            <a:r>
              <a:rPr lang="pt-BR" sz="2800" b="1" dirty="0"/>
              <a:t>conhecimento e currículo</a:t>
            </a:r>
            <a:r>
              <a:rPr lang="pt-BR" sz="2800" dirty="0"/>
              <a:t>.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O modo como uma sociedade </a:t>
            </a:r>
            <a:r>
              <a:rPr lang="pt-BR" sz="2800" b="1" dirty="0"/>
              <a:t>seleciona, classifica, distribui, transmite e avalia o conhecimento </a:t>
            </a:r>
            <a:r>
              <a:rPr lang="pt-BR" sz="2800" dirty="0"/>
              <a:t>educacional que considera ser público, reflete, simultaneamente, a distribuição do poder e os princípios do controlo social. </a:t>
            </a:r>
          </a:p>
          <a:p>
            <a:pPr>
              <a:lnSpc>
                <a:spcPct val="90000"/>
              </a:lnSpc>
            </a:pPr>
            <a:r>
              <a:rPr lang="pt-BR" sz="2800" dirty="0"/>
              <a:t>O conhecimento deve ser assumido como produção social, histórica e temporalmente contextualizada, assim, a seleção, a organização e a transformação do conhecimento em conhecimento escolar são </a:t>
            </a:r>
            <a:r>
              <a:rPr lang="pt-BR" sz="2800" b="1" dirty="0"/>
              <a:t>perspetivadas como um processo de transformação curricular e de transformação didática. (Pacheco, 2009)</a:t>
            </a:r>
          </a:p>
        </p:txBody>
      </p:sp>
    </p:spTree>
    <p:extLst>
      <p:ext uri="{BB962C8B-B14F-4D97-AF65-F5344CB8AC3E}">
        <p14:creationId xmlns:p14="http://schemas.microsoft.com/office/powerpoint/2010/main" val="95069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3" name="Rectangle 26632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629" name="Picture 26628" descr="Lâmpada em tela de fundo amarela com cabo e feixes de luz traçados">
            <a:extLst>
              <a:ext uri="{FF2B5EF4-FFF2-40B4-BE49-F238E27FC236}">
                <a16:creationId xmlns:a16="http://schemas.microsoft.com/office/drawing/2014/main" id="{766816C3-0B56-8E19-A432-467568AA6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369" r="411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26635" name="Group 26634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6636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7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8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39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0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6641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6626" name="Título 1"/>
          <p:cNvSpPr>
            <a:spLocks noGrp="1"/>
          </p:cNvSpPr>
          <p:nvPr>
            <p:ph type="title"/>
          </p:nvPr>
        </p:nvSpPr>
        <p:spPr>
          <a:xfrm>
            <a:off x="972080" y="211016"/>
            <a:ext cx="5260680" cy="1619250"/>
          </a:xfrm>
        </p:spPr>
        <p:txBody>
          <a:bodyPr>
            <a:normAutofit/>
          </a:bodyPr>
          <a:lstStyle/>
          <a:p>
            <a:pPr algn="l" eaLnBrk="1" hangingPunct="1"/>
            <a:r>
              <a:rPr lang="pt-BR" b="1" dirty="0"/>
              <a:t>SENTIDOS DO CURRÍCULO</a:t>
            </a:r>
          </a:p>
        </p:txBody>
      </p:sp>
      <p:sp>
        <p:nvSpPr>
          <p:cNvPr id="26627" name="Espaço Reservado para Conteúdo 2"/>
          <p:cNvSpPr>
            <a:spLocks noGrp="1"/>
          </p:cNvSpPr>
          <p:nvPr>
            <p:ph idx="1"/>
          </p:nvPr>
        </p:nvSpPr>
        <p:spPr>
          <a:xfrm>
            <a:off x="492369" y="2041282"/>
            <a:ext cx="5629266" cy="4605701"/>
          </a:xfrm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pt-BR" sz="2800" dirty="0"/>
              <a:t>“O currículo não é um conceito, mas uma </a:t>
            </a:r>
            <a:r>
              <a:rPr lang="pt-BR" sz="2800" b="1" dirty="0"/>
              <a:t>construção cultural</a:t>
            </a:r>
            <a:r>
              <a:rPr lang="pt-BR" sz="2800" dirty="0"/>
              <a:t>. Isto é, não se trata de um conceito abstrato, mas que tenha algum tipo de existência fora e previamente à experiência humana. É, antes,  um </a:t>
            </a:r>
            <a:r>
              <a:rPr lang="pt-BR" sz="2800" b="1" dirty="0"/>
              <a:t>modo de organizar uma série de práticas educativas</a:t>
            </a:r>
            <a:r>
              <a:rPr lang="pt-BR" sz="2800" dirty="0"/>
              <a:t>.” (</a:t>
            </a:r>
            <a:r>
              <a:rPr lang="pt-BR" sz="2800" dirty="0" err="1"/>
              <a:t>Grundy</a:t>
            </a:r>
            <a:r>
              <a:rPr lang="pt-BR" sz="2800" dirty="0"/>
              <a:t>, 1987 in </a:t>
            </a:r>
            <a:r>
              <a:rPr lang="pt-BR" sz="2800" dirty="0" err="1"/>
              <a:t>Gimeno</a:t>
            </a:r>
            <a:r>
              <a:rPr lang="pt-BR" sz="2800" dirty="0"/>
              <a:t> Sacristán,1998, p.130 ).</a:t>
            </a:r>
          </a:p>
          <a:p>
            <a:pPr eaLnBrk="1" hangingPunct="1"/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4566183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D6B11F9-7CF4-4EA5-927D-BD9AB9BAAE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583BE8A-798A-49D7-83DC-A870570978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6DE657C4-420A-45F7-B1EF-FDF95A5D62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1EE460FA-528A-4C78-B916-355E0AE7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8A1243A-751B-4A0E-B1E7-3437113B2C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11550A02-C965-4A16-A9A9-E686940FA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4A579E77-1FA8-4170-94D2-499DB104C0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AD30037-67ED-4367-9BE0-45787510BF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aneta colocada na parte superior de uma linha de assinatura">
            <a:extLst>
              <a:ext uri="{FF2B5EF4-FFF2-40B4-BE49-F238E27FC236}">
                <a16:creationId xmlns:a16="http://schemas.microsoft.com/office/drawing/2014/main" id="{99881F14-DB1F-0BDB-4218-6373C321D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8424" r="-1" b="-1"/>
          <a:stretch/>
        </p:blipFill>
        <p:spPr>
          <a:xfrm>
            <a:off x="6892924" y="10"/>
            <a:ext cx="5299077" cy="6857990"/>
          </a:xfrm>
          <a:custGeom>
            <a:avLst/>
            <a:gdLst/>
            <a:ahLst/>
            <a:cxnLst/>
            <a:rect l="l" t="t" r="r" b="b"/>
            <a:pathLst>
              <a:path w="5299077" h="6858000">
                <a:moveTo>
                  <a:pt x="836871" y="0"/>
                </a:moveTo>
                <a:lnTo>
                  <a:pt x="5299077" y="0"/>
                </a:lnTo>
                <a:lnTo>
                  <a:pt x="5299077" y="6858000"/>
                </a:lnTo>
                <a:lnTo>
                  <a:pt x="1911312" y="6858000"/>
                </a:lnTo>
                <a:lnTo>
                  <a:pt x="0" y="5333999"/>
                </a:lnTo>
                <a:close/>
              </a:path>
            </a:pathLst>
          </a:cu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50841A4E-5BC1-44B4-83CF-D524E8AE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232760" y="0"/>
            <a:ext cx="2436813" cy="6858001"/>
            <a:chOff x="1320800" y="0"/>
            <a:chExt cx="2436813" cy="6858001"/>
          </a:xfrm>
        </p:grpSpPr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BF371BCC-8954-44E2-8C4F-29DC188727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7">
              <a:extLst>
                <a:ext uri="{FF2B5EF4-FFF2-40B4-BE49-F238E27FC236}">
                  <a16:creationId xmlns:a16="http://schemas.microsoft.com/office/drawing/2014/main" id="{CD3505BE-B420-41C5-BE34-3E7652D37A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2" name="Freeform 8">
              <a:extLst>
                <a:ext uri="{FF2B5EF4-FFF2-40B4-BE49-F238E27FC236}">
                  <a16:creationId xmlns:a16="http://schemas.microsoft.com/office/drawing/2014/main" id="{4B68A05B-A78B-4D59-8CF9-1900731A21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84D57A01-C112-4FF2-B5ED-0B762AAD9C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6CCCCDF1-5D4F-4CA1-8400-DFBB96BB01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0A090B2-5344-43CD-BC70-A6D44F15E8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22371F90-9245-4376-A298-9EFBC361741D}"/>
              </a:ext>
            </a:extLst>
          </p:cNvPr>
          <p:cNvSpPr txBox="1"/>
          <p:nvPr/>
        </p:nvSpPr>
        <p:spPr>
          <a:xfrm>
            <a:off x="643468" y="126609"/>
            <a:ext cx="5260680" cy="63023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</a:pPr>
            <a:r>
              <a:rPr lang="en-US" sz="2800" dirty="0"/>
              <a:t>A </a:t>
            </a:r>
            <a:r>
              <a:rPr lang="en-US" sz="2800" b="1" dirty="0" err="1"/>
              <a:t>educação</a:t>
            </a:r>
            <a:r>
              <a:rPr lang="en-US" sz="2800" b="1" dirty="0"/>
              <a:t> e o </a:t>
            </a:r>
            <a:r>
              <a:rPr lang="en-US" sz="2800" b="1" dirty="0" err="1"/>
              <a:t>currículo</a:t>
            </a:r>
            <a:r>
              <a:rPr lang="en-US" sz="2800" b="1" dirty="0"/>
              <a:t> </a:t>
            </a:r>
            <a:r>
              <a:rPr lang="en-US" sz="2800" b="1" dirty="0" err="1"/>
              <a:t>são</a:t>
            </a:r>
            <a:r>
              <a:rPr lang="en-US" sz="2800" b="1" dirty="0"/>
              <a:t> </a:t>
            </a:r>
            <a:r>
              <a:rPr lang="en-US" sz="2800" b="1" dirty="0" err="1"/>
              <a:t>projetos</a:t>
            </a:r>
            <a:r>
              <a:rPr lang="en-US" sz="2800" b="1" dirty="0"/>
              <a:t> de </a:t>
            </a:r>
            <a:r>
              <a:rPr lang="en-US" sz="2800" b="1" dirty="0" err="1"/>
              <a:t>questionamento</a:t>
            </a:r>
            <a:r>
              <a:rPr lang="en-US" sz="2800" b="1" dirty="0"/>
              <a:t>,</a:t>
            </a:r>
            <a:r>
              <a:rPr lang="en-US" sz="2800" dirty="0"/>
              <a:t> </a:t>
            </a:r>
            <a:r>
              <a:rPr lang="en-US" sz="2800" dirty="0" err="1"/>
              <a:t>construídos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</a:t>
            </a:r>
            <a:r>
              <a:rPr lang="en-US" sz="2800" dirty="0" err="1"/>
              <a:t>diversidade</a:t>
            </a:r>
            <a:r>
              <a:rPr lang="en-US" sz="2800" dirty="0"/>
              <a:t> e </a:t>
            </a:r>
            <a:r>
              <a:rPr lang="en-US" sz="2800" dirty="0" err="1"/>
              <a:t>pluralidade</a:t>
            </a:r>
            <a:r>
              <a:rPr lang="en-US" sz="2800" dirty="0"/>
              <a:t> de </a:t>
            </a:r>
            <a:r>
              <a:rPr lang="en-US" sz="2800" dirty="0" err="1"/>
              <a:t>marcas</a:t>
            </a:r>
            <a:r>
              <a:rPr lang="en-US" sz="2800" dirty="0"/>
              <a:t> </a:t>
            </a:r>
            <a:r>
              <a:rPr lang="en-US" sz="2800" dirty="0" err="1"/>
              <a:t>pessoais</a:t>
            </a:r>
            <a:r>
              <a:rPr lang="en-US" sz="2800" dirty="0"/>
              <a:t> e </a:t>
            </a:r>
            <a:r>
              <a:rPr lang="en-US" sz="2800" dirty="0" err="1"/>
              <a:t>sociais</a:t>
            </a:r>
            <a:r>
              <a:rPr lang="en-US" sz="2800" dirty="0"/>
              <a:t>, </a:t>
            </a:r>
            <a:r>
              <a:rPr lang="en-US" sz="2800" dirty="0" err="1"/>
              <a:t>compreensíveis</a:t>
            </a:r>
            <a:r>
              <a:rPr lang="en-US" sz="2800" dirty="0"/>
              <a:t> </a:t>
            </a:r>
            <a:r>
              <a:rPr lang="en-US" sz="2800" dirty="0" err="1"/>
              <a:t>na</a:t>
            </a:r>
            <a:r>
              <a:rPr lang="en-US" sz="2800" dirty="0"/>
              <a:t> base de </a:t>
            </a:r>
            <a:r>
              <a:rPr lang="en-US" sz="2800" dirty="0" err="1"/>
              <a:t>uma</a:t>
            </a:r>
            <a:r>
              <a:rPr lang="en-US" sz="2800" dirty="0"/>
              <a:t> </a:t>
            </a:r>
            <a:r>
              <a:rPr lang="en-US" sz="2800" dirty="0" err="1"/>
              <a:t>conversação</a:t>
            </a:r>
            <a:r>
              <a:rPr lang="en-US" sz="2800" dirty="0"/>
              <a:t> </a:t>
            </a:r>
            <a:r>
              <a:rPr lang="en-US" sz="2800" dirty="0" err="1"/>
              <a:t>complexa</a:t>
            </a:r>
            <a:r>
              <a:rPr lang="en-US" sz="2800" dirty="0"/>
              <a:t>. Por </a:t>
            </a:r>
            <a:r>
              <a:rPr lang="en-US" sz="2800" dirty="0" err="1"/>
              <a:t>isso</a:t>
            </a:r>
            <a:r>
              <a:rPr lang="en-US" sz="2800" dirty="0"/>
              <a:t>, o </a:t>
            </a:r>
            <a:r>
              <a:rPr lang="en-US" sz="2800" dirty="0" err="1"/>
              <a:t>currículo</a:t>
            </a:r>
            <a:r>
              <a:rPr lang="en-US" sz="2800" dirty="0"/>
              <a:t> é um </a:t>
            </a:r>
            <a:r>
              <a:rPr lang="en-US" sz="2800" dirty="0" err="1"/>
              <a:t>projeto</a:t>
            </a:r>
            <a:r>
              <a:rPr lang="en-US" sz="2800" dirty="0"/>
              <a:t> de </a:t>
            </a:r>
            <a:r>
              <a:rPr lang="en-US" sz="2800" dirty="0" err="1"/>
              <a:t>espaços</a:t>
            </a:r>
            <a:r>
              <a:rPr lang="en-US" sz="2800" dirty="0"/>
              <a:t> e tempos </a:t>
            </a:r>
            <a:r>
              <a:rPr lang="en-US" sz="2800" dirty="0" err="1"/>
              <a:t>subjetivos</a:t>
            </a:r>
            <a:r>
              <a:rPr lang="en-US" sz="2800" dirty="0"/>
              <a:t>, com </a:t>
            </a:r>
            <a:r>
              <a:rPr lang="en-US" sz="2800" dirty="0" err="1"/>
              <a:t>espaços</a:t>
            </a:r>
            <a:r>
              <a:rPr lang="en-US" sz="2800" dirty="0"/>
              <a:t> e tempos </a:t>
            </a:r>
            <a:r>
              <a:rPr lang="en-US" sz="2800" dirty="0" err="1"/>
              <a:t>sociais</a:t>
            </a:r>
            <a:r>
              <a:rPr lang="en-US" sz="2800" dirty="0"/>
              <a:t>, </a:t>
            </a:r>
            <a:r>
              <a:rPr lang="en-US" sz="2800" dirty="0" err="1"/>
              <a:t>vinculados</a:t>
            </a:r>
            <a:r>
              <a:rPr lang="en-US" sz="2800" dirty="0"/>
              <a:t> </a:t>
            </a:r>
            <a:r>
              <a:rPr lang="en-US" sz="2800" dirty="0" err="1"/>
              <a:t>aos</a:t>
            </a:r>
            <a:r>
              <a:rPr lang="en-US" sz="2800" dirty="0"/>
              <a:t> </a:t>
            </a:r>
            <a:r>
              <a:rPr lang="en-US" sz="2800" dirty="0" err="1"/>
              <a:t>sujeitos</a:t>
            </a:r>
            <a:r>
              <a:rPr lang="en-US" sz="2800" dirty="0"/>
              <a:t> e </a:t>
            </a:r>
            <a:r>
              <a:rPr lang="en-US" sz="2800" dirty="0" err="1"/>
              <a:t>seus</a:t>
            </a:r>
            <a:r>
              <a:rPr lang="en-US" sz="2800" dirty="0"/>
              <a:t> </a:t>
            </a:r>
            <a:r>
              <a:rPr lang="en-US" sz="2800" dirty="0" err="1"/>
              <a:t>modos</a:t>
            </a:r>
            <a:r>
              <a:rPr lang="en-US" sz="2800" dirty="0"/>
              <a:t> de </a:t>
            </a:r>
            <a:r>
              <a:rPr lang="en-US" sz="2800" dirty="0" err="1"/>
              <a:t>conversação</a:t>
            </a:r>
            <a:r>
              <a:rPr lang="en-US" sz="2800" dirty="0"/>
              <a:t>. (PACHECO, 2009)</a:t>
            </a:r>
          </a:p>
        </p:txBody>
      </p:sp>
    </p:spTree>
    <p:extLst>
      <p:ext uri="{BB962C8B-B14F-4D97-AF65-F5344CB8AC3E}">
        <p14:creationId xmlns:p14="http://schemas.microsoft.com/office/powerpoint/2010/main" val="736598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F44A1A0-301C-410D-990D-485FCD031523}"/>
              </a:ext>
            </a:extLst>
          </p:cNvPr>
          <p:cNvSpPr txBox="1"/>
          <p:nvPr/>
        </p:nvSpPr>
        <p:spPr>
          <a:xfrm>
            <a:off x="1656080" y="325120"/>
            <a:ext cx="1032256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400" dirty="0"/>
              <a:t>“</a:t>
            </a:r>
            <a:r>
              <a:rPr lang="pt-BR" sz="2800" dirty="0"/>
              <a:t>Os </a:t>
            </a:r>
            <a:r>
              <a:rPr lang="pt-BR" sz="2800" b="1" dirty="0">
                <a:solidFill>
                  <a:srgbClr val="FF0000"/>
                </a:solidFill>
              </a:rPr>
              <a:t>currículos</a:t>
            </a:r>
            <a:r>
              <a:rPr lang="pt-BR" sz="2800" dirty="0"/>
              <a:t> não são seleções ingênuas tampouco manifestações despretensiosas. Eles trazem em seu texto, em sua prescrição, as relações de poder e controle sobre a formação que os protagonistas propositores esperam e que permearam o percurso de sua construção como um </a:t>
            </a:r>
            <a:r>
              <a:rPr lang="pt-BR" sz="2800" b="1" dirty="0">
                <a:solidFill>
                  <a:srgbClr val="FF0000"/>
                </a:solidFill>
              </a:rPr>
              <a:t>artefato representativo de um determinado momento/movimento sócio-histórico-cultural</a:t>
            </a:r>
            <a:r>
              <a:rPr lang="pt-BR" sz="2800" dirty="0"/>
              <a:t>. A partir deste documento de seleções imbrincadas, há a ação dos novos protagonistas, os executores agem sobre esta prescrição e sua prática é também permeada por relações de poder e controle que alterarão o produto observado em sua prática. Há, porém, limite nesta reelaboração, determinada já em sua origem, já em sua prescrição, onde se mantém os fundamentos da retórica propositora e se permite o entremeado de ações cotidianas. TAVANO;ALMEIDA, 2018, p.41)</a:t>
            </a:r>
          </a:p>
        </p:txBody>
      </p:sp>
    </p:spTree>
    <p:extLst>
      <p:ext uri="{BB962C8B-B14F-4D97-AF65-F5344CB8AC3E}">
        <p14:creationId xmlns:p14="http://schemas.microsoft.com/office/powerpoint/2010/main" val="20022098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2C736F-CEB2-473E-8E73-9BC03AF29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1" y="273269"/>
            <a:ext cx="10350337" cy="956441"/>
          </a:xfrm>
        </p:spPr>
        <p:txBody>
          <a:bodyPr>
            <a:normAutofit/>
          </a:bodyPr>
          <a:lstStyle/>
          <a:p>
            <a:r>
              <a:rPr lang="pt-BR" b="1" dirty="0"/>
              <a:t>FORMAS DE CURRÍCULO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570252A-88B8-4BDA-9373-DBEB776DA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145" y="1471449"/>
            <a:ext cx="10520855" cy="5386552"/>
          </a:xfrm>
        </p:spPr>
        <p:txBody>
          <a:bodyPr>
            <a:noAutofit/>
          </a:bodyPr>
          <a:lstStyle/>
          <a:p>
            <a:r>
              <a:rPr lang="pt-BR" sz="4400" b="1" dirty="0">
                <a:solidFill>
                  <a:srgbClr val="FF0000"/>
                </a:solidFill>
              </a:rPr>
              <a:t>Currículo Poderoso: </a:t>
            </a:r>
            <a:r>
              <a:rPr lang="pt-BR" sz="4400" dirty="0"/>
              <a:t>Acesso aos currículos das classes privilegiadas, como instrumento de libertação e construção da cidadania.</a:t>
            </a:r>
          </a:p>
          <a:p>
            <a:r>
              <a:rPr lang="pt-BR" sz="4400" b="1" dirty="0">
                <a:solidFill>
                  <a:srgbClr val="FF0000"/>
                </a:solidFill>
              </a:rPr>
              <a:t>Currículo do Poderoso</a:t>
            </a:r>
            <a:r>
              <a:rPr lang="pt-BR" sz="4400" dirty="0"/>
              <a:t>. Conhecimentos científicos, tecnológicos; currículos nacionais; diretrizes. (YOUNG, 2007)</a:t>
            </a:r>
          </a:p>
          <a:p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42689034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3F047E7B-1793-486E-85D8-C9CF38A9CC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7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upo grande de paraquedismo no ar">
            <a:extLst>
              <a:ext uri="{FF2B5EF4-FFF2-40B4-BE49-F238E27FC236}">
                <a16:creationId xmlns:a16="http://schemas.microsoft.com/office/drawing/2014/main" id="{C9C6D4D7-44BA-CDB2-979B-404D8C5F48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703" r="18466"/>
          <a:stretch/>
        </p:blipFill>
        <p:spPr>
          <a:xfrm>
            <a:off x="20" y="10"/>
            <a:ext cx="47265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43867" y="132393"/>
            <a:ext cx="7345891" cy="1413933"/>
          </a:xfrm>
        </p:spPr>
        <p:txBody>
          <a:bodyPr>
            <a:normAutofit/>
          </a:bodyPr>
          <a:lstStyle/>
          <a:p>
            <a:r>
              <a:rPr lang="pt-BR" b="1" dirty="0"/>
              <a:t>CURRÍCULO OCULTO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784600" y="1308295"/>
            <a:ext cx="8299548" cy="549550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pt-BR" dirty="0"/>
          </a:p>
          <a:p>
            <a:pPr>
              <a:lnSpc>
                <a:spcPct val="90000"/>
              </a:lnSpc>
            </a:pPr>
            <a:r>
              <a:rPr lang="pt-BR" sz="3200" dirty="0"/>
              <a:t>Silva (1992) explica o </a:t>
            </a:r>
            <a:r>
              <a:rPr lang="pt-BR" sz="3200" b="1" dirty="0"/>
              <a:t>currículo oculto </a:t>
            </a:r>
            <a:r>
              <a:rPr lang="pt-BR" sz="3200" dirty="0"/>
              <a:t>como resultado de uma trama complexa que envolve os rituais e as práticas escolares, as relações hierárquicas desenvolvidas na escola e as características físicas do ambiente escolar. </a:t>
            </a:r>
          </a:p>
          <a:p>
            <a:pPr>
              <a:lnSpc>
                <a:spcPct val="90000"/>
              </a:lnSpc>
            </a:pPr>
            <a:r>
              <a:rPr lang="pt-BR" sz="3200" dirty="0"/>
              <a:t>As </a:t>
            </a:r>
            <a:r>
              <a:rPr lang="pt-BR" sz="3200" b="1" dirty="0"/>
              <a:t>aprendizagens educacionais </a:t>
            </a:r>
            <a:r>
              <a:rPr lang="pt-BR" sz="3200" dirty="0"/>
              <a:t>resultantes do currículo oculto são a docilidade, a obediência, a competição e as normas e atitudes para funcionar adequadamente numa sociedade injusta e desigual.</a:t>
            </a:r>
          </a:p>
          <a:p>
            <a:pPr>
              <a:lnSpc>
                <a:spcPct val="90000"/>
              </a:lnSpc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86855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647C42-73D7-478F-A969-DA2317695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0C4D177-2C36-49F1-9A68-6EC52B5AD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6735907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1CBF4D7-2971-48AC-A4AB-D2DB2DB9DB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1293209"/>
            <a:ext cx="6419044" cy="4271582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F963F60-0F57-42CE-985C-7FE176FD9B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73787" y="480060"/>
            <a:ext cx="4341200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BC876482-765B-491E-B616-50555D4A6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34655" y="1392231"/>
            <a:ext cx="4019465" cy="4073538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EE9E247-15C4-4B68-8DF4-CF7845979820}"/>
              </a:ext>
            </a:extLst>
          </p:cNvPr>
          <p:cNvSpPr/>
          <p:nvPr/>
        </p:nvSpPr>
        <p:spPr>
          <a:xfrm>
            <a:off x="637882" y="5775286"/>
            <a:ext cx="6258892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CURRÍCULO TRADICIONAL</a:t>
            </a:r>
            <a:endParaRPr lang="pt-BR" sz="3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83EB6364-4FA9-41F5-A53B-AB8F75D1362D}"/>
              </a:ext>
            </a:extLst>
          </p:cNvPr>
          <p:cNvSpPr/>
          <p:nvPr/>
        </p:nvSpPr>
        <p:spPr>
          <a:xfrm flipH="1">
            <a:off x="7534655" y="5775285"/>
            <a:ext cx="3862688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pt-BR" sz="3200" b="1" dirty="0">
                <a:latin typeface="Calibri" panose="020F0502020204030204" pitchFamily="34" charset="0"/>
                <a:ea typeface="Calibri" panose="020F0502020204030204" pitchFamily="34" charset="0"/>
              </a:rPr>
              <a:t>CURRÍCULO EM REDE</a:t>
            </a:r>
            <a:endParaRPr lang="pt-B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0411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64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8076" name="Rectangle 88075">
            <a:extLst>
              <a:ext uri="{FF2B5EF4-FFF2-40B4-BE49-F238E27FC236}">
                <a16:creationId xmlns:a16="http://schemas.microsoft.com/office/drawing/2014/main" id="{448D661B-BAEA-42B3-BEDB-13E01DBA4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078" name="Freeform: Shape 88077">
            <a:extLst>
              <a:ext uri="{FF2B5EF4-FFF2-40B4-BE49-F238E27FC236}">
                <a16:creationId xmlns:a16="http://schemas.microsoft.com/office/drawing/2014/main" id="{5BD2573B-33EA-4868-BD57-87246A078C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5021" y="685800"/>
            <a:ext cx="2639962" cy="5105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3400" b="1" dirty="0">
                <a:solidFill>
                  <a:srgbClr val="FFFFFF"/>
                </a:solidFill>
              </a:rPr>
              <a:t>O CAMPO DO CURRÍCULO NA EDUCAÇÃO</a:t>
            </a:r>
          </a:p>
        </p:txBody>
      </p:sp>
      <p:grpSp>
        <p:nvGrpSpPr>
          <p:cNvPr id="88080" name="Group 88079">
            <a:extLst>
              <a:ext uri="{FF2B5EF4-FFF2-40B4-BE49-F238E27FC236}">
                <a16:creationId xmlns:a16="http://schemas.microsoft.com/office/drawing/2014/main" id="{2262EED4-6AA0-4E32-99BF-EC6023E862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88081" name="Freeform 6">
              <a:extLst>
                <a:ext uri="{FF2B5EF4-FFF2-40B4-BE49-F238E27FC236}">
                  <a16:creationId xmlns:a16="http://schemas.microsoft.com/office/drawing/2014/main" id="{187BD93B-D7D8-48E9-A408-63B05280F8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082" name="Freeform 7">
              <a:extLst>
                <a:ext uri="{FF2B5EF4-FFF2-40B4-BE49-F238E27FC236}">
                  <a16:creationId xmlns:a16="http://schemas.microsoft.com/office/drawing/2014/main" id="{F1828682-B626-46A2-929D-B464FFAB3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083" name="Freeform 8">
              <a:extLst>
                <a:ext uri="{FF2B5EF4-FFF2-40B4-BE49-F238E27FC236}">
                  <a16:creationId xmlns:a16="http://schemas.microsoft.com/office/drawing/2014/main" id="{276D976C-0C91-4A9D-AB86-D8F3C00F1D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084" name="Freeform 9">
              <a:extLst>
                <a:ext uri="{FF2B5EF4-FFF2-40B4-BE49-F238E27FC236}">
                  <a16:creationId xmlns:a16="http://schemas.microsoft.com/office/drawing/2014/main" id="{AF11B071-D1F5-45C3-808F-25505CF196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085" name="Freeform 10">
              <a:extLst>
                <a:ext uri="{FF2B5EF4-FFF2-40B4-BE49-F238E27FC236}">
                  <a16:creationId xmlns:a16="http://schemas.microsoft.com/office/drawing/2014/main" id="{4D2DF285-724E-413F-A89A-E9014EAF0D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88086" name="Freeform 11">
              <a:extLst>
                <a:ext uri="{FF2B5EF4-FFF2-40B4-BE49-F238E27FC236}">
                  <a16:creationId xmlns:a16="http://schemas.microsoft.com/office/drawing/2014/main" id="{5305AB29-3364-4389-A321-44024BF214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graphicFrame>
        <p:nvGraphicFramePr>
          <p:cNvPr id="88072" name="Espaço Reservado para Conteúdo 2">
            <a:extLst>
              <a:ext uri="{FF2B5EF4-FFF2-40B4-BE49-F238E27FC236}">
                <a16:creationId xmlns:a16="http://schemas.microsoft.com/office/drawing/2014/main" id="{8AC5A9A6-D261-735C-E0D7-2E8EB33C74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25581102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098487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84311" y="359230"/>
            <a:ext cx="10018713" cy="921882"/>
          </a:xfrm>
        </p:spPr>
        <p:txBody>
          <a:bodyPr rtlCol="0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>
              <a:defRPr/>
            </a:pP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Da grade para </a:t>
            </a:r>
            <a:r>
              <a:rPr lang="pt-BR" b="1">
                <a:solidFill>
                  <a:schemeClr val="tx1">
                    <a:lumMod val="85000"/>
                    <a:lumOff val="15000"/>
                  </a:schemeClr>
                </a:solidFill>
              </a:rPr>
              <a:t>a Matriz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articulada</a:t>
            </a:r>
            <a:endParaRPr lang="es-ES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3467100" y="2133600"/>
            <a:ext cx="6591300" cy="3778250"/>
          </a:xfrm>
        </p:spPr>
        <p:txBody>
          <a:bodyPr/>
          <a:lstStyle/>
          <a:p>
            <a:pPr eaLnBrk="1" hangingPunct="1"/>
            <a:endParaRPr lang="es-ES" altLang="pt-BR"/>
          </a:p>
        </p:txBody>
      </p:sp>
      <p:pic>
        <p:nvPicPr>
          <p:cNvPr id="40964" name="Picture 4" descr="curr grade co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2143126"/>
            <a:ext cx="4176713" cy="343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aspiral as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989138"/>
            <a:ext cx="296703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842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7600" y="5181600"/>
            <a:ext cx="4419600" cy="1524000"/>
            <a:chOff x="1248" y="1200"/>
            <a:chExt cx="2784" cy="960"/>
          </a:xfrm>
        </p:grpSpPr>
        <p:sp>
          <p:nvSpPr>
            <p:cNvPr id="51424" name="AutoShape 3"/>
            <p:cNvSpPr>
              <a:spLocks noChangeArrowheads="1"/>
            </p:cNvSpPr>
            <p:nvPr/>
          </p:nvSpPr>
          <p:spPr bwMode="auto">
            <a:xfrm>
              <a:off x="1248" y="1200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425" name="Group 4"/>
            <p:cNvGrpSpPr>
              <a:grpSpLocks/>
            </p:cNvGrpSpPr>
            <p:nvPr/>
          </p:nvGrpSpPr>
          <p:grpSpPr bwMode="auto">
            <a:xfrm>
              <a:off x="1248" y="1200"/>
              <a:ext cx="2784" cy="960"/>
              <a:chOff x="1248" y="1200"/>
              <a:chExt cx="2784" cy="960"/>
            </a:xfrm>
          </p:grpSpPr>
          <p:sp>
            <p:nvSpPr>
              <p:cNvPr id="51426" name="Line 5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7" name="Line 6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428" name="Line 7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4432300" y="6111875"/>
            <a:ext cx="228600" cy="228600"/>
            <a:chOff x="2496" y="1872"/>
            <a:chExt cx="192" cy="192"/>
          </a:xfrm>
        </p:grpSpPr>
        <p:sp>
          <p:nvSpPr>
            <p:cNvPr id="51419" name="Oval 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0" name="Oval 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1" name="Oval 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2" name="Oval 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23" name="Line 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5" name="Group 14"/>
          <p:cNvGrpSpPr>
            <a:grpSpLocks/>
          </p:cNvGrpSpPr>
          <p:nvPr/>
        </p:nvGrpSpPr>
        <p:grpSpPr bwMode="auto">
          <a:xfrm>
            <a:off x="5257800" y="5791200"/>
            <a:ext cx="228600" cy="228600"/>
            <a:chOff x="2496" y="1872"/>
            <a:chExt cx="192" cy="192"/>
          </a:xfrm>
        </p:grpSpPr>
        <p:sp>
          <p:nvSpPr>
            <p:cNvPr id="51414" name="Oval 1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5" name="Oval 1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6" name="Oval 1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7" name="Oval 1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8" name="Line 1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5003800" y="5359400"/>
            <a:ext cx="228600" cy="228600"/>
            <a:chOff x="2496" y="1872"/>
            <a:chExt cx="192" cy="192"/>
          </a:xfrm>
        </p:grpSpPr>
        <p:sp>
          <p:nvSpPr>
            <p:cNvPr id="51409" name="Oval 2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0" name="Oval 2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1" name="Oval 2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2" name="Oval 2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13" name="Line 2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7" name="Group 26"/>
          <p:cNvGrpSpPr>
            <a:grpSpLocks/>
          </p:cNvGrpSpPr>
          <p:nvPr/>
        </p:nvGrpSpPr>
        <p:grpSpPr bwMode="auto">
          <a:xfrm>
            <a:off x="6223000" y="5372100"/>
            <a:ext cx="228600" cy="228600"/>
            <a:chOff x="2496" y="1872"/>
            <a:chExt cx="192" cy="192"/>
          </a:xfrm>
        </p:grpSpPr>
        <p:sp>
          <p:nvSpPr>
            <p:cNvPr id="51404" name="Oval 2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5" name="Oval 2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6" name="Oval 2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7" name="Oval 3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8" name="Line 3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8" name="Group 32"/>
          <p:cNvGrpSpPr>
            <a:grpSpLocks/>
          </p:cNvGrpSpPr>
          <p:nvPr/>
        </p:nvGrpSpPr>
        <p:grpSpPr bwMode="auto">
          <a:xfrm>
            <a:off x="6299200" y="5791200"/>
            <a:ext cx="228600" cy="228600"/>
            <a:chOff x="2496" y="1872"/>
            <a:chExt cx="192" cy="192"/>
          </a:xfrm>
        </p:grpSpPr>
        <p:sp>
          <p:nvSpPr>
            <p:cNvPr id="51399" name="Oval 3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0" name="Oval 3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1" name="Oval 3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2" name="Oval 3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403" name="Line 3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7162800" y="5715000"/>
            <a:ext cx="228600" cy="228600"/>
            <a:chOff x="2496" y="1872"/>
            <a:chExt cx="192" cy="192"/>
          </a:xfrm>
        </p:grpSpPr>
        <p:sp>
          <p:nvSpPr>
            <p:cNvPr id="51394" name="Oval 3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5" name="Oval 4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6" name="Oval 4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7" name="Oval 4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8" name="Line 4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5816600" y="6280150"/>
            <a:ext cx="228600" cy="228600"/>
            <a:chOff x="2496" y="1872"/>
            <a:chExt cx="192" cy="192"/>
          </a:xfrm>
        </p:grpSpPr>
        <p:sp>
          <p:nvSpPr>
            <p:cNvPr id="51389" name="Oval 4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0" name="Oval 4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1" name="Oval 4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2" name="Oval 4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93" name="Line 4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10" name="Line 50"/>
          <p:cNvSpPr>
            <a:spLocks noChangeShapeType="1"/>
          </p:cNvSpPr>
          <p:nvPr/>
        </p:nvSpPr>
        <p:spPr bwMode="auto">
          <a:xfrm>
            <a:off x="5118100" y="5499100"/>
            <a:ext cx="2286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1" name="Line 51"/>
          <p:cNvSpPr>
            <a:spLocks noChangeShapeType="1"/>
          </p:cNvSpPr>
          <p:nvPr/>
        </p:nvSpPr>
        <p:spPr bwMode="auto">
          <a:xfrm flipV="1">
            <a:off x="5486400" y="55118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2" name="Line 52"/>
          <p:cNvSpPr>
            <a:spLocks noChangeShapeType="1"/>
          </p:cNvSpPr>
          <p:nvPr/>
        </p:nvSpPr>
        <p:spPr bwMode="auto">
          <a:xfrm>
            <a:off x="6324600" y="5486400"/>
            <a:ext cx="76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3" name="Line 53"/>
          <p:cNvSpPr>
            <a:spLocks noChangeShapeType="1"/>
          </p:cNvSpPr>
          <p:nvPr/>
        </p:nvSpPr>
        <p:spPr bwMode="auto">
          <a:xfrm flipH="1">
            <a:off x="6527800" y="5832475"/>
            <a:ext cx="6858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4" name="Line 54"/>
          <p:cNvSpPr>
            <a:spLocks noChangeShapeType="1"/>
          </p:cNvSpPr>
          <p:nvPr/>
        </p:nvSpPr>
        <p:spPr bwMode="auto">
          <a:xfrm flipH="1">
            <a:off x="6019801" y="5930900"/>
            <a:ext cx="396875" cy="393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15" name="Line 55"/>
          <p:cNvSpPr>
            <a:spLocks noChangeShapeType="1"/>
          </p:cNvSpPr>
          <p:nvPr/>
        </p:nvSpPr>
        <p:spPr bwMode="auto">
          <a:xfrm flipH="1">
            <a:off x="4648200" y="5924550"/>
            <a:ext cx="723900" cy="247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1" name="Group 56"/>
          <p:cNvGrpSpPr>
            <a:grpSpLocks/>
          </p:cNvGrpSpPr>
          <p:nvPr/>
        </p:nvGrpSpPr>
        <p:grpSpPr bwMode="auto">
          <a:xfrm>
            <a:off x="3657600" y="3517900"/>
            <a:ext cx="4419600" cy="1524000"/>
            <a:chOff x="1344" y="2216"/>
            <a:chExt cx="2784" cy="960"/>
          </a:xfrm>
        </p:grpSpPr>
        <p:sp>
          <p:nvSpPr>
            <p:cNvPr id="51384" name="AutoShape 57"/>
            <p:cNvSpPr>
              <a:spLocks noChangeArrowheads="1"/>
            </p:cNvSpPr>
            <p:nvPr/>
          </p:nvSpPr>
          <p:spPr bwMode="auto">
            <a:xfrm>
              <a:off x="1344" y="2216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grpSp>
          <p:nvGrpSpPr>
            <p:cNvPr id="51385" name="Group 58"/>
            <p:cNvGrpSpPr>
              <a:grpSpLocks/>
            </p:cNvGrpSpPr>
            <p:nvPr/>
          </p:nvGrpSpPr>
          <p:grpSpPr bwMode="auto">
            <a:xfrm>
              <a:off x="1344" y="2216"/>
              <a:ext cx="2784" cy="960"/>
              <a:chOff x="1248" y="1200"/>
              <a:chExt cx="2784" cy="960"/>
            </a:xfrm>
          </p:grpSpPr>
          <p:sp>
            <p:nvSpPr>
              <p:cNvPr id="51386" name="Line 59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7" name="Line 60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8" name="Line 61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sp>
        <p:nvSpPr>
          <p:cNvPr id="143422" name="Line 62"/>
          <p:cNvSpPr>
            <a:spLocks noChangeShapeType="1"/>
          </p:cNvSpPr>
          <p:nvPr/>
        </p:nvSpPr>
        <p:spPr bwMode="auto">
          <a:xfrm flipH="1" flipV="1">
            <a:off x="4938713" y="4246564"/>
            <a:ext cx="412750" cy="16160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3" name="Group 63"/>
          <p:cNvGrpSpPr>
            <a:grpSpLocks/>
          </p:cNvGrpSpPr>
          <p:nvPr/>
        </p:nvGrpSpPr>
        <p:grpSpPr bwMode="auto">
          <a:xfrm>
            <a:off x="3657600" y="1828800"/>
            <a:ext cx="4419600" cy="1524000"/>
            <a:chOff x="1344" y="1152"/>
            <a:chExt cx="2784" cy="960"/>
          </a:xfrm>
        </p:grpSpPr>
        <p:sp>
          <p:nvSpPr>
            <p:cNvPr id="51379" name="AutoShape 64"/>
            <p:cNvSpPr>
              <a:spLocks noChangeArrowheads="1"/>
            </p:cNvSpPr>
            <p:nvPr/>
          </p:nvSpPr>
          <p:spPr bwMode="auto">
            <a:xfrm>
              <a:off x="1344" y="1152"/>
              <a:ext cx="2784" cy="960"/>
            </a:xfrm>
            <a:prstGeom prst="cube">
              <a:avLst>
                <a:gd name="adj" fmla="val 68125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80" name="Group 65"/>
            <p:cNvGrpSpPr>
              <a:grpSpLocks/>
            </p:cNvGrpSpPr>
            <p:nvPr/>
          </p:nvGrpSpPr>
          <p:grpSpPr bwMode="auto">
            <a:xfrm>
              <a:off x="1344" y="1152"/>
              <a:ext cx="2784" cy="960"/>
              <a:chOff x="1248" y="1200"/>
              <a:chExt cx="2784" cy="960"/>
            </a:xfrm>
          </p:grpSpPr>
          <p:sp>
            <p:nvSpPr>
              <p:cNvPr id="51381" name="Line 66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2" name="Line 67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83" name="Line 68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15" name="Group 69"/>
          <p:cNvGrpSpPr>
            <a:grpSpLocks/>
          </p:cNvGrpSpPr>
          <p:nvPr/>
        </p:nvGrpSpPr>
        <p:grpSpPr bwMode="auto">
          <a:xfrm>
            <a:off x="5257800" y="2971800"/>
            <a:ext cx="228600" cy="228600"/>
            <a:chOff x="2496" y="1872"/>
            <a:chExt cx="192" cy="192"/>
          </a:xfrm>
        </p:grpSpPr>
        <p:sp>
          <p:nvSpPr>
            <p:cNvPr id="51374" name="Oval 7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5" name="Oval 7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6" name="Oval 7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7" name="Oval 7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8" name="Line 7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6" name="Group 75"/>
          <p:cNvGrpSpPr>
            <a:grpSpLocks/>
          </p:cNvGrpSpPr>
          <p:nvPr/>
        </p:nvGrpSpPr>
        <p:grpSpPr bwMode="auto">
          <a:xfrm>
            <a:off x="4521200" y="2457450"/>
            <a:ext cx="228600" cy="228600"/>
            <a:chOff x="2496" y="1872"/>
            <a:chExt cx="192" cy="192"/>
          </a:xfrm>
        </p:grpSpPr>
        <p:sp>
          <p:nvSpPr>
            <p:cNvPr id="51369" name="Oval 7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0" name="Oval 7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1" name="Oval 7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2" name="Oval 7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73" name="Line 8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7" name="Group 81"/>
          <p:cNvGrpSpPr>
            <a:grpSpLocks/>
          </p:cNvGrpSpPr>
          <p:nvPr/>
        </p:nvGrpSpPr>
        <p:grpSpPr bwMode="auto">
          <a:xfrm>
            <a:off x="5791200" y="1905000"/>
            <a:ext cx="228600" cy="228600"/>
            <a:chOff x="2496" y="1872"/>
            <a:chExt cx="192" cy="192"/>
          </a:xfrm>
        </p:grpSpPr>
        <p:sp>
          <p:nvSpPr>
            <p:cNvPr id="51364" name="Oval 8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5" name="Oval 8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6" name="Oval 8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7" name="Oval 8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8" name="Line 8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8" name="Group 87"/>
          <p:cNvGrpSpPr>
            <a:grpSpLocks/>
          </p:cNvGrpSpPr>
          <p:nvPr/>
        </p:nvGrpSpPr>
        <p:grpSpPr bwMode="auto">
          <a:xfrm>
            <a:off x="5943600" y="2514600"/>
            <a:ext cx="228600" cy="228600"/>
            <a:chOff x="2496" y="1872"/>
            <a:chExt cx="192" cy="192"/>
          </a:xfrm>
        </p:grpSpPr>
        <p:sp>
          <p:nvSpPr>
            <p:cNvPr id="51359" name="Oval 8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0" name="Oval 8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1" name="Oval 9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2" name="Oval 9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63" name="Line 9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9" name="Group 93"/>
          <p:cNvGrpSpPr>
            <a:grpSpLocks/>
          </p:cNvGrpSpPr>
          <p:nvPr/>
        </p:nvGrpSpPr>
        <p:grpSpPr bwMode="auto">
          <a:xfrm>
            <a:off x="7004050" y="2003425"/>
            <a:ext cx="228600" cy="228600"/>
            <a:chOff x="2496" y="1872"/>
            <a:chExt cx="192" cy="192"/>
          </a:xfrm>
        </p:grpSpPr>
        <p:sp>
          <p:nvSpPr>
            <p:cNvPr id="51354" name="Oval 9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5" name="Oval 9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6" name="Oval 9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7" name="Oval 9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8" name="Line 9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0" name="Group 99"/>
          <p:cNvGrpSpPr>
            <a:grpSpLocks/>
          </p:cNvGrpSpPr>
          <p:nvPr/>
        </p:nvGrpSpPr>
        <p:grpSpPr bwMode="auto">
          <a:xfrm>
            <a:off x="4505325" y="4572000"/>
            <a:ext cx="228600" cy="228600"/>
            <a:chOff x="2496" y="1872"/>
            <a:chExt cx="192" cy="192"/>
          </a:xfrm>
        </p:grpSpPr>
        <p:sp>
          <p:nvSpPr>
            <p:cNvPr id="51349" name="Oval 10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0" name="Oval 10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1" name="Oval 10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2" name="Oval 10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53" name="Line 10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1" name="Group 105"/>
          <p:cNvGrpSpPr>
            <a:grpSpLocks/>
          </p:cNvGrpSpPr>
          <p:nvPr/>
        </p:nvGrpSpPr>
        <p:grpSpPr bwMode="auto">
          <a:xfrm>
            <a:off x="4810125" y="4024313"/>
            <a:ext cx="228600" cy="228600"/>
            <a:chOff x="2496" y="1872"/>
            <a:chExt cx="192" cy="192"/>
          </a:xfrm>
        </p:grpSpPr>
        <p:sp>
          <p:nvSpPr>
            <p:cNvPr id="51344" name="Oval 106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5" name="Oval 107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6" name="Oval 108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7" name="Oval 109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8" name="Line 110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2" name="Group 111"/>
          <p:cNvGrpSpPr>
            <a:grpSpLocks/>
          </p:cNvGrpSpPr>
          <p:nvPr/>
        </p:nvGrpSpPr>
        <p:grpSpPr bwMode="auto">
          <a:xfrm>
            <a:off x="5562600" y="3733800"/>
            <a:ext cx="228600" cy="228600"/>
            <a:chOff x="2496" y="1872"/>
            <a:chExt cx="192" cy="192"/>
          </a:xfrm>
        </p:grpSpPr>
        <p:sp>
          <p:nvSpPr>
            <p:cNvPr id="51339" name="Oval 112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0" name="Oval 113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1" name="Oval 114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2" name="Oval 115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43" name="Line 116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3" name="Group 117"/>
          <p:cNvGrpSpPr>
            <a:grpSpLocks/>
          </p:cNvGrpSpPr>
          <p:nvPr/>
        </p:nvGrpSpPr>
        <p:grpSpPr bwMode="auto">
          <a:xfrm>
            <a:off x="5715000" y="4105275"/>
            <a:ext cx="228600" cy="228600"/>
            <a:chOff x="2496" y="1872"/>
            <a:chExt cx="192" cy="192"/>
          </a:xfrm>
        </p:grpSpPr>
        <p:sp>
          <p:nvSpPr>
            <p:cNvPr id="51334" name="Oval 118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5" name="Oval 119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6" name="Oval 120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7" name="Oval 121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8" name="Line 122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4" name="Group 123"/>
          <p:cNvGrpSpPr>
            <a:grpSpLocks/>
          </p:cNvGrpSpPr>
          <p:nvPr/>
        </p:nvGrpSpPr>
        <p:grpSpPr bwMode="auto">
          <a:xfrm>
            <a:off x="6927850" y="4051300"/>
            <a:ext cx="228600" cy="228600"/>
            <a:chOff x="2496" y="1872"/>
            <a:chExt cx="192" cy="192"/>
          </a:xfrm>
        </p:grpSpPr>
        <p:sp>
          <p:nvSpPr>
            <p:cNvPr id="51329" name="Oval 124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0" name="Oval 125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1" name="Oval 126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2" name="Oval 127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33" name="Line 128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25" name="Group 129"/>
          <p:cNvGrpSpPr>
            <a:grpSpLocks/>
          </p:cNvGrpSpPr>
          <p:nvPr/>
        </p:nvGrpSpPr>
        <p:grpSpPr bwMode="auto">
          <a:xfrm>
            <a:off x="6286500" y="4610100"/>
            <a:ext cx="228600" cy="228600"/>
            <a:chOff x="2496" y="1872"/>
            <a:chExt cx="192" cy="192"/>
          </a:xfrm>
        </p:grpSpPr>
        <p:sp>
          <p:nvSpPr>
            <p:cNvPr id="51324" name="Oval 130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5" name="Oval 131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6" name="Oval 132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7" name="Oval 133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8" name="Line 134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495" name="Line 135"/>
          <p:cNvSpPr>
            <a:spLocks noChangeShapeType="1"/>
          </p:cNvSpPr>
          <p:nvPr/>
        </p:nvSpPr>
        <p:spPr bwMode="auto">
          <a:xfrm>
            <a:off x="5686426" y="3857626"/>
            <a:ext cx="104775" cy="2571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6" name="Line 136"/>
          <p:cNvSpPr>
            <a:spLocks noChangeShapeType="1"/>
          </p:cNvSpPr>
          <p:nvPr/>
        </p:nvSpPr>
        <p:spPr bwMode="auto">
          <a:xfrm flipH="1">
            <a:off x="5943600" y="4191000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7" name="Line 137"/>
          <p:cNvSpPr>
            <a:spLocks noChangeShapeType="1"/>
          </p:cNvSpPr>
          <p:nvPr/>
        </p:nvSpPr>
        <p:spPr bwMode="auto">
          <a:xfrm>
            <a:off x="5867400" y="4267200"/>
            <a:ext cx="457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8" name="Line 138"/>
          <p:cNvSpPr>
            <a:spLocks noChangeShapeType="1"/>
          </p:cNvSpPr>
          <p:nvPr/>
        </p:nvSpPr>
        <p:spPr bwMode="auto">
          <a:xfrm flipH="1">
            <a:off x="5029201" y="3852864"/>
            <a:ext cx="561975" cy="2619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499" name="Line 139"/>
          <p:cNvSpPr>
            <a:spLocks noChangeShapeType="1"/>
          </p:cNvSpPr>
          <p:nvPr/>
        </p:nvSpPr>
        <p:spPr bwMode="auto">
          <a:xfrm flipV="1">
            <a:off x="4724401" y="4233864"/>
            <a:ext cx="1014413" cy="4143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6" name="Group 140"/>
          <p:cNvGrpSpPr>
            <a:grpSpLocks/>
          </p:cNvGrpSpPr>
          <p:nvPr/>
        </p:nvGrpSpPr>
        <p:grpSpPr bwMode="auto">
          <a:xfrm>
            <a:off x="6629400" y="2514600"/>
            <a:ext cx="228600" cy="228600"/>
            <a:chOff x="2496" y="1872"/>
            <a:chExt cx="192" cy="192"/>
          </a:xfrm>
        </p:grpSpPr>
        <p:sp>
          <p:nvSpPr>
            <p:cNvPr id="51319" name="Oval 14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0" name="Oval 14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1" name="Oval 14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2" name="Oval 14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23" name="Line 14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06" name="Line 146"/>
          <p:cNvSpPr>
            <a:spLocks noChangeShapeType="1"/>
          </p:cNvSpPr>
          <p:nvPr/>
        </p:nvSpPr>
        <p:spPr bwMode="auto">
          <a:xfrm>
            <a:off x="5965826" y="2016126"/>
            <a:ext cx="1044575" cy="117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07" name="Line 147"/>
          <p:cNvSpPr>
            <a:spLocks noChangeShapeType="1"/>
          </p:cNvSpPr>
          <p:nvPr/>
        </p:nvSpPr>
        <p:spPr bwMode="auto">
          <a:xfrm>
            <a:off x="4648200" y="2590801"/>
            <a:ext cx="622300" cy="4413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27" name="Group 148"/>
          <p:cNvGrpSpPr>
            <a:grpSpLocks/>
          </p:cNvGrpSpPr>
          <p:nvPr/>
        </p:nvGrpSpPr>
        <p:grpSpPr bwMode="auto">
          <a:xfrm>
            <a:off x="3657600" y="152400"/>
            <a:ext cx="4419600" cy="1524000"/>
            <a:chOff x="1344" y="96"/>
            <a:chExt cx="2784" cy="960"/>
          </a:xfrm>
        </p:grpSpPr>
        <p:sp>
          <p:nvSpPr>
            <p:cNvPr id="51314" name="AutoShape 149"/>
            <p:cNvSpPr>
              <a:spLocks noChangeArrowheads="1"/>
            </p:cNvSpPr>
            <p:nvPr/>
          </p:nvSpPr>
          <p:spPr bwMode="auto">
            <a:xfrm>
              <a:off x="1344" y="96"/>
              <a:ext cx="2784" cy="960"/>
            </a:xfrm>
            <a:prstGeom prst="cube">
              <a:avLst>
                <a:gd name="adj" fmla="val 68125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algn="ctr"/>
              <a:endParaRPr lang="pt-BR" altLang="pt-BR" sz="2400" u="sng">
                <a:latin typeface="Times New Roman" panose="02020603050405020304" pitchFamily="18" charset="0"/>
              </a:endParaRPr>
            </a:p>
          </p:txBody>
        </p:sp>
        <p:grpSp>
          <p:nvGrpSpPr>
            <p:cNvPr id="51315" name="Group 150"/>
            <p:cNvGrpSpPr>
              <a:grpSpLocks/>
            </p:cNvGrpSpPr>
            <p:nvPr/>
          </p:nvGrpSpPr>
          <p:grpSpPr bwMode="auto">
            <a:xfrm>
              <a:off x="1344" y="96"/>
              <a:ext cx="2784" cy="960"/>
              <a:chOff x="1248" y="1200"/>
              <a:chExt cx="2784" cy="960"/>
            </a:xfrm>
          </p:grpSpPr>
          <p:sp>
            <p:nvSpPr>
              <p:cNvPr id="51316" name="Line 151"/>
              <p:cNvSpPr>
                <a:spLocks noChangeShapeType="1"/>
              </p:cNvSpPr>
              <p:nvPr/>
            </p:nvSpPr>
            <p:spPr bwMode="auto">
              <a:xfrm flipV="1">
                <a:off x="1248" y="1488"/>
                <a:ext cx="672" cy="6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7" name="Line 152"/>
              <p:cNvSpPr>
                <a:spLocks noChangeShapeType="1"/>
              </p:cNvSpPr>
              <p:nvPr/>
            </p:nvSpPr>
            <p:spPr bwMode="auto">
              <a:xfrm>
                <a:off x="1920" y="1488"/>
                <a:ext cx="211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  <p:sp>
            <p:nvSpPr>
              <p:cNvPr id="51318" name="Line 153"/>
              <p:cNvSpPr>
                <a:spLocks noChangeShapeType="1"/>
              </p:cNvSpPr>
              <p:nvPr/>
            </p:nvSpPr>
            <p:spPr bwMode="auto">
              <a:xfrm flipV="1">
                <a:off x="1920" y="12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pt-BR"/>
              </a:p>
            </p:txBody>
          </p:sp>
        </p:grpSp>
      </p:grpSp>
      <p:grpSp>
        <p:nvGrpSpPr>
          <p:cNvPr id="29" name="Group 154"/>
          <p:cNvGrpSpPr>
            <a:grpSpLocks/>
          </p:cNvGrpSpPr>
          <p:nvPr/>
        </p:nvGrpSpPr>
        <p:grpSpPr bwMode="auto">
          <a:xfrm>
            <a:off x="4953000" y="1206500"/>
            <a:ext cx="228600" cy="228600"/>
            <a:chOff x="2496" y="1872"/>
            <a:chExt cx="192" cy="192"/>
          </a:xfrm>
        </p:grpSpPr>
        <p:sp>
          <p:nvSpPr>
            <p:cNvPr id="51309" name="Oval 155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0" name="Oval 156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1" name="Oval 157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2" name="Oval 158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13" name="Line 159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0" name="Group 160"/>
          <p:cNvGrpSpPr>
            <a:grpSpLocks/>
          </p:cNvGrpSpPr>
          <p:nvPr/>
        </p:nvGrpSpPr>
        <p:grpSpPr bwMode="auto">
          <a:xfrm>
            <a:off x="4800600" y="623888"/>
            <a:ext cx="228600" cy="228600"/>
            <a:chOff x="2496" y="1872"/>
            <a:chExt cx="192" cy="192"/>
          </a:xfrm>
        </p:grpSpPr>
        <p:sp>
          <p:nvSpPr>
            <p:cNvPr id="51304" name="Oval 161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5" name="Oval 162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6" name="Oval 163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7" name="Oval 164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8" name="Line 165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31" name="Group 166"/>
          <p:cNvGrpSpPr>
            <a:grpSpLocks/>
          </p:cNvGrpSpPr>
          <p:nvPr/>
        </p:nvGrpSpPr>
        <p:grpSpPr bwMode="auto">
          <a:xfrm>
            <a:off x="6172200" y="298450"/>
            <a:ext cx="228600" cy="228600"/>
            <a:chOff x="2496" y="1872"/>
            <a:chExt cx="192" cy="192"/>
          </a:xfrm>
        </p:grpSpPr>
        <p:sp>
          <p:nvSpPr>
            <p:cNvPr id="51299" name="Oval 167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0" name="Oval 168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1" name="Oval 169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2" name="Oval 170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303" name="Line 171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0" name="Group 172"/>
          <p:cNvGrpSpPr>
            <a:grpSpLocks/>
          </p:cNvGrpSpPr>
          <p:nvPr/>
        </p:nvGrpSpPr>
        <p:grpSpPr bwMode="auto">
          <a:xfrm>
            <a:off x="5651500" y="1000125"/>
            <a:ext cx="228600" cy="228600"/>
            <a:chOff x="2496" y="1872"/>
            <a:chExt cx="192" cy="192"/>
          </a:xfrm>
        </p:grpSpPr>
        <p:sp>
          <p:nvSpPr>
            <p:cNvPr id="51294" name="Oval 173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5" name="Oval 174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6" name="Oval 175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7" name="Oval 176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8" name="Line 177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grpSp>
        <p:nvGrpSpPr>
          <p:cNvPr id="143521" name="Group 178"/>
          <p:cNvGrpSpPr>
            <a:grpSpLocks/>
          </p:cNvGrpSpPr>
          <p:nvPr/>
        </p:nvGrpSpPr>
        <p:grpSpPr bwMode="auto">
          <a:xfrm>
            <a:off x="6861175" y="612775"/>
            <a:ext cx="228600" cy="228600"/>
            <a:chOff x="2496" y="1872"/>
            <a:chExt cx="192" cy="192"/>
          </a:xfrm>
        </p:grpSpPr>
        <p:sp>
          <p:nvSpPr>
            <p:cNvPr id="51289" name="Oval 17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0" name="Oval 18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1" name="Oval 18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2" name="Oval 18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93" name="Line 18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44" name="Line 184"/>
          <p:cNvSpPr>
            <a:spLocks noChangeShapeType="1"/>
          </p:cNvSpPr>
          <p:nvPr/>
        </p:nvSpPr>
        <p:spPr bwMode="auto">
          <a:xfrm flipH="1">
            <a:off x="4724400" y="2019300"/>
            <a:ext cx="1143000" cy="4905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5" name="Line 185"/>
          <p:cNvSpPr>
            <a:spLocks noChangeShapeType="1"/>
          </p:cNvSpPr>
          <p:nvPr/>
        </p:nvSpPr>
        <p:spPr bwMode="auto">
          <a:xfrm>
            <a:off x="6327775" y="41275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6" name="Line 186"/>
          <p:cNvSpPr>
            <a:spLocks noChangeShapeType="1"/>
          </p:cNvSpPr>
          <p:nvPr/>
        </p:nvSpPr>
        <p:spPr bwMode="auto">
          <a:xfrm>
            <a:off x="4911725" y="752475"/>
            <a:ext cx="152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7" name="Line 187"/>
          <p:cNvSpPr>
            <a:spLocks noChangeShapeType="1"/>
          </p:cNvSpPr>
          <p:nvPr/>
        </p:nvSpPr>
        <p:spPr bwMode="auto">
          <a:xfrm flipH="1">
            <a:off x="5013325" y="425450"/>
            <a:ext cx="1219200" cy="2619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8" name="Line 188"/>
          <p:cNvSpPr>
            <a:spLocks noChangeShapeType="1"/>
          </p:cNvSpPr>
          <p:nvPr/>
        </p:nvSpPr>
        <p:spPr bwMode="auto">
          <a:xfrm flipV="1">
            <a:off x="5416550" y="520700"/>
            <a:ext cx="838200" cy="24638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49" name="Line 189"/>
          <p:cNvSpPr>
            <a:spLocks noChangeShapeType="1"/>
          </p:cNvSpPr>
          <p:nvPr/>
        </p:nvSpPr>
        <p:spPr bwMode="auto">
          <a:xfrm flipH="1">
            <a:off x="5029201" y="739776"/>
            <a:ext cx="1831975" cy="22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0" name="Line 190"/>
          <p:cNvSpPr>
            <a:spLocks noChangeShapeType="1"/>
          </p:cNvSpPr>
          <p:nvPr/>
        </p:nvSpPr>
        <p:spPr bwMode="auto">
          <a:xfrm flipV="1">
            <a:off x="4946651" y="3190875"/>
            <a:ext cx="415925" cy="8636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1" name="Line 191"/>
          <p:cNvSpPr>
            <a:spLocks noChangeShapeType="1"/>
          </p:cNvSpPr>
          <p:nvPr/>
        </p:nvSpPr>
        <p:spPr bwMode="auto">
          <a:xfrm flipV="1">
            <a:off x="5873750" y="1066800"/>
            <a:ext cx="527050" cy="396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2" name="Line 192"/>
          <p:cNvSpPr>
            <a:spLocks noChangeShapeType="1"/>
          </p:cNvSpPr>
          <p:nvPr/>
        </p:nvSpPr>
        <p:spPr bwMode="auto">
          <a:xfrm rot="21480000" flipH="1">
            <a:off x="4652964" y="1238251"/>
            <a:ext cx="1144587" cy="1217613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3" name="Line 193"/>
          <p:cNvSpPr>
            <a:spLocks noChangeShapeType="1"/>
          </p:cNvSpPr>
          <p:nvPr/>
        </p:nvSpPr>
        <p:spPr bwMode="auto">
          <a:xfrm rot="120000" flipH="1" flipV="1">
            <a:off x="6042025" y="2743201"/>
            <a:ext cx="381000" cy="18891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4" name="Line 194"/>
          <p:cNvSpPr>
            <a:spLocks noChangeShapeType="1"/>
          </p:cNvSpPr>
          <p:nvPr/>
        </p:nvSpPr>
        <p:spPr bwMode="auto">
          <a:xfrm rot="240000" flipH="1" flipV="1">
            <a:off x="5083176" y="1457326"/>
            <a:ext cx="974725" cy="107632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5" name="Line 195"/>
          <p:cNvSpPr>
            <a:spLocks noChangeShapeType="1"/>
          </p:cNvSpPr>
          <p:nvPr/>
        </p:nvSpPr>
        <p:spPr bwMode="auto">
          <a:xfrm flipV="1">
            <a:off x="4572000" y="4324350"/>
            <a:ext cx="1219200" cy="1803400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6" name="Line 196"/>
          <p:cNvSpPr>
            <a:spLocks noChangeShapeType="1"/>
          </p:cNvSpPr>
          <p:nvPr/>
        </p:nvSpPr>
        <p:spPr bwMode="auto">
          <a:xfrm rot="120000" flipV="1">
            <a:off x="5867400" y="2133601"/>
            <a:ext cx="0" cy="1990725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7" name="Line 197"/>
          <p:cNvSpPr>
            <a:spLocks noChangeShapeType="1"/>
          </p:cNvSpPr>
          <p:nvPr/>
        </p:nvSpPr>
        <p:spPr bwMode="auto">
          <a:xfrm flipV="1">
            <a:off x="5486400" y="2667001"/>
            <a:ext cx="1219200" cy="3921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8" name="Line 198"/>
          <p:cNvSpPr>
            <a:spLocks noChangeShapeType="1"/>
          </p:cNvSpPr>
          <p:nvPr/>
        </p:nvSpPr>
        <p:spPr bwMode="auto">
          <a:xfrm rot="180000" flipH="1" flipV="1">
            <a:off x="4945063" y="869951"/>
            <a:ext cx="1828800" cy="16160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59" name="Line 199"/>
          <p:cNvSpPr>
            <a:spLocks noChangeShapeType="1"/>
          </p:cNvSpPr>
          <p:nvPr/>
        </p:nvSpPr>
        <p:spPr bwMode="auto">
          <a:xfrm>
            <a:off x="4724400" y="2565400"/>
            <a:ext cx="12192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0" name="Line 200"/>
          <p:cNvSpPr>
            <a:spLocks noChangeShapeType="1"/>
          </p:cNvSpPr>
          <p:nvPr/>
        </p:nvSpPr>
        <p:spPr bwMode="auto">
          <a:xfrm rot="120000" flipV="1">
            <a:off x="5926139" y="1143001"/>
            <a:ext cx="549275" cy="792163"/>
          </a:xfrm>
          <a:prstGeom prst="line">
            <a:avLst/>
          </a:prstGeom>
          <a:noFill/>
          <a:ln w="57150">
            <a:solidFill>
              <a:srgbClr val="99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1" name="Line 201"/>
          <p:cNvSpPr>
            <a:spLocks noChangeShapeType="1"/>
          </p:cNvSpPr>
          <p:nvPr/>
        </p:nvSpPr>
        <p:spPr bwMode="auto">
          <a:xfrm rot="240000" flipH="1" flipV="1">
            <a:off x="6707188" y="2744789"/>
            <a:ext cx="381000" cy="13112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2" name="Line 202"/>
          <p:cNvSpPr>
            <a:spLocks noChangeShapeType="1"/>
          </p:cNvSpPr>
          <p:nvPr/>
        </p:nvSpPr>
        <p:spPr bwMode="auto">
          <a:xfrm flipH="1">
            <a:off x="6165850" y="21463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3" name="Line 203"/>
          <p:cNvSpPr>
            <a:spLocks noChangeShapeType="1"/>
          </p:cNvSpPr>
          <p:nvPr/>
        </p:nvSpPr>
        <p:spPr bwMode="auto">
          <a:xfrm flipV="1">
            <a:off x="5181600" y="1143001"/>
            <a:ext cx="533400" cy="1635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4" name="Line 204"/>
          <p:cNvSpPr>
            <a:spLocks noChangeShapeType="1"/>
          </p:cNvSpPr>
          <p:nvPr/>
        </p:nvSpPr>
        <p:spPr bwMode="auto">
          <a:xfrm flipH="1" flipV="1">
            <a:off x="4724400" y="4724401"/>
            <a:ext cx="2514600" cy="1006475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5" name="Line 205"/>
          <p:cNvSpPr>
            <a:spLocks noChangeShapeType="1"/>
          </p:cNvSpPr>
          <p:nvPr/>
        </p:nvSpPr>
        <p:spPr bwMode="auto">
          <a:xfrm rot="120000" flipV="1">
            <a:off x="6467476" y="4262439"/>
            <a:ext cx="542925" cy="1539875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6" name="Line 206"/>
          <p:cNvSpPr>
            <a:spLocks noChangeShapeType="1"/>
          </p:cNvSpPr>
          <p:nvPr/>
        </p:nvSpPr>
        <p:spPr bwMode="auto">
          <a:xfrm flipV="1">
            <a:off x="5949950" y="4826001"/>
            <a:ext cx="425450" cy="1463675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sp>
        <p:nvSpPr>
          <p:cNvPr id="143567" name="Line 207"/>
          <p:cNvSpPr>
            <a:spLocks noChangeShapeType="1"/>
          </p:cNvSpPr>
          <p:nvPr/>
        </p:nvSpPr>
        <p:spPr bwMode="auto">
          <a:xfrm rot="21480000" flipH="1">
            <a:off x="4587875" y="2690813"/>
            <a:ext cx="76200" cy="1905000"/>
          </a:xfrm>
          <a:prstGeom prst="line">
            <a:avLst/>
          </a:prstGeom>
          <a:noFill/>
          <a:ln w="57150">
            <a:solidFill>
              <a:srgbClr val="CC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pt-BR"/>
          </a:p>
        </p:txBody>
      </p:sp>
      <p:grpSp>
        <p:nvGrpSpPr>
          <p:cNvPr id="143522" name="Group 208"/>
          <p:cNvGrpSpPr>
            <a:grpSpLocks/>
          </p:cNvGrpSpPr>
          <p:nvPr/>
        </p:nvGrpSpPr>
        <p:grpSpPr bwMode="auto">
          <a:xfrm>
            <a:off x="6365875" y="936625"/>
            <a:ext cx="228600" cy="228600"/>
            <a:chOff x="2496" y="1872"/>
            <a:chExt cx="192" cy="192"/>
          </a:xfrm>
        </p:grpSpPr>
        <p:sp>
          <p:nvSpPr>
            <p:cNvPr id="51284" name="Oval 209"/>
            <p:cNvSpPr>
              <a:spLocks noChangeArrowheads="1"/>
            </p:cNvSpPr>
            <p:nvPr/>
          </p:nvSpPr>
          <p:spPr bwMode="auto">
            <a:xfrm>
              <a:off x="2496" y="1872"/>
              <a:ext cx="192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5" name="Oval 210"/>
            <p:cNvSpPr>
              <a:spLocks noChangeArrowheads="1"/>
            </p:cNvSpPr>
            <p:nvPr/>
          </p:nvSpPr>
          <p:spPr bwMode="auto">
            <a:xfrm>
              <a:off x="2520" y="1872"/>
              <a:ext cx="144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6" name="Oval 211"/>
            <p:cNvSpPr>
              <a:spLocks noChangeArrowheads="1"/>
            </p:cNvSpPr>
            <p:nvPr/>
          </p:nvSpPr>
          <p:spPr bwMode="auto">
            <a:xfrm>
              <a:off x="2544" y="1872"/>
              <a:ext cx="96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7" name="Oval 212"/>
            <p:cNvSpPr>
              <a:spLocks noChangeArrowheads="1"/>
            </p:cNvSpPr>
            <p:nvPr/>
          </p:nvSpPr>
          <p:spPr bwMode="auto">
            <a:xfrm>
              <a:off x="2568" y="1872"/>
              <a:ext cx="48" cy="19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1pPr>
              <a:lvl2pPr marL="37931725" indent="-37474525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2pPr>
              <a:lvl3pPr marL="1133475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3pPr>
              <a:lvl4pPr marL="1352550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4pPr>
              <a:lvl5pPr marL="1544638" indent="-182563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5pPr>
              <a:lvl6pPr marL="20018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6pPr>
              <a:lvl7pPr marL="24590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7pPr>
              <a:lvl8pPr marL="29162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8pPr>
              <a:lvl9pPr marL="3373438" indent="-1825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charset="-128"/>
                </a:defRPr>
              </a:lvl9pPr>
            </a:lstStyle>
            <a:p>
              <a:pPr eaLnBrk="1" hangingPunct="1"/>
              <a:endParaRPr lang="pt-BR" altLang="pt-BR"/>
            </a:p>
          </p:txBody>
        </p:sp>
        <p:sp>
          <p:nvSpPr>
            <p:cNvPr id="51288" name="Line 213"/>
            <p:cNvSpPr>
              <a:spLocks noChangeShapeType="1"/>
            </p:cNvSpPr>
            <p:nvPr/>
          </p:nvSpPr>
          <p:spPr bwMode="auto">
            <a:xfrm>
              <a:off x="2592" y="1872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/>
            </a:p>
          </p:txBody>
        </p:sp>
      </p:grpSp>
      <p:sp>
        <p:nvSpPr>
          <p:cNvPr id="143574" name="Rectangle 214"/>
          <p:cNvSpPr>
            <a:spLocks noChangeArrowheads="1"/>
          </p:cNvSpPr>
          <p:nvPr/>
        </p:nvSpPr>
        <p:spPr bwMode="auto">
          <a:xfrm>
            <a:off x="3657600" y="11906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5" name="Rectangle 215"/>
          <p:cNvSpPr>
            <a:spLocks noChangeArrowheads="1"/>
          </p:cNvSpPr>
          <p:nvPr/>
        </p:nvSpPr>
        <p:spPr bwMode="auto">
          <a:xfrm>
            <a:off x="3657600" y="28670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6" name="Rectangle 216"/>
          <p:cNvSpPr>
            <a:spLocks noChangeArrowheads="1"/>
          </p:cNvSpPr>
          <p:nvPr/>
        </p:nvSpPr>
        <p:spPr bwMode="auto">
          <a:xfrm>
            <a:off x="3657600" y="45561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7" name="Rectangle 217"/>
          <p:cNvSpPr>
            <a:spLocks noChangeArrowheads="1"/>
          </p:cNvSpPr>
          <p:nvPr/>
        </p:nvSpPr>
        <p:spPr bwMode="auto">
          <a:xfrm>
            <a:off x="3657600" y="6219826"/>
            <a:ext cx="3379788" cy="48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143578" name="Text Box 218"/>
          <p:cNvSpPr txBox="1">
            <a:spLocks noChangeArrowheads="1"/>
          </p:cNvSpPr>
          <p:nvPr/>
        </p:nvSpPr>
        <p:spPr bwMode="auto">
          <a:xfrm>
            <a:off x="8355013" y="57086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1º Período</a:t>
            </a:r>
          </a:p>
        </p:txBody>
      </p:sp>
      <p:sp>
        <p:nvSpPr>
          <p:cNvPr id="143579" name="Text Box 219"/>
          <p:cNvSpPr txBox="1">
            <a:spLocks noChangeArrowheads="1"/>
          </p:cNvSpPr>
          <p:nvPr/>
        </p:nvSpPr>
        <p:spPr bwMode="auto">
          <a:xfrm>
            <a:off x="8355013" y="40513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2º Período</a:t>
            </a:r>
          </a:p>
        </p:txBody>
      </p:sp>
      <p:sp>
        <p:nvSpPr>
          <p:cNvPr id="143580" name="Text Box 220"/>
          <p:cNvSpPr txBox="1">
            <a:spLocks noChangeArrowheads="1"/>
          </p:cNvSpPr>
          <p:nvPr/>
        </p:nvSpPr>
        <p:spPr bwMode="auto">
          <a:xfrm>
            <a:off x="8355013" y="23495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3º Período</a:t>
            </a:r>
          </a:p>
        </p:txBody>
      </p:sp>
      <p:sp>
        <p:nvSpPr>
          <p:cNvPr id="143581" name="Text Box 221"/>
          <p:cNvSpPr txBox="1">
            <a:spLocks noChangeArrowheads="1"/>
          </p:cNvSpPr>
          <p:nvPr/>
        </p:nvSpPr>
        <p:spPr bwMode="auto">
          <a:xfrm>
            <a:off x="8355013" y="69215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2400">
                <a:latin typeface="Times New Roman" panose="02020603050405020304" pitchFamily="18" charset="0"/>
              </a:rPr>
              <a:t>4º Período</a:t>
            </a:r>
          </a:p>
        </p:txBody>
      </p:sp>
      <p:sp>
        <p:nvSpPr>
          <p:cNvPr id="51277" name="Text Box 222"/>
          <p:cNvSpPr txBox="1">
            <a:spLocks noChangeArrowheads="1"/>
          </p:cNvSpPr>
          <p:nvPr/>
        </p:nvSpPr>
        <p:spPr bwMode="auto">
          <a:xfrm>
            <a:off x="8610600" y="6542089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000">
                <a:latin typeface="Times New Roman" panose="02020603050405020304" pitchFamily="18" charset="0"/>
              </a:rPr>
              <a:t>Profº Jean Carlos Hennrichs - FIE</a:t>
            </a:r>
          </a:p>
        </p:txBody>
      </p:sp>
      <p:sp>
        <p:nvSpPr>
          <p:cNvPr id="51278" name="Text Box 223"/>
          <p:cNvSpPr txBox="1">
            <a:spLocks noChangeArrowheads="1"/>
          </p:cNvSpPr>
          <p:nvPr/>
        </p:nvSpPr>
        <p:spPr bwMode="auto">
          <a:xfrm>
            <a:off x="1774825" y="3644900"/>
            <a:ext cx="2520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endParaRPr lang="pt-BR" altLang="pt-BR" sz="2400">
              <a:latin typeface="Times New Roman" panose="02020603050405020304" pitchFamily="18" charset="0"/>
            </a:endParaRPr>
          </a:p>
        </p:txBody>
      </p:sp>
      <p:sp>
        <p:nvSpPr>
          <p:cNvPr id="143584" name="Text Box 224"/>
          <p:cNvSpPr txBox="1">
            <a:spLocks noChangeArrowheads="1"/>
          </p:cNvSpPr>
          <p:nvPr/>
        </p:nvSpPr>
        <p:spPr bwMode="auto">
          <a:xfrm rot="16200000">
            <a:off x="-1554162" y="3078163"/>
            <a:ext cx="68580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4000" b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</a:rPr>
              <a:t>Construção do curso</a:t>
            </a:r>
            <a:endParaRPr lang="pt-BR" sz="4000" b="1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143585" name="Text Box 225"/>
          <p:cNvSpPr txBox="1">
            <a:spLocks noChangeArrowheads="1"/>
          </p:cNvSpPr>
          <p:nvPr/>
        </p:nvSpPr>
        <p:spPr bwMode="auto">
          <a:xfrm>
            <a:off x="2495551" y="5734050"/>
            <a:ext cx="11525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Pontos chaves</a:t>
            </a:r>
          </a:p>
        </p:txBody>
      </p:sp>
      <p:sp>
        <p:nvSpPr>
          <p:cNvPr id="143586" name="Text Box 226"/>
          <p:cNvSpPr txBox="1">
            <a:spLocks noChangeArrowheads="1"/>
          </p:cNvSpPr>
          <p:nvPr/>
        </p:nvSpPr>
        <p:spPr bwMode="auto">
          <a:xfrm>
            <a:off x="2782888" y="5229225"/>
            <a:ext cx="1439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pt-BR" altLang="pt-BR" sz="1200">
                <a:latin typeface="Times New Roman" panose="02020603050405020304" pitchFamily="18" charset="0"/>
              </a:rPr>
              <a:t>Linhas integrativas</a:t>
            </a:r>
          </a:p>
        </p:txBody>
      </p:sp>
      <p:sp>
        <p:nvSpPr>
          <p:cNvPr id="143587" name="Line 227"/>
          <p:cNvSpPr>
            <a:spLocks noChangeShapeType="1"/>
          </p:cNvSpPr>
          <p:nvPr/>
        </p:nvSpPr>
        <p:spPr bwMode="auto">
          <a:xfrm>
            <a:off x="3503614" y="5876926"/>
            <a:ext cx="9366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143588" name="Line 228"/>
          <p:cNvSpPr>
            <a:spLocks noChangeShapeType="1"/>
          </p:cNvSpPr>
          <p:nvPr/>
        </p:nvSpPr>
        <p:spPr bwMode="auto">
          <a:xfrm>
            <a:off x="3863976" y="5516564"/>
            <a:ext cx="1152525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6858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43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14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 nodeType="clickPar">
                      <p:stCondLst>
                        <p:cond delay="indefinite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00"/>
                                        <p:tgtEl>
                                          <p:spTgt spid="14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4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14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7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1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14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 nodeType="clickPar">
                      <p:stCondLst>
                        <p:cond delay="indefinite"/>
                      </p:stCondLst>
                      <p:childTnLst>
                        <p:par>
                          <p:cTn id="1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0" dur="500"/>
                                        <p:tgtEl>
                                          <p:spTgt spid="14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 nodeType="clickPar">
                      <p:stCondLst>
                        <p:cond delay="indefinite"/>
                      </p:stCondLst>
                      <p:childTnLst>
                        <p:par>
                          <p:cTn id="2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5" dur="500"/>
                                        <p:tgtEl>
                                          <p:spTgt spid="14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 nodeType="clickPar">
                      <p:stCondLst>
                        <p:cond delay="indefinite"/>
                      </p:stCondLst>
                      <p:childTnLst>
                        <p:par>
                          <p:cTn id="2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4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 nodeType="clickPar">
                      <p:stCondLst>
                        <p:cond delay="indefinite"/>
                      </p:stCondLst>
                      <p:childTnLst>
                        <p:par>
                          <p:cTn id="2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4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 nodeType="clickPar">
                      <p:stCondLst>
                        <p:cond delay="indefinite"/>
                      </p:stCondLst>
                      <p:childTnLst>
                        <p:par>
                          <p:cTn id="2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2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 nodeType="clickPar">
                      <p:stCondLst>
                        <p:cond delay="indefinite"/>
                      </p:stCondLst>
                      <p:childTnLst>
                        <p:par>
                          <p:cTn id="2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6" dur="500"/>
                                        <p:tgtEl>
                                          <p:spTgt spid="143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 nodeType="clickPar">
                      <p:stCondLst>
                        <p:cond delay="indefinite"/>
                      </p:stCondLst>
                      <p:childTnLst>
                        <p:par>
                          <p:cTn id="2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00"/>
                                        <p:tgtEl>
                                          <p:spTgt spid="14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 nodeType="clickPar">
                      <p:stCondLst>
                        <p:cond delay="indefinite"/>
                      </p:stCondLst>
                      <p:childTnLst>
                        <p:par>
                          <p:cTn id="2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6" dur="500"/>
                                        <p:tgtEl>
                                          <p:spTgt spid="14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 nodeType="clickPar">
                      <p:stCondLst>
                        <p:cond delay="indefinite"/>
                      </p:stCondLst>
                      <p:childTnLst>
                        <p:par>
                          <p:cTn id="2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1" dur="500"/>
                                        <p:tgtEl>
                                          <p:spTgt spid="14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 nodeType="clickPar">
                      <p:stCondLst>
                        <p:cond delay="indefinite"/>
                      </p:stCondLst>
                      <p:childTnLst>
                        <p:par>
                          <p:cTn id="2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6" dur="500"/>
                                        <p:tgtEl>
                                          <p:spTgt spid="14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74" grpId="0" animBg="1"/>
      <p:bldP spid="143575" grpId="0" animBg="1"/>
      <p:bldP spid="143576" grpId="0" animBg="1"/>
      <p:bldP spid="143577" grpId="0" animBg="1"/>
      <p:bldP spid="143578" grpId="0" autoUpdateAnimBg="0"/>
      <p:bldP spid="143579" grpId="0" autoUpdateAnimBg="0"/>
      <p:bldP spid="143580" grpId="0" autoUpdateAnimBg="0"/>
      <p:bldP spid="143581" grpId="0" autoUpdateAnimBg="0"/>
      <p:bldP spid="143585" grpId="0" autoUpdateAnimBg="0"/>
      <p:bldP spid="143586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Object 4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lide" r:id="rId3" imgW="3968656" imgH="2976291" progId="PowerPoint.Slide.8">
                  <p:embed/>
                </p:oleObj>
              </mc:Choice>
              <mc:Fallback>
                <p:oleObj name="Slide" r:id="rId3" imgW="3968656" imgH="2976291" progId="PowerPoint.Slide.8">
                  <p:embed/>
                  <p:pic>
                    <p:nvPicPr>
                      <p:cNvPr id="5325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32000" contrast="-5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828800" y="1"/>
            <a:ext cx="8534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algn="just" eaLnBrk="1" hangingPunct="1"/>
            <a:r>
              <a:rPr lang="pt-BR" altLang="pt-BR" sz="2800" b="1"/>
              <a:t> Curso de Medicina da UFSC</a:t>
            </a:r>
          </a:p>
        </p:txBody>
      </p:sp>
      <p:pic>
        <p:nvPicPr>
          <p:cNvPr id="53252" name="Imagem 5" descr="2a_fas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26" y="446088"/>
            <a:ext cx="7929563" cy="6411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tângulo 4"/>
          <p:cNvSpPr>
            <a:spLocks noChangeArrowheads="1"/>
          </p:cNvSpPr>
          <p:nvPr/>
        </p:nvSpPr>
        <p:spPr bwMode="auto">
          <a:xfrm>
            <a:off x="7453313" y="0"/>
            <a:ext cx="27860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Exemplos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de  representações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curriculares</a:t>
            </a:r>
          </a:p>
          <a:p>
            <a:pPr eaLnBrk="1" hangingPunct="1"/>
            <a:r>
              <a:rPr lang="pt-BR" altLang="pt-BR" sz="2400" b="1">
                <a:latin typeface="Calibri" panose="020F0502020204030204" pitchFamily="34" charset="0"/>
              </a:rPr>
              <a:t>integrativas </a:t>
            </a:r>
          </a:p>
        </p:txBody>
      </p:sp>
    </p:spTree>
    <p:extLst>
      <p:ext uri="{BB962C8B-B14F-4D97-AF65-F5344CB8AC3E}">
        <p14:creationId xmlns:p14="http://schemas.microsoft.com/office/powerpoint/2010/main" val="15597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AutoShape 2"/>
          <p:cNvSpPr>
            <a:spLocks noChangeArrowheads="1"/>
          </p:cNvSpPr>
          <p:nvPr/>
        </p:nvSpPr>
        <p:spPr bwMode="auto">
          <a:xfrm>
            <a:off x="2640014" y="44451"/>
            <a:ext cx="7775575" cy="14128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9771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92" y="12546"/>
                </a:moveTo>
                <a:cubicBezTo>
                  <a:pt x="989" y="11970"/>
                  <a:pt x="937" y="11385"/>
                  <a:pt x="937" y="10800"/>
                </a:cubicBezTo>
                <a:cubicBezTo>
                  <a:pt x="937" y="5352"/>
                  <a:pt x="5352" y="937"/>
                  <a:pt x="10800" y="937"/>
                </a:cubicBezTo>
                <a:cubicBezTo>
                  <a:pt x="16247" y="937"/>
                  <a:pt x="20663" y="5352"/>
                  <a:pt x="20663" y="10800"/>
                </a:cubicBezTo>
                <a:cubicBezTo>
                  <a:pt x="20663" y="11385"/>
                  <a:pt x="20610" y="11970"/>
                  <a:pt x="20507" y="12546"/>
                </a:cubicBezTo>
                <a:lnTo>
                  <a:pt x="21429" y="12712"/>
                </a:lnTo>
                <a:cubicBezTo>
                  <a:pt x="21542" y="12081"/>
                  <a:pt x="21600" y="11441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1441"/>
                  <a:pt x="57" y="12081"/>
                  <a:pt x="170" y="12712"/>
                </a:cubicBezTo>
                <a:lnTo>
                  <a:pt x="1092" y="12546"/>
                </a:lnTo>
                <a:close/>
              </a:path>
            </a:pathLst>
          </a:custGeom>
          <a:solidFill>
            <a:schemeClr val="accent2"/>
          </a:solidFill>
          <a:ln w="9525">
            <a:round/>
            <a:headEnd/>
            <a:tailEnd/>
          </a:ln>
          <a:scene3d>
            <a:camera prst="legacyPerspectiveBottom">
              <a:rot lat="19199990" lon="0" rev="0"/>
            </a:camera>
            <a:lightRig rig="legacyNormal2" dir="b"/>
          </a:scene3d>
          <a:sp3d extrusionH="1218930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accent2"/>
            </a:contourClr>
          </a:sp3d>
        </p:spPr>
        <p:txBody>
          <a:bodyPr wrap="none" anchor="ctr">
            <a:flatTx/>
          </a:bodyPr>
          <a:lstStyle/>
          <a:p>
            <a:endParaRPr lang="pt-BR"/>
          </a:p>
        </p:txBody>
      </p:sp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1343025" y="4724400"/>
            <a:ext cx="1081088" cy="2133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343025" y="1588"/>
            <a:ext cx="1081088" cy="2203450"/>
          </a:xfrm>
          <a:prstGeom prst="rect">
            <a:avLst/>
          </a:prstGeom>
          <a:solidFill>
            <a:srgbClr val="85FF85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1343025" y="2135188"/>
            <a:ext cx="1081088" cy="2589212"/>
          </a:xfrm>
          <a:prstGeom prst="rect">
            <a:avLst/>
          </a:prstGeom>
          <a:solidFill>
            <a:srgbClr val="B9B9FF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0" name="Oval 6"/>
          <p:cNvSpPr>
            <a:spLocks noChangeArrowheads="1"/>
          </p:cNvSpPr>
          <p:nvPr/>
        </p:nvSpPr>
        <p:spPr bwMode="auto">
          <a:xfrm>
            <a:off x="5087939" y="5313363"/>
            <a:ext cx="2879725" cy="692150"/>
          </a:xfrm>
          <a:prstGeom prst="ellipse">
            <a:avLst/>
          </a:prstGeom>
          <a:solidFill>
            <a:srgbClr val="FF00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1" name="Oval 7"/>
          <p:cNvSpPr>
            <a:spLocks noChangeArrowheads="1"/>
          </p:cNvSpPr>
          <p:nvPr/>
        </p:nvSpPr>
        <p:spPr bwMode="auto">
          <a:xfrm>
            <a:off x="5662613" y="5329238"/>
            <a:ext cx="1801812" cy="576262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2" name="Oval 8"/>
          <p:cNvSpPr>
            <a:spLocks noChangeArrowheads="1"/>
          </p:cNvSpPr>
          <p:nvPr/>
        </p:nvSpPr>
        <p:spPr bwMode="auto">
          <a:xfrm>
            <a:off x="3432175" y="1196975"/>
            <a:ext cx="6192838" cy="10414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3" name="Oval 9"/>
          <p:cNvSpPr>
            <a:spLocks noChangeArrowheads="1"/>
          </p:cNvSpPr>
          <p:nvPr/>
        </p:nvSpPr>
        <p:spPr bwMode="auto">
          <a:xfrm>
            <a:off x="5303839" y="5876925"/>
            <a:ext cx="2447925" cy="60325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4" name="Oval 10"/>
          <p:cNvSpPr>
            <a:spLocks noChangeArrowheads="1"/>
          </p:cNvSpPr>
          <p:nvPr/>
        </p:nvSpPr>
        <p:spPr bwMode="auto">
          <a:xfrm>
            <a:off x="4800600" y="4581525"/>
            <a:ext cx="3455988" cy="762000"/>
          </a:xfrm>
          <a:prstGeom prst="ellipse">
            <a:avLst/>
          </a:prstGeom>
          <a:solidFill>
            <a:srgbClr val="FFFF00">
              <a:alpha val="0"/>
            </a:srgbClr>
          </a:solidFill>
          <a:ln w="9525">
            <a:solidFill>
              <a:srgbClr val="FF66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5" name="Oval 11"/>
          <p:cNvSpPr>
            <a:spLocks noChangeArrowheads="1"/>
          </p:cNvSpPr>
          <p:nvPr/>
        </p:nvSpPr>
        <p:spPr bwMode="auto">
          <a:xfrm>
            <a:off x="4511676" y="3789363"/>
            <a:ext cx="3960813" cy="9017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6" name="Oval 12"/>
          <p:cNvSpPr>
            <a:spLocks noChangeArrowheads="1"/>
          </p:cNvSpPr>
          <p:nvPr/>
        </p:nvSpPr>
        <p:spPr bwMode="auto">
          <a:xfrm>
            <a:off x="4727575" y="1501776"/>
            <a:ext cx="34940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7" name="Oval 13"/>
          <p:cNvSpPr>
            <a:spLocks noChangeArrowheads="1"/>
          </p:cNvSpPr>
          <p:nvPr/>
        </p:nvSpPr>
        <p:spPr bwMode="auto">
          <a:xfrm>
            <a:off x="4970464" y="2220913"/>
            <a:ext cx="2998787" cy="4873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8" name="Oval 14"/>
          <p:cNvSpPr>
            <a:spLocks noChangeArrowheads="1"/>
          </p:cNvSpPr>
          <p:nvPr/>
        </p:nvSpPr>
        <p:spPr bwMode="auto">
          <a:xfrm>
            <a:off x="5280025" y="3068638"/>
            <a:ext cx="2471738" cy="57626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39" name="Oval 15"/>
          <p:cNvSpPr>
            <a:spLocks noChangeArrowheads="1"/>
          </p:cNvSpPr>
          <p:nvPr/>
        </p:nvSpPr>
        <p:spPr bwMode="auto">
          <a:xfrm>
            <a:off x="5337175" y="3976688"/>
            <a:ext cx="2127250" cy="531812"/>
          </a:xfrm>
          <a:prstGeom prst="ellipse">
            <a:avLst/>
          </a:prstGeom>
          <a:solidFill>
            <a:srgbClr val="B9B9FF"/>
          </a:solidFill>
          <a:ln w="9525">
            <a:solidFill>
              <a:srgbClr val="0000FF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0" name="Oval 16"/>
          <p:cNvSpPr>
            <a:spLocks noChangeArrowheads="1"/>
          </p:cNvSpPr>
          <p:nvPr/>
        </p:nvSpPr>
        <p:spPr bwMode="auto">
          <a:xfrm>
            <a:off x="5519738" y="4724401"/>
            <a:ext cx="1936750" cy="574675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1" name="Oval 17"/>
          <p:cNvSpPr>
            <a:spLocks noChangeArrowheads="1"/>
          </p:cNvSpPr>
          <p:nvPr/>
        </p:nvSpPr>
        <p:spPr bwMode="auto">
          <a:xfrm>
            <a:off x="4189414" y="2963863"/>
            <a:ext cx="4643437" cy="969962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2" name="Oval 18"/>
          <p:cNvSpPr>
            <a:spLocks noChangeArrowheads="1"/>
          </p:cNvSpPr>
          <p:nvPr/>
        </p:nvSpPr>
        <p:spPr bwMode="auto">
          <a:xfrm>
            <a:off x="3816350" y="2078038"/>
            <a:ext cx="5448300" cy="990600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00FF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3" name="Oval 19"/>
          <p:cNvSpPr>
            <a:spLocks noChangeArrowheads="1"/>
          </p:cNvSpPr>
          <p:nvPr/>
        </p:nvSpPr>
        <p:spPr bwMode="auto">
          <a:xfrm>
            <a:off x="3071813" y="404814"/>
            <a:ext cx="6913562" cy="936625"/>
          </a:xfrm>
          <a:prstGeom prst="ellipse">
            <a:avLst/>
          </a:prstGeom>
          <a:solidFill>
            <a:schemeClr val="bg1">
              <a:alpha val="0"/>
            </a:schemeClr>
          </a:solidFill>
          <a:ln w="9525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4" name="Oval 20"/>
          <p:cNvSpPr>
            <a:spLocks noChangeArrowheads="1"/>
          </p:cNvSpPr>
          <p:nvPr/>
        </p:nvSpPr>
        <p:spPr bwMode="auto">
          <a:xfrm>
            <a:off x="5808664" y="5949950"/>
            <a:ext cx="1582737" cy="450850"/>
          </a:xfrm>
          <a:prstGeom prst="ellipse">
            <a:avLst/>
          </a:prstGeom>
          <a:solidFill>
            <a:srgbClr val="FFCC00"/>
          </a:solidFill>
          <a:ln w="9525">
            <a:solidFill>
              <a:srgbClr val="FF66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5" name="Oval 21"/>
          <p:cNvSpPr>
            <a:spLocks noChangeArrowheads="1"/>
          </p:cNvSpPr>
          <p:nvPr/>
        </p:nvSpPr>
        <p:spPr bwMode="auto">
          <a:xfrm>
            <a:off x="4489450" y="736601"/>
            <a:ext cx="3951288" cy="415925"/>
          </a:xfrm>
          <a:prstGeom prst="ellipse">
            <a:avLst/>
          </a:prstGeom>
          <a:solidFill>
            <a:srgbClr val="85FF85"/>
          </a:solidFill>
          <a:ln w="9525">
            <a:solidFill>
              <a:srgbClr val="00FF00"/>
            </a:solidFill>
            <a:prstDash val="lgDash"/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 rot="16200000">
            <a:off x="897532" y="5333206"/>
            <a:ext cx="21336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CICLO  DAS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 NECESSIDADES </a:t>
            </a:r>
          </a:p>
          <a:p>
            <a:pPr eaLnBrk="1" hangingPunct="1"/>
            <a:r>
              <a:rPr lang="pt-BR" altLang="pt-BR" b="1" dirty="0">
                <a:solidFill>
                  <a:srgbClr val="FF3300"/>
                </a:solidFill>
                <a:latin typeface="Calibri" panose="020F0502020204030204" pitchFamily="34" charset="0"/>
              </a:rPr>
              <a:t>DE SAÚDE</a:t>
            </a:r>
          </a:p>
        </p:txBody>
      </p:sp>
      <p:sp>
        <p:nvSpPr>
          <p:cNvPr id="52250" name="Text Box 26"/>
          <p:cNvSpPr txBox="1">
            <a:spLocks noChangeArrowheads="1"/>
          </p:cNvSpPr>
          <p:nvPr/>
        </p:nvSpPr>
        <p:spPr bwMode="auto">
          <a:xfrm rot="16200000">
            <a:off x="976313" y="3135313"/>
            <a:ext cx="19653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CICLO DO</a:t>
            </a:r>
          </a:p>
          <a:p>
            <a:pPr eaLnBrk="1" hangingPunct="1"/>
            <a:r>
              <a:rPr lang="pt-BR" altLang="pt-BR" b="1" dirty="0">
                <a:solidFill>
                  <a:schemeClr val="accent2"/>
                </a:solidFill>
                <a:latin typeface="Calibri" panose="020F0502020204030204" pitchFamily="34" charset="0"/>
              </a:rPr>
              <a:t>CUIDADO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 rot="16200000">
            <a:off x="938213" y="606425"/>
            <a:ext cx="21383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CICLO </a:t>
            </a:r>
          </a:p>
          <a:p>
            <a:pPr eaLnBrk="1" hangingPunct="1"/>
            <a:r>
              <a:rPr lang="pt-BR" altLang="pt-BR" b="1">
                <a:solidFill>
                  <a:srgbClr val="008000"/>
                </a:solidFill>
                <a:latin typeface="Calibri" panose="020F0502020204030204" pitchFamily="34" charset="0"/>
              </a:rPr>
              <a:t>DA  PRÁTICA PROFISSIONAL</a:t>
            </a:r>
          </a:p>
        </p:txBody>
      </p:sp>
      <p:sp>
        <p:nvSpPr>
          <p:cNvPr id="52255" name="Text Box 31"/>
          <p:cNvSpPr txBox="1">
            <a:spLocks noChangeArrowheads="1"/>
          </p:cNvSpPr>
          <p:nvPr/>
        </p:nvSpPr>
        <p:spPr bwMode="auto">
          <a:xfrm>
            <a:off x="5995988" y="5949950"/>
            <a:ext cx="109427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Espaço </a:t>
            </a:r>
            <a:r>
              <a:rPr lang="pt-BR" altLang="pt-BR" sz="1400" b="1" dirty="0" err="1">
                <a:solidFill>
                  <a:srgbClr val="0033CC"/>
                </a:solidFill>
                <a:latin typeface="Calibri" panose="020F0502020204030204" pitchFamily="34" charset="0"/>
              </a:rPr>
              <a:t>Geo</a:t>
            </a:r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-</a:t>
            </a:r>
          </a:p>
          <a:p>
            <a:pPr eaLnBrk="1" hangingPunct="1"/>
            <a:r>
              <a:rPr lang="pt-BR" altLang="pt-BR" sz="1400" b="1" dirty="0">
                <a:solidFill>
                  <a:srgbClr val="0033CC"/>
                </a:solidFill>
                <a:latin typeface="Calibri" panose="020F0502020204030204" pitchFamily="34" charset="0"/>
              </a:rPr>
              <a:t>Social</a:t>
            </a:r>
          </a:p>
          <a:p>
            <a:pPr eaLnBrk="1" hangingPunct="1"/>
            <a:endParaRPr lang="pt-BR" altLang="pt-BR" sz="1400" b="1" dirty="0">
              <a:solidFill>
                <a:schemeClr val="accent2"/>
              </a:solidFill>
              <a:latin typeface="Calibri" panose="020F0502020204030204" pitchFamily="34" charset="0"/>
            </a:endParaRPr>
          </a:p>
        </p:txBody>
      </p:sp>
      <p:sp>
        <p:nvSpPr>
          <p:cNvPr id="52256" name="Text Box 32"/>
          <p:cNvSpPr txBox="1">
            <a:spLocks noChangeArrowheads="1"/>
          </p:cNvSpPr>
          <p:nvPr/>
        </p:nvSpPr>
        <p:spPr bwMode="auto">
          <a:xfrm>
            <a:off x="5735638" y="5414964"/>
            <a:ext cx="134524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Grupos Sociais</a:t>
            </a:r>
          </a:p>
        </p:txBody>
      </p:sp>
      <p:sp>
        <p:nvSpPr>
          <p:cNvPr id="52257" name="Text Box 33"/>
          <p:cNvSpPr txBox="1">
            <a:spLocks noChangeArrowheads="1"/>
          </p:cNvSpPr>
          <p:nvPr/>
        </p:nvSpPr>
        <p:spPr bwMode="auto">
          <a:xfrm>
            <a:off x="5913438" y="4783138"/>
            <a:ext cx="1117614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Indivíduo e </a:t>
            </a:r>
          </a:p>
          <a:p>
            <a:pPr eaLnBrk="1" hangingPunct="1"/>
            <a:r>
              <a:rPr lang="pt-BR" altLang="pt-BR" sz="1500" b="1">
                <a:solidFill>
                  <a:srgbClr val="0033CC"/>
                </a:solidFill>
                <a:latin typeface="Calibri" panose="020F0502020204030204" pitchFamily="34" charset="0"/>
              </a:rPr>
              <a:t>Família</a:t>
            </a:r>
          </a:p>
        </p:txBody>
      </p:sp>
      <p:sp>
        <p:nvSpPr>
          <p:cNvPr id="52258" name="Text Box 34"/>
          <p:cNvSpPr txBox="1">
            <a:spLocks noChangeArrowheads="1"/>
          </p:cNvSpPr>
          <p:nvPr/>
        </p:nvSpPr>
        <p:spPr bwMode="auto">
          <a:xfrm>
            <a:off x="5519738" y="4005264"/>
            <a:ext cx="20193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800" b="1">
                <a:solidFill>
                  <a:schemeClr val="accent2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Enfermagem na</a:t>
            </a:r>
            <a:endParaRPr lang="pt-BR" altLang="pt-BR" sz="1400">
              <a:solidFill>
                <a:schemeClr val="tx2"/>
              </a:solidFill>
              <a:latin typeface="Calibri" panose="020F0502020204030204" pitchFamily="34" charset="0"/>
            </a:endParaRPr>
          </a:p>
          <a:p>
            <a:pPr eaLnBrk="1" hangingPunct="1"/>
            <a:r>
              <a:rPr lang="pt-BR" altLang="pt-BR" sz="1400" b="1">
                <a:solidFill>
                  <a:schemeClr val="tx2"/>
                </a:solidFill>
                <a:latin typeface="Calibri" panose="020F0502020204030204" pitchFamily="34" charset="0"/>
              </a:rPr>
              <a:t>Atenção Básica</a:t>
            </a:r>
          </a:p>
        </p:txBody>
      </p:sp>
      <p:sp>
        <p:nvSpPr>
          <p:cNvPr id="52259" name="Text Box 35"/>
          <p:cNvSpPr txBox="1">
            <a:spLocks noChangeArrowheads="1"/>
          </p:cNvSpPr>
          <p:nvPr/>
        </p:nvSpPr>
        <p:spPr bwMode="auto">
          <a:xfrm>
            <a:off x="5159375" y="30686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</a:p>
        </p:txBody>
      </p:sp>
      <p:sp>
        <p:nvSpPr>
          <p:cNvPr id="52260" name="Text Box 36"/>
          <p:cNvSpPr txBox="1">
            <a:spLocks noChangeArrowheads="1"/>
          </p:cNvSpPr>
          <p:nvPr/>
        </p:nvSpPr>
        <p:spPr bwMode="auto">
          <a:xfrm>
            <a:off x="5668964" y="1484313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2261" name="Text Box 37"/>
          <p:cNvSpPr txBox="1">
            <a:spLocks noChangeArrowheads="1"/>
          </p:cNvSpPr>
          <p:nvPr/>
        </p:nvSpPr>
        <p:spPr bwMode="auto">
          <a:xfrm>
            <a:off x="5668964" y="692150"/>
            <a:ext cx="14906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Estágio Curricular</a:t>
            </a:r>
          </a:p>
          <a:p>
            <a:pPr eaLnBrk="1" hangingPunct="1"/>
            <a:r>
              <a:rPr lang="pt-BR" altLang="pt-BR" sz="1400" b="1">
                <a:solidFill>
                  <a:srgbClr val="008000"/>
                </a:solidFill>
                <a:latin typeface="Calibri" panose="020F0502020204030204" pitchFamily="34" charset="0"/>
              </a:rPr>
              <a:t>TCC</a:t>
            </a:r>
          </a:p>
        </p:txBody>
      </p:sp>
      <p:sp>
        <p:nvSpPr>
          <p:cNvPr id="55328" name="Text Box 38"/>
          <p:cNvSpPr txBox="1">
            <a:spLocks noChangeArrowheads="1"/>
          </p:cNvSpPr>
          <p:nvPr/>
        </p:nvSpPr>
        <p:spPr bwMode="auto">
          <a:xfrm rot="20170056">
            <a:off x="3703639" y="1603376"/>
            <a:ext cx="287337" cy="336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CUIDADO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FF6600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5329" name="Text Box 39"/>
          <p:cNvSpPr txBox="1">
            <a:spLocks noChangeArrowheads="1"/>
          </p:cNvSpPr>
          <p:nvPr/>
        </p:nvSpPr>
        <p:spPr bwMode="auto">
          <a:xfrm rot="1391172">
            <a:off x="8904289" y="836614"/>
            <a:ext cx="287337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GERENCIAMENTO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DO 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CUIDADO 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DE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1000" b="1">
                <a:solidFill>
                  <a:srgbClr val="85FF85"/>
                </a:solidFill>
                <a:latin typeface="Calibri" panose="020F0502020204030204" pitchFamily="34" charset="0"/>
              </a:rPr>
              <a:t>ENFERMAGEM</a:t>
            </a:r>
          </a:p>
        </p:txBody>
      </p:sp>
      <p:sp>
        <p:nvSpPr>
          <p:cNvPr id="52266" name="Line 42"/>
          <p:cNvSpPr>
            <a:spLocks noChangeShapeType="1"/>
          </p:cNvSpPr>
          <p:nvPr/>
        </p:nvSpPr>
        <p:spPr bwMode="auto">
          <a:xfrm flipH="1" flipV="1">
            <a:off x="6527800" y="333376"/>
            <a:ext cx="0" cy="6524625"/>
          </a:xfrm>
          <a:prstGeom prst="line">
            <a:avLst/>
          </a:prstGeom>
          <a:noFill/>
          <a:ln w="38100">
            <a:solidFill>
              <a:srgbClr val="990033"/>
            </a:solidFill>
            <a:prstDash val="sysDot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52268" name="WordArt 44"/>
          <p:cNvSpPr>
            <a:spLocks noChangeArrowheads="1" noChangeShapeType="1" noTextEdit="1"/>
          </p:cNvSpPr>
          <p:nvPr/>
        </p:nvSpPr>
        <p:spPr bwMode="auto">
          <a:xfrm>
            <a:off x="2855913" y="1"/>
            <a:ext cx="7416800" cy="1204913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53125"/>
              </a:avLst>
            </a:prstTxWarp>
            <a:scene3d>
              <a:camera prst="legacyPerspectiveFront">
                <a:rot lat="0" lon="21539999" rev="0"/>
              </a:camera>
              <a:lightRig rig="legacyNormal1" dir="t"/>
            </a:scene3d>
            <a:sp3d prstMaterial="legacyMetal">
              <a:extrusionClr>
                <a:srgbClr val="939676"/>
              </a:extrusionClr>
            </a:sp3d>
          </a:bodyPr>
          <a:lstStyle/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latin typeface="Impact"/>
              </a:rPr>
              <a:t>O Cuidado de Enfermagem</a:t>
            </a:r>
          </a:p>
          <a:p>
            <a:pPr algn="dist">
              <a:defRPr/>
            </a:pPr>
            <a:r>
              <a:rPr lang="pt-BR" b="1" i="1" kern="10" spc="900" dirty="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Sentidos   Significados  </a:t>
            </a:r>
            <a:r>
              <a:rPr lang="pt-BR" b="1" i="1" kern="10" spc="90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bg2"/>
                    </a:gs>
                    <a:gs pos="100000">
                      <a:srgbClr val="008000"/>
                    </a:gs>
                  </a:gsLst>
                  <a:lin ang="5400000" scaled="1"/>
                </a:gradFill>
                <a:latin typeface="Impact"/>
              </a:rPr>
              <a:t>Dimensões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5159375" y="2205039"/>
            <a:ext cx="27368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2pPr>
            <a:lvl3pPr marL="1133475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3pPr>
            <a:lvl4pPr marL="1352550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4pPr>
            <a:lvl5pPr marL="1544638" indent="-182563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5pPr>
            <a:lvl6pPr marL="20018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6pPr>
            <a:lvl7pPr marL="24590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7pPr>
            <a:lvl8pPr marL="29162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8pPr>
            <a:lvl9pPr marL="337343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charset="-128"/>
              </a:defRPr>
            </a:lvl9pPr>
          </a:lstStyle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Enfermagem na </a:t>
            </a:r>
          </a:p>
          <a:p>
            <a:pPr eaLnBrk="1" hangingPunct="1"/>
            <a:r>
              <a:rPr lang="pt-BR" altLang="pt-BR" sz="1400" b="1">
                <a:latin typeface="Calibri" panose="020F0502020204030204" pitchFamily="34" charset="0"/>
              </a:rPr>
              <a:t>Atenção Especializada</a:t>
            </a:r>
            <a:r>
              <a:rPr lang="pt-BR" altLang="pt-BR" sz="1400">
                <a:latin typeface="Calibri" panose="020F0502020204030204" pitchFamily="34" charset="0"/>
              </a:rPr>
              <a:t> </a:t>
            </a:r>
            <a:endParaRPr lang="pt-BR" altLang="pt-BR" sz="1400" b="1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078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52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2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52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2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52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52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0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5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2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20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2000" fill="hold"/>
                                        <p:tgtEl>
                                          <p:spTgt spid="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000" fill="hold"/>
                                        <p:tgtEl>
                                          <p:spTgt spid="52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000" fill="hold"/>
                                        <p:tgtEl>
                                          <p:spTgt spid="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2000" fill="hold"/>
                                        <p:tgtEl>
                                          <p:spTgt spid="52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52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000" fill="hold"/>
                                        <p:tgtEl>
                                          <p:spTgt spid="5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2000" fill="hold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2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52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2000" fill="hold"/>
                                        <p:tgtEl>
                                          <p:spTgt spid="52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2000" fill="hold"/>
                                        <p:tgtEl>
                                          <p:spTgt spid="5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2000" fill="hold"/>
                                        <p:tgtEl>
                                          <p:spTgt spid="52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2000" fill="hold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 nodeType="clickPar">
                      <p:stCondLst>
                        <p:cond delay="indefinite"/>
                      </p:stCondLst>
                      <p:childTnLst>
                        <p:par>
                          <p:cTn id="1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3000" fill="hold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animBg="1"/>
      <p:bldP spid="52228" grpId="0" animBg="1"/>
      <p:bldP spid="52229" grpId="0" animBg="1"/>
      <p:bldP spid="52230" grpId="0" animBg="1"/>
      <p:bldP spid="52231" grpId="0" animBg="1"/>
      <p:bldP spid="52232" grpId="0" animBg="1"/>
      <p:bldP spid="52233" grpId="0" animBg="1"/>
      <p:bldP spid="52234" grpId="0" animBg="1"/>
      <p:bldP spid="52235" grpId="0" animBg="1"/>
      <p:bldP spid="52236" grpId="0" animBg="1"/>
      <p:bldP spid="52237" grpId="0" animBg="1"/>
      <p:bldP spid="52238" grpId="0" animBg="1"/>
      <p:bldP spid="52239" grpId="0" animBg="1"/>
      <p:bldP spid="52240" grpId="0" animBg="1"/>
      <p:bldP spid="52241" grpId="0" animBg="1"/>
      <p:bldP spid="52242" grpId="0" animBg="1"/>
      <p:bldP spid="52243" grpId="0" animBg="1"/>
      <p:bldP spid="52244" grpId="0" animBg="1"/>
      <p:bldP spid="52245" grpId="0" animBg="1"/>
      <p:bldP spid="52249" grpId="0"/>
      <p:bldP spid="52250" grpId="0"/>
      <p:bldP spid="52251" grpId="0"/>
      <p:bldP spid="52255" grpId="0"/>
      <p:bldP spid="52256" grpId="0"/>
      <p:bldP spid="52257" grpId="0"/>
      <p:bldP spid="52258" grpId="0"/>
      <p:bldP spid="52259" grpId="0"/>
      <p:bldP spid="52260" grpId="0"/>
      <p:bldP spid="52261" grpId="0"/>
      <p:bldP spid="5226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6">
            <a:extLst>
              <a:ext uri="{FF2B5EF4-FFF2-40B4-BE49-F238E27FC236}">
                <a16:creationId xmlns:a16="http://schemas.microsoft.com/office/drawing/2014/main" id="{92AFBF86-5DAF-4D46-8786-F4C7A376C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19B3BDB-2DCF-406C-9AA8-9E0970E1B6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12B0D721-E797-4F4F-929E-7008008C87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9530C853-97C0-43FB-B7C2-1E5E42A738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CAD804E-1F0F-4678-871B-39A05266F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3EE94EE6-76C6-4910-A4B6-9350547120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87D2EB15-59ED-43BB-8CED-7BA0BB5D3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8C2CE3DB-200E-4445-B316-69FE3850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72279" y="648931"/>
            <a:ext cx="8930745" cy="5231964"/>
          </a:xfrm>
          <a:prstGeom prst="roundRect">
            <a:avLst>
              <a:gd name="adj" fmla="val 4834"/>
            </a:avLst>
          </a:prstGeom>
          <a:solidFill>
            <a:schemeClr val="bg1"/>
          </a:solidFill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23D06F65-6FE9-2378-267E-0EFBD4EFFC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5925" y="46928"/>
            <a:ext cx="9752463" cy="6811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0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C536B36-593E-7B34-D79C-1B2206A22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573" y="1"/>
            <a:ext cx="1047730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382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22" name="Conexão recta 1"/>
          <p:cNvCxnSpPr>
            <a:cxnSpLocks noChangeShapeType="1"/>
          </p:cNvCxnSpPr>
          <p:nvPr/>
        </p:nvCxnSpPr>
        <p:spPr bwMode="auto">
          <a:xfrm>
            <a:off x="1524000" y="1124744"/>
            <a:ext cx="9144000" cy="0"/>
          </a:xfrm>
          <a:prstGeom prst="line">
            <a:avLst/>
          </a:prstGeom>
          <a:noFill/>
          <a:ln w="63500" algn="ctr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Title 8"/>
          <p:cNvSpPr txBox="1">
            <a:spLocks/>
          </p:cNvSpPr>
          <p:nvPr/>
        </p:nvSpPr>
        <p:spPr>
          <a:xfrm>
            <a:off x="1560513" y="222250"/>
            <a:ext cx="9144000" cy="9024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kumimoji="0" lang="pt-PT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Reforçar as lógicas de cooperação</a:t>
            </a:r>
          </a:p>
        </p:txBody>
      </p:sp>
      <p:pic>
        <p:nvPicPr>
          <p:cNvPr id="133124" name="Picture 2" descr="http://www.musee-magritte-museum.be/Typo3/fileadmin/templates/images/phot_education_enseignant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1196975"/>
            <a:ext cx="2130425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10"/>
          <p:cNvSpPr txBox="1"/>
          <p:nvPr/>
        </p:nvSpPr>
        <p:spPr>
          <a:xfrm>
            <a:off x="4914900" y="4365628"/>
            <a:ext cx="5429250" cy="1655763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Primeiro estranha-se. </a:t>
            </a:r>
          </a:p>
          <a:p>
            <a:pPr>
              <a:lnSpc>
                <a:spcPct val="114000"/>
              </a:lnSpc>
              <a:spcAft>
                <a:spcPts val="1800"/>
              </a:spcAft>
              <a:defRPr/>
            </a:pP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rlin Sans FB Demi" pitchFamily="34" charset="0"/>
                <a:ea typeface="Verdana" pitchFamily="34" charset="0"/>
                <a:cs typeface="Verdana" pitchFamily="34" charset="0"/>
              </a:rPr>
              <a:t>Depois entranha-se</a:t>
            </a:r>
            <a:r>
              <a:rPr lang="pt-PT" sz="36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33127" name="Picture 2" descr="http://t2.gstatic.com/images?q=tbn:ANd9GcQ4NFTLPPeL_buV92w-o_yAqtRY7H8qSBRagPfywMOKLcVkab6U1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3" y="4262438"/>
            <a:ext cx="25431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10"/>
          <p:cNvSpPr txBox="1"/>
          <p:nvPr/>
        </p:nvSpPr>
        <p:spPr>
          <a:xfrm>
            <a:off x="2063750" y="5589588"/>
            <a:ext cx="2736850" cy="393700"/>
          </a:xfrm>
          <a:prstGeom prst="rect">
            <a:avLst/>
          </a:prstGeom>
          <a:noFill/>
        </p:spPr>
        <p:txBody>
          <a:bodyPr/>
          <a:lstStyle/>
          <a:p>
            <a:pPr>
              <a:lnSpc>
                <a:spcPct val="114000"/>
              </a:lnSpc>
              <a:defRPr/>
            </a:pPr>
            <a:r>
              <a:rPr lang="pt-PT" sz="23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Fernando Pessoa</a:t>
            </a:r>
          </a:p>
        </p:txBody>
      </p:sp>
      <p:sp>
        <p:nvSpPr>
          <p:cNvPr id="2" name="Retângulo 1"/>
          <p:cNvSpPr/>
          <p:nvPr/>
        </p:nvSpPr>
        <p:spPr>
          <a:xfrm>
            <a:off x="5049520" y="2951947"/>
            <a:ext cx="51003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Verdana" pitchFamily="34" charset="0"/>
                <a:cs typeface="Verdana" pitchFamily="34" charset="0"/>
              </a:rPr>
              <a:t>De partilha na profissão docente com o trabalho no currículo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80286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 dirty="0"/>
              <a:t>CURRÍCULO: PERCURSOS HISTÓRICOS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665" y="2019762"/>
            <a:ext cx="2543992" cy="1725661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4782064" y="1754660"/>
            <a:ext cx="6720960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 Antiga: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Cursus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</a:t>
            </a:r>
            <a:r>
              <a:rPr lang="pt-BR" sz="24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Currere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soma de honras (Carreira ordenação  e percurso).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seleção organizada dos conteúdos a aprender, os quais regularão a prática didática que se desenvolve durante a escolaridade.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2032" y="4234084"/>
            <a:ext cx="2403259" cy="215436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4782063" y="4061372"/>
            <a:ext cx="6833287" cy="21707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Idade Média: </a:t>
            </a: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Trivium</a:t>
            </a: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Gramática, Retórica e Dialética: instrumentais, de formação geral-Modo de adquirir conhecimentos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Cuadrivium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Astronomia, Geometria, Aritmética e Música: caráter prático, pragmático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415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932935"/>
          </a:xfrm>
        </p:spPr>
        <p:txBody>
          <a:bodyPr/>
          <a:lstStyle/>
          <a:p>
            <a:r>
              <a:rPr lang="pt-BR" b="1"/>
              <a:t>CURRÍCULO: PERCURSOS HISTÓRICOS</a:t>
            </a:r>
            <a:endParaRPr lang="pt-BR" b="1" dirty="0"/>
          </a:p>
        </p:txBody>
      </p:sp>
      <p:sp>
        <p:nvSpPr>
          <p:cNvPr id="4" name="Retângulo 3"/>
          <p:cNvSpPr/>
          <p:nvPr/>
        </p:nvSpPr>
        <p:spPr>
          <a:xfrm>
            <a:off x="4782064" y="1754660"/>
            <a:ext cx="6720960" cy="2273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Currículo: Universidade de Glasgow (século XVI):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pt-BR" sz="24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evisões do ensino da dialética: abarcou movimentos sociais e religiosos</a:t>
            </a:r>
            <a:r>
              <a:rPr lang="pt-BR" sz="24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Visão disciplinadora </a:t>
            </a:r>
            <a:r>
              <a:rPr lang="pt-BR" sz="2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quanto à organização do ensino e aprendizagem.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782063" y="4061372"/>
            <a:ext cx="6833287" cy="17756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seleção de conteúdos  </a:t>
            </a:r>
            <a:r>
              <a:rPr lang="pt-B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de ordem na classificação dos conhecimentos que representam  ação de ensinar. 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Ideia de </a:t>
            </a:r>
            <a:r>
              <a:rPr lang="pt-BR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Plano de Estudos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Ratio</a:t>
            </a:r>
            <a:r>
              <a:rPr lang="pt-BR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Studiorum</a:t>
            </a:r>
            <a:endParaRPr lang="pt-BR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Seta para a direita 9"/>
          <p:cNvSpPr/>
          <p:nvPr/>
        </p:nvSpPr>
        <p:spPr>
          <a:xfrm flipV="1">
            <a:off x="4097790" y="4639797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 flipV="1">
            <a:off x="4140290" y="2469292"/>
            <a:ext cx="641773" cy="8266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46" y="1754660"/>
            <a:ext cx="2222005" cy="1952367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0946" y="4061372"/>
            <a:ext cx="2143085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764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825B44A-7EA7-4A71-93BF-86A536B8AB20}"/>
              </a:ext>
            </a:extLst>
          </p:cNvPr>
          <p:cNvSpPr/>
          <p:nvPr/>
        </p:nvSpPr>
        <p:spPr>
          <a:xfrm>
            <a:off x="1894114" y="0"/>
            <a:ext cx="9813471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endParaRPr lang="pt-BR" altLang="pt-BR" sz="3200" b="1" dirty="0">
              <a:solidFill>
                <a:srgbClr val="FF0000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pt-BR" altLang="pt-BR" sz="3200" b="1" dirty="0"/>
              <a:t>FUNDAMENTOS LEGAIS</a:t>
            </a:r>
          </a:p>
          <a:p>
            <a:pPr marL="457200" indent="-457200" algn="just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3600" b="1" dirty="0">
                <a:solidFill>
                  <a:srgbClr val="FF0000"/>
                </a:solidFill>
              </a:rPr>
              <a:t>Lei</a:t>
            </a:r>
            <a:r>
              <a:rPr lang="pt-BR" altLang="pt-BR" sz="3600" dirty="0"/>
              <a:t> de Diretrizes e Bases da Educação Nacional  9394/96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3600" b="1" dirty="0">
                <a:solidFill>
                  <a:srgbClr val="FF0000"/>
                </a:solidFill>
              </a:rPr>
              <a:t>Diretrizes Curriculares Nacionais </a:t>
            </a:r>
            <a:r>
              <a:rPr lang="pt-BR" altLang="pt-BR" sz="3600" dirty="0"/>
              <a:t>(por área de conhecimento): metas,  objetivos e compromissos.</a:t>
            </a:r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3600" b="1" dirty="0">
                <a:solidFill>
                  <a:srgbClr val="FF0000"/>
                </a:solidFill>
              </a:rPr>
              <a:t>Perfil com formação generalista</a:t>
            </a:r>
            <a:r>
              <a:rPr lang="pt-BR" altLang="pt-BR" sz="3600" dirty="0"/>
              <a:t>, humanista, crítica e reflexiva, apto a compreender e traduzir as necessidades de indivíduos, grupos sociais e comunidades.</a:t>
            </a:r>
            <a:endParaRPr lang="pt-BR" altLang="pt-BR" sz="3600" b="1" dirty="0"/>
          </a:p>
          <a:p>
            <a:pPr marL="457200" indent="-457200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pt-BR" altLang="pt-BR" sz="3600" b="1" dirty="0">
                <a:solidFill>
                  <a:srgbClr val="FF0000"/>
                </a:solidFill>
              </a:rPr>
              <a:t>Matriz articulada em áreas, módulos em torno de eixos</a:t>
            </a:r>
            <a:r>
              <a:rPr lang="pt-BR" altLang="pt-BR" sz="3600" b="1" dirty="0"/>
              <a:t>. </a:t>
            </a:r>
            <a:endParaRPr lang="pt-BR" altLang="pt-BR" sz="3600" dirty="0"/>
          </a:p>
        </p:txBody>
      </p:sp>
    </p:spTree>
    <p:extLst>
      <p:ext uri="{BB962C8B-B14F-4D97-AF65-F5344CB8AC3E}">
        <p14:creationId xmlns:p14="http://schemas.microsoft.com/office/powerpoint/2010/main" val="3263875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00B46BA7-F28F-8274-D4AB-5B4FD9C8D723}"/>
              </a:ext>
            </a:extLst>
          </p:cNvPr>
          <p:cNvSpPr txBox="1"/>
          <p:nvPr/>
        </p:nvSpPr>
        <p:spPr>
          <a:xfrm>
            <a:off x="1471613" y="1"/>
            <a:ext cx="10397657" cy="73558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b="1" dirty="0">
                <a:solidFill>
                  <a:srgbClr val="FF0000"/>
                </a:solidFill>
                <a:latin typeface="Abadi" panose="020B0604020104020204" pitchFamily="34" charset="0"/>
              </a:rPr>
              <a:t>Etapas da Educação :</a:t>
            </a:r>
          </a:p>
          <a:p>
            <a:r>
              <a:rPr lang="pt-BR" sz="3200" dirty="0">
                <a:latin typeface="Abadi" panose="020B0604020104020204" pitchFamily="34" charset="0"/>
              </a:rPr>
              <a:t>I –Educação Infantil, que compreende: a Creche, englobando as diferentes etapas do desenvolvimento da criança até 3 (três) anos e 11 (onze) meses; e a Pré-Escola, com duração de 2 (dois) anos.</a:t>
            </a:r>
          </a:p>
          <a:p>
            <a:r>
              <a:rPr lang="pt-BR" sz="3200" dirty="0">
                <a:latin typeface="Abadi" panose="020B0604020104020204" pitchFamily="34" charset="0"/>
              </a:rPr>
              <a:t> II –Ensino Fundamental, obrigatório e gratuito, com duração de 9 (nove) anos, é organizado e tratado em duas fases: a dos 5 (cinco) anos iniciais e a dos 4 (quatro) anos finais;</a:t>
            </a:r>
          </a:p>
          <a:p>
            <a:r>
              <a:rPr lang="pt-BR" sz="3200" dirty="0">
                <a:latin typeface="Abadi" panose="020B0604020104020204" pitchFamily="34" charset="0"/>
              </a:rPr>
              <a:t> III –Ensino Médio, com duração mínima de 3 (três) anos. </a:t>
            </a:r>
          </a:p>
          <a:p>
            <a:pPr marL="342900" indent="-342900" algn="l">
              <a:buFont typeface="Wingdings" panose="05000000000000000000" pitchFamily="2" charset="2"/>
              <a:buChar char="q"/>
            </a:pPr>
            <a:r>
              <a:rPr lang="pt-BR" sz="3200" b="1" dirty="0">
                <a:solidFill>
                  <a:srgbClr val="FF0000"/>
                </a:solidFill>
                <a:latin typeface="Abadi" panose="020B0604020104020204" pitchFamily="34" charset="0"/>
              </a:rPr>
              <a:t>Modalidades de Ensino</a:t>
            </a:r>
            <a:r>
              <a:rPr lang="pt-BR" sz="3200" dirty="0">
                <a:latin typeface="Abadi" panose="020B0604020104020204" pitchFamily="34" charset="0"/>
              </a:rPr>
              <a:t>: </a:t>
            </a:r>
            <a:r>
              <a:rPr lang="pt-BR" sz="3200" b="0" i="0" dirty="0">
                <a:solidFill>
                  <a:srgbClr val="202124"/>
                </a:solidFill>
                <a:effectLst/>
                <a:latin typeface="Abadi" panose="020B0604020104020204" pitchFamily="34" charset="0"/>
              </a:rPr>
              <a:t>Educação do campo; Educação quilombola; Educação profissional e tecnológica; Educação de jovens e adultos; Educação a distância;  Educação indígena; Educação Especial. </a:t>
            </a:r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886639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4EB0AC5-CF82-4840-9CC0-4566454CCF58}"/>
              </a:ext>
            </a:extLst>
          </p:cNvPr>
          <p:cNvSpPr/>
          <p:nvPr/>
        </p:nvSpPr>
        <p:spPr>
          <a:xfrm>
            <a:off x="2090057" y="0"/>
            <a:ext cx="9976757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SENTIDOS DO TERMO:</a:t>
            </a:r>
          </a:p>
          <a:p>
            <a:r>
              <a:rPr lang="pt-BR" sz="4000" b="1" dirty="0">
                <a:solidFill>
                  <a:srgbClr val="FF0000"/>
                </a:solidFill>
              </a:rPr>
              <a:t>Currículo</a:t>
            </a:r>
            <a:r>
              <a:rPr lang="pt-BR" sz="4000" dirty="0"/>
              <a:t>: palavra polissêmica </a:t>
            </a:r>
          </a:p>
          <a:p>
            <a:r>
              <a:rPr lang="pt-BR" sz="4000" dirty="0"/>
              <a:t>“O currículo nunca é apenas um conjunto neutro de conhecimentos [...] Ele é sempre parte de uma </a:t>
            </a:r>
            <a:r>
              <a:rPr lang="pt-BR" sz="4000" b="1" dirty="0">
                <a:solidFill>
                  <a:srgbClr val="FF0000"/>
                </a:solidFill>
              </a:rPr>
              <a:t>tradição seletiva</a:t>
            </a:r>
            <a:r>
              <a:rPr lang="pt-BR" sz="4000" dirty="0"/>
              <a:t>, resultado da </a:t>
            </a:r>
            <a:r>
              <a:rPr lang="pt-BR" sz="4000" b="1" dirty="0">
                <a:solidFill>
                  <a:srgbClr val="FF0000"/>
                </a:solidFill>
              </a:rPr>
              <a:t>seleção de alguém</a:t>
            </a:r>
            <a:r>
              <a:rPr lang="pt-BR" sz="4000" dirty="0"/>
              <a:t>, da visão de algum grupo acerca do que seja </a:t>
            </a:r>
            <a:r>
              <a:rPr lang="pt-BR" sz="4000" b="1" dirty="0">
                <a:solidFill>
                  <a:srgbClr val="FF0000"/>
                </a:solidFill>
              </a:rPr>
              <a:t>conhecimento legítimo</a:t>
            </a:r>
            <a:r>
              <a:rPr lang="pt-BR" sz="4000" dirty="0"/>
              <a:t>. É produto de tensões, conflitos e concessões culturais, políticas e econômicas que </a:t>
            </a:r>
            <a:r>
              <a:rPr lang="pt-BR" sz="4000" b="1" dirty="0">
                <a:solidFill>
                  <a:srgbClr val="FF0000"/>
                </a:solidFill>
              </a:rPr>
              <a:t>organizam e desorganizam</a:t>
            </a:r>
            <a:r>
              <a:rPr lang="pt-BR" sz="4000" dirty="0"/>
              <a:t> um povo. (Apple,1994, p. 59) </a:t>
            </a:r>
          </a:p>
        </p:txBody>
      </p:sp>
    </p:spTree>
    <p:extLst>
      <p:ext uri="{BB962C8B-B14F-4D97-AF65-F5344CB8AC3E}">
        <p14:creationId xmlns:p14="http://schemas.microsoft.com/office/powerpoint/2010/main" val="1103869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1FAA6D-0046-4A2F-8E6E-21A4842EC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Montanhas no livro conceito de arte">
            <a:extLst>
              <a:ext uri="{FF2B5EF4-FFF2-40B4-BE49-F238E27FC236}">
                <a16:creationId xmlns:a16="http://schemas.microsoft.com/office/drawing/2014/main" id="{BD924940-34D1-5AD3-5F58-113E77001F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47" r="10026"/>
          <a:stretch/>
        </p:blipFill>
        <p:spPr>
          <a:xfrm>
            <a:off x="20" y="10"/>
            <a:ext cx="465638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2E3E11F-3694-4A25-A6CA-2EC311F18B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290265" y="-12875"/>
            <a:ext cx="2604396" cy="6890194"/>
            <a:chOff x="2199787" y="-12875"/>
            <a:chExt cx="2679011" cy="6890194"/>
          </a:xfrm>
        </p:grpSpPr>
        <p:sp useBgFill="1">
          <p:nvSpPr>
            <p:cNvPr id="12" name="Rectangle 19">
              <a:extLst>
                <a:ext uri="{FF2B5EF4-FFF2-40B4-BE49-F238E27FC236}">
                  <a16:creationId xmlns:a16="http://schemas.microsoft.com/office/drawing/2014/main" id="{80D1B0BD-8DCD-47A1-96F6-2C225035A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199787" y="-12875"/>
              <a:ext cx="2679011" cy="5301468"/>
            </a:xfrm>
            <a:custGeom>
              <a:avLst/>
              <a:gdLst>
                <a:gd name="connsiteX0" fmla="*/ 0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0 w 2570017"/>
                <a:gd name="connsiteY4" fmla="*/ 0 h 2554287"/>
                <a:gd name="connsiteX0" fmla="*/ 904009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904009 w 2570017"/>
                <a:gd name="connsiteY4" fmla="*/ 0 h 2554287"/>
                <a:gd name="connsiteX0" fmla="*/ 644236 w 2570017"/>
                <a:gd name="connsiteY0" fmla="*/ 10391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44236 w 2570017"/>
                <a:gd name="connsiteY4" fmla="*/ 10391 h 2554287"/>
                <a:gd name="connsiteX0" fmla="*/ 633845 w 2570017"/>
                <a:gd name="connsiteY0" fmla="*/ 0 h 2554287"/>
                <a:gd name="connsiteX1" fmla="*/ 2570017 w 2570017"/>
                <a:gd name="connsiteY1" fmla="*/ 0 h 2554287"/>
                <a:gd name="connsiteX2" fmla="*/ 2570017 w 2570017"/>
                <a:gd name="connsiteY2" fmla="*/ 2554287 h 2554287"/>
                <a:gd name="connsiteX3" fmla="*/ 0 w 2570017"/>
                <a:gd name="connsiteY3" fmla="*/ 2554287 h 2554287"/>
                <a:gd name="connsiteX4" fmla="*/ 633845 w 2570017"/>
                <a:gd name="connsiteY4" fmla="*/ 0 h 2554287"/>
                <a:gd name="connsiteX0" fmla="*/ 675409 w 2611581"/>
                <a:gd name="connsiteY0" fmla="*/ 0 h 2554287"/>
                <a:gd name="connsiteX1" fmla="*/ 2611581 w 2611581"/>
                <a:gd name="connsiteY1" fmla="*/ 0 h 2554287"/>
                <a:gd name="connsiteX2" fmla="*/ 2611581 w 2611581"/>
                <a:gd name="connsiteY2" fmla="*/ 2554287 h 2554287"/>
                <a:gd name="connsiteX3" fmla="*/ 0 w 2611581"/>
                <a:gd name="connsiteY3" fmla="*/ 2554287 h 2554287"/>
                <a:gd name="connsiteX4" fmla="*/ 675409 w 2611581"/>
                <a:gd name="connsiteY4" fmla="*/ 0 h 2554287"/>
                <a:gd name="connsiteX0" fmla="*/ 650979 w 2587151"/>
                <a:gd name="connsiteY0" fmla="*/ 0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650979 w 2587151"/>
                <a:gd name="connsiteY4" fmla="*/ 0 h 2554287"/>
                <a:gd name="connsiteX0" fmla="*/ 730379 w 2587151"/>
                <a:gd name="connsiteY0" fmla="*/ 5692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730379 w 2587151"/>
                <a:gd name="connsiteY4" fmla="*/ 5692 h 2554287"/>
                <a:gd name="connsiteX0" fmla="*/ 864750 w 2587151"/>
                <a:gd name="connsiteY0" fmla="*/ 2847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64750 w 2587151"/>
                <a:gd name="connsiteY4" fmla="*/ 2847 h 2554287"/>
                <a:gd name="connsiteX0" fmla="*/ 883073 w 2587151"/>
                <a:gd name="connsiteY0" fmla="*/ 1 h 2554287"/>
                <a:gd name="connsiteX1" fmla="*/ 2587151 w 2587151"/>
                <a:gd name="connsiteY1" fmla="*/ 0 h 2554287"/>
                <a:gd name="connsiteX2" fmla="*/ 2587151 w 2587151"/>
                <a:gd name="connsiteY2" fmla="*/ 2554287 h 2554287"/>
                <a:gd name="connsiteX3" fmla="*/ 0 w 2587151"/>
                <a:gd name="connsiteY3" fmla="*/ 2548595 h 2554287"/>
                <a:gd name="connsiteX4" fmla="*/ 883073 w 2587151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599366"/>
                <a:gd name="connsiteY0" fmla="*/ 1 h 2554287"/>
                <a:gd name="connsiteX1" fmla="*/ 2599366 w 2599366"/>
                <a:gd name="connsiteY1" fmla="*/ 0 h 2554287"/>
                <a:gd name="connsiteX2" fmla="*/ 2599366 w 2599366"/>
                <a:gd name="connsiteY2" fmla="*/ 2554287 h 2554287"/>
                <a:gd name="connsiteX3" fmla="*/ 0 w 2599366"/>
                <a:gd name="connsiteY3" fmla="*/ 2542904 h 2554287"/>
                <a:gd name="connsiteX4" fmla="*/ 895288 w 2599366"/>
                <a:gd name="connsiteY4" fmla="*/ 1 h 2554287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2904 h 2565670"/>
                <a:gd name="connsiteX4" fmla="*/ 895288 w 2611581"/>
                <a:gd name="connsiteY4" fmla="*/ 1 h 2565670"/>
                <a:gd name="connsiteX0" fmla="*/ 895288 w 2611581"/>
                <a:gd name="connsiteY0" fmla="*/ 1 h 2565670"/>
                <a:gd name="connsiteX1" fmla="*/ 2599366 w 2611581"/>
                <a:gd name="connsiteY1" fmla="*/ 0 h 2565670"/>
                <a:gd name="connsiteX2" fmla="*/ 2611581 w 2611581"/>
                <a:gd name="connsiteY2" fmla="*/ 2565670 h 2565670"/>
                <a:gd name="connsiteX3" fmla="*/ 0 w 2611581"/>
                <a:gd name="connsiteY3" fmla="*/ 2545750 h 2565670"/>
                <a:gd name="connsiteX4" fmla="*/ 895288 w 2611581"/>
                <a:gd name="connsiteY4" fmla="*/ 1 h 2565670"/>
                <a:gd name="connsiteX0" fmla="*/ 1544433 w 3260726"/>
                <a:gd name="connsiteY0" fmla="*/ 1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1544433 w 3260726"/>
                <a:gd name="connsiteY4" fmla="*/ 1 h 2565670"/>
                <a:gd name="connsiteX0" fmla="*/ 921784 w 3260726"/>
                <a:gd name="connsiteY0" fmla="*/ 12347 h 2565670"/>
                <a:gd name="connsiteX1" fmla="*/ 3248511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3260726"/>
                <a:gd name="connsiteY0" fmla="*/ 12347 h 2565670"/>
                <a:gd name="connsiteX1" fmla="*/ 2321160 w 3260726"/>
                <a:gd name="connsiteY1" fmla="*/ 0 h 2565670"/>
                <a:gd name="connsiteX2" fmla="*/ 3260726 w 3260726"/>
                <a:gd name="connsiteY2" fmla="*/ 2565670 h 2565670"/>
                <a:gd name="connsiteX3" fmla="*/ 0 w 3260726"/>
                <a:gd name="connsiteY3" fmla="*/ 2521058 h 2565670"/>
                <a:gd name="connsiteX4" fmla="*/ 921784 w 3260726"/>
                <a:gd name="connsiteY4" fmla="*/ 12347 h 2565670"/>
                <a:gd name="connsiteX0" fmla="*/ 921784 w 2322228"/>
                <a:gd name="connsiteY0" fmla="*/ 12347 h 2565670"/>
                <a:gd name="connsiteX1" fmla="*/ 2321160 w 2322228"/>
                <a:gd name="connsiteY1" fmla="*/ 0 h 2565670"/>
                <a:gd name="connsiteX2" fmla="*/ 2320129 w 2322228"/>
                <a:gd name="connsiteY2" fmla="*/ 2565670 h 2565670"/>
                <a:gd name="connsiteX3" fmla="*/ 0 w 2322228"/>
                <a:gd name="connsiteY3" fmla="*/ 2521058 h 2565670"/>
                <a:gd name="connsiteX4" fmla="*/ 921784 w 2322228"/>
                <a:gd name="connsiteY4" fmla="*/ 12347 h 2565670"/>
                <a:gd name="connsiteX0" fmla="*/ 921784 w 2322228"/>
                <a:gd name="connsiteY0" fmla="*/ 0 h 2571841"/>
                <a:gd name="connsiteX1" fmla="*/ 2321160 w 2322228"/>
                <a:gd name="connsiteY1" fmla="*/ 6171 h 2571841"/>
                <a:gd name="connsiteX2" fmla="*/ 2320129 w 2322228"/>
                <a:gd name="connsiteY2" fmla="*/ 2571841 h 2571841"/>
                <a:gd name="connsiteX3" fmla="*/ 0 w 2322228"/>
                <a:gd name="connsiteY3" fmla="*/ 2527229 h 2571841"/>
                <a:gd name="connsiteX4" fmla="*/ 921784 w 2322228"/>
                <a:gd name="connsiteY4" fmla="*/ 0 h 2571841"/>
                <a:gd name="connsiteX0" fmla="*/ 921784 w 2611583"/>
                <a:gd name="connsiteY0" fmla="*/ 0 h 2540977"/>
                <a:gd name="connsiteX1" fmla="*/ 2321160 w 2611583"/>
                <a:gd name="connsiteY1" fmla="*/ 6171 h 2540977"/>
                <a:gd name="connsiteX2" fmla="*/ 2611583 w 2611583"/>
                <a:gd name="connsiteY2" fmla="*/ 2540977 h 2540977"/>
                <a:gd name="connsiteX3" fmla="*/ 0 w 2611583"/>
                <a:gd name="connsiteY3" fmla="*/ 2527229 h 2540977"/>
                <a:gd name="connsiteX4" fmla="*/ 921784 w 2611583"/>
                <a:gd name="connsiteY4" fmla="*/ 0 h 2540977"/>
                <a:gd name="connsiteX0" fmla="*/ 921784 w 2611583"/>
                <a:gd name="connsiteY0" fmla="*/ 2 h 2540979"/>
                <a:gd name="connsiteX1" fmla="*/ 2572870 w 2611583"/>
                <a:gd name="connsiteY1" fmla="*/ 0 h 2540979"/>
                <a:gd name="connsiteX2" fmla="*/ 2611583 w 2611583"/>
                <a:gd name="connsiteY2" fmla="*/ 2540979 h 2540979"/>
                <a:gd name="connsiteX3" fmla="*/ 0 w 2611583"/>
                <a:gd name="connsiteY3" fmla="*/ 2527231 h 2540979"/>
                <a:gd name="connsiteX4" fmla="*/ 921784 w 2611583"/>
                <a:gd name="connsiteY4" fmla="*/ 2 h 2540979"/>
                <a:gd name="connsiteX0" fmla="*/ 921784 w 2705467"/>
                <a:gd name="connsiteY0" fmla="*/ 0 h 2540977"/>
                <a:gd name="connsiteX1" fmla="*/ 2705349 w 2705467"/>
                <a:gd name="connsiteY1" fmla="*/ 6171 h 2540977"/>
                <a:gd name="connsiteX2" fmla="*/ 2611583 w 2705467"/>
                <a:gd name="connsiteY2" fmla="*/ 2540977 h 2540977"/>
                <a:gd name="connsiteX3" fmla="*/ 0 w 2705467"/>
                <a:gd name="connsiteY3" fmla="*/ 2527229 h 2540977"/>
                <a:gd name="connsiteX4" fmla="*/ 921784 w 2705467"/>
                <a:gd name="connsiteY4" fmla="*/ 0 h 2540977"/>
                <a:gd name="connsiteX0" fmla="*/ 921784 w 2718702"/>
                <a:gd name="connsiteY0" fmla="*/ 2 h 2540979"/>
                <a:gd name="connsiteX1" fmla="*/ 2718597 w 2718702"/>
                <a:gd name="connsiteY1" fmla="*/ 0 h 2540979"/>
                <a:gd name="connsiteX2" fmla="*/ 2611583 w 2718702"/>
                <a:gd name="connsiteY2" fmla="*/ 2540979 h 2540979"/>
                <a:gd name="connsiteX3" fmla="*/ 0 w 2718702"/>
                <a:gd name="connsiteY3" fmla="*/ 2527231 h 2540979"/>
                <a:gd name="connsiteX4" fmla="*/ 921784 w 2718702"/>
                <a:gd name="connsiteY4" fmla="*/ 2 h 2540979"/>
                <a:gd name="connsiteX0" fmla="*/ 921784 w 2679012"/>
                <a:gd name="connsiteY0" fmla="*/ 0 h 2540977"/>
                <a:gd name="connsiteX1" fmla="*/ 2678853 w 2679012"/>
                <a:gd name="connsiteY1" fmla="*/ 6171 h 2540977"/>
                <a:gd name="connsiteX2" fmla="*/ 2611583 w 2679012"/>
                <a:gd name="connsiteY2" fmla="*/ 2540977 h 2540977"/>
                <a:gd name="connsiteX3" fmla="*/ 0 w 2679012"/>
                <a:gd name="connsiteY3" fmla="*/ 2527229 h 2540977"/>
                <a:gd name="connsiteX4" fmla="*/ 921784 w 2679012"/>
                <a:gd name="connsiteY4" fmla="*/ 0 h 2540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79012" h="2540977">
                  <a:moveTo>
                    <a:pt x="921784" y="0"/>
                  </a:moveTo>
                  <a:lnTo>
                    <a:pt x="2678853" y="6171"/>
                  </a:lnTo>
                  <a:cubicBezTo>
                    <a:pt x="2682925" y="861394"/>
                    <a:pt x="2607511" y="1685754"/>
                    <a:pt x="2611583" y="2540977"/>
                  </a:cubicBezTo>
                  <a:lnTo>
                    <a:pt x="0" y="2527229"/>
                  </a:lnTo>
                  <a:lnTo>
                    <a:pt x="921784" y="0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14598" r="-265621" b="-28686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 useBgFill="1">
          <p:nvSpPr>
            <p:cNvPr id="13" name="Rectangle 20">
              <a:extLst>
                <a:ext uri="{FF2B5EF4-FFF2-40B4-BE49-F238E27FC236}">
                  <a16:creationId xmlns:a16="http://schemas.microsoft.com/office/drawing/2014/main" id="{24A95C9A-B923-432F-9745-6446EF8D5B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white">
            <a:xfrm>
              <a:off x="2211875" y="5257482"/>
              <a:ext cx="2586931" cy="1619837"/>
            </a:xfrm>
            <a:custGeom>
              <a:avLst/>
              <a:gdLst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0 w 2611581"/>
                <a:gd name="connsiteY3" fmla="*/ 4303713 h 4303713"/>
                <a:gd name="connsiteX4" fmla="*/ 0 w 2611581"/>
                <a:gd name="connsiteY4" fmla="*/ 0 h 4303713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693718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14104"/>
                <a:gd name="connsiteX1" fmla="*/ 2611581 w 2611581"/>
                <a:gd name="connsiteY1" fmla="*/ 0 h 4314104"/>
                <a:gd name="connsiteX2" fmla="*/ 2611581 w 2611581"/>
                <a:gd name="connsiteY2" fmla="*/ 4303713 h 4314104"/>
                <a:gd name="connsiteX3" fmla="*/ 1963882 w 2611581"/>
                <a:gd name="connsiteY3" fmla="*/ 4314104 h 4314104"/>
                <a:gd name="connsiteX4" fmla="*/ 0 w 2611581"/>
                <a:gd name="connsiteY4" fmla="*/ 0 h 4314104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213264 w 2611581"/>
                <a:gd name="connsiteY3" fmla="*/ 4293322 h 4303713"/>
                <a:gd name="connsiteX4" fmla="*/ 0 w 2611581"/>
                <a:gd name="connsiteY4" fmla="*/ 0 h 4303713"/>
                <a:gd name="connsiteX0" fmla="*/ 0 w 2611581"/>
                <a:gd name="connsiteY0" fmla="*/ 0 h 4303713"/>
                <a:gd name="connsiteX1" fmla="*/ 2611581 w 2611581"/>
                <a:gd name="connsiteY1" fmla="*/ 0 h 4303713"/>
                <a:gd name="connsiteX2" fmla="*/ 2611581 w 2611581"/>
                <a:gd name="connsiteY2" fmla="*/ 4303713 h 4303713"/>
                <a:gd name="connsiteX3" fmla="*/ 2171701 w 2611581"/>
                <a:gd name="connsiteY3" fmla="*/ 3638695 h 4303713"/>
                <a:gd name="connsiteX4" fmla="*/ 0 w 2611581"/>
                <a:gd name="connsiteY4" fmla="*/ 0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81054 w 2720934"/>
                <a:gd name="connsiteY3" fmla="*/ 3638695 h 4303713"/>
                <a:gd name="connsiteX4" fmla="*/ 0 w 2720934"/>
                <a:gd name="connsiteY4" fmla="*/ 268283 h 4303713"/>
                <a:gd name="connsiteX0" fmla="*/ 0 w 2720934"/>
                <a:gd name="connsiteY0" fmla="*/ 268283 h 4303713"/>
                <a:gd name="connsiteX1" fmla="*/ 2720934 w 2720934"/>
                <a:gd name="connsiteY1" fmla="*/ 0 h 4303713"/>
                <a:gd name="connsiteX2" fmla="*/ 2720934 w 2720934"/>
                <a:gd name="connsiteY2" fmla="*/ 4303713 h 4303713"/>
                <a:gd name="connsiteX3" fmla="*/ 2264231 w 2720934"/>
                <a:gd name="connsiteY3" fmla="*/ 3717600 h 4303713"/>
                <a:gd name="connsiteX4" fmla="*/ 0 w 2720934"/>
                <a:gd name="connsiteY4" fmla="*/ 268283 h 4303713"/>
                <a:gd name="connsiteX0" fmla="*/ 0 w 2720934"/>
                <a:gd name="connsiteY0" fmla="*/ 268283 h 4335275"/>
                <a:gd name="connsiteX1" fmla="*/ 2720934 w 2720934"/>
                <a:gd name="connsiteY1" fmla="*/ 0 h 4335275"/>
                <a:gd name="connsiteX2" fmla="*/ 2653639 w 2720934"/>
                <a:gd name="connsiteY2" fmla="*/ 4335275 h 4335275"/>
                <a:gd name="connsiteX3" fmla="*/ 2264231 w 2720934"/>
                <a:gd name="connsiteY3" fmla="*/ 3717600 h 4335275"/>
                <a:gd name="connsiteX4" fmla="*/ 0 w 2720934"/>
                <a:gd name="connsiteY4" fmla="*/ 268283 h 4335275"/>
                <a:gd name="connsiteX0" fmla="*/ 0 w 2737757"/>
                <a:gd name="connsiteY0" fmla="*/ 236721 h 4335275"/>
                <a:gd name="connsiteX1" fmla="*/ 2737757 w 2737757"/>
                <a:gd name="connsiteY1" fmla="*/ 0 h 4335275"/>
                <a:gd name="connsiteX2" fmla="*/ 2670462 w 2737757"/>
                <a:gd name="connsiteY2" fmla="*/ 4335275 h 4335275"/>
                <a:gd name="connsiteX3" fmla="*/ 2281054 w 2737757"/>
                <a:gd name="connsiteY3" fmla="*/ 3717600 h 4335275"/>
                <a:gd name="connsiteX4" fmla="*/ 0 w 2737757"/>
                <a:gd name="connsiteY4" fmla="*/ 236721 h 4335275"/>
                <a:gd name="connsiteX0" fmla="*/ 0 w 2729346"/>
                <a:gd name="connsiteY0" fmla="*/ 0 h 4098554"/>
                <a:gd name="connsiteX1" fmla="*/ 2729346 w 2729346"/>
                <a:gd name="connsiteY1" fmla="*/ 126250 h 4098554"/>
                <a:gd name="connsiteX2" fmla="*/ 2670462 w 2729346"/>
                <a:gd name="connsiteY2" fmla="*/ 4098554 h 4098554"/>
                <a:gd name="connsiteX3" fmla="*/ 2281054 w 2729346"/>
                <a:gd name="connsiteY3" fmla="*/ 3480879 h 4098554"/>
                <a:gd name="connsiteX4" fmla="*/ 0 w 2729346"/>
                <a:gd name="connsiteY4" fmla="*/ 0 h 4098554"/>
                <a:gd name="connsiteX0" fmla="*/ 0 w 2720934"/>
                <a:gd name="connsiteY0" fmla="*/ 0 h 4098554"/>
                <a:gd name="connsiteX1" fmla="*/ 2720934 w 2720934"/>
                <a:gd name="connsiteY1" fmla="*/ 31562 h 4098554"/>
                <a:gd name="connsiteX2" fmla="*/ 2670462 w 2720934"/>
                <a:gd name="connsiteY2" fmla="*/ 4098554 h 4098554"/>
                <a:gd name="connsiteX3" fmla="*/ 2281054 w 2720934"/>
                <a:gd name="connsiteY3" fmla="*/ 3480879 h 4098554"/>
                <a:gd name="connsiteX4" fmla="*/ 0 w 2720934"/>
                <a:gd name="connsiteY4" fmla="*/ 0 h 4098554"/>
                <a:gd name="connsiteX0" fmla="*/ 0 w 2720934"/>
                <a:gd name="connsiteY0" fmla="*/ 15782 h 4114336"/>
                <a:gd name="connsiteX1" fmla="*/ 2720934 w 2720934"/>
                <a:gd name="connsiteY1" fmla="*/ 0 h 4114336"/>
                <a:gd name="connsiteX2" fmla="*/ 2670462 w 2720934"/>
                <a:gd name="connsiteY2" fmla="*/ 4114336 h 4114336"/>
                <a:gd name="connsiteX3" fmla="*/ 2281054 w 2720934"/>
                <a:gd name="connsiteY3" fmla="*/ 3496661 h 4114336"/>
                <a:gd name="connsiteX4" fmla="*/ 0 w 2720934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80409 w 2820289"/>
                <a:gd name="connsiteY3" fmla="*/ 3496661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9817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2820289"/>
                <a:gd name="connsiteY0" fmla="*/ 15782 h 4114336"/>
                <a:gd name="connsiteX1" fmla="*/ 2820289 w 2820289"/>
                <a:gd name="connsiteY1" fmla="*/ 0 h 4114336"/>
                <a:gd name="connsiteX2" fmla="*/ 2763972 w 2820289"/>
                <a:gd name="connsiteY2" fmla="*/ 4114336 h 4114336"/>
                <a:gd name="connsiteX3" fmla="*/ 2362876 w 2820289"/>
                <a:gd name="connsiteY3" fmla="*/ 3517980 h 4114336"/>
                <a:gd name="connsiteX4" fmla="*/ 0 w 2820289"/>
                <a:gd name="connsiteY4" fmla="*/ 15782 h 4114336"/>
                <a:gd name="connsiteX0" fmla="*/ 0 w 3721149"/>
                <a:gd name="connsiteY0" fmla="*/ 0 h 4269703"/>
                <a:gd name="connsiteX1" fmla="*/ 3721149 w 3721149"/>
                <a:gd name="connsiteY1" fmla="*/ 155367 h 4269703"/>
                <a:gd name="connsiteX2" fmla="*/ 3664832 w 3721149"/>
                <a:gd name="connsiteY2" fmla="*/ 4269703 h 4269703"/>
                <a:gd name="connsiteX3" fmla="*/ 3263736 w 3721149"/>
                <a:gd name="connsiteY3" fmla="*/ 3673347 h 4269703"/>
                <a:gd name="connsiteX4" fmla="*/ 0 w 3721149"/>
                <a:gd name="connsiteY4" fmla="*/ 0 h 4269703"/>
                <a:gd name="connsiteX0" fmla="*/ 0 w 3721149"/>
                <a:gd name="connsiteY0" fmla="*/ 0 h 4289488"/>
                <a:gd name="connsiteX1" fmla="*/ 3721149 w 3721149"/>
                <a:gd name="connsiteY1" fmla="*/ 155367 h 4289488"/>
                <a:gd name="connsiteX2" fmla="*/ 3664832 w 3721149"/>
                <a:gd name="connsiteY2" fmla="*/ 4269703 h 4289488"/>
                <a:gd name="connsiteX3" fmla="*/ 1705997 w 3721149"/>
                <a:gd name="connsiteY3" fmla="*/ 4289488 h 4289488"/>
                <a:gd name="connsiteX4" fmla="*/ 0 w 3721149"/>
                <a:gd name="connsiteY4" fmla="*/ 0 h 4289488"/>
                <a:gd name="connsiteX0" fmla="*/ 0 w 3664846"/>
                <a:gd name="connsiteY0" fmla="*/ 15785 h 4305273"/>
                <a:gd name="connsiteX1" fmla="*/ 3664846 w 3664846"/>
                <a:gd name="connsiteY1" fmla="*/ 0 h 4305273"/>
                <a:gd name="connsiteX2" fmla="*/ 3664832 w 3664846"/>
                <a:gd name="connsiteY2" fmla="*/ 4285488 h 4305273"/>
                <a:gd name="connsiteX3" fmla="*/ 1705997 w 3664846"/>
                <a:gd name="connsiteY3" fmla="*/ 4305273 h 4305273"/>
                <a:gd name="connsiteX4" fmla="*/ 0 w 3664846"/>
                <a:gd name="connsiteY4" fmla="*/ 15785 h 430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64846" h="4305273">
                  <a:moveTo>
                    <a:pt x="0" y="15785"/>
                  </a:moveTo>
                  <a:lnTo>
                    <a:pt x="3664846" y="0"/>
                  </a:lnTo>
                  <a:cubicBezTo>
                    <a:pt x="3664841" y="1428496"/>
                    <a:pt x="3664837" y="2856992"/>
                    <a:pt x="3664832" y="4285488"/>
                  </a:cubicBezTo>
                  <a:lnTo>
                    <a:pt x="1705997" y="4305273"/>
                  </a:lnTo>
                  <a:lnTo>
                    <a:pt x="0" y="15785"/>
                  </a:lnTo>
                  <a:close/>
                </a:path>
              </a:pathLst>
            </a:custGeom>
            <a:blipFill rotWithShape="0">
              <a:blip r:embed="rId2">
                <a:duotone>
                  <a:schemeClr val="bg2">
                    <a:shade val="76000"/>
                    <a:satMod val="180000"/>
                  </a:schemeClr>
                  <a:schemeClr val="bg2">
                    <a:tint val="80000"/>
                    <a:satMod val="120000"/>
                    <a:lumMod val="180000"/>
                  </a:schemeClr>
                </a:duotone>
              </a:blip>
              <a:stretch>
                <a:fillRect l="-163116" t="-323529" r="-398251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ECD1690-220A-4E9A-8B42-6231686E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360612" y="0"/>
            <a:ext cx="2436813" cy="6858001"/>
            <a:chOff x="1320800" y="0"/>
            <a:chExt cx="2436813" cy="6858001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806DE5A7-D018-46AF-BDF7-6CDCC6C3F4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43AE4CE0-B238-4049-B45D-71494D7777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3BB59F37-4598-48D0-9D73-9F329F8829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37017D10-4E71-48C1-AD3D-C35CFF6B3E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ED5EA6CC-320E-4952-AF54-24697E7F9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8AE947FD-5039-485D-B8C4-761C15A958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62399" y="685800"/>
            <a:ext cx="7345891" cy="1413933"/>
          </a:xfrm>
        </p:spPr>
        <p:txBody>
          <a:bodyPr>
            <a:normAutofit/>
          </a:bodyPr>
          <a:lstStyle/>
          <a:p>
            <a:r>
              <a:rPr lang="pt-BR" b="1" dirty="0"/>
              <a:t>SENTIDOS  DO CURRÍCULO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95725" y="1772529"/>
            <a:ext cx="7659156" cy="4965895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pt-BR" sz="2800" dirty="0"/>
              <a:t>É o </a:t>
            </a:r>
            <a:r>
              <a:rPr lang="pt-BR" sz="2800" b="1" dirty="0"/>
              <a:t>conjunto de conhecimentos, habilidades, atitudes </a:t>
            </a:r>
            <a:r>
              <a:rPr lang="pt-BR" sz="2800" dirty="0"/>
              <a:t>consideradas importantes para o desenvolvimento de um grupo, num determinado </a:t>
            </a:r>
            <a:r>
              <a:rPr lang="pt-BR" sz="2800" b="1" dirty="0"/>
              <a:t>tempo e espaço</a:t>
            </a:r>
            <a:r>
              <a:rPr lang="pt-BR" sz="2800" dirty="0"/>
              <a:t>. </a:t>
            </a:r>
          </a:p>
          <a:p>
            <a:r>
              <a:rPr lang="pt-BR" sz="2800" dirty="0"/>
              <a:t>O currículo é um </a:t>
            </a:r>
            <a:r>
              <a:rPr lang="pt-BR" sz="2800" b="1" dirty="0"/>
              <a:t>espaço tencionado </a:t>
            </a:r>
            <a:r>
              <a:rPr lang="pt-BR" sz="2800" dirty="0"/>
              <a:t>de forças culturais e políticas, não está pronto e posto para ser cumprido, </a:t>
            </a:r>
            <a:r>
              <a:rPr lang="pt-BR" sz="2800" b="1" dirty="0"/>
              <a:t>ele é construído </a:t>
            </a:r>
            <a:r>
              <a:rPr lang="pt-BR" sz="2800" dirty="0"/>
              <a:t>na medida em que os sujeitos se envolvem , se entrelaçam e se comprometem na construção dos conhecimentos necessários para a sobrevivência do grupo social. (Silva, 1995, 2001) </a:t>
            </a:r>
          </a:p>
        </p:txBody>
      </p:sp>
    </p:spTree>
    <p:extLst>
      <p:ext uri="{BB962C8B-B14F-4D97-AF65-F5344CB8AC3E}">
        <p14:creationId xmlns:p14="http://schemas.microsoft.com/office/powerpoint/2010/main" val="281278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39BC0CCE-736B-41AE-9074-74B4F5A34BC4}"/>
              </a:ext>
            </a:extLst>
          </p:cNvPr>
          <p:cNvSpPr/>
          <p:nvPr/>
        </p:nvSpPr>
        <p:spPr>
          <a:xfrm>
            <a:off x="1894114" y="0"/>
            <a:ext cx="10058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 </a:t>
            </a:r>
            <a:r>
              <a:rPr lang="pt-BR" sz="3600" b="1" dirty="0">
                <a:solidFill>
                  <a:srgbClr val="FF0000"/>
                </a:solidFill>
              </a:rPr>
              <a:t>SENTIDOS DO CURRÍCULO: </a:t>
            </a:r>
          </a:p>
          <a:p>
            <a:r>
              <a:rPr lang="pt-BR" sz="3600" dirty="0"/>
              <a:t>Currículo é </a:t>
            </a:r>
            <a:r>
              <a:rPr lang="pt-BR" sz="3600" b="1" dirty="0">
                <a:solidFill>
                  <a:srgbClr val="FF0000"/>
                </a:solidFill>
              </a:rPr>
              <a:t>território de contestações</a:t>
            </a:r>
            <a:r>
              <a:rPr lang="pt-BR" sz="3600" dirty="0"/>
              <a:t>, não um processo  no qual convivem lado a lado com fatores lógicos, epistemológicos, intelectuais, determinantes sociais menos “nobres” e menos “formais”, tais como interesses rituais, conflitos simbólicos e culturais, necessidades de legitimação e de controle, propósitos de dominação dirigidos por fatores ligados à classe, à raça, ao gênero. (SILVA, 2005)</a:t>
            </a:r>
          </a:p>
        </p:txBody>
      </p:sp>
    </p:spTree>
    <p:extLst>
      <p:ext uri="{BB962C8B-B14F-4D97-AF65-F5344CB8AC3E}">
        <p14:creationId xmlns:p14="http://schemas.microsoft.com/office/powerpoint/2010/main" val="1712559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e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93B4CCAC-FD5A-4D59-B1AC-EAF45910B5A9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1329</TotalTime>
  <Words>1415</Words>
  <Application>Microsoft Office PowerPoint</Application>
  <PresentationFormat>Widescreen</PresentationFormat>
  <Paragraphs>115</Paragraphs>
  <Slides>26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8" baseType="lpstr">
      <vt:lpstr>Abadi</vt:lpstr>
      <vt:lpstr>Arial</vt:lpstr>
      <vt:lpstr>Arial Black</vt:lpstr>
      <vt:lpstr>Berlin Sans FB Demi</vt:lpstr>
      <vt:lpstr>Calibri</vt:lpstr>
      <vt:lpstr>Corbel</vt:lpstr>
      <vt:lpstr>Impact</vt:lpstr>
      <vt:lpstr>Times New Roman</vt:lpstr>
      <vt:lpstr>Verdana</vt:lpstr>
      <vt:lpstr>Wingdings</vt:lpstr>
      <vt:lpstr>Paralaxe</vt:lpstr>
      <vt:lpstr>Slide</vt:lpstr>
      <vt:lpstr>Fundamentos do Currículo para a Educação Básica e Superior e os Saberes Docentes  </vt:lpstr>
      <vt:lpstr>O CAMPO DO CURRÍCULO NA EDUCAÇÃO</vt:lpstr>
      <vt:lpstr>CURRÍCULO: PERCURSOS HISTÓRICOS</vt:lpstr>
      <vt:lpstr>CURRÍCULO: PERCURSOS HISTÓRICOS</vt:lpstr>
      <vt:lpstr>Apresentação do PowerPoint</vt:lpstr>
      <vt:lpstr>Apresentação do PowerPoint</vt:lpstr>
      <vt:lpstr>Apresentação do PowerPoint</vt:lpstr>
      <vt:lpstr>SENTIDOS  DO CURRÍCULO</vt:lpstr>
      <vt:lpstr>Apresentação do PowerPoint</vt:lpstr>
      <vt:lpstr>Apresentação do PowerPoint</vt:lpstr>
      <vt:lpstr>Apresentação do PowerPoint</vt:lpstr>
      <vt:lpstr>SENTIDOS DO CURRÍCULO</vt:lpstr>
      <vt:lpstr>SENTIDOS DO CURRÍCULO</vt:lpstr>
      <vt:lpstr>Apresentação do PowerPoint</vt:lpstr>
      <vt:lpstr>Apresentação do PowerPoint</vt:lpstr>
      <vt:lpstr>FORMAS DE CURRÍCULO</vt:lpstr>
      <vt:lpstr>Apresentação do PowerPoint</vt:lpstr>
      <vt:lpstr>CURRÍCULO OCULTO</vt:lpstr>
      <vt:lpstr>Apresentação do PowerPoint</vt:lpstr>
      <vt:lpstr>Da grade para a Matriz articulada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Fundamentos do Currículo para a Educação Superior</dc:title>
  <dc:creator>Noeli Rivas</dc:creator>
  <cp:lastModifiedBy>Noeli Rivas</cp:lastModifiedBy>
  <cp:revision>24</cp:revision>
  <cp:lastPrinted>2023-05-01T18:10:36Z</cp:lastPrinted>
  <dcterms:created xsi:type="dcterms:W3CDTF">2020-06-03T01:46:18Z</dcterms:created>
  <dcterms:modified xsi:type="dcterms:W3CDTF">2023-08-21T12:16:26Z</dcterms:modified>
</cp:coreProperties>
</file>