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72"/>
  </p:notesMasterIdLst>
  <p:sldIdLst>
    <p:sldId id="277" r:id="rId2"/>
    <p:sldId id="261" r:id="rId3"/>
    <p:sldId id="340" r:id="rId4"/>
    <p:sldId id="283" r:id="rId5"/>
    <p:sldId id="284" r:id="rId6"/>
    <p:sldId id="310" r:id="rId7"/>
    <p:sldId id="322" r:id="rId8"/>
    <p:sldId id="294" r:id="rId9"/>
    <p:sldId id="334" r:id="rId10"/>
    <p:sldId id="335" r:id="rId11"/>
    <p:sldId id="257" r:id="rId12"/>
    <p:sldId id="333" r:id="rId13"/>
    <p:sldId id="258" r:id="rId14"/>
    <p:sldId id="301" r:id="rId15"/>
    <p:sldId id="306" r:id="rId16"/>
    <p:sldId id="259" r:id="rId17"/>
    <p:sldId id="298" r:id="rId18"/>
    <p:sldId id="276" r:id="rId19"/>
    <p:sldId id="320" r:id="rId20"/>
    <p:sldId id="305" r:id="rId21"/>
    <p:sldId id="296" r:id="rId22"/>
    <p:sldId id="260" r:id="rId23"/>
    <p:sldId id="299" r:id="rId24"/>
    <p:sldId id="285" r:id="rId25"/>
    <p:sldId id="262" r:id="rId26"/>
    <p:sldId id="263" r:id="rId27"/>
    <p:sldId id="297" r:id="rId28"/>
    <p:sldId id="316" r:id="rId29"/>
    <p:sldId id="274" r:id="rId30"/>
    <p:sldId id="287" r:id="rId31"/>
    <p:sldId id="275" r:id="rId32"/>
    <p:sldId id="315" r:id="rId33"/>
    <p:sldId id="317" r:id="rId34"/>
    <p:sldId id="318" r:id="rId35"/>
    <p:sldId id="264" r:id="rId36"/>
    <p:sldId id="279" r:id="rId37"/>
    <p:sldId id="321" r:id="rId38"/>
    <p:sldId id="265" r:id="rId39"/>
    <p:sldId id="312" r:id="rId40"/>
    <p:sldId id="314" r:id="rId41"/>
    <p:sldId id="325" r:id="rId42"/>
    <p:sldId id="266" r:id="rId43"/>
    <p:sldId id="327" r:id="rId44"/>
    <p:sldId id="280" r:id="rId45"/>
    <p:sldId id="267" r:id="rId46"/>
    <p:sldId id="286" r:id="rId47"/>
    <p:sldId id="330" r:id="rId48"/>
    <p:sldId id="331" r:id="rId49"/>
    <p:sldId id="328" r:id="rId50"/>
    <p:sldId id="332" r:id="rId51"/>
    <p:sldId id="339" r:id="rId52"/>
    <p:sldId id="341" r:id="rId53"/>
    <p:sldId id="342" r:id="rId54"/>
    <p:sldId id="269" r:id="rId55"/>
    <p:sldId id="308" r:id="rId56"/>
    <p:sldId id="309" r:id="rId57"/>
    <p:sldId id="329" r:id="rId58"/>
    <p:sldId id="268" r:id="rId59"/>
    <p:sldId id="326" r:id="rId60"/>
    <p:sldId id="336" r:id="rId61"/>
    <p:sldId id="270" r:id="rId62"/>
    <p:sldId id="292" r:id="rId63"/>
    <p:sldId id="271" r:id="rId64"/>
    <p:sldId id="337" r:id="rId65"/>
    <p:sldId id="293" r:id="rId66"/>
    <p:sldId id="272" r:id="rId67"/>
    <p:sldId id="291" r:id="rId68"/>
    <p:sldId id="338" r:id="rId69"/>
    <p:sldId id="273" r:id="rId70"/>
    <p:sldId id="281" r:id="rId7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0058"/>
    <a:srgbClr val="003300"/>
    <a:srgbClr val="339966"/>
    <a:srgbClr val="1C1C1C"/>
    <a:srgbClr val="666699"/>
    <a:srgbClr val="C0C0C0"/>
    <a:srgbClr val="00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6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 para editar os estilos do texto mestre</a:t>
            </a:r>
          </a:p>
          <a:p>
            <a:pPr lvl="1"/>
            <a:r>
              <a:rPr lang="en-US" noProof="0" smtClean="0"/>
              <a:t>Segundo nível</a:t>
            </a:r>
          </a:p>
          <a:p>
            <a:pPr lvl="2"/>
            <a:r>
              <a:rPr lang="en-US" noProof="0" smtClean="0"/>
              <a:t>Terceiro nível</a:t>
            </a:r>
          </a:p>
          <a:p>
            <a:pPr lvl="3"/>
            <a:r>
              <a:rPr lang="en-US" noProof="0" smtClean="0"/>
              <a:t>Quarto nível</a:t>
            </a:r>
          </a:p>
          <a:p>
            <a:pPr lvl="4"/>
            <a:r>
              <a:rPr lang="en-US" noProof="0" smtClean="0"/>
              <a:t>Quinto nível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2FE1C57-B230-4B69-AFAB-EF455A6AD26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44780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Clique para editar o estilo do título mestre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057400" y="38862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Clique para editar o estilo do subtítulo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676400" y="64008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80808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962400" y="64008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80808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80808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491A91A6-86AF-4AFB-9E7F-6E0EE3E8446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138113" y="6445250"/>
            <a:ext cx="1444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pt-BR" sz="1600" b="1" dirty="0">
                <a:latin typeface="Arial" charset="0"/>
              </a:rPr>
              <a:t>TT-EEFEUSP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4579938"/>
            <a:ext cx="7704137" cy="187325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t-BR" sz="54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FRATURAS</a:t>
            </a:r>
            <a:r>
              <a:rPr lang="pt-BR" sz="54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/>
            </a:r>
            <a:br>
              <a:rPr lang="pt-BR" sz="54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</a:br>
            <a:r>
              <a:rPr lang="pt-B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Prof 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ª</a:t>
            </a:r>
            <a:r>
              <a:rPr lang="pt-B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. Dra. Taís Tinucci</a:t>
            </a:r>
            <a:br>
              <a:rPr lang="pt-B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</a:br>
            <a:r>
              <a:rPr lang="pt-B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Socorros de Urgência</a:t>
            </a:r>
            <a:endParaRPr lang="pt-BR" sz="28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pic>
        <p:nvPicPr>
          <p:cNvPr id="3" name="Imagem 1" descr="frat8.bmp"/>
          <p:cNvPicPr>
            <a:picLocks noChangeAspect="1"/>
          </p:cNvPicPr>
          <p:nvPr/>
        </p:nvPicPr>
        <p:blipFill>
          <a:blip r:embed="rId2" cstate="print"/>
          <a:srcRect r="10891"/>
          <a:stretch>
            <a:fillRect/>
          </a:stretch>
        </p:blipFill>
        <p:spPr bwMode="auto">
          <a:xfrm>
            <a:off x="1331913" y="692150"/>
            <a:ext cx="6480175" cy="3636963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1403350" y="3851275"/>
            <a:ext cx="2663825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180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Fratura de tíbia e fíbula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ostela1"/>
          <p:cNvPicPr>
            <a:picLocks noChangeAspect="1" noChangeArrowheads="1"/>
          </p:cNvPicPr>
          <p:nvPr/>
        </p:nvPicPr>
        <p:blipFill>
          <a:blip r:embed="rId2" cstate="print"/>
          <a:srcRect t="2434" r="697" b="749"/>
          <a:stretch>
            <a:fillRect/>
          </a:stretch>
        </p:blipFill>
        <p:spPr bwMode="auto">
          <a:xfrm>
            <a:off x="0" y="1662113"/>
            <a:ext cx="6227763" cy="353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3" descr="costela2"/>
          <p:cNvPicPr>
            <a:picLocks noChangeAspect="1" noChangeArrowheads="1"/>
          </p:cNvPicPr>
          <p:nvPr/>
        </p:nvPicPr>
        <p:blipFill>
          <a:blip r:embed="rId3" cstate="print"/>
          <a:srcRect l="7227" t="4480"/>
          <a:stretch>
            <a:fillRect/>
          </a:stretch>
        </p:blipFill>
        <p:spPr bwMode="auto">
          <a:xfrm>
            <a:off x="4572000" y="3068638"/>
            <a:ext cx="45720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672" y="1844675"/>
            <a:ext cx="3960813" cy="316865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"/>
              <a:defRPr/>
            </a:pPr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Fechadas</a:t>
            </a:r>
          </a:p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"/>
              <a:defRPr/>
            </a:pPr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Expostas</a:t>
            </a:r>
          </a:p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"/>
              <a:defRPr/>
            </a:pPr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Intra-articulares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65100" y="420688"/>
            <a:ext cx="8813800" cy="920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pt-BR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 </a:t>
            </a:r>
            <a:r>
              <a:rPr lang="pt-BR" sz="5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classificação das fraturas</a:t>
            </a:r>
            <a:endParaRPr lang="pt-BR" sz="40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pic>
        <p:nvPicPr>
          <p:cNvPr id="5" name="Picture 6" descr="fratura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1700213"/>
            <a:ext cx="3173413" cy="3481387"/>
          </a:xfrm>
          <a:prstGeom prst="rect">
            <a:avLst/>
          </a:prstGeom>
          <a:noFill/>
          <a:ln w="38100">
            <a:solidFill>
              <a:schemeClr val="tx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2"/>
          <p:cNvGrpSpPr>
            <a:grpSpLocks/>
          </p:cNvGrpSpPr>
          <p:nvPr/>
        </p:nvGrpSpPr>
        <p:grpSpPr bwMode="auto">
          <a:xfrm>
            <a:off x="251520" y="620689"/>
            <a:ext cx="8496944" cy="5832648"/>
            <a:chOff x="0" y="391"/>
            <a:chExt cx="5760" cy="3719"/>
          </a:xfrm>
        </p:grpSpPr>
        <p:grpSp>
          <p:nvGrpSpPr>
            <p:cNvPr id="25602" name="Group 3"/>
            <p:cNvGrpSpPr>
              <a:grpSpLocks/>
            </p:cNvGrpSpPr>
            <p:nvPr/>
          </p:nvGrpSpPr>
          <p:grpSpPr bwMode="auto">
            <a:xfrm>
              <a:off x="0" y="391"/>
              <a:ext cx="5760" cy="1769"/>
              <a:chOff x="0" y="391"/>
              <a:chExt cx="5760" cy="1769"/>
            </a:xfrm>
          </p:grpSpPr>
          <p:pic>
            <p:nvPicPr>
              <p:cNvPr id="25604" name="Picture 4" descr="fraturas fechadas e expost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619" t="2611" r="35185" b="10246"/>
              <a:stretch>
                <a:fillRect/>
              </a:stretch>
            </p:blipFill>
            <p:spPr bwMode="auto">
              <a:xfrm>
                <a:off x="0" y="391"/>
                <a:ext cx="5760" cy="16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605" name="Rectangle 5"/>
              <p:cNvSpPr>
                <a:spLocks noChangeArrowheads="1"/>
              </p:cNvSpPr>
              <p:nvPr/>
            </p:nvSpPr>
            <p:spPr bwMode="auto">
              <a:xfrm>
                <a:off x="2562" y="391"/>
                <a:ext cx="636" cy="176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pic>
          <p:nvPicPr>
            <p:cNvPr id="25603" name="Picture 6" descr="fraturas fechadas e exposta"/>
            <p:cNvPicPr>
              <a:picLocks noChangeAspect="1" noChangeArrowheads="1"/>
            </p:cNvPicPr>
            <p:nvPr/>
          </p:nvPicPr>
          <p:blipFill>
            <a:blip r:embed="rId2" cstate="print"/>
            <a:srcRect l="72588" t="5820" b="2386"/>
            <a:stretch>
              <a:fillRect/>
            </a:stretch>
          </p:blipFill>
          <p:spPr bwMode="auto">
            <a:xfrm>
              <a:off x="1610" y="2341"/>
              <a:ext cx="2540" cy="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9592" y="1844824"/>
            <a:ext cx="7702550" cy="33115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ª"/>
              <a:defRPr/>
            </a:pPr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Quando o foco de fratura não se comunica com o meio exterior, ou seja, a pele permanece íntegra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65100" y="563563"/>
            <a:ext cx="8813800" cy="920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pt-BR" sz="5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fraturas fechadas</a:t>
            </a:r>
          </a:p>
        </p:txBody>
      </p:sp>
      <p:pic>
        <p:nvPicPr>
          <p:cNvPr id="5" name="Imagem 1" descr="frat exposta.jpg"/>
          <p:cNvPicPr>
            <a:picLocks noChangeAspect="1"/>
          </p:cNvPicPr>
          <p:nvPr/>
        </p:nvPicPr>
        <p:blipFill>
          <a:blip r:embed="rId2" cstate="print"/>
          <a:srcRect l="2622" t="18160" r="55150" b="42589"/>
          <a:stretch>
            <a:fillRect/>
          </a:stretch>
        </p:blipFill>
        <p:spPr bwMode="auto">
          <a:xfrm>
            <a:off x="2771775" y="5075238"/>
            <a:ext cx="3597275" cy="159385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tardelli frat antebraç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06488"/>
            <a:ext cx="8353425" cy="4645025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fratura atb"/>
          <p:cNvPicPr>
            <a:picLocks noChangeAspect="1" noChangeArrowheads="1"/>
          </p:cNvPicPr>
          <p:nvPr/>
        </p:nvPicPr>
        <p:blipFill>
          <a:blip r:embed="rId2" cstate="print"/>
          <a:srcRect l="17801" t="2989" r="56458" b="63440"/>
          <a:stretch>
            <a:fillRect/>
          </a:stretch>
        </p:blipFill>
        <p:spPr bwMode="auto">
          <a:xfrm>
            <a:off x="5940425" y="144463"/>
            <a:ext cx="1673225" cy="3213100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3555" name="Picture 5" descr="fratura atb"/>
          <p:cNvPicPr>
            <a:picLocks noChangeAspect="1" noChangeArrowheads="1"/>
          </p:cNvPicPr>
          <p:nvPr/>
        </p:nvPicPr>
        <p:blipFill>
          <a:blip r:embed="rId2" cstate="print"/>
          <a:srcRect l="19763" t="58052" r="5656" b="11072"/>
          <a:stretch>
            <a:fillRect/>
          </a:stretch>
        </p:blipFill>
        <p:spPr bwMode="auto">
          <a:xfrm>
            <a:off x="360363" y="2182813"/>
            <a:ext cx="4140200" cy="2525712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3556" name="Picture 6" descr="fratura atb"/>
          <p:cNvPicPr>
            <a:picLocks noChangeAspect="1" noChangeArrowheads="1"/>
          </p:cNvPicPr>
          <p:nvPr/>
        </p:nvPicPr>
        <p:blipFill>
          <a:blip r:embed="rId2" cstate="print"/>
          <a:srcRect l="57373" t="2989" r="12915" b="63440"/>
          <a:stretch>
            <a:fillRect/>
          </a:stretch>
        </p:blipFill>
        <p:spPr bwMode="auto">
          <a:xfrm>
            <a:off x="5826125" y="3502025"/>
            <a:ext cx="1944688" cy="3240088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8676" name="Oval 7"/>
          <p:cNvSpPr>
            <a:spLocks noChangeArrowheads="1"/>
          </p:cNvSpPr>
          <p:nvPr/>
        </p:nvSpPr>
        <p:spPr bwMode="auto">
          <a:xfrm>
            <a:off x="6443663" y="1700213"/>
            <a:ext cx="1008062" cy="649287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28677" name="Oval 8"/>
          <p:cNvSpPr>
            <a:spLocks noChangeArrowheads="1"/>
          </p:cNvSpPr>
          <p:nvPr/>
        </p:nvSpPr>
        <p:spPr bwMode="auto">
          <a:xfrm>
            <a:off x="6372225" y="4435475"/>
            <a:ext cx="1008063" cy="649288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63650" y="1484313"/>
            <a:ext cx="7772400" cy="41148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ª"/>
              <a:defRPr/>
            </a:pPr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Quando o foco de fratura esta em contato com o meio externo, ou seja, a pele sofre solução de continuidade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65100" y="492125"/>
            <a:ext cx="8813800" cy="920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pt-BR" sz="5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fraturas expostas </a:t>
            </a:r>
          </a:p>
        </p:txBody>
      </p:sp>
      <p:pic>
        <p:nvPicPr>
          <p:cNvPr id="29699" name="Imagem 1" descr="frat fechada.jpg"/>
          <p:cNvPicPr>
            <a:picLocks noChangeAspect="1"/>
          </p:cNvPicPr>
          <p:nvPr/>
        </p:nvPicPr>
        <p:blipFill>
          <a:blip r:embed="rId2" cstate="print"/>
          <a:srcRect l="48970" t="11121" r="7771" b="56480"/>
          <a:stretch>
            <a:fillRect/>
          </a:stretch>
        </p:blipFill>
        <p:spPr bwMode="auto">
          <a:xfrm>
            <a:off x="4456113" y="5022850"/>
            <a:ext cx="45085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fratura ed silva"/>
          <p:cNvPicPr>
            <a:picLocks noChangeAspect="1" noChangeArrowheads="1"/>
          </p:cNvPicPr>
          <p:nvPr/>
        </p:nvPicPr>
        <p:blipFill>
          <a:blip r:embed="rId2" cstate="print"/>
          <a:srcRect l="4012" r="5954"/>
          <a:stretch>
            <a:fillRect/>
          </a:stretch>
        </p:blipFill>
        <p:spPr bwMode="auto">
          <a:xfrm>
            <a:off x="2972695" y="116632"/>
            <a:ext cx="3255489" cy="6597352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fratura3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 l="4964" t="2754" r="3474" b="3796"/>
          <a:stretch>
            <a:fillRect/>
          </a:stretch>
        </p:blipFill>
        <p:spPr bwMode="auto">
          <a:xfrm>
            <a:off x="2310837" y="116632"/>
            <a:ext cx="4493411" cy="6556424"/>
          </a:xfrm>
          <a:prstGeom prst="rect">
            <a:avLst/>
          </a:prstGeom>
          <a:noFill/>
          <a:ln w="381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m 2" descr="frat9.bmp"/>
          <p:cNvPicPr>
            <a:picLocks noChangeAspect="1"/>
          </p:cNvPicPr>
          <p:nvPr/>
        </p:nvPicPr>
        <p:blipFill>
          <a:blip r:embed="rId2" cstate="print"/>
          <a:srcRect b="16452"/>
          <a:stretch>
            <a:fillRect/>
          </a:stretch>
        </p:blipFill>
        <p:spPr bwMode="auto">
          <a:xfrm>
            <a:off x="971600" y="1124744"/>
            <a:ext cx="7182336" cy="4536504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60475" y="2122512"/>
            <a:ext cx="7632700" cy="41148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ª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São a resultante de forças que, aplicadas ao osso, ultrapassam sua resistência, levando à perda de continuidade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65100" y="260350"/>
            <a:ext cx="8813800" cy="1198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pt-BR" sz="7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fraturas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exposta"/>
          <p:cNvPicPr>
            <a:picLocks noChangeAspect="1" noChangeArrowheads="1"/>
          </p:cNvPicPr>
          <p:nvPr/>
        </p:nvPicPr>
        <p:blipFill>
          <a:blip r:embed="rId2" cstate="print"/>
          <a:srcRect l="16751" t="18025" r="5360" b="27837"/>
          <a:stretch>
            <a:fillRect/>
          </a:stretch>
        </p:blipFill>
        <p:spPr bwMode="auto">
          <a:xfrm>
            <a:off x="250825" y="923925"/>
            <a:ext cx="8569325" cy="4953000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fratu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457200"/>
            <a:ext cx="7200900" cy="6064250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3500" y="2051050"/>
            <a:ext cx="7702550" cy="41148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ª"/>
              <a:defRPr/>
            </a:pPr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Quando ocorrem no espaço articular. Levam à hemartrose, ou seja, hemorragia intra-articular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65100" y="563563"/>
            <a:ext cx="8813800" cy="920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pt-BR" sz="5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fraturas intrarticulares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fratura intraarticul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89038"/>
            <a:ext cx="8208962" cy="4560887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6866" name="Oval 5"/>
          <p:cNvSpPr>
            <a:spLocks noChangeArrowheads="1"/>
          </p:cNvSpPr>
          <p:nvPr/>
        </p:nvSpPr>
        <p:spPr bwMode="auto">
          <a:xfrm>
            <a:off x="2916238" y="3644900"/>
            <a:ext cx="1296987" cy="8636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  <p:sp>
        <p:nvSpPr>
          <p:cNvPr id="36867" name="Oval 7"/>
          <p:cNvSpPr>
            <a:spLocks noChangeArrowheads="1"/>
          </p:cNvSpPr>
          <p:nvPr/>
        </p:nvSpPr>
        <p:spPr bwMode="auto">
          <a:xfrm>
            <a:off x="7380288" y="3789363"/>
            <a:ext cx="1296987" cy="8636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levantad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2113" y="152400"/>
            <a:ext cx="5889625" cy="6477000"/>
          </a:xfrm>
          <a:prstGeom prst="rect">
            <a:avLst/>
          </a:prstGeom>
          <a:noFill/>
          <a:ln w="381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3928" y="1844675"/>
            <a:ext cx="4896543" cy="41148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Epifisárias</a:t>
            </a:r>
          </a:p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Metafisárias</a:t>
            </a:r>
          </a:p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Diafisárias  </a:t>
            </a:r>
          </a:p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Intra-articulares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65100" y="563563"/>
            <a:ext cx="8813800" cy="920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pt-BR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 </a:t>
            </a:r>
            <a:r>
              <a:rPr lang="pt-BR" sz="5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local das fraturas</a:t>
            </a:r>
            <a:endParaRPr lang="pt-BR" sz="40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pic>
        <p:nvPicPr>
          <p:cNvPr id="38916" name="Picture 4" descr="osso%20lon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862138"/>
            <a:ext cx="2000250" cy="4375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672" y="1916832"/>
            <a:ext cx="6265863" cy="482441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7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Alinhada</a:t>
            </a:r>
          </a:p>
          <a:p>
            <a:pPr>
              <a:lnSpc>
                <a:spcPct val="17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Angulação em valgo e em varo</a:t>
            </a:r>
          </a:p>
          <a:p>
            <a:pPr>
              <a:lnSpc>
                <a:spcPct val="17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Angulação anterior e posterior</a:t>
            </a:r>
          </a:p>
          <a:p>
            <a:pPr>
              <a:lnSpc>
                <a:spcPct val="17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Encurtamento</a:t>
            </a:r>
          </a:p>
          <a:p>
            <a:pPr>
              <a:lnSpc>
                <a:spcPct val="17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Translocação</a:t>
            </a:r>
          </a:p>
          <a:p>
            <a:pPr>
              <a:lnSpc>
                <a:spcPct val="17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Rotação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65100" y="400050"/>
            <a:ext cx="8813800" cy="144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pt-BR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 </a:t>
            </a:r>
            <a:r>
              <a:rPr lang="pt-BR" sz="4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classificação quanto ao alinhamento</a:t>
            </a:r>
            <a:endParaRPr lang="pt-BR" sz="40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fratura diafisaria"/>
          <p:cNvPicPr>
            <a:picLocks noChangeAspect="1" noChangeArrowheads="1"/>
          </p:cNvPicPr>
          <p:nvPr/>
        </p:nvPicPr>
        <p:blipFill>
          <a:blip r:embed="rId2" cstate="print"/>
          <a:srcRect b="32523"/>
          <a:stretch>
            <a:fillRect/>
          </a:stretch>
        </p:blipFill>
        <p:spPr bwMode="auto">
          <a:xfrm>
            <a:off x="395288" y="1254125"/>
            <a:ext cx="8353425" cy="4262438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agem 1" descr="frat4.bmp"/>
          <p:cNvPicPr>
            <a:picLocks noChangeAspect="1"/>
          </p:cNvPicPr>
          <p:nvPr/>
        </p:nvPicPr>
        <p:blipFill>
          <a:blip r:embed="rId2" cstate="print"/>
          <a:srcRect b="5263"/>
          <a:stretch>
            <a:fillRect/>
          </a:stretch>
        </p:blipFill>
        <p:spPr bwMode="auto">
          <a:xfrm>
            <a:off x="1619672" y="620688"/>
            <a:ext cx="5908656" cy="5597675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fratura1"/>
          <p:cNvPicPr>
            <a:picLocks noChangeAspect="1" noChangeArrowheads="1"/>
          </p:cNvPicPr>
          <p:nvPr/>
        </p:nvPicPr>
        <p:blipFill>
          <a:blip r:embed="rId2" cstate="print"/>
          <a:srcRect l="2744" t="2705" b="2705"/>
          <a:stretch>
            <a:fillRect/>
          </a:stretch>
        </p:blipFill>
        <p:spPr bwMode="auto">
          <a:xfrm>
            <a:off x="304800" y="522288"/>
            <a:ext cx="8534400" cy="5802312"/>
          </a:xfrm>
          <a:prstGeom prst="rect">
            <a:avLst/>
          </a:prstGeom>
          <a:noFill/>
          <a:ln w="381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43010" name="Oval 5"/>
          <p:cNvSpPr>
            <a:spLocks noChangeArrowheads="1"/>
          </p:cNvSpPr>
          <p:nvPr/>
        </p:nvSpPr>
        <p:spPr bwMode="auto">
          <a:xfrm>
            <a:off x="7019925" y="5084763"/>
            <a:ext cx="1296988" cy="865187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7288" y="188640"/>
            <a:ext cx="6829425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539552" y="554103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Representação esquemática de uma fratura recente na diáfise. Ocorre lesão do osso, periósteo e, forma-se um hematoma.</a:t>
            </a:r>
            <a:endParaRPr lang="pt-BR" dirty="0">
              <a:solidFill>
                <a:srgbClr val="0000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95536" y="260648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Foco de fratura</a:t>
            </a:r>
            <a:endParaRPr lang="pt-BR" sz="32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fratura cisse"/>
          <p:cNvPicPr>
            <a:picLocks noChangeAspect="1" noChangeArrowheads="1"/>
          </p:cNvPicPr>
          <p:nvPr/>
        </p:nvPicPr>
        <p:blipFill>
          <a:blip r:embed="rId2" cstate="print"/>
          <a:srcRect l="914" r="914" b="9499"/>
          <a:stretch>
            <a:fillRect/>
          </a:stretch>
        </p:blipFill>
        <p:spPr bwMode="auto">
          <a:xfrm>
            <a:off x="395288" y="373063"/>
            <a:ext cx="8353425" cy="5792787"/>
          </a:xfrm>
          <a:prstGeom prst="rect">
            <a:avLst/>
          </a:prstGeom>
          <a:noFill/>
          <a:ln w="381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fratura2"/>
          <p:cNvPicPr>
            <a:picLocks noChangeAspect="1" noChangeArrowheads="1"/>
          </p:cNvPicPr>
          <p:nvPr/>
        </p:nvPicPr>
        <p:blipFill>
          <a:blip r:embed="rId2" cstate="print"/>
          <a:srcRect l="2744" t="2954" b="2458"/>
          <a:stretch>
            <a:fillRect/>
          </a:stretch>
        </p:blipFill>
        <p:spPr bwMode="auto">
          <a:xfrm>
            <a:off x="228600" y="417513"/>
            <a:ext cx="8686800" cy="5907087"/>
          </a:xfrm>
          <a:prstGeom prst="rect">
            <a:avLst/>
          </a:prstGeom>
          <a:noFill/>
          <a:ln w="381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45058" name="Oval 4"/>
          <p:cNvSpPr>
            <a:spLocks noChangeArrowheads="1"/>
          </p:cNvSpPr>
          <p:nvPr/>
        </p:nvSpPr>
        <p:spPr bwMode="auto">
          <a:xfrm>
            <a:off x="5148263" y="3429000"/>
            <a:ext cx="1081087" cy="647700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agem 1" descr="frat3.bmp"/>
          <p:cNvPicPr>
            <a:picLocks noChangeAspect="1"/>
          </p:cNvPicPr>
          <p:nvPr/>
        </p:nvPicPr>
        <p:blipFill>
          <a:blip r:embed="rId2" cstate="print"/>
          <a:srcRect t="10081"/>
          <a:stretch>
            <a:fillRect/>
          </a:stretch>
        </p:blipFill>
        <p:spPr bwMode="auto">
          <a:xfrm>
            <a:off x="1205510" y="908720"/>
            <a:ext cx="6750866" cy="4977675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CaixaDeTexto 2"/>
          <p:cNvSpPr txBox="1"/>
          <p:nvPr/>
        </p:nvSpPr>
        <p:spPr>
          <a:xfrm>
            <a:off x="1217621" y="5373216"/>
            <a:ext cx="3426387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Fratura Não alinhada</a:t>
            </a:r>
            <a:endParaRPr lang="pt-BR" dirty="0">
              <a:solidFill>
                <a:srgbClr val="0000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agem 1" descr="frat5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480" y="908720"/>
            <a:ext cx="7349928" cy="4968552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Retângulo 2"/>
          <p:cNvSpPr/>
          <p:nvPr/>
        </p:nvSpPr>
        <p:spPr>
          <a:xfrm>
            <a:off x="899593" y="5405154"/>
            <a:ext cx="2880319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Fratura Não alinhada</a:t>
            </a:r>
            <a:endParaRPr lang="pt-BR" sz="2000" dirty="0">
              <a:solidFill>
                <a:srgbClr val="0000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agem 1" descr="frat7.bmp"/>
          <p:cNvPicPr>
            <a:picLocks noChangeAspect="1"/>
          </p:cNvPicPr>
          <p:nvPr/>
        </p:nvPicPr>
        <p:blipFill>
          <a:blip r:embed="rId2" cstate="print"/>
          <a:srcRect b="6173"/>
          <a:stretch>
            <a:fillRect/>
          </a:stretch>
        </p:blipFill>
        <p:spPr bwMode="auto">
          <a:xfrm>
            <a:off x="1619672" y="692696"/>
            <a:ext cx="5832648" cy="5472608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84438" y="1412875"/>
            <a:ext cx="5111750" cy="511175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Transversa</a:t>
            </a:r>
          </a:p>
          <a:p>
            <a:pPr>
              <a:lnSpc>
                <a:spcPct val="13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Oblíqua</a:t>
            </a:r>
          </a:p>
          <a:p>
            <a:pPr>
              <a:lnSpc>
                <a:spcPct val="13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Em espiral</a:t>
            </a:r>
          </a:p>
          <a:p>
            <a:pPr>
              <a:lnSpc>
                <a:spcPct val="13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Cominutiva</a:t>
            </a:r>
          </a:p>
          <a:p>
            <a:pPr>
              <a:lnSpc>
                <a:spcPct val="13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Segmentar </a:t>
            </a:r>
          </a:p>
          <a:p>
            <a:pPr>
              <a:lnSpc>
                <a:spcPct val="13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Por impacto</a:t>
            </a:r>
          </a:p>
          <a:p>
            <a:pPr>
              <a:lnSpc>
                <a:spcPct val="13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Com avulsão ligamentar</a:t>
            </a:r>
          </a:p>
          <a:p>
            <a:pPr>
              <a:lnSpc>
                <a:spcPct val="13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Por compressão         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65100" y="368300"/>
            <a:ext cx="8813800" cy="82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pt-BR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 </a:t>
            </a:r>
            <a:r>
              <a:rPr lang="pt-BR" sz="48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classificação quanto ao traço</a:t>
            </a:r>
            <a:endParaRPr lang="pt-BR" sz="40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fraturas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15888"/>
            <a:ext cx="6696075" cy="6597650"/>
          </a:xfrm>
          <a:ln w="28575">
            <a:solidFill>
              <a:schemeClr val="tx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agem 1" descr="fratura.png"/>
          <p:cNvPicPr>
            <a:picLocks noChangeAspect="1"/>
          </p:cNvPicPr>
          <p:nvPr/>
        </p:nvPicPr>
        <p:blipFill>
          <a:blip r:embed="rId2" cstate="print"/>
          <a:srcRect t="2864" r="13951" b="6490"/>
          <a:stretch>
            <a:fillRect/>
          </a:stretch>
        </p:blipFill>
        <p:spPr bwMode="auto">
          <a:xfrm>
            <a:off x="467544" y="908720"/>
            <a:ext cx="8181699" cy="4896544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60475" y="1773238"/>
            <a:ext cx="7775575" cy="4608512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Dor intensa e imediata que piora com a movimentação</a:t>
            </a:r>
          </a:p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Incapacidade funcional</a:t>
            </a:r>
          </a:p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Deformidade, dependendo do alinhamento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65100" y="563563"/>
            <a:ext cx="8813800" cy="920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pt-BR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r>
              <a:rPr lang="pt-BR" sz="5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quadro clínico das fraturas</a:t>
            </a:r>
            <a:endParaRPr lang="pt-BR" sz="40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agem 1" descr="frat1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04664"/>
            <a:ext cx="6264696" cy="6264696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CaixaDeTexto 2"/>
          <p:cNvSpPr txBox="1"/>
          <p:nvPr/>
        </p:nvSpPr>
        <p:spPr>
          <a:xfrm>
            <a:off x="1403648" y="6165304"/>
            <a:ext cx="3391121" cy="461665"/>
          </a:xfrm>
          <a:prstGeom prst="rect">
            <a:avLst/>
          </a:prstGeom>
          <a:solidFill>
            <a:srgbClr val="33CC33"/>
          </a:solidFill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005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Fratura não alinhada</a:t>
            </a:r>
            <a:endParaRPr lang="pt-BR" dirty="0">
              <a:solidFill>
                <a:srgbClr val="000058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otball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5300" y="152400"/>
            <a:ext cx="5549900" cy="6553200"/>
          </a:xfrm>
          <a:prstGeom prst="rect">
            <a:avLst/>
          </a:prstGeom>
          <a:noFill/>
          <a:ln w="381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m 1" descr="frat2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282" y="908720"/>
            <a:ext cx="7119436" cy="5040560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Retângulo 2"/>
          <p:cNvSpPr/>
          <p:nvPr/>
        </p:nvSpPr>
        <p:spPr>
          <a:xfrm>
            <a:off x="1043608" y="5487615"/>
            <a:ext cx="3426387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Fratura Não alinhada</a:t>
            </a:r>
            <a:endParaRPr lang="pt-BR" dirty="0">
              <a:solidFill>
                <a:srgbClr val="0000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agem 1" descr="fratura de goleir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08720"/>
            <a:ext cx="7272808" cy="4953442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5513" y="2133600"/>
            <a:ext cx="4032250" cy="397033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Hemorragias</a:t>
            </a:r>
          </a:p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Choque</a:t>
            </a:r>
          </a:p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Lesão nervosa</a:t>
            </a:r>
          </a:p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Contaminação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65100" y="473075"/>
            <a:ext cx="8813800" cy="1443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pt-BR" sz="4000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 </a:t>
            </a:r>
            <a:r>
              <a:rPr lang="pt-BR" sz="4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complicações imediatas das fraturas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ang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9645" y="980728"/>
            <a:ext cx="6432715" cy="4824536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fratura de úmero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0050" y="473075"/>
            <a:ext cx="5803900" cy="5851525"/>
          </a:xfrm>
          <a:ln w="38100">
            <a:solidFill>
              <a:schemeClr val="tx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175" y="1630363"/>
            <a:ext cx="7127875" cy="511175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Osteomielite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Lesão nervosa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Embolia gordurosa (24-72h após)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Gangrena gasosa  (72h após)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Consolidação defeituosa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Necrose asséptica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Pseudoartrose</a:t>
            </a: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165100" y="501650"/>
            <a:ext cx="8813800" cy="766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pt-BR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 </a:t>
            </a:r>
            <a:r>
              <a:rPr lang="pt-BR" sz="4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complicações tardias das fraturas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osteomielite_calcane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3917" y="1794275"/>
            <a:ext cx="4533426" cy="3229217"/>
          </a:xfrm>
          <a:prstGeom prst="rect">
            <a:avLst/>
          </a:prstGeom>
          <a:noFill/>
          <a:ln w="381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0418" name="Picture 3" descr="osteomiel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060575"/>
            <a:ext cx="42862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embolia gordurosa"/>
          <p:cNvPicPr>
            <a:picLocks noChangeAspect="1" noChangeArrowheads="1"/>
          </p:cNvPicPr>
          <p:nvPr/>
        </p:nvPicPr>
        <p:blipFill>
          <a:blip r:embed="rId2" cstate="print"/>
          <a:srcRect b="8997"/>
          <a:stretch>
            <a:fillRect/>
          </a:stretch>
        </p:blipFill>
        <p:spPr bwMode="auto">
          <a:xfrm>
            <a:off x="323850" y="549275"/>
            <a:ext cx="388778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1442" name="Picture 5" descr="embolia gordurosa cerebral"/>
          <p:cNvPicPr>
            <a:picLocks noChangeAspect="1" noChangeArrowheads="1"/>
          </p:cNvPicPr>
          <p:nvPr/>
        </p:nvPicPr>
        <p:blipFill>
          <a:blip r:embed="rId3" cstate="print"/>
          <a:srcRect b="10423"/>
          <a:stretch>
            <a:fillRect/>
          </a:stretch>
        </p:blipFill>
        <p:spPr bwMode="auto">
          <a:xfrm>
            <a:off x="250825" y="3789363"/>
            <a:ext cx="3889375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1443" name="Picture 6" descr="embolia go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1916113"/>
            <a:ext cx="3960812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5" name="CaixaDeTexto 4"/>
          <p:cNvSpPr txBox="1"/>
          <p:nvPr/>
        </p:nvSpPr>
        <p:spPr>
          <a:xfrm>
            <a:off x="5004048" y="5642084"/>
            <a:ext cx="3567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Embolia gordurosa</a:t>
            </a:r>
            <a:endParaRPr lang="pt-BR" sz="2800" dirty="0">
              <a:solidFill>
                <a:srgbClr val="0000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Picture 4" descr="Clostridium_perfringens"/>
          <p:cNvSpPr>
            <a:spLocks noChangeAspect="1" noChangeArrowheads="1"/>
          </p:cNvSpPr>
          <p:nvPr/>
        </p:nvSpPr>
        <p:spPr bwMode="auto">
          <a:xfrm>
            <a:off x="250825" y="2133600"/>
            <a:ext cx="381635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179388" y="5024438"/>
            <a:ext cx="3773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i="1" u="sng" dirty="0" err="1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Clostridium</a:t>
            </a:r>
            <a:r>
              <a:rPr lang="pt-BR" i="1" u="sng" dirty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pt-BR" i="1" u="sng" dirty="0" err="1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perfringens</a:t>
            </a:r>
            <a:endParaRPr lang="pt-BR" i="1" u="sng" dirty="0">
              <a:solidFill>
                <a:srgbClr val="00005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62467" name="Picture 6" descr="gangrena gaso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6925" y="2006327"/>
            <a:ext cx="428625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5292725" y="5013325"/>
            <a:ext cx="284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Gangrena gasosa</a:t>
            </a:r>
          </a:p>
        </p:txBody>
      </p:sp>
      <p:pic>
        <p:nvPicPr>
          <p:cNvPr id="62469" name="Picture 6" descr="Clostridium_perfring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014538"/>
            <a:ext cx="4176713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consolidação defeituo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836712"/>
            <a:ext cx="3644376" cy="5733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4" name="Retângulo 3"/>
          <p:cNvSpPr/>
          <p:nvPr/>
        </p:nvSpPr>
        <p:spPr>
          <a:xfrm>
            <a:off x="323528" y="188640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Consolidação defeituosa</a:t>
            </a:r>
            <a:endParaRPr lang="pt-BR" sz="32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4" descr="pseudoartro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916113"/>
            <a:ext cx="4067175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utebol"/>
          <p:cNvPicPr>
            <a:picLocks noChangeAspect="1" noChangeArrowheads="1"/>
          </p:cNvPicPr>
          <p:nvPr/>
        </p:nvPicPr>
        <p:blipFill>
          <a:blip r:embed="rId2" cstate="print"/>
          <a:srcRect b="7156"/>
          <a:stretch>
            <a:fillRect/>
          </a:stretch>
        </p:blipFill>
        <p:spPr bwMode="auto">
          <a:xfrm>
            <a:off x="228600" y="967929"/>
            <a:ext cx="8686800" cy="4837335"/>
          </a:xfrm>
          <a:prstGeom prst="rect">
            <a:avLst/>
          </a:prstGeom>
          <a:noFill/>
          <a:ln w="381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rx pseudoartro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52736"/>
            <a:ext cx="43148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5" name="Conector reto 4"/>
          <p:cNvCxnSpPr/>
          <p:nvPr/>
        </p:nvCxnSpPr>
        <p:spPr bwMode="auto">
          <a:xfrm>
            <a:off x="395536" y="5949280"/>
            <a:ext cx="91440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32856"/>
            <a:ext cx="4054972" cy="257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" name="CaixaDeTexto 7"/>
          <p:cNvSpPr txBox="1"/>
          <p:nvPr/>
        </p:nvSpPr>
        <p:spPr>
          <a:xfrm>
            <a:off x="0" y="332656"/>
            <a:ext cx="889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pseudoartrose</a:t>
            </a:r>
            <a:endParaRPr lang="pt-BR" sz="32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img002"/>
          <p:cNvPicPr>
            <a:picLocks noChangeAspect="1" noChangeArrowheads="1"/>
          </p:cNvPicPr>
          <p:nvPr/>
        </p:nvPicPr>
        <p:blipFill>
          <a:blip r:embed="rId2" cstate="print"/>
          <a:srcRect l="28697" t="2632" r="3676" b="22560"/>
          <a:stretch>
            <a:fillRect/>
          </a:stretch>
        </p:blipFill>
        <p:spPr bwMode="auto">
          <a:xfrm>
            <a:off x="4527550" y="188913"/>
            <a:ext cx="4292600" cy="64087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250825" y="465138"/>
            <a:ext cx="3289300" cy="1349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consolidação </a:t>
            </a:r>
          </a:p>
          <a:p>
            <a:pPr>
              <a:defRPr/>
            </a:pPr>
            <a:r>
              <a:rPr lang="pt-BR" sz="40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das fraturas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30175" y="2276475"/>
            <a:ext cx="4458593" cy="382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dirty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Estágio 1:</a:t>
            </a:r>
          </a:p>
          <a:p>
            <a:pPr lvl="1">
              <a:lnSpc>
                <a:spcPct val="14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000" dirty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Inflamação</a:t>
            </a:r>
          </a:p>
          <a:p>
            <a:pPr>
              <a:lnSpc>
                <a:spcPct val="14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dirty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Estágio 2:</a:t>
            </a:r>
          </a:p>
          <a:p>
            <a:pPr lvl="1">
              <a:lnSpc>
                <a:spcPct val="14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000" dirty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Formação do calo ósseo</a:t>
            </a:r>
          </a:p>
          <a:p>
            <a:pPr>
              <a:lnSpc>
                <a:spcPct val="14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dirty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Estágio 3:</a:t>
            </a:r>
          </a:p>
          <a:p>
            <a:pPr lvl="1">
              <a:lnSpc>
                <a:spcPct val="14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000" dirty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Mineralização do calo ósseo</a:t>
            </a:r>
          </a:p>
          <a:p>
            <a:pPr>
              <a:lnSpc>
                <a:spcPct val="14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dirty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Estágio 4:</a:t>
            </a:r>
            <a:r>
              <a:rPr lang="pt-BR" dirty="0">
                <a:solidFill>
                  <a:srgbClr val="000058"/>
                </a:solidFill>
              </a:rPr>
              <a:t> </a:t>
            </a:r>
          </a:p>
          <a:p>
            <a:pPr lvl="1">
              <a:lnSpc>
                <a:spcPct val="14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000" dirty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Remodelação óssea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5" y="404664"/>
            <a:ext cx="3960441" cy="524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683568" y="5805264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Corte histológico de uma fratura que apresenta</a:t>
            </a:r>
          </a:p>
          <a:p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consolidação do tipo primário</a:t>
            </a:r>
            <a:endParaRPr lang="pt-BR" dirty="0">
              <a:solidFill>
                <a:srgbClr val="0000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39" y="128634"/>
            <a:ext cx="6480721" cy="660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2213" y="2122488"/>
            <a:ext cx="7772400" cy="41148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Acalmar a vítima</a:t>
            </a:r>
          </a:p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Imobilização em posição de função</a:t>
            </a:r>
          </a:p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Transporte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65100" y="584200"/>
            <a:ext cx="8813800" cy="82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pt-BR" sz="48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conduta nas fraturas fechadas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punho"/>
          <p:cNvPicPr>
            <a:picLocks noChangeAspect="1" noChangeArrowheads="1"/>
          </p:cNvPicPr>
          <p:nvPr/>
        </p:nvPicPr>
        <p:blipFill>
          <a:blip r:embed="rId2" cstate="print"/>
          <a:srcRect r="620"/>
          <a:stretch>
            <a:fillRect/>
          </a:stretch>
        </p:blipFill>
        <p:spPr bwMode="auto">
          <a:xfrm>
            <a:off x="71438" y="1765300"/>
            <a:ext cx="8964612" cy="3292475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bandagens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37198" t="60065" r="35088" b="11346"/>
          <a:stretch>
            <a:fillRect/>
          </a:stretch>
        </p:blipFill>
        <p:spPr bwMode="auto">
          <a:xfrm>
            <a:off x="250825" y="188913"/>
            <a:ext cx="3003550" cy="3600450"/>
          </a:xfrm>
          <a:solidFill>
            <a:schemeClr val="tx1"/>
          </a:solidFill>
          <a:ln w="28575">
            <a:solidFill>
              <a:schemeClr val="tx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9939" name="Picture 9" descr="bandagens9"/>
          <p:cNvPicPr>
            <a:picLocks noChangeAspect="1" noChangeArrowheads="1"/>
          </p:cNvPicPr>
          <p:nvPr/>
        </p:nvPicPr>
        <p:blipFill>
          <a:blip r:embed="rId2" cstate="print"/>
          <a:srcRect l="4831" t="60065" r="68202" b="14095"/>
          <a:stretch>
            <a:fillRect/>
          </a:stretch>
        </p:blipFill>
        <p:spPr bwMode="auto">
          <a:xfrm>
            <a:off x="3370263" y="3717925"/>
            <a:ext cx="2714625" cy="302418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39940" name="Picture 10" descr="bandagens9"/>
          <p:cNvPicPr>
            <a:picLocks noChangeAspect="1" noChangeArrowheads="1"/>
          </p:cNvPicPr>
          <p:nvPr/>
        </p:nvPicPr>
        <p:blipFill>
          <a:blip r:embed="rId2" cstate="print"/>
          <a:srcRect l="70313" t="60065" r="4657" b="15015"/>
          <a:stretch>
            <a:fillRect/>
          </a:stretch>
        </p:blipFill>
        <p:spPr bwMode="auto">
          <a:xfrm>
            <a:off x="6084888" y="260350"/>
            <a:ext cx="2860675" cy="3311525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1296332728_161992666_1-Fotos-de--Bota-Imobilizacao-Ortopedica-Walk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19263"/>
            <a:ext cx="4103688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9634" name="Picture 3" descr="elizaro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9138" y="981075"/>
            <a:ext cx="2301875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556792"/>
            <a:ext cx="8641655" cy="504031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8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Acalmar a vítima</a:t>
            </a:r>
          </a:p>
          <a:p>
            <a:pPr>
              <a:lnSpc>
                <a:spcPct val="18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Limpeza</a:t>
            </a:r>
          </a:p>
          <a:p>
            <a:pPr>
              <a:lnSpc>
                <a:spcPct val="18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Curativo compressivo</a:t>
            </a:r>
          </a:p>
          <a:p>
            <a:pPr>
              <a:lnSpc>
                <a:spcPct val="18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Imobilização em posição de função, quando possível</a:t>
            </a:r>
          </a:p>
          <a:p>
            <a:pPr>
              <a:lnSpc>
                <a:spcPct val="18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Transporte    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65100" y="501650"/>
            <a:ext cx="8813800" cy="766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pt-BR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r>
              <a:rPr lang="pt-BR" sz="4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conduta nas fraturas expostas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imobilização braço"/>
          <p:cNvPicPr>
            <a:picLocks noChangeAspect="1" noChangeArrowheads="1"/>
          </p:cNvPicPr>
          <p:nvPr/>
        </p:nvPicPr>
        <p:blipFill>
          <a:blip r:embed="rId2" cstate="print"/>
          <a:srcRect r="53154"/>
          <a:stretch>
            <a:fillRect/>
          </a:stretch>
        </p:blipFill>
        <p:spPr bwMode="auto">
          <a:xfrm>
            <a:off x="0" y="-42863"/>
            <a:ext cx="4572000" cy="231933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71682" name="Picture 4" descr="imobilização braço3"/>
          <p:cNvPicPr>
            <a:picLocks noChangeAspect="1" noChangeArrowheads="1"/>
          </p:cNvPicPr>
          <p:nvPr/>
        </p:nvPicPr>
        <p:blipFill>
          <a:blip r:embed="rId3" cstate="print"/>
          <a:srcRect t="1971" r="53137"/>
          <a:stretch>
            <a:fillRect/>
          </a:stretch>
        </p:blipFill>
        <p:spPr bwMode="auto">
          <a:xfrm>
            <a:off x="0" y="4508500"/>
            <a:ext cx="4716463" cy="23495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71683" name="Picture 5" descr="imobilização braço4"/>
          <p:cNvPicPr>
            <a:picLocks noChangeAspect="1" noChangeArrowheads="1"/>
          </p:cNvPicPr>
          <p:nvPr/>
        </p:nvPicPr>
        <p:blipFill>
          <a:blip r:embed="rId4" cstate="print"/>
          <a:srcRect t="2390" r="52980"/>
          <a:stretch>
            <a:fillRect/>
          </a:stretch>
        </p:blipFill>
        <p:spPr bwMode="auto">
          <a:xfrm>
            <a:off x="4608513" y="4437063"/>
            <a:ext cx="4535487" cy="242093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3995738" y="1731963"/>
            <a:ext cx="5762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8567738" y="1484313"/>
            <a:ext cx="5762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3924300" y="3933825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8567738" y="4005263"/>
            <a:ext cx="5762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3419475" y="6381750"/>
            <a:ext cx="576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7812088" y="6308725"/>
            <a:ext cx="5762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pic>
        <p:nvPicPr>
          <p:cNvPr id="71690" name="Picture 3" descr="imobilização braç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05038"/>
            <a:ext cx="4572000" cy="230981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71691" name="Picture 6" descr="imobilização braço3"/>
          <p:cNvPicPr>
            <a:picLocks noChangeAspect="1" noChangeArrowheads="1"/>
          </p:cNvPicPr>
          <p:nvPr/>
        </p:nvPicPr>
        <p:blipFill>
          <a:blip r:embed="rId6" cstate="print">
            <a:lum bright="-6000"/>
          </a:blip>
          <a:srcRect l="2898" r="53891"/>
          <a:stretch>
            <a:fillRect/>
          </a:stretch>
        </p:blipFill>
        <p:spPr bwMode="auto">
          <a:xfrm>
            <a:off x="4572000" y="1916113"/>
            <a:ext cx="4572000" cy="259238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71692" name="Picture 7" descr="imobilização braço"/>
          <p:cNvPicPr>
            <a:picLocks noChangeAspect="1" noChangeArrowheads="1"/>
          </p:cNvPicPr>
          <p:nvPr/>
        </p:nvPicPr>
        <p:blipFill>
          <a:blip r:embed="rId2" cstate="print"/>
          <a:srcRect l="52335" b="12978"/>
          <a:stretch>
            <a:fillRect/>
          </a:stretch>
        </p:blipFill>
        <p:spPr bwMode="auto">
          <a:xfrm>
            <a:off x="4572000" y="0"/>
            <a:ext cx="4572000" cy="198913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14" name="CaixaDeTexto 13"/>
          <p:cNvSpPr txBox="1"/>
          <p:nvPr/>
        </p:nvSpPr>
        <p:spPr>
          <a:xfrm>
            <a:off x="8532813" y="1412875"/>
            <a:ext cx="3794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pt-BR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4048125" y="4048125"/>
            <a:ext cx="379413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pt-BR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8440738" y="3933825"/>
            <a:ext cx="379412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pt-BR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m 1" descr="fart6.bmp"/>
          <p:cNvPicPr>
            <a:picLocks noChangeAspect="1"/>
          </p:cNvPicPr>
          <p:nvPr/>
        </p:nvPicPr>
        <p:blipFill>
          <a:blip r:embed="rId2" cstate="print"/>
          <a:srcRect b="9677"/>
          <a:stretch>
            <a:fillRect/>
          </a:stretch>
        </p:blipFill>
        <p:spPr bwMode="auto">
          <a:xfrm>
            <a:off x="611560" y="1412776"/>
            <a:ext cx="7943943" cy="4032448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fibula"/>
          <p:cNvPicPr>
            <a:picLocks noChangeAspect="1" noChangeArrowheads="1"/>
          </p:cNvPicPr>
          <p:nvPr/>
        </p:nvPicPr>
        <p:blipFill>
          <a:blip r:embed="rId2" cstate="print"/>
          <a:srcRect l="887" t="5919" b="1619"/>
          <a:stretch>
            <a:fillRect/>
          </a:stretch>
        </p:blipFill>
        <p:spPr bwMode="auto">
          <a:xfrm>
            <a:off x="485775" y="936625"/>
            <a:ext cx="8170863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2051050"/>
            <a:ext cx="7993063" cy="41148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ª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São o estágio final das chamadas lesões por estresse dos ossos. O evento inicial, a reação de estresse, não é visível radiologicamente e é, portanto, de difícil diagnóstico. 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65100" y="636588"/>
            <a:ext cx="8813800" cy="920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pt-BR" sz="5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fraturas por estresse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img003"/>
          <p:cNvPicPr>
            <a:picLocks noChangeAspect="1" noChangeArrowheads="1"/>
          </p:cNvPicPr>
          <p:nvPr/>
        </p:nvPicPr>
        <p:blipFill>
          <a:blip r:embed="rId2" cstate="print"/>
          <a:srcRect l="37030" t="3909" b="1831"/>
          <a:stretch>
            <a:fillRect/>
          </a:stretch>
        </p:blipFill>
        <p:spPr bwMode="auto">
          <a:xfrm>
            <a:off x="2843213" y="73025"/>
            <a:ext cx="3357562" cy="6669088"/>
          </a:xfrm>
          <a:prstGeom prst="rect">
            <a:avLst/>
          </a:prstGeom>
          <a:noFill/>
          <a:ln w="381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8275" y="1978025"/>
            <a:ext cx="7526338" cy="41148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Sensibilidade à palpação no local </a:t>
            </a:r>
          </a:p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Dor com atividade física que melhora com repouso</a:t>
            </a:r>
          </a:p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Pode ocorrer discreto edema</a:t>
            </a:r>
            <a:r>
              <a:rPr lang="pt-BR" sz="24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 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65100" y="574675"/>
            <a:ext cx="8813800" cy="766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pt-BR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 </a:t>
            </a:r>
            <a:r>
              <a:rPr lang="pt-BR" sz="4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clínica das fraturas por estresse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stres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</a:blip>
          <a:srcRect t="9052"/>
          <a:stretch>
            <a:fillRect/>
          </a:stretch>
        </p:blipFill>
        <p:spPr bwMode="auto">
          <a:xfrm>
            <a:off x="1228725" y="0"/>
            <a:ext cx="6686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img004"/>
          <p:cNvPicPr>
            <a:picLocks noChangeAspect="1" noChangeArrowheads="1"/>
          </p:cNvPicPr>
          <p:nvPr/>
        </p:nvPicPr>
        <p:blipFill>
          <a:blip r:embed="rId2" cstate="print"/>
          <a:srcRect l="29616" t="2094" r="2757" b="23210"/>
          <a:stretch>
            <a:fillRect/>
          </a:stretch>
        </p:blipFill>
        <p:spPr bwMode="auto">
          <a:xfrm>
            <a:off x="2413000" y="260623"/>
            <a:ext cx="4371975" cy="6408737"/>
          </a:xfrm>
          <a:prstGeom prst="rect">
            <a:avLst/>
          </a:prstGeom>
          <a:noFill/>
          <a:ln w="381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9592" y="2195513"/>
            <a:ext cx="7920558" cy="4186237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Exame radiológico não é útil na fase inicial</a:t>
            </a:r>
          </a:p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Cintilografia óssea</a:t>
            </a:r>
          </a:p>
          <a:p>
            <a:pPr>
              <a:lnSpc>
                <a:spcPct val="20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Ressonância magnética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65100" y="544513"/>
            <a:ext cx="8813800" cy="144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pt-BR" sz="4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diagnóstico das fraturas por estresse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img001"/>
          <p:cNvPicPr>
            <a:picLocks noChangeAspect="1" noChangeArrowheads="1"/>
          </p:cNvPicPr>
          <p:nvPr/>
        </p:nvPicPr>
        <p:blipFill>
          <a:blip r:embed="rId2" cstate="print"/>
          <a:srcRect l="66136" t="9528" r="1811" b="39716"/>
          <a:stretch>
            <a:fillRect/>
          </a:stretch>
        </p:blipFill>
        <p:spPr bwMode="auto">
          <a:xfrm>
            <a:off x="3132138" y="188913"/>
            <a:ext cx="2801937" cy="6480175"/>
          </a:xfrm>
          <a:prstGeom prst="rect">
            <a:avLst/>
          </a:prstGeom>
          <a:noFill/>
          <a:ln w="381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7" name="Group 2"/>
          <p:cNvGrpSpPr>
            <a:grpSpLocks/>
          </p:cNvGrpSpPr>
          <p:nvPr/>
        </p:nvGrpSpPr>
        <p:grpSpPr bwMode="auto">
          <a:xfrm>
            <a:off x="395536" y="1700809"/>
            <a:ext cx="8352928" cy="3456384"/>
            <a:chOff x="0" y="989"/>
            <a:chExt cx="5817" cy="2341"/>
          </a:xfrm>
        </p:grpSpPr>
        <p:grpSp>
          <p:nvGrpSpPr>
            <p:cNvPr id="80898" name="Group 3"/>
            <p:cNvGrpSpPr>
              <a:grpSpLocks/>
            </p:cNvGrpSpPr>
            <p:nvPr/>
          </p:nvGrpSpPr>
          <p:grpSpPr bwMode="auto">
            <a:xfrm>
              <a:off x="0" y="989"/>
              <a:ext cx="3538" cy="2341"/>
              <a:chOff x="0" y="989"/>
              <a:chExt cx="3538" cy="2341"/>
            </a:xfrm>
          </p:grpSpPr>
          <p:pic>
            <p:nvPicPr>
              <p:cNvPr id="80900" name="Picture 4" descr="estresse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4745" r="2490"/>
              <a:stretch>
                <a:fillRect/>
              </a:stretch>
            </p:blipFill>
            <p:spPr bwMode="auto">
              <a:xfrm>
                <a:off x="0" y="1009"/>
                <a:ext cx="3538" cy="2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sp>
            <p:nvSpPr>
              <p:cNvPr id="80901" name="Rectangle 5"/>
              <p:cNvSpPr>
                <a:spLocks noChangeArrowheads="1"/>
              </p:cNvSpPr>
              <p:nvPr/>
            </p:nvSpPr>
            <p:spPr bwMode="auto">
              <a:xfrm>
                <a:off x="1474" y="989"/>
                <a:ext cx="317" cy="234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pic>
          <p:nvPicPr>
            <p:cNvPr id="80899" name="Picture 6" descr="estresse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87" y="1006"/>
              <a:ext cx="2030" cy="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2133600"/>
            <a:ext cx="8892480" cy="459105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21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Eliminação de carga repetida por 10-15 dias, quando detectada na fase de reação de estresse</a:t>
            </a:r>
          </a:p>
          <a:p>
            <a:pPr>
              <a:lnSpc>
                <a:spcPct val="210000"/>
              </a:lnSpc>
              <a:buClr>
                <a:srgbClr val="FFC000"/>
              </a:buClr>
              <a:buFont typeface="Wingdings 2" pitchFamily="18" charset="2"/>
              <a:buChar char="³"/>
              <a:defRPr/>
            </a:pPr>
            <a:r>
              <a:rPr lang="pt-BR" sz="2800" dirty="0" smtClean="0">
                <a:solidFill>
                  <a:srgbClr val="000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Imobilização e eliminação completa de carga por 6 a 8 semanas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65100" y="544513"/>
            <a:ext cx="8813800" cy="144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pt-BR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 </a:t>
            </a:r>
            <a:r>
              <a:rPr lang="pt-BR" sz="4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tratamento das fraturas por estresse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agem 1" descr="lesao-futebo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7203122" cy="4536503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lesoes ortopedicas mais comuns"/>
          <p:cNvPicPr>
            <a:picLocks noChangeAspect="1" noChangeArrowheads="1"/>
          </p:cNvPicPr>
          <p:nvPr/>
        </p:nvPicPr>
        <p:blipFill>
          <a:blip r:embed="rId2" cstate="print"/>
          <a:srcRect l="1051" t="2029" r="1106" b="1411"/>
          <a:stretch>
            <a:fillRect/>
          </a:stretch>
        </p:blipFill>
        <p:spPr bwMode="auto">
          <a:xfrm>
            <a:off x="395288" y="404813"/>
            <a:ext cx="8424862" cy="6192837"/>
          </a:xfrm>
          <a:prstGeom prst="rect">
            <a:avLst/>
          </a:prstGeom>
          <a:noFill/>
          <a:ln w="381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ratura mirandin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04813"/>
            <a:ext cx="7345362" cy="6056312"/>
          </a:xfrm>
          <a:prstGeom prst="rect">
            <a:avLst/>
          </a:prstGeom>
          <a:noFill/>
          <a:ln w="381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1506" name="Oval 5"/>
          <p:cNvSpPr>
            <a:spLocks noChangeArrowheads="1"/>
          </p:cNvSpPr>
          <p:nvPr/>
        </p:nvSpPr>
        <p:spPr bwMode="auto">
          <a:xfrm>
            <a:off x="2843213" y="4365625"/>
            <a:ext cx="1439862" cy="1150938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orpo vertebral"/>
          <p:cNvPicPr>
            <a:picLocks noChangeAspect="1" noChangeArrowheads="1"/>
          </p:cNvPicPr>
          <p:nvPr/>
        </p:nvPicPr>
        <p:blipFill>
          <a:blip r:embed="rId2" cstate="print"/>
          <a:srcRect l="4213" t="3783"/>
          <a:stretch>
            <a:fillRect/>
          </a:stretch>
        </p:blipFill>
        <p:spPr bwMode="auto">
          <a:xfrm>
            <a:off x="0" y="1743075"/>
            <a:ext cx="521970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3" descr="disco vertebra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773238"/>
            <a:ext cx="37084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gulos">
  <a:themeElements>
    <a:clrScheme name="Angulos 1">
      <a:dk1>
        <a:srgbClr val="F8F8F8"/>
      </a:dk1>
      <a:lt1>
        <a:srgbClr val="FFFFFF"/>
      </a:lt1>
      <a:dk2>
        <a:srgbClr val="000000"/>
      </a:dk2>
      <a:lt2>
        <a:srgbClr val="000000"/>
      </a:lt2>
      <a:accent1>
        <a:srgbClr val="FF0000"/>
      </a:accent1>
      <a:accent2>
        <a:srgbClr val="3333FF"/>
      </a:accent2>
      <a:accent3>
        <a:srgbClr val="AAAAAA"/>
      </a:accent3>
      <a:accent4>
        <a:srgbClr val="DADADA"/>
      </a:accent4>
      <a:accent5>
        <a:srgbClr val="FFAAAA"/>
      </a:accent5>
      <a:accent6>
        <a:srgbClr val="2D2DE7"/>
      </a:accent6>
      <a:hlink>
        <a:srgbClr val="008000"/>
      </a:hlink>
      <a:folHlink>
        <a:srgbClr val="808080"/>
      </a:folHlink>
    </a:clrScheme>
    <a:fontScheme name="Angulo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Angulos 1">
        <a:dk1>
          <a:srgbClr val="F8F8F8"/>
        </a:dk1>
        <a:lt1>
          <a:srgbClr val="FFFFFF"/>
        </a:lt1>
        <a:dk2>
          <a:srgbClr val="000000"/>
        </a:dk2>
        <a:lt2>
          <a:srgbClr val="000000"/>
        </a:lt2>
        <a:accent1>
          <a:srgbClr val="FF0000"/>
        </a:accent1>
        <a:accent2>
          <a:srgbClr val="3333FF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2D2DE7"/>
        </a:accent6>
        <a:hlink>
          <a:srgbClr val="008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gulos 2">
        <a:dk1>
          <a:srgbClr val="360036"/>
        </a:dk1>
        <a:lt1>
          <a:srgbClr val="FFFFFF"/>
        </a:lt1>
        <a:dk2>
          <a:srgbClr val="FFFFCC"/>
        </a:dk2>
        <a:lt2>
          <a:srgbClr val="666633"/>
        </a:lt2>
        <a:accent1>
          <a:srgbClr val="996600"/>
        </a:accent1>
        <a:accent2>
          <a:srgbClr val="CCCC00"/>
        </a:accent2>
        <a:accent3>
          <a:srgbClr val="FFFFFF"/>
        </a:accent3>
        <a:accent4>
          <a:srgbClr val="2D002D"/>
        </a:accent4>
        <a:accent5>
          <a:srgbClr val="CAB8AA"/>
        </a:accent5>
        <a:accent6>
          <a:srgbClr val="B9B900"/>
        </a:accent6>
        <a:hlink>
          <a:srgbClr val="99CC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gulos 3">
        <a:dk1>
          <a:srgbClr val="000000"/>
        </a:dk1>
        <a:lt1>
          <a:srgbClr val="FFFFFF"/>
        </a:lt1>
        <a:dk2>
          <a:srgbClr val="FFFFFF"/>
        </a:dk2>
        <a:lt2>
          <a:srgbClr val="393939"/>
        </a:lt2>
        <a:accent1>
          <a:srgbClr val="B2B2B2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D4D4D4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gulos 4">
        <a:dk1>
          <a:srgbClr val="360036"/>
        </a:dk1>
        <a:lt1>
          <a:srgbClr val="FFFFFF"/>
        </a:lt1>
        <a:dk2>
          <a:srgbClr val="FFFFCC"/>
        </a:dk2>
        <a:lt2>
          <a:srgbClr val="660066"/>
        </a:lt2>
        <a:accent1>
          <a:srgbClr val="C3A3C2"/>
        </a:accent1>
        <a:accent2>
          <a:srgbClr val="9999FF"/>
        </a:accent2>
        <a:accent3>
          <a:srgbClr val="FFFFFF"/>
        </a:accent3>
        <a:accent4>
          <a:srgbClr val="2D002D"/>
        </a:accent4>
        <a:accent5>
          <a:srgbClr val="DECEDD"/>
        </a:accent5>
        <a:accent6>
          <a:srgbClr val="8A8AE7"/>
        </a:accent6>
        <a:hlink>
          <a:srgbClr val="0099CC"/>
        </a:hlink>
        <a:folHlink>
          <a:srgbClr val="C99D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gulos 5">
        <a:dk1>
          <a:srgbClr val="000000"/>
        </a:dk1>
        <a:lt1>
          <a:srgbClr val="99CCFF"/>
        </a:lt1>
        <a:dk2>
          <a:srgbClr val="CCECFF"/>
        </a:dk2>
        <a:lt2>
          <a:srgbClr val="002244"/>
        </a:lt2>
        <a:accent1>
          <a:srgbClr val="336699"/>
        </a:accent1>
        <a:accent2>
          <a:srgbClr val="CC99FF"/>
        </a:accent2>
        <a:accent3>
          <a:srgbClr val="CAE2FF"/>
        </a:accent3>
        <a:accent4>
          <a:srgbClr val="000000"/>
        </a:accent4>
        <a:accent5>
          <a:srgbClr val="ADB8CA"/>
        </a:accent5>
        <a:accent6>
          <a:srgbClr val="B98AE7"/>
        </a:accent6>
        <a:hlink>
          <a:srgbClr val="33CCCC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Office\Templates\Estruturas de apresentação\ANGULOS.POT</Template>
  <TotalTime>866</TotalTime>
  <Words>432</Words>
  <Application>Microsoft Office PowerPoint</Application>
  <PresentationFormat>Apresentação na tela (4:3)</PresentationFormat>
  <Paragraphs>107</Paragraphs>
  <Slides>70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70</vt:i4>
      </vt:variant>
    </vt:vector>
  </HeadingPairs>
  <TitlesOfParts>
    <vt:vector size="71" baseType="lpstr">
      <vt:lpstr>Angulos</vt:lpstr>
      <vt:lpstr>FRATURAS Prof ª. Dra. Taís Tinucci Socorros de Urgência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FRATURAS</dc:title>
  <dc:creator>Tais Tinucci</dc:creator>
  <cp:lastModifiedBy>Gabriella</cp:lastModifiedBy>
  <cp:revision>67</cp:revision>
  <dcterms:created xsi:type="dcterms:W3CDTF">1999-05-16T21:15:13Z</dcterms:created>
  <dcterms:modified xsi:type="dcterms:W3CDTF">2013-06-09T20:44:40Z</dcterms:modified>
</cp:coreProperties>
</file>