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67" y="3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8699388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81943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73C6507A-09E1-46FF-A2E8-8BAEA89C713F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05885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ln/>
        </p:spPr>
        <p:txBody>
          <a:bodyPr/>
          <a:lstStyle/>
          <a:p>
            <a:fld id="{47BBD9C4-1A89-407D-B361-0C4AA5B24587}" type="slidenum">
              <a:rPr lang="pt-BR"/>
              <a:pPr/>
              <a:t>4</a:t>
            </a:fld>
            <a:endParaRPr lang="pt-BR"/>
          </a:p>
        </p:txBody>
      </p:sp>
      <p:sp>
        <p:nvSpPr>
          <p:cNvPr id="22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421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ln/>
        </p:spPr>
        <p:txBody>
          <a:bodyPr/>
          <a:lstStyle/>
          <a:p>
            <a:fld id="{76A6D0F3-5BA0-44AD-A39A-100320E81242}" type="slidenum">
              <a:rPr lang="pt-BR"/>
              <a:pPr/>
              <a:t>19</a:t>
            </a:fld>
            <a:endParaRPr lang="pt-BR"/>
          </a:p>
        </p:txBody>
      </p:sp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3088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73C6507A-09E1-46FF-A2E8-8BAEA89C713F}" type="slidenum">
              <a:rPr lang="pt-BR" smtClean="0"/>
              <a:pPr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46379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73C6507A-09E1-46FF-A2E8-8BAEA89C713F}" type="slidenum">
              <a:rPr lang="pt-BR" smtClean="0"/>
              <a:pPr/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76997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73C6507A-09E1-46FF-A2E8-8BAEA89C713F}" type="slidenum">
              <a:rPr lang="pt-BR" smtClean="0"/>
              <a:pPr/>
              <a:t>34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83801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73C6507A-09E1-46FF-A2E8-8BAEA89C713F}" type="slidenum">
              <a:rPr lang="pt-BR" smtClean="0"/>
              <a:pPr/>
              <a:t>35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3107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457200" y="563759"/>
            <a:ext cx="8229600" cy="3009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indent="457200">
              <a:buSzPct val="100000"/>
              <a:defRPr sz="7200"/>
            </a:lvl1pPr>
            <a:lvl2pPr indent="457200">
              <a:buSzPct val="100000"/>
              <a:defRPr sz="7200"/>
            </a:lvl2pPr>
            <a:lvl3pPr indent="457200">
              <a:buSzPct val="100000"/>
              <a:defRPr sz="7200"/>
            </a:lvl3pPr>
            <a:lvl4pPr indent="457200">
              <a:buSzPct val="100000"/>
              <a:defRPr sz="7200"/>
            </a:lvl4pPr>
            <a:lvl5pPr indent="457200">
              <a:buSzPct val="100000"/>
              <a:defRPr sz="7200"/>
            </a:lvl5pPr>
            <a:lvl6pPr indent="457200">
              <a:buSzPct val="100000"/>
              <a:defRPr sz="7200"/>
            </a:lvl6pPr>
            <a:lvl7pPr indent="457200">
              <a:buSzPct val="100000"/>
              <a:defRPr sz="7200"/>
            </a:lvl7pPr>
            <a:lvl8pPr indent="457200">
              <a:buSzPct val="100000"/>
              <a:defRPr sz="7200"/>
            </a:lvl8pPr>
            <a:lvl9pPr indent="457200">
              <a:buSzPct val="100000"/>
              <a:defRPr sz="72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457200" y="3716392"/>
            <a:ext cx="8229600" cy="123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1pPr>
            <a:lvl2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2pPr>
            <a:lvl3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3pPr>
            <a:lvl4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4pPr>
            <a:lvl5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5pPr>
            <a:lvl6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6pPr>
            <a:lvl7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7pPr>
            <a:lvl8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8pPr>
            <a:lvl9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cxnSp>
        <p:nvCxnSpPr>
          <p:cNvPr id="11" name="Shape 11"/>
          <p:cNvCxnSpPr/>
          <p:nvPr/>
        </p:nvCxnSpPr>
        <p:spPr>
          <a:xfrm>
            <a:off x="457200" y="411479"/>
            <a:ext cx="8229600" cy="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Shape 12"/>
          <p:cNvCxnSpPr/>
          <p:nvPr/>
        </p:nvCxnSpPr>
        <p:spPr>
          <a:xfrm>
            <a:off x="457200" y="3633382"/>
            <a:ext cx="8229600" cy="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>
                <a:solidFill>
                  <a:srgbClr val="DA0002"/>
                </a:solidFill>
              </a:defRPr>
            </a:lvl1pPr>
            <a:lvl2pPr>
              <a:defRPr>
                <a:solidFill>
                  <a:srgbClr val="DA0002"/>
                </a:solidFill>
              </a:defRPr>
            </a:lvl2pPr>
            <a:lvl3pPr>
              <a:defRPr>
                <a:solidFill>
                  <a:srgbClr val="DA0002"/>
                </a:solidFill>
              </a:defRPr>
            </a:lvl3pPr>
            <a:lvl4pPr>
              <a:defRPr>
                <a:solidFill>
                  <a:srgbClr val="DA0002"/>
                </a:solidFill>
              </a:defRPr>
            </a:lvl4pPr>
            <a:lvl5pPr>
              <a:defRPr>
                <a:solidFill>
                  <a:srgbClr val="DA0002"/>
                </a:solidFill>
              </a:defRPr>
            </a:lvl5pPr>
            <a:lvl6pPr>
              <a:defRPr>
                <a:solidFill>
                  <a:srgbClr val="DA0002"/>
                </a:solidFill>
              </a:defRPr>
            </a:lvl6pPr>
            <a:lvl7pPr>
              <a:defRPr>
                <a:solidFill>
                  <a:srgbClr val="DA0002"/>
                </a:solidFill>
              </a:defRPr>
            </a:lvl7pPr>
            <a:lvl8pPr>
              <a:defRPr>
                <a:solidFill>
                  <a:srgbClr val="DA0002"/>
                </a:solidFill>
              </a:defRPr>
            </a:lvl8pPr>
            <a:lvl9pPr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cxnSp>
        <p:nvCxnSpPr>
          <p:cNvPr id="16" name="Shape 16"/>
          <p:cNvCxnSpPr/>
          <p:nvPr/>
        </p:nvCxnSpPr>
        <p:spPr>
          <a:xfrm>
            <a:off x="457200" y="1143000"/>
            <a:ext cx="8229600" cy="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>
                <a:solidFill>
                  <a:srgbClr val="DA0002"/>
                </a:solidFill>
              </a:defRPr>
            </a:lvl1pPr>
            <a:lvl2pPr>
              <a:defRPr>
                <a:solidFill>
                  <a:srgbClr val="DA0002"/>
                </a:solidFill>
              </a:defRPr>
            </a:lvl2pPr>
            <a:lvl3pPr>
              <a:defRPr>
                <a:solidFill>
                  <a:srgbClr val="DA0002"/>
                </a:solidFill>
              </a:defRPr>
            </a:lvl3pPr>
            <a:lvl4pPr>
              <a:defRPr>
                <a:solidFill>
                  <a:srgbClr val="DA0002"/>
                </a:solidFill>
              </a:defRPr>
            </a:lvl4pPr>
            <a:lvl5pPr>
              <a:defRPr>
                <a:solidFill>
                  <a:srgbClr val="DA0002"/>
                </a:solidFill>
              </a:defRPr>
            </a:lvl5pPr>
            <a:lvl6pPr>
              <a:defRPr>
                <a:solidFill>
                  <a:srgbClr val="DA0002"/>
                </a:solidFill>
              </a:defRPr>
            </a:lvl6pPr>
            <a:lvl7pPr>
              <a:defRPr>
                <a:solidFill>
                  <a:srgbClr val="DA0002"/>
                </a:solidFill>
              </a:defRPr>
            </a:lvl7pPr>
            <a:lvl8pPr>
              <a:defRPr>
                <a:solidFill>
                  <a:srgbClr val="DA0002"/>
                </a:solidFill>
              </a:defRPr>
            </a:lvl8pPr>
            <a:lvl9pPr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cxnSp>
        <p:nvCxnSpPr>
          <p:cNvPr id="21" name="Shape 21"/>
          <p:cNvCxnSpPr/>
          <p:nvPr/>
        </p:nvCxnSpPr>
        <p:spPr>
          <a:xfrm>
            <a:off x="457200" y="1143000"/>
            <a:ext cx="8229600" cy="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cxnSp>
        <p:nvCxnSpPr>
          <p:cNvPr id="24" name="Shape 24"/>
          <p:cNvCxnSpPr/>
          <p:nvPr/>
        </p:nvCxnSpPr>
        <p:spPr>
          <a:xfrm>
            <a:off x="457200" y="1143000"/>
            <a:ext cx="8229600" cy="0"/>
          </a:xfrm>
          <a:prstGeom prst="straightConnector1">
            <a:avLst/>
          </a:prstGeom>
          <a:noFill/>
          <a:ln w="5080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285750" indent="-171450" algn="ctr">
              <a:spcBef>
                <a:spcPts val="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  <p:cxnSp>
        <p:nvCxnSpPr>
          <p:cNvPr id="27" name="Shape 27"/>
          <p:cNvCxnSpPr/>
          <p:nvPr/>
        </p:nvCxnSpPr>
        <p:spPr>
          <a:xfrm>
            <a:off x="457200" y="4317760"/>
            <a:ext cx="8229600" cy="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4686300"/>
            <a:ext cx="2133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4686300"/>
            <a:ext cx="2133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94AB2D7-C64C-4CAF-B103-547869A9B341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6757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marL="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1pPr>
            <a:lvl2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2pPr>
            <a:lvl3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3pPr>
            <a:lvl4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4pPr>
            <a:lvl5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5pPr>
            <a:lvl6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6pPr>
            <a:lvl7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7pPr>
            <a:lvl8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8pPr>
            <a:lvl9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342900" indent="-15240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marL="742950" indent="-13335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marL="1143000" indent="-7620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marL="16002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marL="20574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marL="25146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marL="29718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marL="34290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marL="38862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cxnSp>
        <p:nvCxnSpPr>
          <p:cNvPr id="7" name="Shape 7"/>
          <p:cNvCxnSpPr/>
          <p:nvPr/>
        </p:nvCxnSpPr>
        <p:spPr>
          <a:xfrm>
            <a:off x="457200" y="5023259"/>
            <a:ext cx="8229600" cy="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5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xBW4mPzv6E" TargetMode="External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3238" name="Google Shape;223238;p1" descr="cabecalho iri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87624" y="3703365"/>
            <a:ext cx="7344817" cy="1100633"/>
          </a:xfrm>
          <a:prstGeom prst="rect">
            <a:avLst/>
          </a:prstGeom>
          <a:noFill/>
          <a:ln>
            <a:noFill/>
          </a:ln>
        </p:spPr>
      </p:pic>
      <p:sp>
        <p:nvSpPr>
          <p:cNvPr id="223239" name="Google Shape;223239;p1"/>
          <p:cNvSpPr txBox="1">
            <a:spLocks noGrp="1"/>
          </p:cNvSpPr>
          <p:nvPr>
            <p:ph type="ctrTitle"/>
          </p:nvPr>
        </p:nvSpPr>
        <p:spPr>
          <a:xfrm>
            <a:off x="457200" y="563759"/>
            <a:ext cx="8229600" cy="30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457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Font typeface="Arial"/>
              <a:buNone/>
            </a:pPr>
            <a:r>
              <a:rPr lang="en-US" sz="4000" dirty="0"/>
              <a:t>Aula </a:t>
            </a:r>
            <a:r>
              <a:rPr lang="en-US" sz="4000" dirty="0" smtClean="0"/>
              <a:t>3: 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A </a:t>
            </a:r>
            <a:r>
              <a:rPr lang="en-US" sz="4000" dirty="0" err="1"/>
              <a:t>democracia</a:t>
            </a:r>
            <a:r>
              <a:rPr lang="en-US" sz="4000" dirty="0"/>
              <a:t> </a:t>
            </a:r>
            <a:r>
              <a:rPr lang="en-US" sz="4000" dirty="0" err="1"/>
              <a:t>contemporânea</a:t>
            </a:r>
            <a:r>
              <a:rPr lang="en-US" sz="4000" dirty="0"/>
              <a:t>: </a:t>
            </a:r>
            <a:r>
              <a:rPr lang="en-US" sz="4000" dirty="0" err="1"/>
              <a:t>Sistemas</a:t>
            </a:r>
            <a:r>
              <a:rPr lang="en-US" sz="4000" dirty="0"/>
              <a:t> </a:t>
            </a:r>
            <a:r>
              <a:rPr lang="en-US" sz="4000" dirty="0" err="1"/>
              <a:t>Eleitorais</a:t>
            </a:r>
            <a:r>
              <a:rPr lang="en-US" sz="4000" dirty="0"/>
              <a:t> e </a:t>
            </a:r>
            <a:r>
              <a:rPr lang="en-US" sz="4000" dirty="0" err="1"/>
              <a:t>Partidários</a:t>
            </a:r>
            <a:endParaRPr sz="2400" dirty="0"/>
          </a:p>
        </p:txBody>
      </p:sp>
      <p:sp>
        <p:nvSpPr>
          <p:cNvPr id="223240" name="Google Shape;223240;p1"/>
          <p:cNvSpPr txBox="1">
            <a:spLocks noGrp="1"/>
          </p:cNvSpPr>
          <p:nvPr>
            <p:ph type="subTitle" idx="1"/>
          </p:nvPr>
        </p:nvSpPr>
        <p:spPr>
          <a:xfrm>
            <a:off x="457200" y="3716392"/>
            <a:ext cx="8229600" cy="123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</a:pPr>
            <a:r>
              <a:rPr lang="en-US" sz="2400"/>
              <a:t>Leandro Piquet Carneiro</a:t>
            </a:r>
            <a:endParaRPr/>
          </a:p>
          <a:p>
            <a:pPr marL="0" lvl="0" indent="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rPr lang="en-US" sz="1800"/>
              <a:t>Instituto de Relações Internacionais</a:t>
            </a:r>
            <a:endParaRPr sz="1800"/>
          </a:p>
          <a:p>
            <a:pPr marL="0" lvl="0" indent="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rPr lang="en-US" sz="1800"/>
              <a:t>Universidade de São Paulo</a:t>
            </a: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RU,  Resultados em Dois Distritos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275605"/>
            <a:ext cx="4248472" cy="3710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7127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Distrito Eleitoral na França com 2º T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310" y="1203598"/>
            <a:ext cx="6855026" cy="3805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0244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Exemplos</a:t>
            </a:r>
            <a:r>
              <a:rPr lang="en-US" sz="3600" dirty="0"/>
              <a:t> de </a:t>
            </a:r>
            <a:r>
              <a:rPr lang="en-US" sz="3600" dirty="0" err="1"/>
              <a:t>Sistemas</a:t>
            </a:r>
            <a:r>
              <a:rPr lang="en-US" sz="3600" dirty="0"/>
              <a:t> </a:t>
            </a:r>
            <a:r>
              <a:rPr lang="en-US" sz="3600" dirty="0" err="1"/>
              <a:t>Eleitorais</a:t>
            </a:r>
            <a:r>
              <a:rPr lang="en-US" sz="3600" dirty="0"/>
              <a:t> </a:t>
            </a:r>
            <a:r>
              <a:rPr lang="en-US" sz="3600" dirty="0" err="1"/>
              <a:t>Proporcionais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62084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Fórmula D’</a:t>
            </a:r>
            <a:r>
              <a:rPr lang="pt-BR" dirty="0" err="1"/>
              <a:t>Hont</a:t>
            </a:r>
            <a:endParaRPr lang="es-MX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8" y="1275606"/>
            <a:ext cx="8810625" cy="362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7929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>
          <a:xfrm>
            <a:off x="6660232" y="4227935"/>
            <a:ext cx="1944216" cy="1080119"/>
          </a:xfrm>
        </p:spPr>
        <p:txBody>
          <a:bodyPr/>
          <a:lstStyle/>
          <a:p>
            <a:pPr algn="r"/>
            <a:r>
              <a:rPr lang="pt-BR" sz="1600" dirty="0">
                <a:solidFill>
                  <a:srgbClr val="FF0000"/>
                </a:solidFill>
              </a:rPr>
              <a:t>Sistema Proporcional Brasileiro</a:t>
            </a:r>
            <a:endParaRPr lang="en-US" sz="1600" dirty="0">
              <a:solidFill>
                <a:srgbClr val="FF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706652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22587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Sistema </a:t>
            </a:r>
            <a:r>
              <a:rPr lang="en-US" sz="3600" dirty="0" err="1"/>
              <a:t>Misto</a:t>
            </a:r>
            <a:r>
              <a:rPr lang="en-US" sz="3600" dirty="0"/>
              <a:t> </a:t>
            </a:r>
            <a:r>
              <a:rPr lang="en-US" sz="3600" dirty="0" err="1"/>
              <a:t>Alemão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313985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thumb/c/c5/Bundestagswahl2005_stimmzettel_small.jpg/300px-Bundestagswahl2005_stimmzettel_sma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143000"/>
            <a:ext cx="3581400" cy="3858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Cédula Eleitoral na Alemanha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136564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4856"/>
            <a:ext cx="9269025" cy="3491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59325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Sistemas</a:t>
            </a:r>
            <a:r>
              <a:rPr lang="en-US" sz="3600" dirty="0"/>
              <a:t> </a:t>
            </a:r>
            <a:r>
              <a:rPr lang="en-US" sz="3600" dirty="0" err="1"/>
              <a:t>Partidários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456725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/>
              <a:t>O sistema partidário</a:t>
            </a:r>
            <a:endParaRPr lang="pt-BR" sz="3200" dirty="0">
              <a:cs typeface="Times New Roman" pitchFamily="18" charset="0"/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Resultado de numerosos e complexos fatores, alguns próprios de cada país, outros gerais.</a:t>
            </a:r>
          </a:p>
          <a:p>
            <a:r>
              <a:rPr lang="pt-BR" dirty="0"/>
              <a:t>Os fatores gerais:   </a:t>
            </a:r>
          </a:p>
          <a:p>
            <a:r>
              <a:rPr lang="pt-BR" dirty="0"/>
              <a:t>	Características sócio econômicas</a:t>
            </a:r>
          </a:p>
          <a:p>
            <a:r>
              <a:rPr lang="pt-BR" dirty="0"/>
              <a:t>	Ideologias</a:t>
            </a:r>
          </a:p>
          <a:p>
            <a:r>
              <a:rPr lang="pt-BR" dirty="0"/>
              <a:t>	"Técnicos"  : sistema eleitoral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4513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Elementos</a:t>
            </a:r>
            <a:r>
              <a:rPr lang="en-US" sz="3600" dirty="0"/>
              <a:t> </a:t>
            </a:r>
            <a:r>
              <a:rPr lang="en-US" sz="3600" dirty="0" err="1"/>
              <a:t>técnicos</a:t>
            </a:r>
            <a:r>
              <a:rPr lang="en-US" sz="3600" dirty="0"/>
              <a:t>: o </a:t>
            </a:r>
            <a:r>
              <a:rPr lang="en-US" sz="3600" dirty="0" err="1"/>
              <a:t>sistema</a:t>
            </a:r>
            <a:r>
              <a:rPr lang="en-US" sz="3600" dirty="0"/>
              <a:t> </a:t>
            </a:r>
            <a:r>
              <a:rPr lang="en-US" sz="3600" dirty="0" err="1"/>
              <a:t>eleitoral</a:t>
            </a:r>
            <a:r>
              <a:rPr lang="en-US" sz="3600" dirty="0"/>
              <a:t> e o </a:t>
            </a:r>
            <a:r>
              <a:rPr lang="en-US" sz="3600" dirty="0" err="1"/>
              <a:t>sistema</a:t>
            </a:r>
            <a:r>
              <a:rPr lang="en-US" sz="3600" dirty="0"/>
              <a:t> de </a:t>
            </a:r>
            <a:r>
              <a:rPr lang="en-US" sz="3600" dirty="0" err="1"/>
              <a:t>partidos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1036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190"/>
            <a:ext cx="8229600" cy="857400"/>
          </a:xfrm>
        </p:spPr>
        <p:txBody>
          <a:bodyPr/>
          <a:lstStyle/>
          <a:p>
            <a:r>
              <a:rPr lang="en-US" dirty="0" err="1"/>
              <a:t>Regras</a:t>
            </a:r>
            <a:r>
              <a:rPr lang="en-US" dirty="0"/>
              <a:t> de </a:t>
            </a:r>
            <a:r>
              <a:rPr lang="en-US" dirty="0" err="1"/>
              <a:t>contagem</a:t>
            </a:r>
            <a:r>
              <a:rPr lang="en-US" dirty="0"/>
              <a:t> de </a:t>
            </a:r>
            <a:r>
              <a:rPr lang="en-US" dirty="0" err="1"/>
              <a:t>partidos</a:t>
            </a:r>
            <a:r>
              <a:rPr lang="en-US" dirty="0"/>
              <a:t> (</a:t>
            </a:r>
            <a:r>
              <a:rPr lang="en-US" dirty="0" err="1"/>
              <a:t>Sartori</a:t>
            </a:r>
            <a:r>
              <a:rPr lang="en-US" dirty="0"/>
              <a:t>, 1976)</a:t>
            </a:r>
            <a:endParaRPr lang="es-MX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47700" indent="-457200">
              <a:buFontTx/>
              <a:buChar char="-"/>
            </a:pPr>
            <a:r>
              <a:rPr lang="pt-BR" sz="2700" b="1" dirty="0"/>
              <a:t>Potencial de coalizão </a:t>
            </a:r>
            <a:r>
              <a:rPr lang="pt-BR" sz="2700" dirty="0"/>
              <a:t>– já participou de gabinetes ou é visto pelos demos partidos como um partido que pode participar de um gabinete. </a:t>
            </a:r>
          </a:p>
          <a:p>
            <a:pPr marL="647700" indent="-457200">
              <a:buFontTx/>
              <a:buChar char="-"/>
            </a:pPr>
            <a:r>
              <a:rPr lang="pt-BR" sz="2700" b="1" dirty="0"/>
              <a:t>Poder de chantagem </a:t>
            </a:r>
            <a:r>
              <a:rPr lang="pt-BR" sz="2700" dirty="0"/>
              <a:t>– chantagem sem tamanho não é nada; mas partidos pequenos podem ter fatias maiores no gabinete se estiverem condições ideológica de exercer o poder.</a:t>
            </a:r>
          </a:p>
          <a:p>
            <a:pPr marL="647700" indent="-457200">
              <a:buFontTx/>
              <a:buChar char="-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132007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Tipologia dos sistemas partidários</a:t>
            </a:r>
            <a:endParaRPr lang="es-MX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47614"/>
            <a:ext cx="5992704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7236296" y="3219822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Partido Dominante</a:t>
            </a:r>
            <a:endParaRPr lang="es-MX" dirty="0"/>
          </a:p>
        </p:txBody>
      </p:sp>
      <p:cxnSp>
        <p:nvCxnSpPr>
          <p:cNvPr id="6" name="Conector em curva 5"/>
          <p:cNvCxnSpPr/>
          <p:nvPr/>
        </p:nvCxnSpPr>
        <p:spPr>
          <a:xfrm>
            <a:off x="4139952" y="3481432"/>
            <a:ext cx="2952328" cy="12700"/>
          </a:xfrm>
          <a:prstGeom prst="curvedConnector3">
            <a:avLst>
              <a:gd name="adj1" fmla="val 5482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35358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Eleições sem vencedor...</a:t>
            </a:r>
            <a:endParaRPr lang="es-MX" dirty="0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275605"/>
            <a:ext cx="6336704" cy="3679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0520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190"/>
            <a:ext cx="8229600" cy="857400"/>
          </a:xfrm>
        </p:spPr>
        <p:txBody>
          <a:bodyPr/>
          <a:lstStyle/>
          <a:p>
            <a:r>
              <a:rPr lang="pt-BR" dirty="0"/>
              <a:t>Indicadores básicos para o estudo dos Sistemas Partidários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000" b="1" dirty="0">
                <a:latin typeface="Calibri" panose="020F0502020204030204" pitchFamily="34" charset="0"/>
              </a:rPr>
              <a:t>Número Efetivo de Partidos (N)</a:t>
            </a:r>
          </a:p>
          <a:p>
            <a:pPr lvl="1"/>
            <a:r>
              <a:rPr lang="pt-BR" sz="2000" b="1" dirty="0">
                <a:latin typeface="Calibri" panose="020F0502020204030204" pitchFamily="34" charset="0"/>
              </a:rPr>
              <a:t>Definição</a:t>
            </a:r>
            <a:r>
              <a:rPr lang="pt-BR" sz="2000" dirty="0">
                <a:latin typeface="Calibri" panose="020F0502020204030204" pitchFamily="34" charset="0"/>
              </a:rPr>
              <a:t> O índice N revela o número de partidos em uma situação hipotética em que todos eles receberiam a mesma votação.</a:t>
            </a:r>
          </a:p>
          <a:p>
            <a:r>
              <a:rPr lang="pt-BR" sz="2000" b="1" dirty="0">
                <a:latin typeface="Calibri" panose="020F0502020204030204" pitchFamily="34" charset="0"/>
              </a:rPr>
              <a:t>Volatilidade Eleitoral (V)</a:t>
            </a:r>
          </a:p>
          <a:p>
            <a:pPr lvl="1"/>
            <a:r>
              <a:rPr lang="pt-BR" sz="2000" b="1" dirty="0">
                <a:latin typeface="Calibri" panose="020F0502020204030204" pitchFamily="34" charset="0"/>
              </a:rPr>
              <a:t>Definição</a:t>
            </a:r>
            <a:r>
              <a:rPr lang="pt-BR" sz="2000" dirty="0">
                <a:latin typeface="Calibri" panose="020F0502020204030204" pitchFamily="34" charset="0"/>
              </a:rPr>
              <a:t> O índice V mede o grau de mudança eleitoral entre duas eleições.</a:t>
            </a:r>
          </a:p>
          <a:p>
            <a:r>
              <a:rPr lang="pt-BR" sz="2000" b="1" dirty="0">
                <a:latin typeface="Calibri" panose="020F0502020204030204" pitchFamily="34" charset="0"/>
              </a:rPr>
              <a:t>Desproporcionalidade (D)</a:t>
            </a:r>
            <a:endParaRPr lang="pt-BR" sz="2000" dirty="0">
              <a:latin typeface="Calibri" panose="020F0502020204030204" pitchFamily="34" charset="0"/>
            </a:endParaRPr>
          </a:p>
          <a:p>
            <a:pPr lvl="1"/>
            <a:r>
              <a:rPr lang="pt-BR" sz="2000" b="1" dirty="0">
                <a:latin typeface="Calibri" panose="020F0502020204030204" pitchFamily="34" charset="0"/>
              </a:rPr>
              <a:t>Definição</a:t>
            </a:r>
            <a:r>
              <a:rPr lang="pt-BR" sz="2000" dirty="0">
                <a:latin typeface="Calibri" panose="020F0502020204030204" pitchFamily="34" charset="0"/>
              </a:rPr>
              <a:t> O índice D mede a diferença entre o percentual de votos e cadeiras em uma determinada eleição.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2941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39502"/>
            <a:ext cx="8229600" cy="857400"/>
          </a:xfrm>
        </p:spPr>
        <p:txBody>
          <a:bodyPr/>
          <a:lstStyle/>
          <a:p>
            <a:r>
              <a:rPr lang="pt-BR" dirty="0"/>
              <a:t>Como classificar o sistema de partidos</a:t>
            </a:r>
            <a:r>
              <a:rPr lang="en-US" dirty="0"/>
              <a:t>?</a:t>
            </a:r>
            <a:endParaRPr lang="es-MX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 fórmula do Número efetivo de partidos N: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Onde: s = número de cadeira obtidas pelo partido i na eleição em t</a:t>
            </a:r>
            <a:r>
              <a:rPr lang="pt-BR" sz="2800" baseline="-25000" dirty="0"/>
              <a:t>i</a:t>
            </a:r>
            <a:endParaRPr lang="pt-BR" baseline="-25000" dirty="0"/>
          </a:p>
          <a:p>
            <a:endParaRPr lang="es-MX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13" y="2184400"/>
            <a:ext cx="1857375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35435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46198"/>
            <a:ext cx="8229600" cy="857400"/>
          </a:xfrm>
        </p:spPr>
        <p:txBody>
          <a:bodyPr/>
          <a:lstStyle/>
          <a:p>
            <a:r>
              <a:rPr lang="pt-BR" dirty="0"/>
              <a:t>Indicadores básicos para o estudo dos Sistemas Partidários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pt-BR" b="1" dirty="0"/>
          </a:p>
          <a:p>
            <a:pPr>
              <a:buNone/>
            </a:pPr>
            <a:r>
              <a:rPr lang="pt-BR" b="1" dirty="0"/>
              <a:t>Volatilidade Eleitoral (V)</a:t>
            </a:r>
          </a:p>
          <a:p>
            <a:pPr lvl="1">
              <a:buNone/>
            </a:pPr>
            <a:r>
              <a:rPr lang="pt-BR" b="1" dirty="0"/>
              <a:t>Definição</a:t>
            </a:r>
            <a:r>
              <a:rPr lang="pt-BR" dirty="0"/>
              <a:t> O índice V mede o grau de mudança eleitoral entre duas eleições.</a:t>
            </a:r>
          </a:p>
          <a:p>
            <a:pPr lvl="1">
              <a:buNone/>
            </a:pPr>
            <a:endParaRPr lang="pt-BR" dirty="0"/>
          </a:p>
          <a:p>
            <a:pPr lvl="1">
              <a:buNone/>
            </a:pPr>
            <a:endParaRPr lang="pt-BR" dirty="0"/>
          </a:p>
          <a:p>
            <a:pPr lvl="1">
              <a:buNone/>
            </a:pP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1" y="2751534"/>
            <a:ext cx="5717131" cy="897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73240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275606"/>
            <a:ext cx="8339760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Número Efetivo de Partidos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4486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46198"/>
            <a:ext cx="8229600" cy="857400"/>
          </a:xfrm>
        </p:spPr>
        <p:txBody>
          <a:bodyPr/>
          <a:lstStyle/>
          <a:p>
            <a:r>
              <a:rPr lang="pt-BR" dirty="0"/>
              <a:t>Exemplo com sistema eleitoral Brasileiro</a:t>
            </a:r>
            <a:endParaRPr lang="en-US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900886"/>
              </p:ext>
            </p:extLst>
          </p:nvPr>
        </p:nvGraphicFramePr>
        <p:xfrm>
          <a:off x="1109466" y="915566"/>
          <a:ext cx="6486870" cy="3888431"/>
        </p:xfrm>
        <a:graphic>
          <a:graphicData uri="http://schemas.openxmlformats.org/drawingml/2006/table">
            <a:tbl>
              <a:tblPr/>
              <a:tblGrid>
                <a:gridCol w="16639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716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716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716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291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7167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716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7167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675359">
                <a:tc gridSpan="8"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 dirty="0">
                          <a:latin typeface="Times New Roman"/>
                        </a:rPr>
                        <a:t>Numero efetivo de partidos em eleições para a Câmara de Vereadores por tamanho do município   (1996-2000)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7912"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latin typeface="Times New Roman"/>
                        </a:rPr>
                        <a:t>Cadeiras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000" b="0" i="0" u="none" strike="noStrike"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latin typeface="Times New Roman"/>
                        </a:rPr>
                        <a:t>Votos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117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latin typeface="Times New Roman"/>
                        </a:rPr>
                        <a:t>Tamanho do Município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latin typeface="Times New Roman"/>
                        </a:rPr>
                        <a:t>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Times New Roman"/>
                        </a:rPr>
                        <a:t>Média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Times New Roman"/>
                        </a:rPr>
                        <a:t>std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latin typeface="Times New Roman"/>
                        </a:rPr>
                        <a:t>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Times New Roman"/>
                        </a:rPr>
                        <a:t>Média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Times New Roman"/>
                        </a:rPr>
                        <a:t>std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024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latin typeface="Times New Roman"/>
                        </a:rPr>
                        <a:t>2000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000" b="0" i="0" u="none" strike="noStrike"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000" b="0" i="0" u="none" strike="noStrike"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000" b="0" i="0" u="none" strike="noStrike"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9309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latin typeface="Times New Roman"/>
                        </a:rPr>
                        <a:t>menos de 10 mil</a:t>
                      </a:r>
                    </a:p>
                  </a:txBody>
                  <a:tcPr marL="1143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Times New Roman"/>
                        </a:rPr>
                        <a:t>2601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Times New Roman"/>
                        </a:rPr>
                        <a:t>3,46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Times New Roman"/>
                        </a:rPr>
                        <a:t>1,08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Times New Roman"/>
                        </a:rPr>
                        <a:t>2601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Times New Roman"/>
                        </a:rPr>
                        <a:t>4,11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Times New Roman"/>
                        </a:rPr>
                        <a:t>1,41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7912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latin typeface="Times New Roman"/>
                        </a:rPr>
                        <a:t>10 mil a 50 mil</a:t>
                      </a:r>
                    </a:p>
                  </a:txBody>
                  <a:tcPr marL="1143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Times New Roman"/>
                        </a:rPr>
                        <a:t>2261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Times New Roman"/>
                        </a:rPr>
                        <a:t>4,37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Times New Roman"/>
                        </a:rPr>
                        <a:t>1,36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Times New Roman"/>
                        </a:rPr>
                        <a:t>2261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Times New Roman"/>
                        </a:rPr>
                        <a:t>5,49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Times New Roman"/>
                        </a:rPr>
                        <a:t>1,93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7912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latin typeface="Times New Roman"/>
                        </a:rPr>
                        <a:t>50 mil a 200 mil</a:t>
                      </a:r>
                    </a:p>
                  </a:txBody>
                  <a:tcPr marL="1143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Times New Roman"/>
                        </a:rPr>
                        <a:t>411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Times New Roman"/>
                        </a:rPr>
                        <a:t>6,11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Times New Roman"/>
                        </a:rPr>
                        <a:t>1,73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Times New Roman"/>
                        </a:rPr>
                        <a:t>411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Times New Roman"/>
                        </a:rPr>
                        <a:t>8,04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Times New Roman"/>
                        </a:rPr>
                        <a:t>2,40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7912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latin typeface="Times New Roman"/>
                        </a:rPr>
                        <a:t> mais de 200 mil</a:t>
                      </a:r>
                    </a:p>
                  </a:txBody>
                  <a:tcPr marL="1143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Times New Roman"/>
                        </a:rPr>
                        <a:t>106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Times New Roman"/>
                        </a:rPr>
                        <a:t>7,47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Times New Roman"/>
                        </a:rPr>
                        <a:t>2,02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Times New Roman"/>
                        </a:rPr>
                        <a:t>106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Times New Roman"/>
                        </a:rPr>
                        <a:t>9,70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Times New Roman"/>
                        </a:rPr>
                        <a:t>2,48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70705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latin typeface="Times New Roman"/>
                        </a:rPr>
                        <a:t>Total</a:t>
                      </a:r>
                    </a:p>
                  </a:txBody>
                  <a:tcPr marL="1143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Times New Roman"/>
                        </a:rPr>
                        <a:t>5379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Times New Roman"/>
                        </a:rPr>
                        <a:t>4,12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Times New Roman"/>
                        </a:rPr>
                        <a:t>1,55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Times New Roman"/>
                        </a:rPr>
                        <a:t>5379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Times New Roman"/>
                        </a:rPr>
                        <a:t>5,10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 dirty="0">
                          <a:latin typeface="Times New Roman"/>
                        </a:rPr>
                        <a:t>2,17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19919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Exemplos</a:t>
            </a:r>
            <a:r>
              <a:rPr lang="en-US" sz="3600" dirty="0"/>
              <a:t> de </a:t>
            </a:r>
            <a:r>
              <a:rPr lang="en-US" sz="3600" dirty="0" err="1"/>
              <a:t>Eleições</a:t>
            </a:r>
            <a:r>
              <a:rPr lang="en-US" sz="3600" dirty="0"/>
              <a:t> com </a:t>
            </a:r>
            <a:r>
              <a:rPr lang="en-US" sz="3600" dirty="0" err="1"/>
              <a:t>alta</a:t>
            </a:r>
            <a:r>
              <a:rPr lang="en-US" sz="3600" dirty="0"/>
              <a:t> </a:t>
            </a:r>
            <a:r>
              <a:rPr lang="en-US" sz="3600" dirty="0" err="1"/>
              <a:t>Volatilidade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083708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Volatilidade Eleitoral</a:t>
            </a:r>
            <a:endParaRPr lang="en-US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5053376"/>
              </p:ext>
            </p:extLst>
          </p:nvPr>
        </p:nvGraphicFramePr>
        <p:xfrm>
          <a:off x="796395" y="1053227"/>
          <a:ext cx="7551210" cy="3756660"/>
        </p:xfrm>
        <a:graphic>
          <a:graphicData uri="http://schemas.openxmlformats.org/drawingml/2006/table">
            <a:tbl>
              <a:tblPr/>
              <a:tblGrid>
                <a:gridCol w="12585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585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5853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5853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5853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5853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94310">
                <a:tc>
                  <a:txBody>
                    <a:bodyPr/>
                    <a:lstStyle/>
                    <a:p>
                      <a:r>
                        <a:rPr lang="en-US" sz="13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i="1">
                          <a:effectLst/>
                        </a:rPr>
                        <a:t>1950s</a:t>
                      </a:r>
                      <a:endParaRPr lang="en-US" sz="1300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i="1">
                          <a:effectLst/>
                        </a:rPr>
                        <a:t>1960s</a:t>
                      </a:r>
                      <a:endParaRPr lang="en-US" sz="1300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i="1">
                          <a:effectLst/>
                        </a:rPr>
                        <a:t>1970s</a:t>
                      </a:r>
                      <a:endParaRPr lang="en-US" sz="1300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i="1">
                          <a:effectLst/>
                        </a:rPr>
                        <a:t>1980s</a:t>
                      </a:r>
                      <a:endParaRPr lang="en-US" sz="1300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i="1">
                          <a:effectLst/>
                        </a:rPr>
                        <a:t>1990s</a:t>
                      </a:r>
                      <a:endParaRPr lang="en-US" sz="1300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Austria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4.1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3.3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2.7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5.5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9.4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Belgium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7.6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10.2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5.3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10.0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10.8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Denmark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5.5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8.7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15.5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9.7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12.4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Finland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4.4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7.0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7.9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8.7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11.0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France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22.3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11.5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8.8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13.4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effectLst/>
                        </a:rPr>
                        <a:t>15.4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Germany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15.2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8.4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5.0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6.3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9.0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Iceland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9.2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4.3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12.2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11.6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13.7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Ireland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10.3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7.0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5.7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8.1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11.7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Italy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9.7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8.2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effectLst/>
                        </a:rPr>
                        <a:t>9.9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8.6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effectLst/>
                        </a:rPr>
                        <a:t>22.9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Luxembourg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10.8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8.8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12.5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14.8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6.2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Malta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9.2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14.4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4.6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1.4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3.6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r>
                        <a:rPr lang="en-US" sz="1300" b="0">
                          <a:effectLst/>
                        </a:rPr>
                        <a:t>Netherlands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>
                          <a:effectLst/>
                        </a:rPr>
                        <a:t>5.1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>
                          <a:effectLst/>
                        </a:rPr>
                        <a:t>7.9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>
                          <a:effectLst/>
                        </a:rPr>
                        <a:t>12.3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>
                          <a:effectLst/>
                        </a:rPr>
                        <a:t>8.3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effectLst/>
                        </a:rPr>
                        <a:t>19.1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Norway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3.4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5.3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15.3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10.7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15.9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Sweden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4.8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4.0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6.3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7.6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13.8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Switzerland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2.5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3.5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6.0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6.4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8.0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U.K.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4.3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5.2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8.3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3.3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9.3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300" i="1" dirty="0">
                          <a:effectLst/>
                        </a:rPr>
                        <a:t>Mean (N=16)</a:t>
                      </a:r>
                      <a:endParaRPr lang="en-US" sz="1300" dirty="0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i="1">
                          <a:effectLst/>
                        </a:rPr>
                        <a:t>8.0</a:t>
                      </a:r>
                      <a:endParaRPr lang="en-US" sz="1300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i="1">
                          <a:effectLst/>
                        </a:rPr>
                        <a:t>7.4</a:t>
                      </a:r>
                      <a:endParaRPr lang="en-US" sz="1300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i="1">
                          <a:effectLst/>
                        </a:rPr>
                        <a:t>8.6</a:t>
                      </a:r>
                      <a:endParaRPr lang="en-US" sz="1300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i="1">
                          <a:effectLst/>
                        </a:rPr>
                        <a:t>8.4</a:t>
                      </a:r>
                      <a:endParaRPr lang="en-US" sz="1300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i="1" dirty="0">
                          <a:effectLst/>
                        </a:rPr>
                        <a:t>12.0</a:t>
                      </a:r>
                      <a:endParaRPr lang="en-US" sz="1300" dirty="0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796925" y="730539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34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Sistemas Eleitorais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pt-BR" sz="2400" b="1" dirty="0">
                <a:latin typeface="Calibri" panose="020F0502020204030204" pitchFamily="34" charset="0"/>
              </a:rPr>
              <a:t>Sistemas Eleitorais</a:t>
            </a:r>
            <a:r>
              <a:rPr lang="pt-BR" sz="2400" dirty="0">
                <a:latin typeface="Calibri" panose="020F0502020204030204" pitchFamily="34" charset="0"/>
              </a:rPr>
              <a:t> determinam as regras segundo as quais os eleitores podem expressar suas preferências políticas e segundo as quais é possível converter votos em  cadeiras parlamentares. (</a:t>
            </a:r>
            <a:r>
              <a:rPr lang="pt-BR" sz="2400" dirty="0" err="1">
                <a:latin typeface="Calibri" panose="020F0502020204030204" pitchFamily="34" charset="0"/>
              </a:rPr>
              <a:t>Nohlen</a:t>
            </a:r>
            <a:r>
              <a:rPr lang="pt-BR" sz="2400" dirty="0">
                <a:latin typeface="Calibri" panose="020F0502020204030204" pitchFamily="34" charset="0"/>
              </a:rPr>
              <a:t>, 1995)  </a:t>
            </a:r>
          </a:p>
          <a:p>
            <a:endParaRPr lang="pt-BR" sz="2400" dirty="0">
              <a:latin typeface="Calibri" panose="020F0502020204030204" pitchFamily="34" charset="0"/>
            </a:endParaRPr>
          </a:p>
          <a:p>
            <a:pPr>
              <a:buNone/>
            </a:pPr>
            <a:r>
              <a:rPr lang="pt-BR" sz="2400" b="1" dirty="0">
                <a:latin typeface="Calibri" panose="020F0502020204030204" pitchFamily="34" charset="0"/>
              </a:rPr>
              <a:t>S</a:t>
            </a:r>
            <a:r>
              <a:rPr lang="pt-BR" sz="2400" dirty="0">
                <a:latin typeface="Calibri" panose="020F0502020204030204" pitchFamily="34" charset="0"/>
              </a:rPr>
              <a:t>ão construções institucionais política e estrategicamente concebidas, e tecnicamente realizadas, para viabilizar e sancionar a representação política. (Tavares, 1994)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447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8077200" cy="4643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02529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915566"/>
            <a:ext cx="6629400" cy="3768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470"/>
            <a:ext cx="8229600" cy="857400"/>
          </a:xfrm>
        </p:spPr>
        <p:txBody>
          <a:bodyPr/>
          <a:lstStyle/>
          <a:p>
            <a:r>
              <a:rPr lang="pt-BR" dirty="0"/>
              <a:t>Quando tudo dá errado....</a:t>
            </a:r>
            <a:endParaRPr lang="es-MX" dirty="0"/>
          </a:p>
        </p:txBody>
      </p:sp>
      <p:sp>
        <p:nvSpPr>
          <p:cNvPr id="4" name="CaixaDeTexto 3"/>
          <p:cNvSpPr txBox="1"/>
          <p:nvPr/>
        </p:nvSpPr>
        <p:spPr>
          <a:xfrm>
            <a:off x="3094630" y="4659982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hlinkClick r:id="rId3"/>
              </a:rPr>
              <a:t>https://www.youtube.com/watch?v=xxBW4mPzv6E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272525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Majoritário</a:t>
            </a:r>
            <a:r>
              <a:rPr lang="en-US" sz="3600" dirty="0"/>
              <a:t> X </a:t>
            </a:r>
            <a:r>
              <a:rPr lang="en-US" sz="3600" dirty="0" err="1"/>
              <a:t>Proporcional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313985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argumento tradicional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35646"/>
            <a:ext cx="8487104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456600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190"/>
            <a:ext cx="8229600" cy="857400"/>
          </a:xfrm>
        </p:spPr>
        <p:txBody>
          <a:bodyPr/>
          <a:lstStyle/>
          <a:p>
            <a:r>
              <a:rPr lang="pt-BR" sz="3600" b="1" dirty="0"/>
              <a:t>Argumentos sobre as vantagens do sistema bipartidário: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pt-BR" sz="2300" dirty="0">
                <a:latin typeface="Calibri" panose="020F0502020204030204" pitchFamily="34" charset="0"/>
              </a:rPr>
              <a:t>Ação moderadora: ambos os partidos terão que adotar programas moderados para atrair os eleitores independentes</a:t>
            </a:r>
          </a:p>
          <a:p>
            <a:pPr marL="514350" lvl="0" indent="-514350">
              <a:buFont typeface="+mj-lt"/>
              <a:buAutoNum type="arabicPeriod"/>
            </a:pPr>
            <a:r>
              <a:rPr lang="pt-BR" sz="2300" dirty="0">
                <a:latin typeface="Calibri" panose="020F0502020204030204" pitchFamily="34" charset="0"/>
              </a:rPr>
              <a:t>Torna o executivo mais estável e robusto</a:t>
            </a:r>
          </a:p>
          <a:p>
            <a:pPr marL="514350" lvl="0" indent="-514350">
              <a:buFont typeface="+mj-lt"/>
              <a:buAutoNum type="arabicPeriod"/>
            </a:pPr>
            <a:r>
              <a:rPr lang="pt-BR" sz="2300" dirty="0">
                <a:latin typeface="Calibri" panose="020F0502020204030204" pitchFamily="34" charset="0"/>
              </a:rPr>
              <a:t>O eleitorado poderá operar uma escolha mais nítida entre as duas formas alternativas de política a seguir, tornando-se o programa do partido vencedor o programa do governo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300" dirty="0">
                <a:latin typeface="Calibri" panose="020F0502020204030204" pitchFamily="34" charset="0"/>
              </a:rPr>
              <a:t>Aumenta a responsabilidade da maioria pelo exercício do governo (“Não temos duvida de quem deverá ser castigado”)</a:t>
            </a:r>
          </a:p>
        </p:txBody>
      </p:sp>
    </p:spTree>
    <p:extLst>
      <p:ext uri="{BB962C8B-B14F-4D97-AF65-F5344CB8AC3E}">
        <p14:creationId xmlns:p14="http://schemas.microsoft.com/office/powerpoint/2010/main" val="19038993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defesa do multipartidarismo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pt-BR" sz="2400" dirty="0"/>
              <a:t>Evidências empíricas: Países com sólida tradição democrática apresentam sistemas multipartidários. Exemplos: </a:t>
            </a:r>
            <a:r>
              <a:rPr lang="pt-BR" sz="2400" dirty="0" err="1"/>
              <a:t>Suiça</a:t>
            </a:r>
            <a:r>
              <a:rPr lang="pt-BR" sz="2400" dirty="0"/>
              <a:t>, Bélgica, países escandinavos e Holanda.</a:t>
            </a:r>
          </a:p>
          <a:p>
            <a:pPr marL="514350" lvl="0" indent="-514350">
              <a:buFont typeface="+mj-lt"/>
              <a:buAutoNum type="arabicPeriod"/>
            </a:pPr>
            <a:r>
              <a:rPr lang="pt-BR" sz="2400" dirty="0"/>
              <a:t>Curta duração dos gabinetes não significa instabilidade fundamental do regime. </a:t>
            </a:r>
            <a:r>
              <a:rPr lang="pt-BR" sz="2400" b="1" dirty="0"/>
              <a:t>Duração do gabinete é indicador do predomínio do gabinete perante a legislatura</a:t>
            </a:r>
            <a:r>
              <a:rPr lang="pt-BR" sz="2400" dirty="0"/>
              <a:t>. Exemplo: gabinete unionista da Irlanda entre 1921 e 1971 foi longo e instável. </a:t>
            </a:r>
          </a:p>
        </p:txBody>
      </p:sp>
    </p:spTree>
    <p:extLst>
      <p:ext uri="{BB962C8B-B14F-4D97-AF65-F5344CB8AC3E}">
        <p14:creationId xmlns:p14="http://schemas.microsoft.com/office/powerpoint/2010/main" val="611663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/>
              <a:t>Tipos de Sistemas eleitorais</a:t>
            </a:r>
            <a:endParaRPr lang="pt-BR" dirty="0"/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pt-BR" sz="2400" dirty="0"/>
              <a:t>1. Majoritários </a:t>
            </a:r>
          </a:p>
          <a:p>
            <a:pPr lvl="1">
              <a:buNone/>
            </a:pPr>
            <a:r>
              <a:rPr lang="pt-BR" sz="1900" dirty="0"/>
              <a:t>1.1.Pluralidade</a:t>
            </a:r>
          </a:p>
          <a:p>
            <a:pPr lvl="1">
              <a:buNone/>
            </a:pPr>
            <a:r>
              <a:rPr lang="pt-BR" sz="1900" dirty="0"/>
              <a:t>1.2. Dois turnos</a:t>
            </a:r>
          </a:p>
          <a:p>
            <a:pPr>
              <a:buNone/>
            </a:pPr>
            <a:r>
              <a:rPr lang="pt-BR" sz="2400" dirty="0"/>
              <a:t>2. Proporcionais </a:t>
            </a:r>
          </a:p>
          <a:p>
            <a:pPr lvl="1">
              <a:buNone/>
            </a:pPr>
            <a:r>
              <a:rPr lang="pt-BR" sz="1900" dirty="0"/>
              <a:t>2.1. Lista aberta</a:t>
            </a:r>
          </a:p>
          <a:p>
            <a:pPr lvl="1">
              <a:buNone/>
            </a:pPr>
            <a:r>
              <a:rPr lang="pt-BR" sz="1900" dirty="0"/>
              <a:t>2.2. Lista fechada</a:t>
            </a:r>
          </a:p>
          <a:p>
            <a:pPr>
              <a:buNone/>
            </a:pPr>
            <a:r>
              <a:rPr lang="pt-BR" sz="2400" dirty="0"/>
              <a:t>3. Mistos</a:t>
            </a:r>
          </a:p>
          <a:p>
            <a:pPr lvl="1">
              <a:buNone/>
            </a:pPr>
            <a:r>
              <a:rPr lang="pt-BR" sz="1900" dirty="0"/>
              <a:t>3.1Paralelo (eleições separadas)</a:t>
            </a:r>
          </a:p>
          <a:p>
            <a:pPr lvl="1">
              <a:buNone/>
            </a:pPr>
            <a:r>
              <a:rPr lang="pt-BR" sz="1900" dirty="0"/>
              <a:t>3.2. Misto (com componente majoritário, sendo que a alocação de cadeiras é proporcional no nível nacional)</a:t>
            </a:r>
          </a:p>
          <a:p>
            <a:pPr lvl="0">
              <a:buNone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34355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46198"/>
            <a:ext cx="8229600" cy="857400"/>
          </a:xfrm>
        </p:spPr>
        <p:txBody>
          <a:bodyPr/>
          <a:lstStyle/>
          <a:p>
            <a:r>
              <a:rPr lang="pt-BR" dirty="0"/>
              <a:t>Variáveis básicas que caracterizam um sistema eleitoral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pt-BR" dirty="0">
                <a:latin typeface="Calibri" panose="020F0502020204030204" pitchFamily="34" charset="0"/>
              </a:rPr>
              <a:t>Fórmula eleitoral: majoritária, proporcional ou mista (majoritária e proporcional), além de outras medidas menos usadas.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>
                <a:latin typeface="Calibri" panose="020F0502020204030204" pitchFamily="34" charset="0"/>
              </a:rPr>
              <a:t>Formato do voto (se vota para candidatos ou partidos e se o voto consiste em escolha única ou expressa uma série de preferências).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>
                <a:latin typeface="Calibri" panose="020F0502020204030204" pitchFamily="34" charset="0"/>
              </a:rPr>
              <a:t>Magnitude do distrito eleitoral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69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Famílias de Sistemas Eleitorais</a:t>
            </a:r>
            <a:endParaRPr lang="en-US" dirty="0"/>
          </a:p>
        </p:txBody>
      </p:sp>
      <p:pic>
        <p:nvPicPr>
          <p:cNvPr id="3" name="Picture 3" descr="C:\Users\Leandro\Dropbox\IRI\Política I\Mapa de sistema eleitor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03597"/>
            <a:ext cx="5760640" cy="3456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574255" y="4716563"/>
            <a:ext cx="277331" cy="20264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aixaDeTexto 4"/>
          <p:cNvSpPr txBox="1"/>
          <p:nvPr/>
        </p:nvSpPr>
        <p:spPr>
          <a:xfrm>
            <a:off x="982449" y="4654047"/>
            <a:ext cx="15253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Majoritário</a:t>
            </a:r>
            <a:endParaRPr lang="en-US" dirty="0"/>
          </a:p>
        </p:txBody>
      </p:sp>
      <p:sp>
        <p:nvSpPr>
          <p:cNvPr id="6" name="Retângulo 5"/>
          <p:cNvSpPr/>
          <p:nvPr/>
        </p:nvSpPr>
        <p:spPr>
          <a:xfrm>
            <a:off x="5436096" y="4716563"/>
            <a:ext cx="277331" cy="2026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aixaDeTexto 6"/>
          <p:cNvSpPr txBox="1"/>
          <p:nvPr/>
        </p:nvSpPr>
        <p:spPr>
          <a:xfrm>
            <a:off x="2710641" y="4654047"/>
            <a:ext cx="15253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Proporcional</a:t>
            </a:r>
            <a:endParaRPr lang="en-US" dirty="0"/>
          </a:p>
        </p:txBody>
      </p:sp>
      <p:sp>
        <p:nvSpPr>
          <p:cNvPr id="8" name="Retângulo 7"/>
          <p:cNvSpPr/>
          <p:nvPr/>
        </p:nvSpPr>
        <p:spPr>
          <a:xfrm>
            <a:off x="4102647" y="4716563"/>
            <a:ext cx="277331" cy="20264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ixaDeTexto 8"/>
          <p:cNvSpPr txBox="1"/>
          <p:nvPr/>
        </p:nvSpPr>
        <p:spPr>
          <a:xfrm>
            <a:off x="4525290" y="4644755"/>
            <a:ext cx="14952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Misto</a:t>
            </a:r>
            <a:endParaRPr lang="en-US" dirty="0"/>
          </a:p>
        </p:txBody>
      </p:sp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782558"/>
              </p:ext>
            </p:extLst>
          </p:nvPr>
        </p:nvGraphicFramePr>
        <p:xfrm>
          <a:off x="6444208" y="1491630"/>
          <a:ext cx="2565400" cy="1524000"/>
        </p:xfrm>
        <a:graphic>
          <a:graphicData uri="http://schemas.openxmlformats.org/drawingml/2006/table">
            <a:tbl>
              <a:tblPr/>
              <a:tblGrid>
                <a:gridCol w="11320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103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300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solidFill>
                            <a:srgbClr val="5C5C5C"/>
                          </a:solidFill>
                          <a:effectLst/>
                          <a:latin typeface="Calibri"/>
                        </a:rPr>
                        <a:t>Sistema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solidFill>
                            <a:srgbClr val="5C5C5C"/>
                          </a:solidFill>
                          <a:effectLst/>
                          <a:latin typeface="Calibri"/>
                        </a:rPr>
                        <a:t>Número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solidFill>
                            <a:srgbClr val="5C5C5C"/>
                          </a:solidFill>
                          <a:effectLst/>
                          <a:latin typeface="Calibri"/>
                        </a:rPr>
                        <a:t>Percentual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Majoritário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40.10%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Proporcional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38.20%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Misto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14.70%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Não se aplica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1.80%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Outros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5.10%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(validos):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217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1" name="Retângulo 10"/>
          <p:cNvSpPr/>
          <p:nvPr/>
        </p:nvSpPr>
        <p:spPr>
          <a:xfrm>
            <a:off x="2355466" y="4716563"/>
            <a:ext cx="277331" cy="202648"/>
          </a:xfrm>
          <a:prstGeom prst="rect">
            <a:avLst/>
          </a:prstGeom>
          <a:solidFill>
            <a:srgbClr val="021A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ixaDeTexto 12"/>
          <p:cNvSpPr txBox="1"/>
          <p:nvPr/>
        </p:nvSpPr>
        <p:spPr>
          <a:xfrm>
            <a:off x="5710975" y="4659982"/>
            <a:ext cx="15253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Outros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17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Exemplos</a:t>
            </a:r>
            <a:r>
              <a:rPr lang="en-US" sz="3600" dirty="0"/>
              <a:t> de </a:t>
            </a:r>
            <a:r>
              <a:rPr lang="en-US" sz="3600" dirty="0" err="1"/>
              <a:t>Sistemas</a:t>
            </a:r>
            <a:r>
              <a:rPr lang="en-US" sz="3600" dirty="0"/>
              <a:t> </a:t>
            </a:r>
            <a:r>
              <a:rPr lang="en-US" sz="3600" dirty="0" err="1"/>
              <a:t>Eleitorais</a:t>
            </a:r>
            <a:r>
              <a:rPr lang="en-US" sz="3600" dirty="0"/>
              <a:t> </a:t>
            </a:r>
            <a:r>
              <a:rPr lang="en-US" sz="3600" dirty="0" err="1"/>
              <a:t>Majoritários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315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46198"/>
            <a:ext cx="8229600" cy="857400"/>
          </a:xfrm>
        </p:spPr>
        <p:txBody>
          <a:bodyPr/>
          <a:lstStyle/>
          <a:p>
            <a:r>
              <a:rPr lang="pt-BR" dirty="0"/>
              <a:t>Exemplo de eleição distrital majoritária</a:t>
            </a:r>
            <a:endParaRPr lang="en-US" dirty="0"/>
          </a:p>
        </p:txBody>
      </p:sp>
      <p:pic>
        <p:nvPicPr>
          <p:cNvPr id="4" name="Picture 1" descr="Ca49 10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6707" y="1314550"/>
            <a:ext cx="5713565" cy="35614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74382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Califórnia, EUA, Distrito 49</a:t>
            </a:r>
            <a:endParaRPr 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288323"/>
            <a:ext cx="5112568" cy="367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7756692"/>
      </p:ext>
    </p:extLst>
  </p:cSld>
  <p:clrMapOvr>
    <a:masterClrMapping/>
  </p:clrMapOvr>
</p:sld>
</file>

<file path=ppt/theme/theme1.xml><?xml version="1.0" encoding="utf-8"?>
<a:theme xmlns:a="http://schemas.openxmlformats.org/drawingml/2006/main" name="swiss">
  <a:themeElements>
    <a:clrScheme name="Custom 218">
      <a:dk1>
        <a:srgbClr val="000000"/>
      </a:dk1>
      <a:lt1>
        <a:srgbClr val="FFFFFF"/>
      </a:lt1>
      <a:dk2>
        <a:srgbClr val="5B595A"/>
      </a:dk2>
      <a:lt2>
        <a:srgbClr val="CFD4D4"/>
      </a:lt2>
      <a:accent1>
        <a:srgbClr val="CC0202"/>
      </a:accent1>
      <a:accent2>
        <a:srgbClr val="228AFF"/>
      </a:accent2>
      <a:accent3>
        <a:srgbClr val="FBC82F"/>
      </a:accent3>
      <a:accent4>
        <a:srgbClr val="253E91"/>
      </a:accent4>
      <a:accent5>
        <a:srgbClr val="F68D0C"/>
      </a:accent5>
      <a:accent6>
        <a:srgbClr val="257E12"/>
      </a:accent6>
      <a:hlink>
        <a:srgbClr val="144C72"/>
      </a:hlink>
      <a:folHlink>
        <a:srgbClr val="8C9D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852</Words>
  <Application>Microsoft Office PowerPoint</Application>
  <PresentationFormat>Apresentação na tela (16:9)</PresentationFormat>
  <Paragraphs>269</Paragraphs>
  <Slides>35</Slides>
  <Notes>8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35</vt:i4>
      </vt:variant>
    </vt:vector>
  </HeadingPairs>
  <TitlesOfParts>
    <vt:vector size="39" baseType="lpstr">
      <vt:lpstr>Arial</vt:lpstr>
      <vt:lpstr>Calibri</vt:lpstr>
      <vt:lpstr>Times New Roman</vt:lpstr>
      <vt:lpstr>swiss</vt:lpstr>
      <vt:lpstr>Aula 3:  A democracia contemporânea: Sistemas Eleitorais e Partidários</vt:lpstr>
      <vt:lpstr>  Elementos técnicos: o sistema eleitoral e o sistema de partidos</vt:lpstr>
      <vt:lpstr>Sistemas Eleitorais</vt:lpstr>
      <vt:lpstr>Tipos de Sistemas eleitorais</vt:lpstr>
      <vt:lpstr>Variáveis básicas que caracterizam um sistema eleitoral</vt:lpstr>
      <vt:lpstr>Famílias de Sistemas Eleitorais</vt:lpstr>
      <vt:lpstr>  Exemplos de Sistemas Eleitorais Majoritários </vt:lpstr>
      <vt:lpstr>Exemplo de eleição distrital majoritária</vt:lpstr>
      <vt:lpstr>Califórnia, EUA, Distrito 49</vt:lpstr>
      <vt:lpstr>RU,  Resultados em Dois Distritos</vt:lpstr>
      <vt:lpstr>Distrito Eleitoral na França com 2º T</vt:lpstr>
      <vt:lpstr>  Exemplos de Sistemas Eleitorais Proporcionais </vt:lpstr>
      <vt:lpstr>A Fórmula D’Hont</vt:lpstr>
      <vt:lpstr>Apresentação do PowerPoint</vt:lpstr>
      <vt:lpstr>  Sistema Misto Alemão </vt:lpstr>
      <vt:lpstr>Cédula Eleitoral na Alemanha</vt:lpstr>
      <vt:lpstr>Apresentação do PowerPoint</vt:lpstr>
      <vt:lpstr>  Sistemas Partidários</vt:lpstr>
      <vt:lpstr>O sistema partidário</vt:lpstr>
      <vt:lpstr>Regras de contagem de partidos (Sartori, 1976)</vt:lpstr>
      <vt:lpstr>Tipologia dos sistemas partidários</vt:lpstr>
      <vt:lpstr>Eleições sem vencedor...</vt:lpstr>
      <vt:lpstr>Indicadores básicos para o estudo dos Sistemas Partidários</vt:lpstr>
      <vt:lpstr>Como classificar o sistema de partidos?</vt:lpstr>
      <vt:lpstr>Indicadores básicos para o estudo dos Sistemas Partidários</vt:lpstr>
      <vt:lpstr>Número Efetivo de Partidos</vt:lpstr>
      <vt:lpstr>Exemplo com sistema eleitoral Brasileiro</vt:lpstr>
      <vt:lpstr>  Exemplos de Eleições com alta Volatilidade </vt:lpstr>
      <vt:lpstr>Volatilidade Eleitoral</vt:lpstr>
      <vt:lpstr>Apresentação do PowerPoint</vt:lpstr>
      <vt:lpstr>Quando tudo dá errado....</vt:lpstr>
      <vt:lpstr>  Majoritário X Proporcional</vt:lpstr>
      <vt:lpstr>O argumento tradicional</vt:lpstr>
      <vt:lpstr>Argumentos sobre as vantagens do sistema bipartidário:</vt:lpstr>
      <vt:lpstr>A defesa do multipartidarismo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9:  A democracia contemporânea: Sistemas Eleitorais e Partidários</dc:title>
  <dc:creator>Sala B</dc:creator>
  <cp:lastModifiedBy>Sala B</cp:lastModifiedBy>
  <cp:revision>3</cp:revision>
  <dcterms:modified xsi:type="dcterms:W3CDTF">2024-04-02T22:11:15Z</dcterms:modified>
</cp:coreProperties>
</file>