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7" y="3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194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58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7BBD9C4-1A89-407D-B361-0C4AA5B24587}" type="slidenum">
              <a:rPr lang="pt-BR"/>
              <a:pPr/>
              <a:t>4</a:t>
            </a:fld>
            <a:endParaRPr lang="pt-B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2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6A6D0F3-5BA0-44AD-A39A-100320E81242}" type="slidenum">
              <a:rPr lang="pt-BR"/>
              <a:pPr/>
              <a:t>19</a:t>
            </a:fld>
            <a:endParaRPr lang="pt-B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0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637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699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380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10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75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xBW4mPzv6E" TargetMode="External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8" name="Google Shape;223238;p1" descr="cabecalho ir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7624" y="3703365"/>
            <a:ext cx="7344817" cy="1100633"/>
          </a:xfrm>
          <a:prstGeom prst="rect">
            <a:avLst/>
          </a:prstGeom>
          <a:noFill/>
          <a:ln>
            <a:noFill/>
          </a:ln>
        </p:spPr>
      </p:pic>
      <p:sp>
        <p:nvSpPr>
          <p:cNvPr id="223239" name="Google Shape;223239;p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</a:pPr>
            <a:r>
              <a:rPr lang="en-US" sz="4000" dirty="0"/>
              <a:t>Aula </a:t>
            </a:r>
            <a:r>
              <a:rPr lang="en-US" sz="4000" dirty="0" smtClean="0"/>
              <a:t>3: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 </a:t>
            </a:r>
            <a:r>
              <a:rPr lang="en-US" sz="4000" dirty="0" err="1"/>
              <a:t>democracia</a:t>
            </a:r>
            <a:r>
              <a:rPr lang="en-US" sz="4000" dirty="0"/>
              <a:t> </a:t>
            </a:r>
            <a:r>
              <a:rPr lang="en-US" sz="4000" dirty="0" err="1"/>
              <a:t>contemporânea</a:t>
            </a:r>
            <a:r>
              <a:rPr lang="en-US" sz="4000" dirty="0"/>
              <a:t>: </a:t>
            </a:r>
            <a:r>
              <a:rPr lang="en-US" sz="4000" dirty="0" err="1"/>
              <a:t>Sistemas</a:t>
            </a:r>
            <a:r>
              <a:rPr lang="en-US" sz="4000" dirty="0"/>
              <a:t> </a:t>
            </a:r>
            <a:r>
              <a:rPr lang="en-US" sz="4000" dirty="0" err="1"/>
              <a:t>Eleitorais</a:t>
            </a:r>
            <a:r>
              <a:rPr lang="en-US" sz="4000" dirty="0"/>
              <a:t> e </a:t>
            </a:r>
            <a:r>
              <a:rPr lang="en-US" sz="4000" dirty="0" err="1"/>
              <a:t>Partidários</a:t>
            </a:r>
            <a:endParaRPr sz="2400" dirty="0"/>
          </a:p>
        </p:txBody>
      </p:sp>
      <p:sp>
        <p:nvSpPr>
          <p:cNvPr id="223240" name="Google Shape;223240;p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sz="2400"/>
              <a:t>Leandro Piquet Carneiro</a:t>
            </a:r>
            <a:endParaRPr/>
          </a:p>
          <a:p>
            <a:pPr marL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/>
              <a:t>Instituto de Relações Internacionais</a:t>
            </a:r>
            <a:endParaRPr sz="1800"/>
          </a:p>
          <a:p>
            <a:pPr marL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/>
              <a:t>Universidade de São Paulo</a:t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RU,  Resultados em Dois Distritos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75605"/>
            <a:ext cx="4248472" cy="371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12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Distrito Eleitoral na França com 2º T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10" y="1203598"/>
            <a:ext cx="6855026" cy="380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244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Exemplos</a:t>
            </a:r>
            <a:r>
              <a:rPr lang="en-US" sz="3600" dirty="0"/>
              <a:t> de </a:t>
            </a:r>
            <a:r>
              <a:rPr lang="en-US" sz="3600" dirty="0" err="1"/>
              <a:t>Sistemas</a:t>
            </a:r>
            <a:r>
              <a:rPr lang="en-US" sz="3600" dirty="0"/>
              <a:t> </a:t>
            </a:r>
            <a:r>
              <a:rPr lang="en-US" sz="3600" dirty="0" err="1"/>
              <a:t>Eleitorais</a:t>
            </a:r>
            <a:r>
              <a:rPr lang="en-US" sz="3600" dirty="0"/>
              <a:t> </a:t>
            </a:r>
            <a:r>
              <a:rPr lang="en-US" sz="3600" dirty="0" err="1"/>
              <a:t>Proporcionais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208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Fórmula D’</a:t>
            </a:r>
            <a:r>
              <a:rPr lang="pt-BR" dirty="0" err="1"/>
              <a:t>Hont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275606"/>
            <a:ext cx="88106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92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660232" y="4227935"/>
            <a:ext cx="1944216" cy="1080119"/>
          </a:xfrm>
        </p:spPr>
        <p:txBody>
          <a:bodyPr/>
          <a:lstStyle/>
          <a:p>
            <a:pPr algn="r"/>
            <a:r>
              <a:rPr lang="pt-BR" sz="1600" dirty="0">
                <a:solidFill>
                  <a:srgbClr val="FF0000"/>
                </a:solidFill>
              </a:rPr>
              <a:t>Sistema Proporcional Brasileiro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706652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258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Sistema </a:t>
            </a:r>
            <a:r>
              <a:rPr lang="en-US" sz="3600" dirty="0" err="1"/>
              <a:t>Misto</a:t>
            </a:r>
            <a:r>
              <a:rPr lang="en-US" sz="3600" dirty="0"/>
              <a:t> </a:t>
            </a:r>
            <a:r>
              <a:rPr lang="en-US" sz="3600" dirty="0" err="1"/>
              <a:t>Alemão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1398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5/Bundestagswahl2005_stimmzettel_small.jpg/300px-Bundestagswahl2005_stimmzettel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3581400" cy="385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Cédula Eleitoral na Alemanha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3656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4856"/>
            <a:ext cx="9269025" cy="349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932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Sistemas</a:t>
            </a:r>
            <a:r>
              <a:rPr lang="en-US" sz="3600" dirty="0"/>
              <a:t> </a:t>
            </a:r>
            <a:r>
              <a:rPr lang="en-US" sz="3600" dirty="0" err="1"/>
              <a:t>Partidários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5672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O sistema partidário</a:t>
            </a:r>
            <a:endParaRPr lang="pt-BR" sz="3200" dirty="0">
              <a:cs typeface="Times New Roman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Resultado de numerosos e complexos fatores, alguns próprios de cada país, outros gerais.</a:t>
            </a:r>
          </a:p>
          <a:p>
            <a:r>
              <a:rPr lang="pt-BR" dirty="0"/>
              <a:t>Os fatores gerais:   </a:t>
            </a:r>
          </a:p>
          <a:p>
            <a:r>
              <a:rPr lang="pt-BR" dirty="0"/>
              <a:t>	Características sócio econômicas</a:t>
            </a:r>
          </a:p>
          <a:p>
            <a:r>
              <a:rPr lang="pt-BR" dirty="0"/>
              <a:t>	Ideologias</a:t>
            </a:r>
          </a:p>
          <a:p>
            <a:r>
              <a:rPr lang="pt-BR" dirty="0"/>
              <a:t>	"Técnicos"  : sistema eleitoral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451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Elementos</a:t>
            </a:r>
            <a:r>
              <a:rPr lang="en-US" sz="3600" dirty="0"/>
              <a:t> </a:t>
            </a:r>
            <a:r>
              <a:rPr lang="en-US" sz="3600" dirty="0" err="1"/>
              <a:t>técnicos</a:t>
            </a:r>
            <a:r>
              <a:rPr lang="en-US" sz="3600" dirty="0"/>
              <a:t>: o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eleitoral</a:t>
            </a:r>
            <a:r>
              <a:rPr lang="en-US" sz="3600" dirty="0"/>
              <a:t> e o </a:t>
            </a:r>
            <a:r>
              <a:rPr lang="en-US" sz="3600" dirty="0" err="1"/>
              <a:t>sistema</a:t>
            </a:r>
            <a:r>
              <a:rPr lang="en-US" sz="3600" dirty="0"/>
              <a:t> de </a:t>
            </a:r>
            <a:r>
              <a:rPr lang="en-US" sz="3600" dirty="0" err="1"/>
              <a:t>partidos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03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en-US" dirty="0" err="1"/>
              <a:t>Regras</a:t>
            </a:r>
            <a:r>
              <a:rPr lang="en-US" dirty="0"/>
              <a:t> de </a:t>
            </a:r>
            <a:r>
              <a:rPr lang="en-US" dirty="0" err="1"/>
              <a:t>contagem</a:t>
            </a:r>
            <a:r>
              <a:rPr lang="en-US" dirty="0"/>
              <a:t> de </a:t>
            </a:r>
            <a:r>
              <a:rPr lang="en-US" dirty="0" err="1"/>
              <a:t>partidos</a:t>
            </a:r>
            <a:r>
              <a:rPr lang="en-US" dirty="0"/>
              <a:t> (</a:t>
            </a:r>
            <a:r>
              <a:rPr lang="en-US" dirty="0" err="1"/>
              <a:t>Sartori</a:t>
            </a:r>
            <a:r>
              <a:rPr lang="en-US" dirty="0"/>
              <a:t>, 1976)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Tx/>
              <a:buChar char="-"/>
            </a:pPr>
            <a:r>
              <a:rPr lang="pt-BR" sz="2700" b="1" dirty="0"/>
              <a:t>Potencial de coalizão </a:t>
            </a:r>
            <a:r>
              <a:rPr lang="pt-BR" sz="2700" dirty="0"/>
              <a:t>– já participou de gabinetes ou é visto pelos demos partidos como um partido que pode participar de um gabinete. </a:t>
            </a:r>
          </a:p>
          <a:p>
            <a:pPr marL="647700" indent="-457200">
              <a:buFontTx/>
              <a:buChar char="-"/>
            </a:pPr>
            <a:r>
              <a:rPr lang="pt-BR" sz="2700" b="1" dirty="0"/>
              <a:t>Poder de chantagem </a:t>
            </a:r>
            <a:r>
              <a:rPr lang="pt-BR" sz="2700" dirty="0"/>
              <a:t>– chantagem sem tamanho não é nada; mas partidos pequenos podem ter fatias maiores no gabinete se estiverem condições ideológica de exercer o poder.</a:t>
            </a:r>
          </a:p>
          <a:p>
            <a:pPr marL="647700" indent="-457200">
              <a:buFontTx/>
              <a:buChar char="-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3200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Tipologia dos sistemas partidários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7614"/>
            <a:ext cx="599270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236296" y="321982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Partido Dominante</a:t>
            </a:r>
            <a:endParaRPr lang="es-MX" dirty="0"/>
          </a:p>
        </p:txBody>
      </p:sp>
      <p:cxnSp>
        <p:nvCxnSpPr>
          <p:cNvPr id="6" name="Conector em curva 5"/>
          <p:cNvCxnSpPr/>
          <p:nvPr/>
        </p:nvCxnSpPr>
        <p:spPr>
          <a:xfrm>
            <a:off x="4139952" y="3481432"/>
            <a:ext cx="2952328" cy="12700"/>
          </a:xfrm>
          <a:prstGeom prst="curvedConnector3">
            <a:avLst>
              <a:gd name="adj1" fmla="val 548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35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Eleições sem vencedor...</a:t>
            </a:r>
            <a:endParaRPr lang="es-MX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75605"/>
            <a:ext cx="6336704" cy="3679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52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dirty="0"/>
              <a:t>Indicadores básicos para o estudo dos Sistemas Partidários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b="1" dirty="0">
                <a:latin typeface="Calibri" panose="020F0502020204030204" pitchFamily="34" charset="0"/>
              </a:rPr>
              <a:t>Número Efetivo de Partidos (N)</a:t>
            </a: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N revela o número de partidos em uma situação hipotética em que todos eles receberiam a mesma votação.</a:t>
            </a:r>
          </a:p>
          <a:p>
            <a:r>
              <a:rPr lang="pt-BR" sz="2000" b="1" dirty="0">
                <a:latin typeface="Calibri" panose="020F0502020204030204" pitchFamily="34" charset="0"/>
              </a:rPr>
              <a:t>Volatilidade Eleitoral (V)</a:t>
            </a: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V mede o grau de mudança eleitoral entre duas eleições.</a:t>
            </a:r>
          </a:p>
          <a:p>
            <a:r>
              <a:rPr lang="pt-BR" sz="2000" b="1" dirty="0">
                <a:latin typeface="Calibri" panose="020F0502020204030204" pitchFamily="34" charset="0"/>
              </a:rPr>
              <a:t>Desproporcionalidade (D)</a:t>
            </a:r>
            <a:endParaRPr lang="pt-BR" sz="2000" dirty="0">
              <a:latin typeface="Calibri" panose="020F0502020204030204" pitchFamily="34" charset="0"/>
            </a:endParaRP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D mede a diferença entre o percentual de votos e cadeiras em uma determinada eleição.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94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400"/>
          </a:xfrm>
        </p:spPr>
        <p:txBody>
          <a:bodyPr/>
          <a:lstStyle/>
          <a:p>
            <a:r>
              <a:rPr lang="pt-BR" dirty="0"/>
              <a:t>Como classificar o sistema de partidos</a:t>
            </a:r>
            <a:r>
              <a:rPr lang="en-US" dirty="0"/>
              <a:t>?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fórmula do Número efetivo de partidos N: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Onde: s = número de cadeira obtidas pelo partido i na eleição em t</a:t>
            </a:r>
            <a:r>
              <a:rPr lang="pt-BR" sz="2800" baseline="-25000" dirty="0"/>
              <a:t>i</a:t>
            </a:r>
            <a:endParaRPr lang="pt-BR" baseline="-25000" dirty="0"/>
          </a:p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184400"/>
            <a:ext cx="18573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543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Indicadores básicos para o estudo dos Sistemas Partidários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b="1" dirty="0"/>
              <a:t>Volatilidade Eleitoral (V)</a:t>
            </a:r>
          </a:p>
          <a:p>
            <a:pPr lvl="1">
              <a:buNone/>
            </a:pPr>
            <a:r>
              <a:rPr lang="pt-BR" b="1" dirty="0"/>
              <a:t>Definição</a:t>
            </a:r>
            <a:r>
              <a:rPr lang="pt-BR" dirty="0"/>
              <a:t> O índice V mede o grau de mudança eleitoral entre duas eleições.</a:t>
            </a:r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2751534"/>
            <a:ext cx="5717131" cy="89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324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75606"/>
            <a:ext cx="83397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Número Efetivo de Partidos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48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Exemplo com sistema eleitoral Brasileiro</a:t>
            </a:r>
            <a:endParaRPr lang="en-US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00886"/>
              </p:ext>
            </p:extLst>
          </p:nvPr>
        </p:nvGraphicFramePr>
        <p:xfrm>
          <a:off x="1109466" y="915566"/>
          <a:ext cx="6486870" cy="3888431"/>
        </p:xfrm>
        <a:graphic>
          <a:graphicData uri="http://schemas.openxmlformats.org/drawingml/2006/table">
            <a:tbl>
              <a:tblPr/>
              <a:tblGrid>
                <a:gridCol w="16639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9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753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latin typeface="Times New Roman"/>
                        </a:rPr>
                        <a:t>Numero efetivo de partidos em eleições para a Câmara de Vereadores por tamanho do município   (1996-2000)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912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Cadeiras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Votos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17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latin typeface="Times New Roman"/>
                        </a:rPr>
                        <a:t>Tamanho do Município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Média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std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Média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std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2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93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menos de 10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3,46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10 mil a 50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50 mil a 200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6,11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8,04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 mais de 200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7,47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9,70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070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Total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5,10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latin typeface="Times New Roman"/>
                        </a:rPr>
                        <a:t>2,17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991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Exemplos</a:t>
            </a:r>
            <a:r>
              <a:rPr lang="en-US" sz="3600" dirty="0"/>
              <a:t> de </a:t>
            </a:r>
            <a:r>
              <a:rPr lang="en-US" sz="3600" dirty="0" err="1"/>
              <a:t>Eleições</a:t>
            </a:r>
            <a:r>
              <a:rPr lang="en-US" sz="3600" dirty="0"/>
              <a:t> com </a:t>
            </a:r>
            <a:r>
              <a:rPr lang="en-US" sz="3600" dirty="0" err="1"/>
              <a:t>alta</a:t>
            </a:r>
            <a:r>
              <a:rPr lang="en-US" sz="3600" dirty="0"/>
              <a:t> </a:t>
            </a:r>
            <a:r>
              <a:rPr lang="en-US" sz="3600" dirty="0" err="1"/>
              <a:t>Volatilidade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8370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Volatilidade Eleitoral</a:t>
            </a:r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053376"/>
              </p:ext>
            </p:extLst>
          </p:nvPr>
        </p:nvGraphicFramePr>
        <p:xfrm>
          <a:off x="796395" y="1053227"/>
          <a:ext cx="7551210" cy="3756660"/>
        </p:xfrm>
        <a:graphic>
          <a:graphicData uri="http://schemas.openxmlformats.org/drawingml/2006/table">
            <a:tbl>
              <a:tblPr/>
              <a:tblGrid>
                <a:gridCol w="12585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1950s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1960s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1970s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1980s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1990s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Austria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Belgium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Denmark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Finland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France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22.3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15.4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Germany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Iceland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Ireland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Italy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9.9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22.9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Luxembourg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14.8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Malta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14.4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Netherlands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5.1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7.9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12.3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8.3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19.1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Norway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Sweden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Switzerland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U.K.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300" i="1" dirty="0">
                          <a:effectLst/>
                        </a:rPr>
                        <a:t>Mean (N=16)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8.0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7.4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8.6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8.4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 dirty="0">
                          <a:effectLst/>
                        </a:rPr>
                        <a:t>12.0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96925" y="73053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Eleitorais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>
                <a:latin typeface="Calibri" panose="020F0502020204030204" pitchFamily="34" charset="0"/>
              </a:rPr>
              <a:t>Sistemas Eleitorais</a:t>
            </a:r>
            <a:r>
              <a:rPr lang="pt-BR" sz="2400" dirty="0">
                <a:latin typeface="Calibri" panose="020F0502020204030204" pitchFamily="34" charset="0"/>
              </a:rPr>
              <a:t> determinam as regras segundo as quais os eleitores podem expressar suas preferências políticas e segundo as quais é possível converter votos em  cadeiras parlamentares. (</a:t>
            </a:r>
            <a:r>
              <a:rPr lang="pt-BR" sz="2400" dirty="0" err="1">
                <a:latin typeface="Calibri" panose="020F0502020204030204" pitchFamily="34" charset="0"/>
              </a:rPr>
              <a:t>Nohlen</a:t>
            </a:r>
            <a:r>
              <a:rPr lang="pt-BR" sz="2400" dirty="0">
                <a:latin typeface="Calibri" panose="020F0502020204030204" pitchFamily="34" charset="0"/>
              </a:rPr>
              <a:t>, 1995)  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t-BR" sz="2400" b="1" dirty="0">
                <a:latin typeface="Calibri" panose="020F0502020204030204" pitchFamily="34" charset="0"/>
              </a:rPr>
              <a:t>S</a:t>
            </a:r>
            <a:r>
              <a:rPr lang="pt-BR" sz="2400" dirty="0">
                <a:latin typeface="Calibri" panose="020F0502020204030204" pitchFamily="34" charset="0"/>
              </a:rPr>
              <a:t>ão construções institucionais política e estrategicamente concebidas, e tecnicamente realizadas, para viabilizar e sancionar a representação política. (Tavares, 1994)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4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0772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252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5566"/>
            <a:ext cx="6629400" cy="376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400"/>
          </a:xfrm>
        </p:spPr>
        <p:txBody>
          <a:bodyPr/>
          <a:lstStyle/>
          <a:p>
            <a:r>
              <a:rPr lang="pt-BR" dirty="0"/>
              <a:t>Quando tudo dá errado....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94630" y="4659982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3"/>
              </a:rPr>
              <a:t>https://www.youtube.com/watch?v=xxBW4mPzv6E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2525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Majoritário</a:t>
            </a:r>
            <a:r>
              <a:rPr lang="en-US" sz="3600" dirty="0"/>
              <a:t> X </a:t>
            </a:r>
            <a:r>
              <a:rPr lang="en-US" sz="3600" dirty="0" err="1"/>
              <a:t>Proporcional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1398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argumento tradicional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5646"/>
            <a:ext cx="848710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456600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sz="3600" b="1" dirty="0"/>
              <a:t>Argumentos sobre as vantagens do sistema bipartidário: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300" dirty="0">
                <a:latin typeface="Calibri" panose="020F0502020204030204" pitchFamily="34" charset="0"/>
              </a:rPr>
              <a:t>Ação moderadora: ambos os partidos terão que adotar programas moderados para atrair os eleitores independentes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300" dirty="0">
                <a:latin typeface="Calibri" panose="020F0502020204030204" pitchFamily="34" charset="0"/>
              </a:rPr>
              <a:t>Torna o executivo mais estável e robusto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300" dirty="0">
                <a:latin typeface="Calibri" panose="020F0502020204030204" pitchFamily="34" charset="0"/>
              </a:rPr>
              <a:t>O eleitorado poderá operar uma escolha mais nítida entre as duas formas alternativas de política a seguir, tornando-se o programa do partido vencedor o programa do governo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300" dirty="0">
                <a:latin typeface="Calibri" panose="020F0502020204030204" pitchFamily="34" charset="0"/>
              </a:rPr>
              <a:t>Aumenta a responsabilidade da maioria pelo exercício do governo (“Não temos duvida de quem deverá ser castigado”)</a:t>
            </a:r>
          </a:p>
        </p:txBody>
      </p:sp>
    </p:spTree>
    <p:extLst>
      <p:ext uri="{BB962C8B-B14F-4D97-AF65-F5344CB8AC3E}">
        <p14:creationId xmlns:p14="http://schemas.microsoft.com/office/powerpoint/2010/main" val="1903899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defesa do multipartidarismo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Evidências empíricas: Países com sólida tradição democrática apresentam sistemas multipartidários. Exemplos: </a:t>
            </a:r>
            <a:r>
              <a:rPr lang="pt-BR" sz="2400" dirty="0" err="1"/>
              <a:t>Suiça</a:t>
            </a:r>
            <a:r>
              <a:rPr lang="pt-BR" sz="2400" dirty="0"/>
              <a:t>, Bélgica, países escandinavos e Holanda.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Curta duração dos gabinetes não significa instabilidade fundamental do regime. </a:t>
            </a:r>
            <a:r>
              <a:rPr lang="pt-BR" sz="2400" b="1" dirty="0"/>
              <a:t>Duração do gabinete é indicador do predomínio do gabinete perante a legislatura</a:t>
            </a:r>
            <a:r>
              <a:rPr lang="pt-BR" sz="2400" dirty="0"/>
              <a:t>. Exemplo: gabinete unionista da Irlanda entre 1921 e 1971 foi longo e instável. </a:t>
            </a:r>
          </a:p>
        </p:txBody>
      </p:sp>
    </p:spTree>
    <p:extLst>
      <p:ext uri="{BB962C8B-B14F-4D97-AF65-F5344CB8AC3E}">
        <p14:creationId xmlns:p14="http://schemas.microsoft.com/office/powerpoint/2010/main" val="61166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Tipos de Sistemas eleitorais</a:t>
            </a:r>
            <a:endParaRPr lang="pt-BR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dirty="0"/>
              <a:t>1. Majoritários </a:t>
            </a:r>
          </a:p>
          <a:p>
            <a:pPr lvl="1">
              <a:buNone/>
            </a:pPr>
            <a:r>
              <a:rPr lang="pt-BR" sz="1900" dirty="0"/>
              <a:t>1.1.Pluralidade</a:t>
            </a:r>
          </a:p>
          <a:p>
            <a:pPr lvl="1">
              <a:buNone/>
            </a:pPr>
            <a:r>
              <a:rPr lang="pt-BR" sz="1900" dirty="0"/>
              <a:t>1.2. Dois turnos</a:t>
            </a:r>
          </a:p>
          <a:p>
            <a:pPr>
              <a:buNone/>
            </a:pPr>
            <a:r>
              <a:rPr lang="pt-BR" sz="2400" dirty="0"/>
              <a:t>2. Proporcionais </a:t>
            </a:r>
          </a:p>
          <a:p>
            <a:pPr lvl="1">
              <a:buNone/>
            </a:pPr>
            <a:r>
              <a:rPr lang="pt-BR" sz="1900" dirty="0"/>
              <a:t>2.1. Lista aberta</a:t>
            </a:r>
          </a:p>
          <a:p>
            <a:pPr lvl="1">
              <a:buNone/>
            </a:pPr>
            <a:r>
              <a:rPr lang="pt-BR" sz="1900" dirty="0"/>
              <a:t>2.2. Lista fechada</a:t>
            </a:r>
          </a:p>
          <a:p>
            <a:pPr>
              <a:buNone/>
            </a:pPr>
            <a:r>
              <a:rPr lang="pt-BR" sz="2400" dirty="0"/>
              <a:t>3. Mistos</a:t>
            </a:r>
          </a:p>
          <a:p>
            <a:pPr lvl="1">
              <a:buNone/>
            </a:pPr>
            <a:r>
              <a:rPr lang="pt-BR" sz="1900" dirty="0"/>
              <a:t>3.1Paralelo (eleições separadas)</a:t>
            </a:r>
          </a:p>
          <a:p>
            <a:pPr lvl="1">
              <a:buNone/>
            </a:pPr>
            <a:r>
              <a:rPr lang="pt-BR" sz="1900" dirty="0"/>
              <a:t>3.2. Misto (com componente majoritário, sendo que a alocação de cadeiras é proporcional no nível nacional)</a:t>
            </a:r>
          </a:p>
          <a:p>
            <a:pPr lvl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435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Variáveis básicas que caracterizam um sistema eleitoral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Fórmula eleitoral: majoritária, proporcional ou mista (majoritária e proporcional), além de outras medidas menos usadas.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Formato do voto (se vota para candidatos ou partidos e se o voto consiste em escolha única ou expressa uma série de preferências).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Magnitude do distrito eleitoral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Famílias de Sistemas Eleitorais</a:t>
            </a:r>
            <a:endParaRPr lang="en-US" dirty="0"/>
          </a:p>
        </p:txBody>
      </p:sp>
      <p:pic>
        <p:nvPicPr>
          <p:cNvPr id="3" name="Picture 3" descr="C:\Users\Leandro\Dropbox\IRI\Política I\Mapa de sistema eleito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03597"/>
            <a:ext cx="5760640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74255" y="4716563"/>
            <a:ext cx="277331" cy="2026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/>
          <p:cNvSpPr txBox="1"/>
          <p:nvPr/>
        </p:nvSpPr>
        <p:spPr>
          <a:xfrm>
            <a:off x="982449" y="4654047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Majoritário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436096" y="4716563"/>
            <a:ext cx="277331" cy="2026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/>
          <p:cNvSpPr txBox="1"/>
          <p:nvPr/>
        </p:nvSpPr>
        <p:spPr>
          <a:xfrm>
            <a:off x="2710641" y="4654047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Proporcional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4102647" y="4716563"/>
            <a:ext cx="277331" cy="202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/>
          <p:cNvSpPr txBox="1"/>
          <p:nvPr/>
        </p:nvSpPr>
        <p:spPr>
          <a:xfrm>
            <a:off x="4525290" y="4644755"/>
            <a:ext cx="149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Misto</a:t>
            </a:r>
            <a:endParaRPr lang="en-US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82558"/>
              </p:ext>
            </p:extLst>
          </p:nvPr>
        </p:nvGraphicFramePr>
        <p:xfrm>
          <a:off x="6444208" y="1491630"/>
          <a:ext cx="2565400" cy="1524000"/>
        </p:xfrm>
        <a:graphic>
          <a:graphicData uri="http://schemas.openxmlformats.org/drawingml/2006/table">
            <a:tbl>
              <a:tblPr/>
              <a:tblGrid>
                <a:gridCol w="11320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0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0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Sistema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Número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Percentual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Majoritário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Proporcional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38.20%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Não se aplica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Outros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(validos):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2355466" y="4716563"/>
            <a:ext cx="277331" cy="202648"/>
          </a:xfrm>
          <a:prstGeom prst="rect">
            <a:avLst/>
          </a:prstGeom>
          <a:solidFill>
            <a:srgbClr val="021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ixaDeTexto 12"/>
          <p:cNvSpPr txBox="1"/>
          <p:nvPr/>
        </p:nvSpPr>
        <p:spPr>
          <a:xfrm>
            <a:off x="5710975" y="4659982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Outros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Exemplos</a:t>
            </a:r>
            <a:r>
              <a:rPr lang="en-US" sz="3600" dirty="0"/>
              <a:t> de </a:t>
            </a:r>
            <a:r>
              <a:rPr lang="en-US" sz="3600" dirty="0" err="1"/>
              <a:t>Sistemas</a:t>
            </a:r>
            <a:r>
              <a:rPr lang="en-US" sz="3600" dirty="0"/>
              <a:t> </a:t>
            </a:r>
            <a:r>
              <a:rPr lang="en-US" sz="3600" dirty="0" err="1"/>
              <a:t>Eleitorais</a:t>
            </a:r>
            <a:r>
              <a:rPr lang="en-US" sz="3600" dirty="0"/>
              <a:t> </a:t>
            </a:r>
            <a:r>
              <a:rPr lang="en-US" sz="3600" dirty="0" err="1"/>
              <a:t>Majoritários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1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Exemplo de eleição distrital majoritária</a:t>
            </a:r>
            <a:endParaRPr lang="en-US" dirty="0"/>
          </a:p>
        </p:txBody>
      </p:sp>
      <p:pic>
        <p:nvPicPr>
          <p:cNvPr id="4" name="Picture 1" descr="Ca49 1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707" y="1314550"/>
            <a:ext cx="5713565" cy="3561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438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Califórnia, EUA, Distrito 49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88323"/>
            <a:ext cx="5112568" cy="367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756692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852</Words>
  <Application>Microsoft Office PowerPoint</Application>
  <PresentationFormat>Apresentação na tela (16:9)</PresentationFormat>
  <Paragraphs>269</Paragraphs>
  <Slides>35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swiss</vt:lpstr>
      <vt:lpstr>Aula 3:  A democracia contemporânea: Sistemas Eleitorais e Partidários</vt:lpstr>
      <vt:lpstr>  Elementos técnicos: o sistema eleitoral e o sistema de partidos</vt:lpstr>
      <vt:lpstr>Sistemas Eleitorais</vt:lpstr>
      <vt:lpstr>Tipos de Sistemas eleitorais</vt:lpstr>
      <vt:lpstr>Variáveis básicas que caracterizam um sistema eleitoral</vt:lpstr>
      <vt:lpstr>Famílias de Sistemas Eleitorais</vt:lpstr>
      <vt:lpstr>  Exemplos de Sistemas Eleitorais Majoritários </vt:lpstr>
      <vt:lpstr>Exemplo de eleição distrital majoritária</vt:lpstr>
      <vt:lpstr>Califórnia, EUA, Distrito 49</vt:lpstr>
      <vt:lpstr>RU,  Resultados em Dois Distritos</vt:lpstr>
      <vt:lpstr>Distrito Eleitoral na França com 2º T</vt:lpstr>
      <vt:lpstr>  Exemplos de Sistemas Eleitorais Proporcionais </vt:lpstr>
      <vt:lpstr>A Fórmula D’Hont</vt:lpstr>
      <vt:lpstr>Apresentação do PowerPoint</vt:lpstr>
      <vt:lpstr>  Sistema Misto Alemão </vt:lpstr>
      <vt:lpstr>Cédula Eleitoral na Alemanha</vt:lpstr>
      <vt:lpstr>Apresentação do PowerPoint</vt:lpstr>
      <vt:lpstr>  Sistemas Partidários</vt:lpstr>
      <vt:lpstr>O sistema partidário</vt:lpstr>
      <vt:lpstr>Regras de contagem de partidos (Sartori, 1976)</vt:lpstr>
      <vt:lpstr>Tipologia dos sistemas partidários</vt:lpstr>
      <vt:lpstr>Eleições sem vencedor...</vt:lpstr>
      <vt:lpstr>Indicadores básicos para o estudo dos Sistemas Partidários</vt:lpstr>
      <vt:lpstr>Como classificar o sistema de partidos?</vt:lpstr>
      <vt:lpstr>Indicadores básicos para o estudo dos Sistemas Partidários</vt:lpstr>
      <vt:lpstr>Número Efetivo de Partidos</vt:lpstr>
      <vt:lpstr>Exemplo com sistema eleitoral Brasileiro</vt:lpstr>
      <vt:lpstr>  Exemplos de Eleições com alta Volatilidade </vt:lpstr>
      <vt:lpstr>Volatilidade Eleitoral</vt:lpstr>
      <vt:lpstr>Apresentação do PowerPoint</vt:lpstr>
      <vt:lpstr>Quando tudo dá errado....</vt:lpstr>
      <vt:lpstr>  Majoritário X Proporcional</vt:lpstr>
      <vt:lpstr>O argumento tradicional</vt:lpstr>
      <vt:lpstr>Argumentos sobre as vantagens do sistema bipartidário:</vt:lpstr>
      <vt:lpstr>A defesa do multipartidarismo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9:  A democracia contemporânea: Sistemas Eleitorais e Partidários</dc:title>
  <dc:creator>Sala B</dc:creator>
  <cp:lastModifiedBy>Sala B</cp:lastModifiedBy>
  <cp:revision>3</cp:revision>
  <dcterms:modified xsi:type="dcterms:W3CDTF">2024-04-02T22:11:15Z</dcterms:modified>
</cp:coreProperties>
</file>