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7" r:id="rId4"/>
    <p:sldId id="268" r:id="rId5"/>
    <p:sldId id="270" r:id="rId6"/>
    <p:sldId id="269" r:id="rId7"/>
    <p:sldId id="272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9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20925E8-74A5-41C5-BF05-F92F76784C3A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71E183-634D-44AF-A692-706AC1F5F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25E8-74A5-41C5-BF05-F92F76784C3A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E183-634D-44AF-A692-706AC1F5F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20925E8-74A5-41C5-BF05-F92F76784C3A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471E183-634D-44AF-A692-706AC1F5F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25E8-74A5-41C5-BF05-F92F76784C3A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71E183-634D-44AF-A692-706AC1F5FE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25E8-74A5-41C5-BF05-F92F76784C3A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471E183-634D-44AF-A692-706AC1F5FE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0925E8-74A5-41C5-BF05-F92F76784C3A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71E183-634D-44AF-A692-706AC1F5FE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0925E8-74A5-41C5-BF05-F92F76784C3A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71E183-634D-44AF-A692-706AC1F5FE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25E8-74A5-41C5-BF05-F92F76784C3A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71E183-634D-44AF-A692-706AC1F5F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25E8-74A5-41C5-BF05-F92F76784C3A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71E183-634D-44AF-A692-706AC1F5F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25E8-74A5-41C5-BF05-F92F76784C3A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71E183-634D-44AF-A692-706AC1F5FE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20925E8-74A5-41C5-BF05-F92F76784C3A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471E183-634D-44AF-A692-706AC1F5FE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0925E8-74A5-41C5-BF05-F92F76784C3A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71E183-634D-44AF-A692-706AC1F5F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Ferramentas Computacionais para Projeto de Sistemas Digitais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Aula Demonstrativa</a:t>
            </a:r>
          </a:p>
          <a:p>
            <a:r>
              <a:rPr lang="pt-BR" dirty="0" smtClean="0"/>
              <a:t>Prof. Dr. </a:t>
            </a:r>
            <a:r>
              <a:rPr lang="pt-BR" dirty="0" err="1" smtClean="0"/>
              <a:t>Maximiliam</a:t>
            </a:r>
            <a:r>
              <a:rPr lang="pt-BR" dirty="0" smtClean="0"/>
              <a:t> </a:t>
            </a:r>
            <a:r>
              <a:rPr lang="pt-BR" dirty="0" err="1" smtClean="0"/>
              <a:t>Luppe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556986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LeonardoSpectrum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2843808" y="1600200"/>
            <a:ext cx="5842992" cy="5069160"/>
          </a:xfrm>
        </p:spPr>
        <p:txBody>
          <a:bodyPr/>
          <a:lstStyle/>
          <a:p>
            <a:r>
              <a:rPr lang="pt-BR" dirty="0" err="1" smtClean="0"/>
              <a:t>Technology</a:t>
            </a:r>
            <a:endParaRPr lang="pt-BR" dirty="0" smtClean="0"/>
          </a:p>
          <a:p>
            <a:pPr lvl="1"/>
            <a:r>
              <a:rPr lang="pt-BR" dirty="0" smtClean="0"/>
              <a:t>Permite selecionar a tecnologia alvo disponível</a:t>
            </a:r>
          </a:p>
          <a:p>
            <a:pPr lvl="2"/>
            <a:r>
              <a:rPr lang="pt-BR" dirty="0" smtClean="0"/>
              <a:t>ASIC</a:t>
            </a:r>
          </a:p>
          <a:p>
            <a:pPr lvl="2"/>
            <a:r>
              <a:rPr lang="pt-BR" dirty="0" smtClean="0"/>
              <a:t>FPGA/CPLD</a:t>
            </a:r>
          </a:p>
          <a:p>
            <a:pPr lvl="1"/>
            <a:r>
              <a:rPr lang="pt-BR" dirty="0" smtClean="0"/>
              <a:t>Definir parâmetros avançados</a:t>
            </a:r>
          </a:p>
          <a:p>
            <a:pPr lvl="2"/>
            <a:r>
              <a:rPr lang="pt-BR" dirty="0" smtClean="0"/>
              <a:t>Máximo </a:t>
            </a:r>
            <a:r>
              <a:rPr lang="pt-BR" dirty="0" err="1" smtClean="0"/>
              <a:t>fanout</a:t>
            </a:r>
            <a:endParaRPr lang="pt-BR" dirty="0" smtClean="0"/>
          </a:p>
          <a:p>
            <a:pPr lvl="2"/>
            <a:r>
              <a:rPr lang="pt-BR" dirty="0" smtClean="0"/>
              <a:t>Exclusão de células</a:t>
            </a:r>
          </a:p>
          <a:p>
            <a:r>
              <a:rPr lang="pt-BR" dirty="0" smtClean="0"/>
              <a:t>Para este exemplo, utilizaremos a tecnologia ‘SCL05u’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556986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LeonardoSpectrum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2843808" y="1600200"/>
            <a:ext cx="5842992" cy="506916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Input</a:t>
            </a:r>
          </a:p>
          <a:p>
            <a:pPr lvl="1"/>
            <a:r>
              <a:rPr lang="pt-BR" dirty="0" smtClean="0"/>
              <a:t>Permite indicar a pasta de trabalho e os arquivos fonte.</a:t>
            </a:r>
          </a:p>
          <a:p>
            <a:pPr lvl="1"/>
            <a:r>
              <a:rPr lang="pt-BR" dirty="0" smtClean="0"/>
              <a:t>Definição da codificação de máquinas de estados</a:t>
            </a:r>
          </a:p>
          <a:p>
            <a:pPr lvl="1"/>
            <a:r>
              <a:rPr lang="pt-BR" dirty="0" smtClean="0"/>
              <a:t>Diversas outras configurações</a:t>
            </a:r>
          </a:p>
          <a:p>
            <a:r>
              <a:rPr lang="pt-BR" dirty="0" smtClean="0"/>
              <a:t>Selecionar a pasta de trabalho ‘D:\SEL0628’ e abrir o arquivo ‘fsm_8_6.</a:t>
            </a:r>
            <a:r>
              <a:rPr lang="pt-BR" dirty="0" err="1" smtClean="0"/>
              <a:t>vhd</a:t>
            </a:r>
            <a:r>
              <a:rPr lang="pt-BR" dirty="0" smtClean="0"/>
              <a:t>’</a:t>
            </a:r>
          </a:p>
          <a:p>
            <a:r>
              <a:rPr lang="pt-BR" dirty="0" smtClean="0"/>
              <a:t>Pressionar o botão ‘Read’</a:t>
            </a:r>
          </a:p>
          <a:p>
            <a:r>
              <a:rPr lang="pt-BR" dirty="0" smtClean="0"/>
              <a:t>É gerada a descrição RTL do projeto</a:t>
            </a:r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453336"/>
            <a:ext cx="733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556986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LeonardoSpectrum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843808" y="1600200"/>
            <a:ext cx="5842992" cy="5069160"/>
          </a:xfrm>
        </p:spPr>
        <p:txBody>
          <a:bodyPr/>
          <a:lstStyle/>
          <a:p>
            <a:r>
              <a:rPr lang="pt-BR" dirty="0" err="1" smtClean="0"/>
              <a:t>Constraints</a:t>
            </a:r>
            <a:endParaRPr lang="pt-BR" dirty="0" smtClean="0"/>
          </a:p>
          <a:p>
            <a:pPr lvl="1"/>
            <a:r>
              <a:rPr lang="pt-BR" dirty="0" smtClean="0"/>
              <a:t>Permite definir os requisitos de velocidade do projeto</a:t>
            </a:r>
          </a:p>
          <a:p>
            <a:pPr lvl="2"/>
            <a:r>
              <a:rPr lang="pt-BR" dirty="0" err="1" smtClean="0"/>
              <a:t>Clock</a:t>
            </a:r>
            <a:endParaRPr lang="pt-BR" dirty="0" smtClean="0"/>
          </a:p>
          <a:p>
            <a:pPr lvl="2"/>
            <a:r>
              <a:rPr lang="pt-BR" dirty="0" smtClean="0"/>
              <a:t>Período</a:t>
            </a:r>
          </a:p>
          <a:p>
            <a:pPr lvl="2"/>
            <a:r>
              <a:rPr lang="pt-BR" dirty="0" smtClean="0"/>
              <a:t>Tempo de atraso</a:t>
            </a:r>
          </a:p>
          <a:p>
            <a:pPr lvl="2"/>
            <a:r>
              <a:rPr lang="pt-BR" dirty="0" smtClean="0"/>
              <a:t>Tempo de propagação</a:t>
            </a:r>
          </a:p>
          <a:p>
            <a:r>
              <a:rPr lang="pt-BR" dirty="0" smtClean="0"/>
              <a:t>Deixar tudo como está</a:t>
            </a:r>
          </a:p>
          <a:p>
            <a:pPr lvl="2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556986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LeonardoSpectrum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843808" y="1600200"/>
            <a:ext cx="5842992" cy="5069160"/>
          </a:xfrm>
        </p:spPr>
        <p:txBody>
          <a:bodyPr>
            <a:normAutofit/>
          </a:bodyPr>
          <a:lstStyle/>
          <a:p>
            <a:r>
              <a:rPr lang="pt-BR" dirty="0" err="1" smtClean="0"/>
              <a:t>Optimize</a:t>
            </a:r>
            <a:endParaRPr lang="pt-BR" dirty="0" smtClean="0"/>
          </a:p>
          <a:p>
            <a:pPr lvl="1"/>
            <a:r>
              <a:rPr lang="pt-BR" dirty="0" smtClean="0"/>
              <a:t>Realiza a compilação do projeto RTL para a tecnologia alvo</a:t>
            </a:r>
          </a:p>
          <a:p>
            <a:pPr lvl="1"/>
            <a:r>
              <a:rPr lang="pt-BR" dirty="0" smtClean="0"/>
              <a:t>Foco em velocidade (‘</a:t>
            </a:r>
            <a:r>
              <a:rPr lang="pt-BR" dirty="0" err="1" smtClean="0"/>
              <a:t>Delay</a:t>
            </a:r>
            <a:r>
              <a:rPr lang="pt-BR" dirty="0" smtClean="0"/>
              <a:t>’) ou em consumo (‘</a:t>
            </a:r>
            <a:r>
              <a:rPr lang="pt-BR" dirty="0" err="1" smtClean="0"/>
              <a:t>Area</a:t>
            </a:r>
            <a:r>
              <a:rPr lang="pt-BR" dirty="0" smtClean="0"/>
              <a:t>’)</a:t>
            </a:r>
          </a:p>
          <a:p>
            <a:pPr lvl="1"/>
            <a:r>
              <a:rPr lang="pt-BR" dirty="0" smtClean="0"/>
              <a:t>Diversas opções</a:t>
            </a:r>
          </a:p>
          <a:p>
            <a:r>
              <a:rPr lang="pt-BR" dirty="0" smtClean="0"/>
              <a:t>Pressione o botão ‘</a:t>
            </a:r>
            <a:r>
              <a:rPr lang="pt-BR" dirty="0" err="1" smtClean="0"/>
              <a:t>Optimize</a:t>
            </a:r>
            <a:r>
              <a:rPr lang="pt-BR" dirty="0" smtClean="0"/>
              <a:t>’ e </a:t>
            </a:r>
            <a:r>
              <a:rPr lang="pt-BR" dirty="0" err="1" smtClean="0"/>
              <a:t>vizualize</a:t>
            </a:r>
            <a:r>
              <a:rPr lang="pt-BR" dirty="0" smtClean="0"/>
              <a:t> os esquemático otimizado.</a:t>
            </a:r>
          </a:p>
          <a:p>
            <a:r>
              <a:rPr lang="pt-BR" dirty="0" smtClean="0"/>
              <a:t>Compare o circuito gerado com o esperado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556986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LeonardoSpectrum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843808" y="1600200"/>
            <a:ext cx="5842992" cy="5069160"/>
          </a:xfrm>
        </p:spPr>
        <p:txBody>
          <a:bodyPr/>
          <a:lstStyle/>
          <a:p>
            <a:r>
              <a:rPr lang="pt-BR" dirty="0" err="1" smtClean="0"/>
              <a:t>Report</a:t>
            </a:r>
            <a:endParaRPr lang="pt-BR" dirty="0" smtClean="0"/>
          </a:p>
          <a:p>
            <a:pPr lvl="1"/>
            <a:r>
              <a:rPr lang="pt-BR" dirty="0" smtClean="0"/>
              <a:t>Indica o consumo total de células lógicas da biblioteca</a:t>
            </a:r>
          </a:p>
          <a:p>
            <a:pPr lvl="1"/>
            <a:r>
              <a:rPr lang="pt-BR" dirty="0" smtClean="0"/>
              <a:t>Indica o caminho crítico.</a:t>
            </a:r>
          </a:p>
          <a:p>
            <a:r>
              <a:rPr lang="pt-BR" dirty="0" smtClean="0"/>
              <a:t>Pressione o botão ‘</a:t>
            </a:r>
            <a:r>
              <a:rPr lang="pt-BR" dirty="0" err="1" smtClean="0"/>
              <a:t>Report</a:t>
            </a:r>
            <a:r>
              <a:rPr lang="pt-BR" dirty="0" smtClean="0"/>
              <a:t> </a:t>
            </a:r>
            <a:r>
              <a:rPr lang="pt-BR" dirty="0" err="1" smtClean="0"/>
              <a:t>Area</a:t>
            </a:r>
            <a:r>
              <a:rPr lang="pt-BR" dirty="0" smtClean="0"/>
              <a:t>’</a:t>
            </a:r>
          </a:p>
          <a:p>
            <a:r>
              <a:rPr lang="pt-BR" dirty="0" smtClean="0"/>
              <a:t>Mude para a aba ‘</a:t>
            </a:r>
            <a:r>
              <a:rPr lang="pt-BR" dirty="0" err="1" smtClean="0"/>
              <a:t>Report</a:t>
            </a:r>
            <a:r>
              <a:rPr lang="pt-BR" dirty="0" smtClean="0"/>
              <a:t> </a:t>
            </a:r>
            <a:r>
              <a:rPr lang="pt-BR" dirty="0" err="1" smtClean="0"/>
              <a:t>Delay</a:t>
            </a:r>
            <a:r>
              <a:rPr lang="pt-BR" dirty="0" smtClean="0"/>
              <a:t>’ e pressione o botão ‘</a:t>
            </a:r>
            <a:r>
              <a:rPr lang="pt-BR" dirty="0" err="1" smtClean="0"/>
              <a:t>Report</a:t>
            </a:r>
            <a:r>
              <a:rPr lang="pt-BR" dirty="0" smtClean="0"/>
              <a:t> </a:t>
            </a:r>
            <a:r>
              <a:rPr lang="pt-BR" dirty="0" err="1" smtClean="0"/>
              <a:t>Delay</a:t>
            </a:r>
            <a:r>
              <a:rPr lang="pt-BR" dirty="0" smtClean="0"/>
              <a:t>’</a:t>
            </a:r>
          </a:p>
          <a:p>
            <a:r>
              <a:rPr lang="pt-BR" dirty="0" smtClean="0"/>
              <a:t>Ativando ‘</a:t>
            </a:r>
            <a:r>
              <a:rPr lang="pt-BR" dirty="0" err="1" smtClean="0"/>
              <a:t>Bring</a:t>
            </a:r>
            <a:r>
              <a:rPr lang="pt-BR" dirty="0" smtClean="0"/>
              <a:t> </a:t>
            </a:r>
            <a:r>
              <a:rPr lang="pt-BR" dirty="0" err="1" smtClean="0"/>
              <a:t>up</a:t>
            </a:r>
            <a:r>
              <a:rPr lang="pt-BR" dirty="0" smtClean="0"/>
              <a:t> </a:t>
            </a:r>
            <a:r>
              <a:rPr lang="pt-BR" dirty="0" err="1" smtClean="0"/>
              <a:t>Schematic</a:t>
            </a:r>
            <a:r>
              <a:rPr lang="pt-BR" dirty="0" smtClean="0"/>
              <a:t> </a:t>
            </a:r>
            <a:r>
              <a:rPr lang="pt-BR" dirty="0" err="1" smtClean="0"/>
              <a:t>Viewer</a:t>
            </a:r>
            <a:r>
              <a:rPr lang="pt-BR" dirty="0" smtClean="0"/>
              <a:t>’ possibilita visualizar o caminho crítico no esquemático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556986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556986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LeonardoSpectrum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843808" y="1600200"/>
            <a:ext cx="5842992" cy="5069160"/>
          </a:xfrm>
        </p:spPr>
        <p:txBody>
          <a:bodyPr/>
          <a:lstStyle/>
          <a:p>
            <a:r>
              <a:rPr lang="pt-BR" dirty="0" smtClean="0"/>
              <a:t>Output</a:t>
            </a:r>
          </a:p>
          <a:p>
            <a:pPr lvl="1"/>
            <a:r>
              <a:rPr lang="pt-BR" dirty="0" smtClean="0"/>
              <a:t>Possibilita reescrever o projeto original, utilizando os dados da tecnologia alvo, para a compilação final, pelas ferramentas desta (</a:t>
            </a:r>
            <a:r>
              <a:rPr lang="pt-BR" dirty="0" err="1" smtClean="0"/>
              <a:t>Place&amp;Route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Diversos formatos de saída</a:t>
            </a:r>
          </a:p>
          <a:p>
            <a:pPr lvl="2"/>
            <a:r>
              <a:rPr lang="pt-BR" dirty="0" smtClean="0"/>
              <a:t>VHDL</a:t>
            </a:r>
          </a:p>
          <a:p>
            <a:pPr lvl="2"/>
            <a:r>
              <a:rPr lang="pt-BR" dirty="0" err="1" smtClean="0"/>
              <a:t>Verilog</a:t>
            </a:r>
            <a:endParaRPr lang="pt-BR" dirty="0" smtClean="0"/>
          </a:p>
          <a:p>
            <a:pPr lvl="2"/>
            <a:r>
              <a:rPr lang="pt-BR" dirty="0" smtClean="0"/>
              <a:t>EDIF</a:t>
            </a:r>
          </a:p>
          <a:p>
            <a:pPr lvl="2"/>
            <a:r>
              <a:rPr lang="pt-BR" dirty="0" smtClean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Quartus</a:t>
            </a:r>
            <a:r>
              <a:rPr lang="pt-BR" dirty="0" smtClean="0"/>
              <a:t> II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96" y="1412776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Quartus</a:t>
            </a:r>
            <a:r>
              <a:rPr lang="pt-BR" dirty="0" smtClean="0"/>
              <a:t> II – Iniciando um novo projeto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0932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4338"/>
            <a:ext cx="77724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4338"/>
            <a:ext cx="77724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 das Ferramentas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LeonardoSpectrum</a:t>
            </a:r>
            <a:endParaRPr lang="pt-BR" dirty="0" smtClean="0"/>
          </a:p>
          <a:p>
            <a:pPr lvl="1"/>
            <a:r>
              <a:rPr lang="pt-BR" dirty="0" smtClean="0"/>
              <a:t>Ferramenta de síntese</a:t>
            </a:r>
          </a:p>
          <a:p>
            <a:pPr lvl="1"/>
            <a:r>
              <a:rPr lang="pt-BR" dirty="0" smtClean="0"/>
              <a:t>Utilizada tanto para FPGA como ASIC</a:t>
            </a:r>
            <a:endParaRPr lang="pt-BR" dirty="0" smtClean="0"/>
          </a:p>
          <a:p>
            <a:r>
              <a:rPr lang="pt-BR" dirty="0" err="1" smtClean="0"/>
              <a:t>Quartus</a:t>
            </a:r>
            <a:r>
              <a:rPr lang="pt-BR" dirty="0" smtClean="0"/>
              <a:t> II</a:t>
            </a:r>
          </a:p>
          <a:p>
            <a:pPr lvl="1"/>
            <a:r>
              <a:rPr lang="pt-BR" dirty="0" smtClean="0"/>
              <a:t>Ferramenta de síntese e </a:t>
            </a:r>
            <a:r>
              <a:rPr lang="pt-BR" dirty="0" err="1" smtClean="0"/>
              <a:t>roteamento</a:t>
            </a:r>
            <a:endParaRPr lang="pt-BR" dirty="0" smtClean="0"/>
          </a:p>
          <a:p>
            <a:pPr lvl="1"/>
            <a:r>
              <a:rPr lang="pt-BR" dirty="0" smtClean="0"/>
              <a:t>Específica para FPGA da Altera</a:t>
            </a:r>
          </a:p>
          <a:p>
            <a:r>
              <a:rPr lang="pt-BR" dirty="0" err="1" smtClean="0"/>
              <a:t>ModelSim</a:t>
            </a:r>
            <a:endParaRPr lang="pt-BR" dirty="0" smtClean="0"/>
          </a:p>
          <a:p>
            <a:pPr lvl="1"/>
            <a:r>
              <a:rPr lang="pt-BR" dirty="0" smtClean="0"/>
              <a:t>Ferramenta de simulação</a:t>
            </a:r>
          </a:p>
          <a:p>
            <a:pPr lvl="1"/>
            <a:r>
              <a:rPr lang="pt-BR" dirty="0" smtClean="0"/>
              <a:t>Utilizada tanto para FPGA como </a:t>
            </a:r>
            <a:r>
              <a:rPr lang="pt-BR" dirty="0" smtClean="0"/>
              <a:t>ASIC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4338"/>
            <a:ext cx="77724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4338"/>
            <a:ext cx="77724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4338"/>
            <a:ext cx="77724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4338"/>
            <a:ext cx="77724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4338"/>
            <a:ext cx="77724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Abra o arquivo fonte clicando duas vezes no nome do arquivo no Project </a:t>
            </a:r>
            <a:r>
              <a:rPr lang="pt-BR" sz="3600" dirty="0" err="1" smtClean="0"/>
              <a:t>Navigator</a:t>
            </a:r>
            <a:endParaRPr lang="pt-BR" sz="3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Compile, selecionando </a:t>
            </a:r>
            <a:r>
              <a:rPr lang="pt-BR" sz="3600" dirty="0" err="1" smtClean="0"/>
              <a:t>P</a:t>
            </a:r>
            <a:r>
              <a:rPr lang="pt-BR" sz="3600" u="sng" dirty="0" err="1" smtClean="0"/>
              <a:t>r</a:t>
            </a:r>
            <a:r>
              <a:rPr lang="pt-BR" sz="3600" dirty="0" err="1" smtClean="0"/>
              <a:t>ocessing</a:t>
            </a:r>
            <a:r>
              <a:rPr lang="pt-BR" sz="3600" dirty="0" smtClean="0"/>
              <a:t> -&gt; Start </a:t>
            </a:r>
            <a:r>
              <a:rPr lang="pt-BR" sz="3600" u="sng" dirty="0" err="1" smtClean="0"/>
              <a:t>C</a:t>
            </a:r>
            <a:r>
              <a:rPr lang="pt-BR" sz="3600" dirty="0" err="1" smtClean="0"/>
              <a:t>ompilation</a:t>
            </a:r>
            <a:r>
              <a:rPr lang="pt-BR" sz="3600" dirty="0" smtClean="0"/>
              <a:t> ou pressione ‘</a:t>
            </a:r>
            <a:r>
              <a:rPr lang="pt-BR" sz="3600" dirty="0" err="1" smtClean="0"/>
              <a:t>Ctrl</a:t>
            </a:r>
            <a:r>
              <a:rPr lang="pt-BR" sz="3600" dirty="0" smtClean="0"/>
              <a:t>+L’</a:t>
            </a:r>
            <a:endParaRPr lang="pt-BR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915274" cy="53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05113"/>
            <a:ext cx="2895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Visualizando a atribuição de estados utilizada pela ferramenta</a:t>
            </a:r>
            <a:endParaRPr lang="pt-BR" sz="36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Alterando a atribuição de estados da ferramenta</a:t>
            </a:r>
            <a:endParaRPr lang="pt-BR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5454491" cy="42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305" y="1750273"/>
            <a:ext cx="4302919" cy="463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Recompilando o projeto</a:t>
            </a:r>
            <a:endParaRPr lang="pt-BR" sz="4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Visualizando o resultado</a:t>
            </a:r>
            <a:endParaRPr lang="pt-BR" sz="4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Projeto – FSM de 4 estados tipo </a:t>
            </a:r>
            <a:r>
              <a:rPr lang="pt-BR" dirty="0" err="1" smtClean="0"/>
              <a:t>Mealy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8964488" cy="469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Visualizando o esquemático RTL</a:t>
            </a:r>
            <a:endParaRPr lang="pt-BR" sz="4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Visualizando o diagrama de estados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Visualizando o esquemático otimizado</a:t>
            </a:r>
            <a:endParaRPr lang="pt-B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ModelSim</a:t>
            </a:r>
            <a:endParaRPr lang="pt-B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00150"/>
            <a:ext cx="350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Clique em </a:t>
            </a:r>
            <a:r>
              <a:rPr lang="pt-BR" sz="4000" b="1" i="1" dirty="0" err="1" smtClean="0"/>
              <a:t>Jumpstart</a:t>
            </a:r>
            <a:endParaRPr lang="pt-BR" sz="4000" b="1" i="1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Clique em </a:t>
            </a:r>
            <a:r>
              <a:rPr lang="pt-BR" sz="4000" u="sng" dirty="0" err="1" smtClean="0">
                <a:solidFill>
                  <a:srgbClr val="0070C0"/>
                </a:solidFill>
              </a:rPr>
              <a:t>Create</a:t>
            </a:r>
            <a:r>
              <a:rPr lang="pt-BR" sz="4000" u="sng" dirty="0" smtClean="0">
                <a:solidFill>
                  <a:srgbClr val="0070C0"/>
                </a:solidFill>
              </a:rPr>
              <a:t> a Project</a:t>
            </a:r>
            <a:endParaRPr lang="pt-BR" sz="4000" u="sng" dirty="0">
              <a:solidFill>
                <a:srgbClr val="0070C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08920"/>
            <a:ext cx="2909888" cy="26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Altere os parâmetros ‘Project </a:t>
            </a:r>
            <a:r>
              <a:rPr lang="pt-BR" sz="3600" dirty="0" err="1" smtClean="0"/>
              <a:t>Name</a:t>
            </a:r>
            <a:r>
              <a:rPr lang="pt-BR" sz="3600" dirty="0" smtClean="0"/>
              <a:t>’ e ‘Project </a:t>
            </a:r>
            <a:r>
              <a:rPr lang="pt-BR" sz="3600" dirty="0" err="1" smtClean="0"/>
              <a:t>Location</a:t>
            </a:r>
            <a:r>
              <a:rPr lang="pt-BR" sz="3600" dirty="0" smtClean="0"/>
              <a:t>’</a:t>
            </a:r>
            <a:endParaRPr lang="pt-BR" sz="3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2049304" cy="174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996952"/>
            <a:ext cx="2049304" cy="174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Clique em ‘</a:t>
            </a:r>
            <a:r>
              <a:rPr lang="pt-BR" sz="3600" dirty="0" err="1" smtClean="0"/>
              <a:t>Add</a:t>
            </a:r>
            <a:r>
              <a:rPr lang="pt-BR" sz="3600" dirty="0" smtClean="0"/>
              <a:t> </a:t>
            </a:r>
            <a:r>
              <a:rPr lang="pt-BR" sz="3600" dirty="0" err="1" smtClean="0"/>
              <a:t>Existing</a:t>
            </a:r>
            <a:r>
              <a:rPr lang="pt-BR" sz="3600" dirty="0" smtClean="0"/>
              <a:t> File’ e selecione o arquivo ‘fsm_8_6.</a:t>
            </a:r>
            <a:r>
              <a:rPr lang="pt-BR" sz="3600" dirty="0" err="1" smtClean="0"/>
              <a:t>vhd</a:t>
            </a:r>
            <a:r>
              <a:rPr lang="pt-BR" sz="3600" dirty="0" smtClean="0"/>
              <a:t>’</a:t>
            </a:r>
            <a:endParaRPr lang="pt-BR" sz="3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869" y="2964750"/>
            <a:ext cx="16716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158" y="3310304"/>
            <a:ext cx="2556986" cy="112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>Compile o arquivo clicando com o botão direito do mouse sobre o arquivo</a:t>
            </a:r>
            <a:endParaRPr lang="pt-BR" sz="4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Inicie a simulação</a:t>
            </a:r>
            <a:endParaRPr lang="pt-B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564904"/>
            <a:ext cx="3089434" cy="276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Implementação em VHDL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595695"/>
            <a:ext cx="82089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Quartus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II VHDL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Template</a:t>
            </a:r>
            <a:endParaRPr lang="pt-BR" sz="10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Four-State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Mealy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State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Machine</a:t>
            </a:r>
          </a:p>
          <a:p>
            <a:endParaRPr lang="pt" sz="10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A Mealy machine has outputs that depend on both the state and</a:t>
            </a:r>
          </a:p>
          <a:p>
            <a:r>
              <a:rPr lang="en-US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the </a:t>
            </a:r>
            <a:r>
              <a:rPr lang="en-US" sz="1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inputs. When </a:t>
            </a:r>
            <a:r>
              <a:rPr lang="en-US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the inputs change, the outputs are updated</a:t>
            </a:r>
          </a:p>
          <a:p>
            <a:r>
              <a:rPr lang="en-US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immediately, without waiting for a clock edge.  The outputs</a:t>
            </a:r>
          </a:p>
          <a:p>
            <a:r>
              <a:rPr lang="en-US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can be written more than once per state or per clock cycle.</a:t>
            </a:r>
          </a:p>
          <a:p>
            <a:endParaRPr lang="pt" sz="10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Implementação do Exemplo 8.6 do livro Digital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Circuit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Analysis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&amp; Design</a:t>
            </a:r>
          </a:p>
          <a:p>
            <a:r>
              <a:rPr lang="pt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</a:t>
            </a:r>
          </a:p>
          <a:p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		      x</a:t>
            </a:r>
          </a:p>
          <a:p>
            <a:r>
              <a:rPr lang="pt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		   0     1</a:t>
            </a:r>
          </a:p>
          <a:p>
            <a:r>
              <a:rPr lang="pt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		-------------</a:t>
            </a:r>
          </a:p>
          <a:p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	A	| A/0 | B/0 |</a:t>
            </a:r>
          </a:p>
          <a:p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	B	| A/0 | C/1 |</a:t>
            </a:r>
          </a:p>
          <a:p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	C	| B/0 | D/0 |</a:t>
            </a:r>
          </a:p>
          <a:p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	D	| C/1 | D/0 |</a:t>
            </a:r>
          </a:p>
          <a:p>
            <a:r>
              <a:rPr lang="pt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		-------------</a:t>
            </a:r>
          </a:p>
          <a:p>
            <a:endParaRPr lang="pt" sz="8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>Adicione os sinais e rode o ‘script’ ‘fsm_8_6_</a:t>
            </a:r>
            <a:r>
              <a:rPr lang="pt-BR" sz="4000" dirty="0" err="1" smtClean="0"/>
              <a:t>vsim_init</a:t>
            </a:r>
            <a:r>
              <a:rPr lang="pt-BR" sz="4000" dirty="0" smtClean="0"/>
              <a:t>.</a:t>
            </a:r>
            <a:r>
              <a:rPr lang="pt-BR" sz="4000" dirty="0" err="1" smtClean="0"/>
              <a:t>tcl</a:t>
            </a:r>
            <a:r>
              <a:rPr lang="pt-BR" sz="4000" dirty="0" smtClean="0"/>
              <a:t>’</a:t>
            </a:r>
            <a:endParaRPr lang="pt-BR" sz="4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0702"/>
            <a:ext cx="8915400" cy="533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6288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Visualizando o resultado da simulação</a:t>
            </a:r>
            <a:br>
              <a:rPr lang="pt-BR" sz="3600" dirty="0" smtClean="0"/>
            </a:br>
            <a:r>
              <a:rPr lang="pt-BR" sz="3600" dirty="0" smtClean="0"/>
              <a:t>clicando no </a:t>
            </a:r>
            <a:r>
              <a:rPr lang="pt-BR" sz="3600" dirty="0" err="1" smtClean="0"/>
              <a:t>icone</a:t>
            </a:r>
            <a:r>
              <a:rPr lang="pt-BR" sz="3600" dirty="0" smtClean="0"/>
              <a:t> indicado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Observando os parâmetros de atraso posicionando o cursor em 150.00 </a:t>
            </a:r>
            <a:r>
              <a:rPr lang="pt-BR" sz="3600" dirty="0" err="1" smtClean="0"/>
              <a:t>ns</a:t>
            </a:r>
            <a:endParaRPr lang="pt-BR" sz="36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41689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Repita todos os passos para o arquivo do dado eletrônico apresentado em sala de aula e preencha a folha de respostas.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Declaração da entidade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574790"/>
            <a:ext cx="8676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library</a:t>
            </a:r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ieee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use </a:t>
            </a:r>
            <a:r>
              <a:rPr lang="pt-BR" sz="10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ieee</a:t>
            </a:r>
            <a:r>
              <a:rPr lang="pt-BR" sz="10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.std_logic_1164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all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pt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entity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fsm_8_6 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is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generic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	(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000" dirty="0" err="1" smtClean="0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pt-BR" sz="10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time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ns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pt-BR" sz="1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para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simulacao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do tempo de atraso de um circuito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combinacional</a:t>
            </a:r>
            <a:endParaRPr lang="pt-BR" sz="10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000" dirty="0" err="1" smtClean="0">
                <a:latin typeface="Courier New" pitchFamily="49" charset="0"/>
                <a:cs typeface="Courier New" pitchFamily="49" charset="0"/>
              </a:rPr>
              <a:t>tp_CS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pt-BR" sz="10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time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:= 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 smtClean="0">
                <a:latin typeface="Courier New" pitchFamily="49" charset="0"/>
                <a:cs typeface="Courier New" pitchFamily="49" charset="0"/>
              </a:rPr>
              <a:t>ns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t-BR" sz="1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para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simulacao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do tempo de atraso de um circuito sequencial</a:t>
            </a:r>
          </a:p>
          <a:p>
            <a:r>
              <a:rPr lang="pt" sz="1000" dirty="0">
                <a:latin typeface="Courier New" pitchFamily="49" charset="0"/>
                <a:cs typeface="Courier New" pitchFamily="49" charset="0"/>
              </a:rPr>
              <a:t>	);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port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	(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Sinais de controle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clk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000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std_logic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	--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Clock</a:t>
            </a:r>
            <a:endParaRPr lang="pt-BR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		reset	: </a:t>
            </a:r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0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std_logic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;	-- Reset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Entrada e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saida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de dados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x	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000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std_logic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	-- Entrada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z	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out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000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std_logic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	--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Saida</a:t>
            </a:r>
            <a:endParaRPr lang="pt-BR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pt" sz="1000" dirty="0">
                <a:latin typeface="Courier New" pitchFamily="49" charset="0"/>
                <a:cs typeface="Courier New" pitchFamily="49" charset="0"/>
              </a:rPr>
              <a:t>	);</a:t>
            </a:r>
          </a:p>
          <a:p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entity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pt-BR" sz="1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Declaração da arquitetura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556792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architecture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behavioural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of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fsm_8_6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is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Build an enumerated type for the state machine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state_type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stateA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stateB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stateC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stateD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Register to hold the current and next states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signal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actual_state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next_state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: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state_type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begin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</a:t>
            </a:r>
          </a:p>
          <a:p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-- Bloco Sequencial (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Memoria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pt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--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Memory: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block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begin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Determina o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proximo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estado de forma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sincrona</a:t>
            </a:r>
            <a:endParaRPr lang="pt-BR" sz="10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clk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, reset)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begin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Inicializacao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da Maquina de Estados Finitos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reset = '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'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then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actual_state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stateA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Atribuicao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ao estado atual o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proximo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estado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elsif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pt-BR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rising_edge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clk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))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then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actual_state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next_state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tp_CS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block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Memory;</a:t>
            </a:r>
          </a:p>
          <a:p>
            <a:endParaRPr lang="pt-BR" sz="1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628800"/>
            <a:ext cx="86764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</a:t>
            </a:r>
          </a:p>
          <a:p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-- Bloco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Combinacional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Logica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Combinacional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pt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--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Combinational_Logic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block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begin</a:t>
            </a:r>
            <a:endParaRPr lang="pt-BR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-- Determina a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saida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e o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proximo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estado baseado apenas no</a:t>
            </a:r>
          </a:p>
          <a:p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-- estado atual e na entrada (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nao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espera pela borda do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clock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-- Valido para Modelo de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Mealy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apenas. No Modelo de Moore, a</a:t>
            </a:r>
          </a:p>
          <a:p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--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saida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é </a:t>
            </a:r>
            <a:r>
              <a:rPr lang="pt-BR" sz="1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atribuida</a:t>
            </a:r>
            <a:r>
              <a:rPr lang="pt-BR" sz="1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fora do bloco condicional.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actual_state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, x)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begin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actual_state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is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when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stateA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=&gt;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x = '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'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then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next_state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stateA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z &lt;= '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'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else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next_state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stateB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z &lt;= '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'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</a:t>
            </a:r>
            <a:r>
              <a:rPr lang="pt-BR" sz="10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when</a:t>
            </a:r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stateB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=&gt;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x = '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'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then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next_state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stateA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z &lt;= '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'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else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next_state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z &lt;= '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'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pt-BR" sz="1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628800"/>
            <a:ext cx="86764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</a:t>
            </a:r>
            <a:r>
              <a:rPr lang="pt-BR" sz="10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when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=&gt;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x = '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'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then</a:t>
            </a:r>
            <a:endParaRPr lang="pt-BR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next_state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stateB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z &lt;= '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'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else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next_state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stateD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z &lt;= '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'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</a:t>
            </a:r>
            <a:r>
              <a:rPr lang="pt-BR" sz="10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when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stateD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=&gt;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x = '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'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then</a:t>
            </a:r>
            <a:endParaRPr lang="pt-BR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next_state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z &lt;= '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'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else</a:t>
            </a:r>
            <a:endParaRPr lang="pt-BR" sz="1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next_state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stateD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	z &lt;= '</a:t>
            </a:r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'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tp_CC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pt-BR" sz="10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block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Combinational_Logic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pt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pt-BR" sz="10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000" dirty="0" err="1">
                <a:latin typeface="Courier New" pitchFamily="49" charset="0"/>
                <a:cs typeface="Courier New" pitchFamily="49" charset="0"/>
              </a:rPr>
              <a:t>behavioural</a:t>
            </a:r>
            <a:r>
              <a:rPr lang="pt-BR" sz="10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1392128"/>
            <a:ext cx="8915400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LeonardoSpectrum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2993</TotalTime>
  <Words>565</Words>
  <Application>Microsoft Office PowerPoint</Application>
  <PresentationFormat>Apresentação na tela (4:3)</PresentationFormat>
  <Paragraphs>195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Mediano</vt:lpstr>
      <vt:lpstr>Ferramentas Computacionais para Projeto de Sistemas Digitais</vt:lpstr>
      <vt:lpstr>Apresentação das Ferramentas</vt:lpstr>
      <vt:lpstr>Projeto – FSM de 4 estados tipo Mealy</vt:lpstr>
      <vt:lpstr>Implementação em VHDL</vt:lpstr>
      <vt:lpstr>Declaração da entidade</vt:lpstr>
      <vt:lpstr>Declaração da arquitetura</vt:lpstr>
      <vt:lpstr>Slide 7</vt:lpstr>
      <vt:lpstr>Slide 8</vt:lpstr>
      <vt:lpstr>LeonardoSpectrum</vt:lpstr>
      <vt:lpstr>LeonardoSpectrum</vt:lpstr>
      <vt:lpstr>LeonardoSpectrum</vt:lpstr>
      <vt:lpstr>LeonardoSpectrum</vt:lpstr>
      <vt:lpstr>LeonardoSpectrum</vt:lpstr>
      <vt:lpstr>LeonardoSpectrum</vt:lpstr>
      <vt:lpstr>LeonardoSpectrum</vt:lpstr>
      <vt:lpstr>Quartus II</vt:lpstr>
      <vt:lpstr>Quartus II – Iniciando um novo projeto</vt:lpstr>
      <vt:lpstr>Slide 18</vt:lpstr>
      <vt:lpstr>Slide 19</vt:lpstr>
      <vt:lpstr>Slide 20</vt:lpstr>
      <vt:lpstr>Slide 21</vt:lpstr>
      <vt:lpstr>Slide 22</vt:lpstr>
      <vt:lpstr>Slide 23</vt:lpstr>
      <vt:lpstr>Abra o arquivo fonte clicando duas vezes no nome do arquivo no Project Navigator</vt:lpstr>
      <vt:lpstr>Compile, selecionando Processing -&gt; Start Compilation ou pressione ‘Ctrl+L’</vt:lpstr>
      <vt:lpstr>Visualizando a atribuição de estados utilizada pela ferramenta</vt:lpstr>
      <vt:lpstr>Alterando a atribuição de estados da ferramenta</vt:lpstr>
      <vt:lpstr>Recompilando o projeto</vt:lpstr>
      <vt:lpstr>Visualizando o resultado</vt:lpstr>
      <vt:lpstr>Visualizando o esquemático RTL</vt:lpstr>
      <vt:lpstr>Visualizando o diagrama de estados</vt:lpstr>
      <vt:lpstr>Visualizando o esquemático otimizado</vt:lpstr>
      <vt:lpstr>ModelSim</vt:lpstr>
      <vt:lpstr>Clique em Jumpstart</vt:lpstr>
      <vt:lpstr>Clique em Create a Project</vt:lpstr>
      <vt:lpstr>Altere os parâmetros ‘Project Name’ e ‘Project Location’</vt:lpstr>
      <vt:lpstr>Clique em ‘Add Existing File’ e selecione o arquivo ‘fsm_8_6.vhd’</vt:lpstr>
      <vt:lpstr>Compile o arquivo clicando com o botão direito do mouse sobre o arquivo</vt:lpstr>
      <vt:lpstr>Inicie a simulação</vt:lpstr>
      <vt:lpstr>Adicione os sinais e rode o ‘script’ ‘fsm_8_6_vsim_init.tcl’</vt:lpstr>
      <vt:lpstr>Visualizando o resultado da simulação clicando no icone indicado</vt:lpstr>
      <vt:lpstr>Observando os parâmetros de atraso posicionando o cursor em 150.00 ns</vt:lpstr>
      <vt:lpstr>Atividade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36</cp:revision>
  <dcterms:created xsi:type="dcterms:W3CDTF">2015-06-12T17:47:57Z</dcterms:created>
  <dcterms:modified xsi:type="dcterms:W3CDTF">2015-06-15T10:49:04Z</dcterms:modified>
</cp:coreProperties>
</file>