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7" r:id="rId1"/>
  </p:sldMasterIdLst>
  <p:notesMasterIdLst>
    <p:notesMasterId r:id="rId65"/>
  </p:notesMasterIdLst>
  <p:sldIdLst>
    <p:sldId id="298" r:id="rId2"/>
    <p:sldId id="354" r:id="rId3"/>
    <p:sldId id="386" r:id="rId4"/>
    <p:sldId id="330" r:id="rId5"/>
    <p:sldId id="331" r:id="rId6"/>
    <p:sldId id="332" r:id="rId7"/>
    <p:sldId id="333" r:id="rId8"/>
    <p:sldId id="302" r:id="rId9"/>
    <p:sldId id="311" r:id="rId10"/>
    <p:sldId id="306" r:id="rId11"/>
    <p:sldId id="301" r:id="rId12"/>
    <p:sldId id="317" r:id="rId13"/>
    <p:sldId id="345" r:id="rId14"/>
    <p:sldId id="276" r:id="rId15"/>
    <p:sldId id="355" r:id="rId16"/>
    <p:sldId id="382" r:id="rId17"/>
    <p:sldId id="361" r:id="rId18"/>
    <p:sldId id="363" r:id="rId19"/>
    <p:sldId id="387" r:id="rId20"/>
    <p:sldId id="383" r:id="rId21"/>
    <p:sldId id="384" r:id="rId22"/>
    <p:sldId id="358" r:id="rId23"/>
    <p:sldId id="364" r:id="rId24"/>
    <p:sldId id="365" r:id="rId25"/>
    <p:sldId id="359" r:id="rId26"/>
    <p:sldId id="367" r:id="rId27"/>
    <p:sldId id="381" r:id="rId28"/>
    <p:sldId id="362" r:id="rId29"/>
    <p:sldId id="360" r:id="rId30"/>
    <p:sldId id="368" r:id="rId31"/>
    <p:sldId id="369" r:id="rId32"/>
    <p:sldId id="370" r:id="rId33"/>
    <p:sldId id="324" r:id="rId34"/>
    <p:sldId id="371" r:id="rId35"/>
    <p:sldId id="372" r:id="rId36"/>
    <p:sldId id="373" r:id="rId37"/>
    <p:sldId id="375" r:id="rId38"/>
    <p:sldId id="378" r:id="rId39"/>
    <p:sldId id="277" r:id="rId40"/>
    <p:sldId id="278" r:id="rId41"/>
    <p:sldId id="279" r:id="rId42"/>
    <p:sldId id="280" r:id="rId43"/>
    <p:sldId id="281" r:id="rId44"/>
    <p:sldId id="366" r:id="rId45"/>
    <p:sldId id="385" r:id="rId46"/>
    <p:sldId id="374" r:id="rId47"/>
    <p:sldId id="376" r:id="rId48"/>
    <p:sldId id="377" r:id="rId49"/>
    <p:sldId id="329" r:id="rId50"/>
    <p:sldId id="379" r:id="rId51"/>
    <p:sldId id="380" r:id="rId52"/>
    <p:sldId id="299" r:id="rId53"/>
    <p:sldId id="300" r:id="rId54"/>
    <p:sldId id="328" r:id="rId55"/>
    <p:sldId id="310" r:id="rId56"/>
    <p:sldId id="318" r:id="rId57"/>
    <p:sldId id="319" r:id="rId58"/>
    <p:sldId id="320" r:id="rId59"/>
    <p:sldId id="323" r:id="rId60"/>
    <p:sldId id="322" r:id="rId61"/>
    <p:sldId id="321" r:id="rId62"/>
    <p:sldId id="325" r:id="rId63"/>
    <p:sldId id="305" r:id="rId64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00"/>
    <a:srgbClr val="00CC00"/>
    <a:srgbClr val="F9E69F"/>
    <a:srgbClr val="00FFFF"/>
    <a:srgbClr val="669900"/>
    <a:srgbClr val="CCFF33"/>
    <a:srgbClr val="FFCC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75" autoAdjust="0"/>
    <p:restoredTop sz="94915" autoAdjust="0"/>
  </p:normalViewPr>
  <p:slideViewPr>
    <p:cSldViewPr>
      <p:cViewPr>
        <p:scale>
          <a:sx n="90" d="100"/>
          <a:sy n="90" d="100"/>
        </p:scale>
        <p:origin x="894" y="48"/>
      </p:cViewPr>
      <p:guideLst>
        <p:guide orient="horz" pos="216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00" d="100"/>
          <a:sy n="100" d="100"/>
        </p:scale>
        <p:origin x="-108" y="171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2609A5-5696-40F6-8CD7-BE84151E11AA}" type="doc">
      <dgm:prSet loTypeId="urn:microsoft.com/office/officeart/2005/8/layout/cycle8" loCatId="cycle" qsTypeId="urn:microsoft.com/office/officeart/2005/8/quickstyle/simple4" qsCatId="simple" csTypeId="urn:microsoft.com/office/officeart/2005/8/colors/accent1_2" csCatId="accent1" phldr="1"/>
      <dgm:spPr/>
    </dgm:pt>
    <dgm:pt modelId="{2219C499-8238-4A53-8A99-25B7BBB3B31F}">
      <dgm:prSet phldrT="[Texto]"/>
      <dgm:spPr/>
      <dgm:t>
        <a:bodyPr/>
        <a:lstStyle/>
        <a:p>
          <a:r>
            <a:rPr lang="pt-BR" dirty="0"/>
            <a:t>Farmacologia</a:t>
          </a:r>
        </a:p>
      </dgm:t>
    </dgm:pt>
    <dgm:pt modelId="{BB661211-45F4-41D0-9EAD-8A9169EF8B87}" type="parTrans" cxnId="{A6D1D5C3-B678-4355-BCBC-E3E8C164F1FF}">
      <dgm:prSet/>
      <dgm:spPr/>
      <dgm:t>
        <a:bodyPr/>
        <a:lstStyle/>
        <a:p>
          <a:endParaRPr lang="pt-BR"/>
        </a:p>
      </dgm:t>
    </dgm:pt>
    <dgm:pt modelId="{21648D6F-7BB4-4694-B158-2B35DC387435}" type="sibTrans" cxnId="{A6D1D5C3-B678-4355-BCBC-E3E8C164F1FF}">
      <dgm:prSet/>
      <dgm:spPr/>
      <dgm:t>
        <a:bodyPr/>
        <a:lstStyle/>
        <a:p>
          <a:endParaRPr lang="pt-BR"/>
        </a:p>
      </dgm:t>
    </dgm:pt>
    <dgm:pt modelId="{16B72348-9F6B-47B5-B031-041CF4E6D37B}">
      <dgm:prSet phldrT="[Texto]"/>
      <dgm:spPr/>
      <dgm:t>
        <a:bodyPr/>
        <a:lstStyle/>
        <a:p>
          <a:r>
            <a:rPr lang="pt-BR" dirty="0"/>
            <a:t>Clinica / Cirurgia</a:t>
          </a:r>
        </a:p>
      </dgm:t>
    </dgm:pt>
    <dgm:pt modelId="{CB33AEF4-4112-45BF-9D14-CCE48EA9779F}" type="parTrans" cxnId="{C94442F3-2F39-456B-8A40-EFC440A472E5}">
      <dgm:prSet/>
      <dgm:spPr/>
      <dgm:t>
        <a:bodyPr/>
        <a:lstStyle/>
        <a:p>
          <a:endParaRPr lang="pt-BR"/>
        </a:p>
      </dgm:t>
    </dgm:pt>
    <dgm:pt modelId="{A6E1DF13-DE6C-407A-9339-0516D014328A}" type="sibTrans" cxnId="{C94442F3-2F39-456B-8A40-EFC440A472E5}">
      <dgm:prSet/>
      <dgm:spPr/>
      <dgm:t>
        <a:bodyPr/>
        <a:lstStyle/>
        <a:p>
          <a:endParaRPr lang="pt-BR"/>
        </a:p>
      </dgm:t>
    </dgm:pt>
    <dgm:pt modelId="{4C3E6504-3CBE-4653-BB39-798ECE35F767}">
      <dgm:prSet phldrT="[Texto]"/>
      <dgm:spPr/>
      <dgm:t>
        <a:bodyPr/>
        <a:lstStyle/>
        <a:p>
          <a:r>
            <a:rPr lang="pt-BR" dirty="0"/>
            <a:t>Fisiologia</a:t>
          </a:r>
        </a:p>
      </dgm:t>
    </dgm:pt>
    <dgm:pt modelId="{7B3D0138-9601-4596-BECF-C8FE98864FE7}" type="parTrans" cxnId="{82622E90-050D-4031-B0FA-6A95B372633C}">
      <dgm:prSet/>
      <dgm:spPr/>
      <dgm:t>
        <a:bodyPr/>
        <a:lstStyle/>
        <a:p>
          <a:endParaRPr lang="pt-BR"/>
        </a:p>
      </dgm:t>
    </dgm:pt>
    <dgm:pt modelId="{489642BD-3386-48F2-B213-A252E884F5EE}" type="sibTrans" cxnId="{82622E90-050D-4031-B0FA-6A95B372633C}">
      <dgm:prSet/>
      <dgm:spPr/>
      <dgm:t>
        <a:bodyPr/>
        <a:lstStyle/>
        <a:p>
          <a:endParaRPr lang="pt-BR"/>
        </a:p>
      </dgm:t>
    </dgm:pt>
    <dgm:pt modelId="{026FC2F3-2F66-44C9-9A1D-987CBCFB1873}" type="pres">
      <dgm:prSet presAssocID="{8B2609A5-5696-40F6-8CD7-BE84151E11AA}" presName="compositeShape" presStyleCnt="0">
        <dgm:presLayoutVars>
          <dgm:chMax val="7"/>
          <dgm:dir/>
          <dgm:resizeHandles val="exact"/>
        </dgm:presLayoutVars>
      </dgm:prSet>
      <dgm:spPr/>
    </dgm:pt>
    <dgm:pt modelId="{2FD8153D-B3C4-40AF-8299-C56AB148F4F9}" type="pres">
      <dgm:prSet presAssocID="{8B2609A5-5696-40F6-8CD7-BE84151E11AA}" presName="wedge1" presStyleLbl="node1" presStyleIdx="0" presStyleCnt="3"/>
      <dgm:spPr/>
    </dgm:pt>
    <dgm:pt modelId="{93C006F3-D986-40E6-B6E3-40DF276E0B67}" type="pres">
      <dgm:prSet presAssocID="{8B2609A5-5696-40F6-8CD7-BE84151E11AA}" presName="dummy1a" presStyleCnt="0"/>
      <dgm:spPr/>
    </dgm:pt>
    <dgm:pt modelId="{64DE4C54-6C8B-4D0E-AC3E-A1C050148388}" type="pres">
      <dgm:prSet presAssocID="{8B2609A5-5696-40F6-8CD7-BE84151E11AA}" presName="dummy1b" presStyleCnt="0"/>
      <dgm:spPr/>
    </dgm:pt>
    <dgm:pt modelId="{7A927256-E355-4BC8-83D7-19B278B5777A}" type="pres">
      <dgm:prSet presAssocID="{8B2609A5-5696-40F6-8CD7-BE84151E11A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52627771-B031-45D4-A764-984B38770B8F}" type="pres">
      <dgm:prSet presAssocID="{8B2609A5-5696-40F6-8CD7-BE84151E11AA}" presName="wedge2" presStyleLbl="node1" presStyleIdx="1" presStyleCnt="3"/>
      <dgm:spPr/>
    </dgm:pt>
    <dgm:pt modelId="{3B236DCF-B464-42EE-AABC-B1DD70E039E6}" type="pres">
      <dgm:prSet presAssocID="{8B2609A5-5696-40F6-8CD7-BE84151E11AA}" presName="dummy2a" presStyleCnt="0"/>
      <dgm:spPr/>
    </dgm:pt>
    <dgm:pt modelId="{DB487759-3EF4-4D35-A8A3-135C9697BF99}" type="pres">
      <dgm:prSet presAssocID="{8B2609A5-5696-40F6-8CD7-BE84151E11AA}" presName="dummy2b" presStyleCnt="0"/>
      <dgm:spPr/>
    </dgm:pt>
    <dgm:pt modelId="{2D23DF6C-01C8-43E4-A387-5437D678C9CA}" type="pres">
      <dgm:prSet presAssocID="{8B2609A5-5696-40F6-8CD7-BE84151E11A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EF7A4E7-51B8-477C-A1F4-43FA9697ABD6}" type="pres">
      <dgm:prSet presAssocID="{8B2609A5-5696-40F6-8CD7-BE84151E11AA}" presName="wedge3" presStyleLbl="node1" presStyleIdx="2" presStyleCnt="3" custLinFactNeighborX="1190"/>
      <dgm:spPr/>
    </dgm:pt>
    <dgm:pt modelId="{B36FC7D7-758F-43E0-A114-7258BE651424}" type="pres">
      <dgm:prSet presAssocID="{8B2609A5-5696-40F6-8CD7-BE84151E11AA}" presName="dummy3a" presStyleCnt="0"/>
      <dgm:spPr/>
    </dgm:pt>
    <dgm:pt modelId="{EA7226EA-56F4-4824-84D3-5924BD715D02}" type="pres">
      <dgm:prSet presAssocID="{8B2609A5-5696-40F6-8CD7-BE84151E11AA}" presName="dummy3b" presStyleCnt="0"/>
      <dgm:spPr/>
    </dgm:pt>
    <dgm:pt modelId="{1E00C325-72A6-4BAE-9B62-81D348256A4E}" type="pres">
      <dgm:prSet presAssocID="{8B2609A5-5696-40F6-8CD7-BE84151E11A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B673FF5A-EADF-4D36-9A78-B7F14D8A9EDE}" type="pres">
      <dgm:prSet presAssocID="{21648D6F-7BB4-4694-B158-2B35DC387435}" presName="arrowWedge1" presStyleLbl="fgSibTrans2D1" presStyleIdx="0" presStyleCnt="3"/>
      <dgm:spPr/>
    </dgm:pt>
    <dgm:pt modelId="{9A340836-9A20-415B-908C-CA6ADC7A6006}" type="pres">
      <dgm:prSet presAssocID="{A6E1DF13-DE6C-407A-9339-0516D014328A}" presName="arrowWedge2" presStyleLbl="fgSibTrans2D1" presStyleIdx="1" presStyleCnt="3"/>
      <dgm:spPr/>
    </dgm:pt>
    <dgm:pt modelId="{25A3B077-668A-4003-9CC0-C070603BBF18}" type="pres">
      <dgm:prSet presAssocID="{489642BD-3386-48F2-B213-A252E884F5EE}" presName="arrowWedge3" presStyleLbl="fgSibTrans2D1" presStyleIdx="2" presStyleCnt="3"/>
      <dgm:spPr/>
    </dgm:pt>
  </dgm:ptLst>
  <dgm:cxnLst>
    <dgm:cxn modelId="{2397CD17-37E2-48B8-AFE7-4AC5D675DEB4}" type="presOf" srcId="{2219C499-8238-4A53-8A99-25B7BBB3B31F}" destId="{2FD8153D-B3C4-40AF-8299-C56AB148F4F9}" srcOrd="0" destOrd="0" presId="urn:microsoft.com/office/officeart/2005/8/layout/cycle8"/>
    <dgm:cxn modelId="{82622E90-050D-4031-B0FA-6A95B372633C}" srcId="{8B2609A5-5696-40F6-8CD7-BE84151E11AA}" destId="{4C3E6504-3CBE-4653-BB39-798ECE35F767}" srcOrd="2" destOrd="0" parTransId="{7B3D0138-9601-4596-BECF-C8FE98864FE7}" sibTransId="{489642BD-3386-48F2-B213-A252E884F5EE}"/>
    <dgm:cxn modelId="{8D3E1E91-0F89-42F0-BDEE-8517CA50C5EB}" type="presOf" srcId="{16B72348-9F6B-47B5-B031-041CF4E6D37B}" destId="{2D23DF6C-01C8-43E4-A387-5437D678C9CA}" srcOrd="1" destOrd="0" presId="urn:microsoft.com/office/officeart/2005/8/layout/cycle8"/>
    <dgm:cxn modelId="{7B9DC39A-F149-490E-AAE2-3D1BF662412C}" type="presOf" srcId="{4C3E6504-3CBE-4653-BB39-798ECE35F767}" destId="{1EF7A4E7-51B8-477C-A1F4-43FA9697ABD6}" srcOrd="0" destOrd="0" presId="urn:microsoft.com/office/officeart/2005/8/layout/cycle8"/>
    <dgm:cxn modelId="{885EF9A7-D23B-4612-9ADE-79712B84CFBD}" type="presOf" srcId="{8B2609A5-5696-40F6-8CD7-BE84151E11AA}" destId="{026FC2F3-2F66-44C9-9A1D-987CBCFB1873}" srcOrd="0" destOrd="0" presId="urn:microsoft.com/office/officeart/2005/8/layout/cycle8"/>
    <dgm:cxn modelId="{A6D1D5C3-B678-4355-BCBC-E3E8C164F1FF}" srcId="{8B2609A5-5696-40F6-8CD7-BE84151E11AA}" destId="{2219C499-8238-4A53-8A99-25B7BBB3B31F}" srcOrd="0" destOrd="0" parTransId="{BB661211-45F4-41D0-9EAD-8A9169EF8B87}" sibTransId="{21648D6F-7BB4-4694-B158-2B35DC387435}"/>
    <dgm:cxn modelId="{BB4DBDC4-68B0-41DF-AB72-ECC3B5EB16BE}" type="presOf" srcId="{4C3E6504-3CBE-4653-BB39-798ECE35F767}" destId="{1E00C325-72A6-4BAE-9B62-81D348256A4E}" srcOrd="1" destOrd="0" presId="urn:microsoft.com/office/officeart/2005/8/layout/cycle8"/>
    <dgm:cxn modelId="{966604DF-C023-4932-8BB0-DF3A31DDBCE9}" type="presOf" srcId="{16B72348-9F6B-47B5-B031-041CF4E6D37B}" destId="{52627771-B031-45D4-A764-984B38770B8F}" srcOrd="0" destOrd="0" presId="urn:microsoft.com/office/officeart/2005/8/layout/cycle8"/>
    <dgm:cxn modelId="{AE94F7EE-94FC-40F3-9929-19671A040573}" type="presOf" srcId="{2219C499-8238-4A53-8A99-25B7BBB3B31F}" destId="{7A927256-E355-4BC8-83D7-19B278B5777A}" srcOrd="1" destOrd="0" presId="urn:microsoft.com/office/officeart/2005/8/layout/cycle8"/>
    <dgm:cxn modelId="{C94442F3-2F39-456B-8A40-EFC440A472E5}" srcId="{8B2609A5-5696-40F6-8CD7-BE84151E11AA}" destId="{16B72348-9F6B-47B5-B031-041CF4E6D37B}" srcOrd="1" destOrd="0" parTransId="{CB33AEF4-4112-45BF-9D14-CCE48EA9779F}" sibTransId="{A6E1DF13-DE6C-407A-9339-0516D014328A}"/>
    <dgm:cxn modelId="{D65519D3-0112-4A53-A84B-774C66BD4C4B}" type="presParOf" srcId="{026FC2F3-2F66-44C9-9A1D-987CBCFB1873}" destId="{2FD8153D-B3C4-40AF-8299-C56AB148F4F9}" srcOrd="0" destOrd="0" presId="urn:microsoft.com/office/officeart/2005/8/layout/cycle8"/>
    <dgm:cxn modelId="{8A7A4A8A-A0CF-4D17-B884-FC67ED0017C1}" type="presParOf" srcId="{026FC2F3-2F66-44C9-9A1D-987CBCFB1873}" destId="{93C006F3-D986-40E6-B6E3-40DF276E0B67}" srcOrd="1" destOrd="0" presId="urn:microsoft.com/office/officeart/2005/8/layout/cycle8"/>
    <dgm:cxn modelId="{D32C34E2-2B04-4A42-AAE6-5778FA69545E}" type="presParOf" srcId="{026FC2F3-2F66-44C9-9A1D-987CBCFB1873}" destId="{64DE4C54-6C8B-4D0E-AC3E-A1C050148388}" srcOrd="2" destOrd="0" presId="urn:microsoft.com/office/officeart/2005/8/layout/cycle8"/>
    <dgm:cxn modelId="{05E5E01E-C2FC-4E38-BE74-5E911D4508C7}" type="presParOf" srcId="{026FC2F3-2F66-44C9-9A1D-987CBCFB1873}" destId="{7A927256-E355-4BC8-83D7-19B278B5777A}" srcOrd="3" destOrd="0" presId="urn:microsoft.com/office/officeart/2005/8/layout/cycle8"/>
    <dgm:cxn modelId="{D7E5CCD4-61A0-4CD6-A6C8-CD5417FC252D}" type="presParOf" srcId="{026FC2F3-2F66-44C9-9A1D-987CBCFB1873}" destId="{52627771-B031-45D4-A764-984B38770B8F}" srcOrd="4" destOrd="0" presId="urn:microsoft.com/office/officeart/2005/8/layout/cycle8"/>
    <dgm:cxn modelId="{CC9E64A6-399C-4833-AC45-8632439635C4}" type="presParOf" srcId="{026FC2F3-2F66-44C9-9A1D-987CBCFB1873}" destId="{3B236DCF-B464-42EE-AABC-B1DD70E039E6}" srcOrd="5" destOrd="0" presId="urn:microsoft.com/office/officeart/2005/8/layout/cycle8"/>
    <dgm:cxn modelId="{C705EF0E-4B70-499D-98C6-327162C8488F}" type="presParOf" srcId="{026FC2F3-2F66-44C9-9A1D-987CBCFB1873}" destId="{DB487759-3EF4-4D35-A8A3-135C9697BF99}" srcOrd="6" destOrd="0" presId="urn:microsoft.com/office/officeart/2005/8/layout/cycle8"/>
    <dgm:cxn modelId="{C20A1131-7C7D-4E91-A57B-D0232D414F7A}" type="presParOf" srcId="{026FC2F3-2F66-44C9-9A1D-987CBCFB1873}" destId="{2D23DF6C-01C8-43E4-A387-5437D678C9CA}" srcOrd="7" destOrd="0" presId="urn:microsoft.com/office/officeart/2005/8/layout/cycle8"/>
    <dgm:cxn modelId="{1FF7E34A-E570-4B88-B760-3FB909B180FB}" type="presParOf" srcId="{026FC2F3-2F66-44C9-9A1D-987CBCFB1873}" destId="{1EF7A4E7-51B8-477C-A1F4-43FA9697ABD6}" srcOrd="8" destOrd="0" presId="urn:microsoft.com/office/officeart/2005/8/layout/cycle8"/>
    <dgm:cxn modelId="{FF31D114-4F29-4481-9A50-31F42577DC84}" type="presParOf" srcId="{026FC2F3-2F66-44C9-9A1D-987CBCFB1873}" destId="{B36FC7D7-758F-43E0-A114-7258BE651424}" srcOrd="9" destOrd="0" presId="urn:microsoft.com/office/officeart/2005/8/layout/cycle8"/>
    <dgm:cxn modelId="{1C013C45-1588-44C9-87E1-1B95C0242ED5}" type="presParOf" srcId="{026FC2F3-2F66-44C9-9A1D-987CBCFB1873}" destId="{EA7226EA-56F4-4824-84D3-5924BD715D02}" srcOrd="10" destOrd="0" presId="urn:microsoft.com/office/officeart/2005/8/layout/cycle8"/>
    <dgm:cxn modelId="{56DC858B-DBF2-4995-818C-7F79E1A04F5F}" type="presParOf" srcId="{026FC2F3-2F66-44C9-9A1D-987CBCFB1873}" destId="{1E00C325-72A6-4BAE-9B62-81D348256A4E}" srcOrd="11" destOrd="0" presId="urn:microsoft.com/office/officeart/2005/8/layout/cycle8"/>
    <dgm:cxn modelId="{B5658710-E320-4ED6-90C8-F412D6A7BC69}" type="presParOf" srcId="{026FC2F3-2F66-44C9-9A1D-987CBCFB1873}" destId="{B673FF5A-EADF-4D36-9A78-B7F14D8A9EDE}" srcOrd="12" destOrd="0" presId="urn:microsoft.com/office/officeart/2005/8/layout/cycle8"/>
    <dgm:cxn modelId="{59BE8911-C740-4DC0-808C-81DAC4B5BAB1}" type="presParOf" srcId="{026FC2F3-2F66-44C9-9A1D-987CBCFB1873}" destId="{9A340836-9A20-415B-908C-CA6ADC7A6006}" srcOrd="13" destOrd="0" presId="urn:microsoft.com/office/officeart/2005/8/layout/cycle8"/>
    <dgm:cxn modelId="{66536594-0BE0-4E6C-98DF-F35EA8F61BA9}" type="presParOf" srcId="{026FC2F3-2F66-44C9-9A1D-987CBCFB1873}" destId="{25A3B077-668A-4003-9CC0-C070603BBF18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2609A5-5696-40F6-8CD7-BE84151E11AA}" type="doc">
      <dgm:prSet loTypeId="urn:microsoft.com/office/officeart/2005/8/layout/cycle8" loCatId="cycle" qsTypeId="urn:microsoft.com/office/officeart/2005/8/quickstyle/simple4" qsCatId="simple" csTypeId="urn:microsoft.com/office/officeart/2005/8/colors/accent1_2" csCatId="accent1" phldr="1"/>
      <dgm:spPr/>
    </dgm:pt>
    <dgm:pt modelId="{2219C499-8238-4A53-8A99-25B7BBB3B31F}">
      <dgm:prSet phldrT="[Texto]"/>
      <dgm:spPr/>
      <dgm:t>
        <a:bodyPr/>
        <a:lstStyle/>
        <a:p>
          <a:r>
            <a:rPr lang="pt-BR" dirty="0"/>
            <a:t>Farmacologia</a:t>
          </a:r>
        </a:p>
      </dgm:t>
    </dgm:pt>
    <dgm:pt modelId="{BB661211-45F4-41D0-9EAD-8A9169EF8B87}" type="parTrans" cxnId="{A6D1D5C3-B678-4355-BCBC-E3E8C164F1FF}">
      <dgm:prSet/>
      <dgm:spPr/>
      <dgm:t>
        <a:bodyPr/>
        <a:lstStyle/>
        <a:p>
          <a:endParaRPr lang="pt-BR"/>
        </a:p>
      </dgm:t>
    </dgm:pt>
    <dgm:pt modelId="{21648D6F-7BB4-4694-B158-2B35DC387435}" type="sibTrans" cxnId="{A6D1D5C3-B678-4355-BCBC-E3E8C164F1FF}">
      <dgm:prSet/>
      <dgm:spPr/>
      <dgm:t>
        <a:bodyPr/>
        <a:lstStyle/>
        <a:p>
          <a:endParaRPr lang="pt-BR"/>
        </a:p>
      </dgm:t>
    </dgm:pt>
    <dgm:pt modelId="{16B72348-9F6B-47B5-B031-041CF4E6D37B}">
      <dgm:prSet phldrT="[Texto]"/>
      <dgm:spPr/>
      <dgm:t>
        <a:bodyPr/>
        <a:lstStyle/>
        <a:p>
          <a:r>
            <a:rPr lang="pt-BR" dirty="0"/>
            <a:t>Clinica / Cirurgia</a:t>
          </a:r>
        </a:p>
      </dgm:t>
    </dgm:pt>
    <dgm:pt modelId="{CB33AEF4-4112-45BF-9D14-CCE48EA9779F}" type="parTrans" cxnId="{C94442F3-2F39-456B-8A40-EFC440A472E5}">
      <dgm:prSet/>
      <dgm:spPr/>
      <dgm:t>
        <a:bodyPr/>
        <a:lstStyle/>
        <a:p>
          <a:endParaRPr lang="pt-BR"/>
        </a:p>
      </dgm:t>
    </dgm:pt>
    <dgm:pt modelId="{A6E1DF13-DE6C-407A-9339-0516D014328A}" type="sibTrans" cxnId="{C94442F3-2F39-456B-8A40-EFC440A472E5}">
      <dgm:prSet/>
      <dgm:spPr/>
      <dgm:t>
        <a:bodyPr/>
        <a:lstStyle/>
        <a:p>
          <a:endParaRPr lang="pt-BR"/>
        </a:p>
      </dgm:t>
    </dgm:pt>
    <dgm:pt modelId="{4C3E6504-3CBE-4653-BB39-798ECE35F767}">
      <dgm:prSet phldrT="[Texto]"/>
      <dgm:spPr/>
      <dgm:t>
        <a:bodyPr/>
        <a:lstStyle/>
        <a:p>
          <a:r>
            <a:rPr lang="pt-BR" dirty="0"/>
            <a:t>Fisiologia</a:t>
          </a:r>
        </a:p>
      </dgm:t>
    </dgm:pt>
    <dgm:pt modelId="{7B3D0138-9601-4596-BECF-C8FE98864FE7}" type="parTrans" cxnId="{82622E90-050D-4031-B0FA-6A95B372633C}">
      <dgm:prSet/>
      <dgm:spPr/>
      <dgm:t>
        <a:bodyPr/>
        <a:lstStyle/>
        <a:p>
          <a:endParaRPr lang="pt-BR"/>
        </a:p>
      </dgm:t>
    </dgm:pt>
    <dgm:pt modelId="{489642BD-3386-48F2-B213-A252E884F5EE}" type="sibTrans" cxnId="{82622E90-050D-4031-B0FA-6A95B372633C}">
      <dgm:prSet/>
      <dgm:spPr/>
      <dgm:t>
        <a:bodyPr/>
        <a:lstStyle/>
        <a:p>
          <a:endParaRPr lang="pt-BR"/>
        </a:p>
      </dgm:t>
    </dgm:pt>
    <dgm:pt modelId="{026FC2F3-2F66-44C9-9A1D-987CBCFB1873}" type="pres">
      <dgm:prSet presAssocID="{8B2609A5-5696-40F6-8CD7-BE84151E11AA}" presName="compositeShape" presStyleCnt="0">
        <dgm:presLayoutVars>
          <dgm:chMax val="7"/>
          <dgm:dir/>
          <dgm:resizeHandles val="exact"/>
        </dgm:presLayoutVars>
      </dgm:prSet>
      <dgm:spPr/>
    </dgm:pt>
    <dgm:pt modelId="{2FD8153D-B3C4-40AF-8299-C56AB148F4F9}" type="pres">
      <dgm:prSet presAssocID="{8B2609A5-5696-40F6-8CD7-BE84151E11AA}" presName="wedge1" presStyleLbl="node1" presStyleIdx="0" presStyleCnt="3"/>
      <dgm:spPr/>
    </dgm:pt>
    <dgm:pt modelId="{93C006F3-D986-40E6-B6E3-40DF276E0B67}" type="pres">
      <dgm:prSet presAssocID="{8B2609A5-5696-40F6-8CD7-BE84151E11AA}" presName="dummy1a" presStyleCnt="0"/>
      <dgm:spPr/>
    </dgm:pt>
    <dgm:pt modelId="{64DE4C54-6C8B-4D0E-AC3E-A1C050148388}" type="pres">
      <dgm:prSet presAssocID="{8B2609A5-5696-40F6-8CD7-BE84151E11AA}" presName="dummy1b" presStyleCnt="0"/>
      <dgm:spPr/>
    </dgm:pt>
    <dgm:pt modelId="{7A927256-E355-4BC8-83D7-19B278B5777A}" type="pres">
      <dgm:prSet presAssocID="{8B2609A5-5696-40F6-8CD7-BE84151E11A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52627771-B031-45D4-A764-984B38770B8F}" type="pres">
      <dgm:prSet presAssocID="{8B2609A5-5696-40F6-8CD7-BE84151E11AA}" presName="wedge2" presStyleLbl="node1" presStyleIdx="1" presStyleCnt="3"/>
      <dgm:spPr/>
    </dgm:pt>
    <dgm:pt modelId="{3B236DCF-B464-42EE-AABC-B1DD70E039E6}" type="pres">
      <dgm:prSet presAssocID="{8B2609A5-5696-40F6-8CD7-BE84151E11AA}" presName="dummy2a" presStyleCnt="0"/>
      <dgm:spPr/>
    </dgm:pt>
    <dgm:pt modelId="{DB487759-3EF4-4D35-A8A3-135C9697BF99}" type="pres">
      <dgm:prSet presAssocID="{8B2609A5-5696-40F6-8CD7-BE84151E11AA}" presName="dummy2b" presStyleCnt="0"/>
      <dgm:spPr/>
    </dgm:pt>
    <dgm:pt modelId="{2D23DF6C-01C8-43E4-A387-5437D678C9CA}" type="pres">
      <dgm:prSet presAssocID="{8B2609A5-5696-40F6-8CD7-BE84151E11A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EF7A4E7-51B8-477C-A1F4-43FA9697ABD6}" type="pres">
      <dgm:prSet presAssocID="{8B2609A5-5696-40F6-8CD7-BE84151E11AA}" presName="wedge3" presStyleLbl="node1" presStyleIdx="2" presStyleCnt="3" custLinFactNeighborX="1190"/>
      <dgm:spPr/>
    </dgm:pt>
    <dgm:pt modelId="{B36FC7D7-758F-43E0-A114-7258BE651424}" type="pres">
      <dgm:prSet presAssocID="{8B2609A5-5696-40F6-8CD7-BE84151E11AA}" presName="dummy3a" presStyleCnt="0"/>
      <dgm:spPr/>
    </dgm:pt>
    <dgm:pt modelId="{EA7226EA-56F4-4824-84D3-5924BD715D02}" type="pres">
      <dgm:prSet presAssocID="{8B2609A5-5696-40F6-8CD7-BE84151E11AA}" presName="dummy3b" presStyleCnt="0"/>
      <dgm:spPr/>
    </dgm:pt>
    <dgm:pt modelId="{1E00C325-72A6-4BAE-9B62-81D348256A4E}" type="pres">
      <dgm:prSet presAssocID="{8B2609A5-5696-40F6-8CD7-BE84151E11A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B673FF5A-EADF-4D36-9A78-B7F14D8A9EDE}" type="pres">
      <dgm:prSet presAssocID="{21648D6F-7BB4-4694-B158-2B35DC387435}" presName="arrowWedge1" presStyleLbl="fgSibTrans2D1" presStyleIdx="0" presStyleCnt="3"/>
      <dgm:spPr/>
    </dgm:pt>
    <dgm:pt modelId="{9A340836-9A20-415B-908C-CA6ADC7A6006}" type="pres">
      <dgm:prSet presAssocID="{A6E1DF13-DE6C-407A-9339-0516D014328A}" presName="arrowWedge2" presStyleLbl="fgSibTrans2D1" presStyleIdx="1" presStyleCnt="3"/>
      <dgm:spPr/>
    </dgm:pt>
    <dgm:pt modelId="{25A3B077-668A-4003-9CC0-C070603BBF18}" type="pres">
      <dgm:prSet presAssocID="{489642BD-3386-48F2-B213-A252E884F5EE}" presName="arrowWedge3" presStyleLbl="fgSibTrans2D1" presStyleIdx="2" presStyleCnt="3"/>
      <dgm:spPr/>
    </dgm:pt>
  </dgm:ptLst>
  <dgm:cxnLst>
    <dgm:cxn modelId="{FCD4D55D-82BB-4F29-B73C-15E485B4B24C}" type="presOf" srcId="{2219C499-8238-4A53-8A99-25B7BBB3B31F}" destId="{2FD8153D-B3C4-40AF-8299-C56AB148F4F9}" srcOrd="0" destOrd="0" presId="urn:microsoft.com/office/officeart/2005/8/layout/cycle8"/>
    <dgm:cxn modelId="{A453C172-142A-4E9D-9E82-7C7F8C9ECDCF}" type="presOf" srcId="{4C3E6504-3CBE-4653-BB39-798ECE35F767}" destId="{1EF7A4E7-51B8-477C-A1F4-43FA9697ABD6}" srcOrd="0" destOrd="0" presId="urn:microsoft.com/office/officeart/2005/8/layout/cycle8"/>
    <dgm:cxn modelId="{9AEDDD53-3170-4665-B569-2228F2757CC9}" type="presOf" srcId="{16B72348-9F6B-47B5-B031-041CF4E6D37B}" destId="{52627771-B031-45D4-A764-984B38770B8F}" srcOrd="0" destOrd="0" presId="urn:microsoft.com/office/officeart/2005/8/layout/cycle8"/>
    <dgm:cxn modelId="{4A4C1588-6C4F-4515-8543-5D7E5C6FC99F}" type="presOf" srcId="{8B2609A5-5696-40F6-8CD7-BE84151E11AA}" destId="{026FC2F3-2F66-44C9-9A1D-987CBCFB1873}" srcOrd="0" destOrd="0" presId="urn:microsoft.com/office/officeart/2005/8/layout/cycle8"/>
    <dgm:cxn modelId="{82622E90-050D-4031-B0FA-6A95B372633C}" srcId="{8B2609A5-5696-40F6-8CD7-BE84151E11AA}" destId="{4C3E6504-3CBE-4653-BB39-798ECE35F767}" srcOrd="2" destOrd="0" parTransId="{7B3D0138-9601-4596-BECF-C8FE98864FE7}" sibTransId="{489642BD-3386-48F2-B213-A252E884F5EE}"/>
    <dgm:cxn modelId="{A6D1D5C3-B678-4355-BCBC-E3E8C164F1FF}" srcId="{8B2609A5-5696-40F6-8CD7-BE84151E11AA}" destId="{2219C499-8238-4A53-8A99-25B7BBB3B31F}" srcOrd="0" destOrd="0" parTransId="{BB661211-45F4-41D0-9EAD-8A9169EF8B87}" sibTransId="{21648D6F-7BB4-4694-B158-2B35DC387435}"/>
    <dgm:cxn modelId="{24BEB5E4-5DC2-41A5-9276-70C48C7B8904}" type="presOf" srcId="{4C3E6504-3CBE-4653-BB39-798ECE35F767}" destId="{1E00C325-72A6-4BAE-9B62-81D348256A4E}" srcOrd="1" destOrd="0" presId="urn:microsoft.com/office/officeart/2005/8/layout/cycle8"/>
    <dgm:cxn modelId="{ABD45FF1-05A8-4E43-9925-9A71BC2712DA}" type="presOf" srcId="{2219C499-8238-4A53-8A99-25B7BBB3B31F}" destId="{7A927256-E355-4BC8-83D7-19B278B5777A}" srcOrd="1" destOrd="0" presId="urn:microsoft.com/office/officeart/2005/8/layout/cycle8"/>
    <dgm:cxn modelId="{C94442F3-2F39-456B-8A40-EFC440A472E5}" srcId="{8B2609A5-5696-40F6-8CD7-BE84151E11AA}" destId="{16B72348-9F6B-47B5-B031-041CF4E6D37B}" srcOrd="1" destOrd="0" parTransId="{CB33AEF4-4112-45BF-9D14-CCE48EA9779F}" sibTransId="{A6E1DF13-DE6C-407A-9339-0516D014328A}"/>
    <dgm:cxn modelId="{57FAEBFC-AF60-4F90-BF75-C92D327B9C6C}" type="presOf" srcId="{16B72348-9F6B-47B5-B031-041CF4E6D37B}" destId="{2D23DF6C-01C8-43E4-A387-5437D678C9CA}" srcOrd="1" destOrd="0" presId="urn:microsoft.com/office/officeart/2005/8/layout/cycle8"/>
    <dgm:cxn modelId="{2B93CB7D-E3E1-4E68-9FFF-F748D0119175}" type="presParOf" srcId="{026FC2F3-2F66-44C9-9A1D-987CBCFB1873}" destId="{2FD8153D-B3C4-40AF-8299-C56AB148F4F9}" srcOrd="0" destOrd="0" presId="urn:microsoft.com/office/officeart/2005/8/layout/cycle8"/>
    <dgm:cxn modelId="{950F1FB0-9BD1-4B1F-8025-9C6D4EA9B525}" type="presParOf" srcId="{026FC2F3-2F66-44C9-9A1D-987CBCFB1873}" destId="{93C006F3-D986-40E6-B6E3-40DF276E0B67}" srcOrd="1" destOrd="0" presId="urn:microsoft.com/office/officeart/2005/8/layout/cycle8"/>
    <dgm:cxn modelId="{34BA6D90-2CA4-4A40-9DEA-E383407F3E21}" type="presParOf" srcId="{026FC2F3-2F66-44C9-9A1D-987CBCFB1873}" destId="{64DE4C54-6C8B-4D0E-AC3E-A1C050148388}" srcOrd="2" destOrd="0" presId="urn:microsoft.com/office/officeart/2005/8/layout/cycle8"/>
    <dgm:cxn modelId="{8246BFD0-AF06-4E45-A461-3E0A1CC86633}" type="presParOf" srcId="{026FC2F3-2F66-44C9-9A1D-987CBCFB1873}" destId="{7A927256-E355-4BC8-83D7-19B278B5777A}" srcOrd="3" destOrd="0" presId="urn:microsoft.com/office/officeart/2005/8/layout/cycle8"/>
    <dgm:cxn modelId="{D62297C5-73D7-4838-A4C8-585A7D243389}" type="presParOf" srcId="{026FC2F3-2F66-44C9-9A1D-987CBCFB1873}" destId="{52627771-B031-45D4-A764-984B38770B8F}" srcOrd="4" destOrd="0" presId="urn:microsoft.com/office/officeart/2005/8/layout/cycle8"/>
    <dgm:cxn modelId="{24F4071C-8C70-4098-BC1F-668CB43F56A4}" type="presParOf" srcId="{026FC2F3-2F66-44C9-9A1D-987CBCFB1873}" destId="{3B236DCF-B464-42EE-AABC-B1DD70E039E6}" srcOrd="5" destOrd="0" presId="urn:microsoft.com/office/officeart/2005/8/layout/cycle8"/>
    <dgm:cxn modelId="{E2AA6E8D-7E1C-4285-A889-4DEE1AC14F65}" type="presParOf" srcId="{026FC2F3-2F66-44C9-9A1D-987CBCFB1873}" destId="{DB487759-3EF4-4D35-A8A3-135C9697BF99}" srcOrd="6" destOrd="0" presId="urn:microsoft.com/office/officeart/2005/8/layout/cycle8"/>
    <dgm:cxn modelId="{533D8B48-EC0F-47C7-919D-0E8549202C64}" type="presParOf" srcId="{026FC2F3-2F66-44C9-9A1D-987CBCFB1873}" destId="{2D23DF6C-01C8-43E4-A387-5437D678C9CA}" srcOrd="7" destOrd="0" presId="urn:microsoft.com/office/officeart/2005/8/layout/cycle8"/>
    <dgm:cxn modelId="{A24C3A6B-E002-487D-AF21-C6206443F725}" type="presParOf" srcId="{026FC2F3-2F66-44C9-9A1D-987CBCFB1873}" destId="{1EF7A4E7-51B8-477C-A1F4-43FA9697ABD6}" srcOrd="8" destOrd="0" presId="urn:microsoft.com/office/officeart/2005/8/layout/cycle8"/>
    <dgm:cxn modelId="{215EAE37-9F4C-448E-91C4-8BA60B0D191F}" type="presParOf" srcId="{026FC2F3-2F66-44C9-9A1D-987CBCFB1873}" destId="{B36FC7D7-758F-43E0-A114-7258BE651424}" srcOrd="9" destOrd="0" presId="urn:microsoft.com/office/officeart/2005/8/layout/cycle8"/>
    <dgm:cxn modelId="{BACC874E-C789-47F3-928F-354B918F2C6B}" type="presParOf" srcId="{026FC2F3-2F66-44C9-9A1D-987CBCFB1873}" destId="{EA7226EA-56F4-4824-84D3-5924BD715D02}" srcOrd="10" destOrd="0" presId="urn:microsoft.com/office/officeart/2005/8/layout/cycle8"/>
    <dgm:cxn modelId="{C77489BF-DD85-44EE-BB9F-6D30321101D7}" type="presParOf" srcId="{026FC2F3-2F66-44C9-9A1D-987CBCFB1873}" destId="{1E00C325-72A6-4BAE-9B62-81D348256A4E}" srcOrd="11" destOrd="0" presId="urn:microsoft.com/office/officeart/2005/8/layout/cycle8"/>
    <dgm:cxn modelId="{5159808C-53FB-4140-A5DA-AE48995F5764}" type="presParOf" srcId="{026FC2F3-2F66-44C9-9A1D-987CBCFB1873}" destId="{B673FF5A-EADF-4D36-9A78-B7F14D8A9EDE}" srcOrd="12" destOrd="0" presId="urn:microsoft.com/office/officeart/2005/8/layout/cycle8"/>
    <dgm:cxn modelId="{27ACF7CD-3E2E-487C-88BE-38F66771DBB4}" type="presParOf" srcId="{026FC2F3-2F66-44C9-9A1D-987CBCFB1873}" destId="{9A340836-9A20-415B-908C-CA6ADC7A6006}" srcOrd="13" destOrd="0" presId="urn:microsoft.com/office/officeart/2005/8/layout/cycle8"/>
    <dgm:cxn modelId="{FA2DBDC1-A8D7-467F-9F86-D7EF213327E6}" type="presParOf" srcId="{026FC2F3-2F66-44C9-9A1D-987CBCFB1873}" destId="{25A3B077-668A-4003-9CC0-C070603BBF18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2609A5-5696-40F6-8CD7-BE84151E11AA}" type="doc">
      <dgm:prSet loTypeId="urn:microsoft.com/office/officeart/2005/8/layout/cycle8" loCatId="cycle" qsTypeId="urn:microsoft.com/office/officeart/2005/8/quickstyle/simple4" qsCatId="simple" csTypeId="urn:microsoft.com/office/officeart/2005/8/colors/accent1_2" csCatId="accent1" phldr="1"/>
      <dgm:spPr/>
    </dgm:pt>
    <dgm:pt modelId="{2219C499-8238-4A53-8A99-25B7BBB3B31F}">
      <dgm:prSet phldrT="[Texto]"/>
      <dgm:spPr/>
      <dgm:t>
        <a:bodyPr/>
        <a:lstStyle/>
        <a:p>
          <a:r>
            <a:rPr lang="pt-BR" dirty="0"/>
            <a:t>Farmacologia</a:t>
          </a:r>
        </a:p>
      </dgm:t>
    </dgm:pt>
    <dgm:pt modelId="{BB661211-45F4-41D0-9EAD-8A9169EF8B87}" type="parTrans" cxnId="{A6D1D5C3-B678-4355-BCBC-E3E8C164F1FF}">
      <dgm:prSet/>
      <dgm:spPr/>
      <dgm:t>
        <a:bodyPr/>
        <a:lstStyle/>
        <a:p>
          <a:endParaRPr lang="pt-BR"/>
        </a:p>
      </dgm:t>
    </dgm:pt>
    <dgm:pt modelId="{21648D6F-7BB4-4694-B158-2B35DC387435}" type="sibTrans" cxnId="{A6D1D5C3-B678-4355-BCBC-E3E8C164F1FF}">
      <dgm:prSet/>
      <dgm:spPr/>
      <dgm:t>
        <a:bodyPr/>
        <a:lstStyle/>
        <a:p>
          <a:endParaRPr lang="pt-BR"/>
        </a:p>
      </dgm:t>
    </dgm:pt>
    <dgm:pt modelId="{16B72348-9F6B-47B5-B031-041CF4E6D37B}">
      <dgm:prSet phldrT="[Texto]"/>
      <dgm:spPr/>
      <dgm:t>
        <a:bodyPr/>
        <a:lstStyle/>
        <a:p>
          <a:r>
            <a:rPr lang="pt-BR" dirty="0"/>
            <a:t>Clinica / Cirurgia</a:t>
          </a:r>
        </a:p>
      </dgm:t>
    </dgm:pt>
    <dgm:pt modelId="{CB33AEF4-4112-45BF-9D14-CCE48EA9779F}" type="parTrans" cxnId="{C94442F3-2F39-456B-8A40-EFC440A472E5}">
      <dgm:prSet/>
      <dgm:spPr/>
      <dgm:t>
        <a:bodyPr/>
        <a:lstStyle/>
        <a:p>
          <a:endParaRPr lang="pt-BR"/>
        </a:p>
      </dgm:t>
    </dgm:pt>
    <dgm:pt modelId="{A6E1DF13-DE6C-407A-9339-0516D014328A}" type="sibTrans" cxnId="{C94442F3-2F39-456B-8A40-EFC440A472E5}">
      <dgm:prSet/>
      <dgm:spPr/>
      <dgm:t>
        <a:bodyPr/>
        <a:lstStyle/>
        <a:p>
          <a:endParaRPr lang="pt-BR"/>
        </a:p>
      </dgm:t>
    </dgm:pt>
    <dgm:pt modelId="{4C3E6504-3CBE-4653-BB39-798ECE35F767}">
      <dgm:prSet phldrT="[Texto]"/>
      <dgm:spPr/>
      <dgm:t>
        <a:bodyPr/>
        <a:lstStyle/>
        <a:p>
          <a:r>
            <a:rPr lang="pt-BR" dirty="0"/>
            <a:t>Fisiologia</a:t>
          </a:r>
        </a:p>
      </dgm:t>
    </dgm:pt>
    <dgm:pt modelId="{7B3D0138-9601-4596-BECF-C8FE98864FE7}" type="parTrans" cxnId="{82622E90-050D-4031-B0FA-6A95B372633C}">
      <dgm:prSet/>
      <dgm:spPr/>
      <dgm:t>
        <a:bodyPr/>
        <a:lstStyle/>
        <a:p>
          <a:endParaRPr lang="pt-BR"/>
        </a:p>
      </dgm:t>
    </dgm:pt>
    <dgm:pt modelId="{489642BD-3386-48F2-B213-A252E884F5EE}" type="sibTrans" cxnId="{82622E90-050D-4031-B0FA-6A95B372633C}">
      <dgm:prSet/>
      <dgm:spPr/>
      <dgm:t>
        <a:bodyPr/>
        <a:lstStyle/>
        <a:p>
          <a:endParaRPr lang="pt-BR"/>
        </a:p>
      </dgm:t>
    </dgm:pt>
    <dgm:pt modelId="{026FC2F3-2F66-44C9-9A1D-987CBCFB1873}" type="pres">
      <dgm:prSet presAssocID="{8B2609A5-5696-40F6-8CD7-BE84151E11AA}" presName="compositeShape" presStyleCnt="0">
        <dgm:presLayoutVars>
          <dgm:chMax val="7"/>
          <dgm:dir/>
          <dgm:resizeHandles val="exact"/>
        </dgm:presLayoutVars>
      </dgm:prSet>
      <dgm:spPr/>
    </dgm:pt>
    <dgm:pt modelId="{2FD8153D-B3C4-40AF-8299-C56AB148F4F9}" type="pres">
      <dgm:prSet presAssocID="{8B2609A5-5696-40F6-8CD7-BE84151E11AA}" presName="wedge1" presStyleLbl="node1" presStyleIdx="0" presStyleCnt="3"/>
      <dgm:spPr/>
    </dgm:pt>
    <dgm:pt modelId="{93C006F3-D986-40E6-B6E3-40DF276E0B67}" type="pres">
      <dgm:prSet presAssocID="{8B2609A5-5696-40F6-8CD7-BE84151E11AA}" presName="dummy1a" presStyleCnt="0"/>
      <dgm:spPr/>
    </dgm:pt>
    <dgm:pt modelId="{64DE4C54-6C8B-4D0E-AC3E-A1C050148388}" type="pres">
      <dgm:prSet presAssocID="{8B2609A5-5696-40F6-8CD7-BE84151E11AA}" presName="dummy1b" presStyleCnt="0"/>
      <dgm:spPr/>
    </dgm:pt>
    <dgm:pt modelId="{7A927256-E355-4BC8-83D7-19B278B5777A}" type="pres">
      <dgm:prSet presAssocID="{8B2609A5-5696-40F6-8CD7-BE84151E11A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52627771-B031-45D4-A764-984B38770B8F}" type="pres">
      <dgm:prSet presAssocID="{8B2609A5-5696-40F6-8CD7-BE84151E11AA}" presName="wedge2" presStyleLbl="node1" presStyleIdx="1" presStyleCnt="3"/>
      <dgm:spPr/>
    </dgm:pt>
    <dgm:pt modelId="{3B236DCF-B464-42EE-AABC-B1DD70E039E6}" type="pres">
      <dgm:prSet presAssocID="{8B2609A5-5696-40F6-8CD7-BE84151E11AA}" presName="dummy2a" presStyleCnt="0"/>
      <dgm:spPr/>
    </dgm:pt>
    <dgm:pt modelId="{DB487759-3EF4-4D35-A8A3-135C9697BF99}" type="pres">
      <dgm:prSet presAssocID="{8B2609A5-5696-40F6-8CD7-BE84151E11AA}" presName="dummy2b" presStyleCnt="0"/>
      <dgm:spPr/>
    </dgm:pt>
    <dgm:pt modelId="{2D23DF6C-01C8-43E4-A387-5437D678C9CA}" type="pres">
      <dgm:prSet presAssocID="{8B2609A5-5696-40F6-8CD7-BE84151E11A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EF7A4E7-51B8-477C-A1F4-43FA9697ABD6}" type="pres">
      <dgm:prSet presAssocID="{8B2609A5-5696-40F6-8CD7-BE84151E11AA}" presName="wedge3" presStyleLbl="node1" presStyleIdx="2" presStyleCnt="3" custLinFactNeighborX="1190"/>
      <dgm:spPr/>
    </dgm:pt>
    <dgm:pt modelId="{B36FC7D7-758F-43E0-A114-7258BE651424}" type="pres">
      <dgm:prSet presAssocID="{8B2609A5-5696-40F6-8CD7-BE84151E11AA}" presName="dummy3a" presStyleCnt="0"/>
      <dgm:spPr/>
    </dgm:pt>
    <dgm:pt modelId="{EA7226EA-56F4-4824-84D3-5924BD715D02}" type="pres">
      <dgm:prSet presAssocID="{8B2609A5-5696-40F6-8CD7-BE84151E11AA}" presName="dummy3b" presStyleCnt="0"/>
      <dgm:spPr/>
    </dgm:pt>
    <dgm:pt modelId="{1E00C325-72A6-4BAE-9B62-81D348256A4E}" type="pres">
      <dgm:prSet presAssocID="{8B2609A5-5696-40F6-8CD7-BE84151E11A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B673FF5A-EADF-4D36-9A78-B7F14D8A9EDE}" type="pres">
      <dgm:prSet presAssocID="{21648D6F-7BB4-4694-B158-2B35DC387435}" presName="arrowWedge1" presStyleLbl="fgSibTrans2D1" presStyleIdx="0" presStyleCnt="3"/>
      <dgm:spPr/>
    </dgm:pt>
    <dgm:pt modelId="{9A340836-9A20-415B-908C-CA6ADC7A6006}" type="pres">
      <dgm:prSet presAssocID="{A6E1DF13-DE6C-407A-9339-0516D014328A}" presName="arrowWedge2" presStyleLbl="fgSibTrans2D1" presStyleIdx="1" presStyleCnt="3"/>
      <dgm:spPr/>
    </dgm:pt>
    <dgm:pt modelId="{25A3B077-668A-4003-9CC0-C070603BBF18}" type="pres">
      <dgm:prSet presAssocID="{489642BD-3386-48F2-B213-A252E884F5EE}" presName="arrowWedge3" presStyleLbl="fgSibTrans2D1" presStyleIdx="2" presStyleCnt="3"/>
      <dgm:spPr/>
    </dgm:pt>
  </dgm:ptLst>
  <dgm:cxnLst>
    <dgm:cxn modelId="{5D1F3210-0CBB-4620-AA1C-FB2EBD03B5F3}" type="presOf" srcId="{2219C499-8238-4A53-8A99-25B7BBB3B31F}" destId="{2FD8153D-B3C4-40AF-8299-C56AB148F4F9}" srcOrd="0" destOrd="0" presId="urn:microsoft.com/office/officeart/2005/8/layout/cycle8"/>
    <dgm:cxn modelId="{3144B73B-1BA2-4DB7-8F85-505087DBC5B4}" type="presOf" srcId="{4C3E6504-3CBE-4653-BB39-798ECE35F767}" destId="{1E00C325-72A6-4BAE-9B62-81D348256A4E}" srcOrd="1" destOrd="0" presId="urn:microsoft.com/office/officeart/2005/8/layout/cycle8"/>
    <dgm:cxn modelId="{E0FE3B7F-3C72-4D70-A494-D08D4C08215D}" type="presOf" srcId="{2219C499-8238-4A53-8A99-25B7BBB3B31F}" destId="{7A927256-E355-4BC8-83D7-19B278B5777A}" srcOrd="1" destOrd="0" presId="urn:microsoft.com/office/officeart/2005/8/layout/cycle8"/>
    <dgm:cxn modelId="{08026A8D-258D-4292-9713-1CA97DDFCD62}" type="presOf" srcId="{16B72348-9F6B-47B5-B031-041CF4E6D37B}" destId="{2D23DF6C-01C8-43E4-A387-5437D678C9CA}" srcOrd="1" destOrd="0" presId="urn:microsoft.com/office/officeart/2005/8/layout/cycle8"/>
    <dgm:cxn modelId="{82622E90-050D-4031-B0FA-6A95B372633C}" srcId="{8B2609A5-5696-40F6-8CD7-BE84151E11AA}" destId="{4C3E6504-3CBE-4653-BB39-798ECE35F767}" srcOrd="2" destOrd="0" parTransId="{7B3D0138-9601-4596-BECF-C8FE98864FE7}" sibTransId="{489642BD-3386-48F2-B213-A252E884F5EE}"/>
    <dgm:cxn modelId="{849A4C9E-748D-4C23-B777-392A0D3BB7CA}" type="presOf" srcId="{4C3E6504-3CBE-4653-BB39-798ECE35F767}" destId="{1EF7A4E7-51B8-477C-A1F4-43FA9697ABD6}" srcOrd="0" destOrd="0" presId="urn:microsoft.com/office/officeart/2005/8/layout/cycle8"/>
    <dgm:cxn modelId="{255834B0-4FE0-4F8F-AB86-EBD2C96913CE}" type="presOf" srcId="{16B72348-9F6B-47B5-B031-041CF4E6D37B}" destId="{52627771-B031-45D4-A764-984B38770B8F}" srcOrd="0" destOrd="0" presId="urn:microsoft.com/office/officeart/2005/8/layout/cycle8"/>
    <dgm:cxn modelId="{A6D1D5C3-B678-4355-BCBC-E3E8C164F1FF}" srcId="{8B2609A5-5696-40F6-8CD7-BE84151E11AA}" destId="{2219C499-8238-4A53-8A99-25B7BBB3B31F}" srcOrd="0" destOrd="0" parTransId="{BB661211-45F4-41D0-9EAD-8A9169EF8B87}" sibTransId="{21648D6F-7BB4-4694-B158-2B35DC387435}"/>
    <dgm:cxn modelId="{C94442F3-2F39-456B-8A40-EFC440A472E5}" srcId="{8B2609A5-5696-40F6-8CD7-BE84151E11AA}" destId="{16B72348-9F6B-47B5-B031-041CF4E6D37B}" srcOrd="1" destOrd="0" parTransId="{CB33AEF4-4112-45BF-9D14-CCE48EA9779F}" sibTransId="{A6E1DF13-DE6C-407A-9339-0516D014328A}"/>
    <dgm:cxn modelId="{6DDC78FA-E21B-4971-B384-34E8D2D6394F}" type="presOf" srcId="{8B2609A5-5696-40F6-8CD7-BE84151E11AA}" destId="{026FC2F3-2F66-44C9-9A1D-987CBCFB1873}" srcOrd="0" destOrd="0" presId="urn:microsoft.com/office/officeart/2005/8/layout/cycle8"/>
    <dgm:cxn modelId="{DFD61041-1316-4C4A-96AF-15D7B140251D}" type="presParOf" srcId="{026FC2F3-2F66-44C9-9A1D-987CBCFB1873}" destId="{2FD8153D-B3C4-40AF-8299-C56AB148F4F9}" srcOrd="0" destOrd="0" presId="urn:microsoft.com/office/officeart/2005/8/layout/cycle8"/>
    <dgm:cxn modelId="{4AC5A04A-6D35-47C7-B04C-38D125F340DD}" type="presParOf" srcId="{026FC2F3-2F66-44C9-9A1D-987CBCFB1873}" destId="{93C006F3-D986-40E6-B6E3-40DF276E0B67}" srcOrd="1" destOrd="0" presId="urn:microsoft.com/office/officeart/2005/8/layout/cycle8"/>
    <dgm:cxn modelId="{76BC7A43-F848-4B50-917A-546952FEF3A7}" type="presParOf" srcId="{026FC2F3-2F66-44C9-9A1D-987CBCFB1873}" destId="{64DE4C54-6C8B-4D0E-AC3E-A1C050148388}" srcOrd="2" destOrd="0" presId="urn:microsoft.com/office/officeart/2005/8/layout/cycle8"/>
    <dgm:cxn modelId="{96D5B8EB-0B39-48B7-9F33-D7B5D146AFDC}" type="presParOf" srcId="{026FC2F3-2F66-44C9-9A1D-987CBCFB1873}" destId="{7A927256-E355-4BC8-83D7-19B278B5777A}" srcOrd="3" destOrd="0" presId="urn:microsoft.com/office/officeart/2005/8/layout/cycle8"/>
    <dgm:cxn modelId="{7B35CF5A-8E4F-4EE9-8E62-86A23FFEFA90}" type="presParOf" srcId="{026FC2F3-2F66-44C9-9A1D-987CBCFB1873}" destId="{52627771-B031-45D4-A764-984B38770B8F}" srcOrd="4" destOrd="0" presId="urn:microsoft.com/office/officeart/2005/8/layout/cycle8"/>
    <dgm:cxn modelId="{37620DE1-3753-47AF-89A4-1E302DFC432F}" type="presParOf" srcId="{026FC2F3-2F66-44C9-9A1D-987CBCFB1873}" destId="{3B236DCF-B464-42EE-AABC-B1DD70E039E6}" srcOrd="5" destOrd="0" presId="urn:microsoft.com/office/officeart/2005/8/layout/cycle8"/>
    <dgm:cxn modelId="{47F8A1F8-4B19-4DC8-8DFB-02D43503D211}" type="presParOf" srcId="{026FC2F3-2F66-44C9-9A1D-987CBCFB1873}" destId="{DB487759-3EF4-4D35-A8A3-135C9697BF99}" srcOrd="6" destOrd="0" presId="urn:microsoft.com/office/officeart/2005/8/layout/cycle8"/>
    <dgm:cxn modelId="{57C4CCC1-DFB4-414C-9EA4-6304E4F9DAC2}" type="presParOf" srcId="{026FC2F3-2F66-44C9-9A1D-987CBCFB1873}" destId="{2D23DF6C-01C8-43E4-A387-5437D678C9CA}" srcOrd="7" destOrd="0" presId="urn:microsoft.com/office/officeart/2005/8/layout/cycle8"/>
    <dgm:cxn modelId="{CF6D207A-306C-4412-A1E4-4B6FDD82BDEC}" type="presParOf" srcId="{026FC2F3-2F66-44C9-9A1D-987CBCFB1873}" destId="{1EF7A4E7-51B8-477C-A1F4-43FA9697ABD6}" srcOrd="8" destOrd="0" presId="urn:microsoft.com/office/officeart/2005/8/layout/cycle8"/>
    <dgm:cxn modelId="{3EBA0F3E-66E5-4CEB-9F7D-054FE9FCFF87}" type="presParOf" srcId="{026FC2F3-2F66-44C9-9A1D-987CBCFB1873}" destId="{B36FC7D7-758F-43E0-A114-7258BE651424}" srcOrd="9" destOrd="0" presId="urn:microsoft.com/office/officeart/2005/8/layout/cycle8"/>
    <dgm:cxn modelId="{BB4CFA0C-FFB1-47CD-BF0D-631598D1EA85}" type="presParOf" srcId="{026FC2F3-2F66-44C9-9A1D-987CBCFB1873}" destId="{EA7226EA-56F4-4824-84D3-5924BD715D02}" srcOrd="10" destOrd="0" presId="urn:microsoft.com/office/officeart/2005/8/layout/cycle8"/>
    <dgm:cxn modelId="{BAB51714-8E09-4660-820A-6EFF2A4F4ECA}" type="presParOf" srcId="{026FC2F3-2F66-44C9-9A1D-987CBCFB1873}" destId="{1E00C325-72A6-4BAE-9B62-81D348256A4E}" srcOrd="11" destOrd="0" presId="urn:microsoft.com/office/officeart/2005/8/layout/cycle8"/>
    <dgm:cxn modelId="{9B9FA379-4935-4004-97E8-1AC0D280CA27}" type="presParOf" srcId="{026FC2F3-2F66-44C9-9A1D-987CBCFB1873}" destId="{B673FF5A-EADF-4D36-9A78-B7F14D8A9EDE}" srcOrd="12" destOrd="0" presId="urn:microsoft.com/office/officeart/2005/8/layout/cycle8"/>
    <dgm:cxn modelId="{690D77AB-CA03-4890-83A1-E5972A0F8162}" type="presParOf" srcId="{026FC2F3-2F66-44C9-9A1D-987CBCFB1873}" destId="{9A340836-9A20-415B-908C-CA6ADC7A6006}" srcOrd="13" destOrd="0" presId="urn:microsoft.com/office/officeart/2005/8/layout/cycle8"/>
    <dgm:cxn modelId="{1FE84A6E-5A7E-4B88-99D7-B2312512047D}" type="presParOf" srcId="{026FC2F3-2F66-44C9-9A1D-987CBCFB1873}" destId="{25A3B077-668A-4003-9CC0-C070603BBF18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2609A5-5696-40F6-8CD7-BE84151E11AA}" type="doc">
      <dgm:prSet loTypeId="urn:microsoft.com/office/officeart/2005/8/layout/cycle8" loCatId="cycle" qsTypeId="urn:microsoft.com/office/officeart/2005/8/quickstyle/simple4" qsCatId="simple" csTypeId="urn:microsoft.com/office/officeart/2005/8/colors/accent1_2" csCatId="accent1" phldr="1"/>
      <dgm:spPr/>
    </dgm:pt>
    <dgm:pt modelId="{2219C499-8238-4A53-8A99-25B7BBB3B31F}">
      <dgm:prSet phldrT="[Texto]"/>
      <dgm:spPr/>
      <dgm:t>
        <a:bodyPr/>
        <a:lstStyle/>
        <a:p>
          <a:r>
            <a:rPr lang="pt-BR" dirty="0"/>
            <a:t>Farmacologia</a:t>
          </a:r>
        </a:p>
      </dgm:t>
    </dgm:pt>
    <dgm:pt modelId="{BB661211-45F4-41D0-9EAD-8A9169EF8B87}" type="parTrans" cxnId="{A6D1D5C3-B678-4355-BCBC-E3E8C164F1FF}">
      <dgm:prSet/>
      <dgm:spPr/>
      <dgm:t>
        <a:bodyPr/>
        <a:lstStyle/>
        <a:p>
          <a:endParaRPr lang="pt-BR"/>
        </a:p>
      </dgm:t>
    </dgm:pt>
    <dgm:pt modelId="{21648D6F-7BB4-4694-B158-2B35DC387435}" type="sibTrans" cxnId="{A6D1D5C3-B678-4355-BCBC-E3E8C164F1FF}">
      <dgm:prSet/>
      <dgm:spPr/>
      <dgm:t>
        <a:bodyPr/>
        <a:lstStyle/>
        <a:p>
          <a:endParaRPr lang="pt-BR"/>
        </a:p>
      </dgm:t>
    </dgm:pt>
    <dgm:pt modelId="{16B72348-9F6B-47B5-B031-041CF4E6D37B}">
      <dgm:prSet phldrT="[Texto]"/>
      <dgm:spPr/>
      <dgm:t>
        <a:bodyPr/>
        <a:lstStyle/>
        <a:p>
          <a:r>
            <a:rPr lang="pt-BR" dirty="0"/>
            <a:t>Clinica / Cirurgia</a:t>
          </a:r>
        </a:p>
      </dgm:t>
    </dgm:pt>
    <dgm:pt modelId="{CB33AEF4-4112-45BF-9D14-CCE48EA9779F}" type="parTrans" cxnId="{C94442F3-2F39-456B-8A40-EFC440A472E5}">
      <dgm:prSet/>
      <dgm:spPr/>
      <dgm:t>
        <a:bodyPr/>
        <a:lstStyle/>
        <a:p>
          <a:endParaRPr lang="pt-BR"/>
        </a:p>
      </dgm:t>
    </dgm:pt>
    <dgm:pt modelId="{A6E1DF13-DE6C-407A-9339-0516D014328A}" type="sibTrans" cxnId="{C94442F3-2F39-456B-8A40-EFC440A472E5}">
      <dgm:prSet/>
      <dgm:spPr/>
      <dgm:t>
        <a:bodyPr/>
        <a:lstStyle/>
        <a:p>
          <a:endParaRPr lang="pt-BR"/>
        </a:p>
      </dgm:t>
    </dgm:pt>
    <dgm:pt modelId="{4C3E6504-3CBE-4653-BB39-798ECE35F767}">
      <dgm:prSet phldrT="[Texto]"/>
      <dgm:spPr/>
      <dgm:t>
        <a:bodyPr/>
        <a:lstStyle/>
        <a:p>
          <a:r>
            <a:rPr lang="pt-BR" dirty="0"/>
            <a:t>Fisiologia</a:t>
          </a:r>
        </a:p>
      </dgm:t>
    </dgm:pt>
    <dgm:pt modelId="{7B3D0138-9601-4596-BECF-C8FE98864FE7}" type="parTrans" cxnId="{82622E90-050D-4031-B0FA-6A95B372633C}">
      <dgm:prSet/>
      <dgm:spPr/>
      <dgm:t>
        <a:bodyPr/>
        <a:lstStyle/>
        <a:p>
          <a:endParaRPr lang="pt-BR"/>
        </a:p>
      </dgm:t>
    </dgm:pt>
    <dgm:pt modelId="{489642BD-3386-48F2-B213-A252E884F5EE}" type="sibTrans" cxnId="{82622E90-050D-4031-B0FA-6A95B372633C}">
      <dgm:prSet/>
      <dgm:spPr/>
      <dgm:t>
        <a:bodyPr/>
        <a:lstStyle/>
        <a:p>
          <a:endParaRPr lang="pt-BR"/>
        </a:p>
      </dgm:t>
    </dgm:pt>
    <dgm:pt modelId="{026FC2F3-2F66-44C9-9A1D-987CBCFB1873}" type="pres">
      <dgm:prSet presAssocID="{8B2609A5-5696-40F6-8CD7-BE84151E11AA}" presName="compositeShape" presStyleCnt="0">
        <dgm:presLayoutVars>
          <dgm:chMax val="7"/>
          <dgm:dir/>
          <dgm:resizeHandles val="exact"/>
        </dgm:presLayoutVars>
      </dgm:prSet>
      <dgm:spPr/>
    </dgm:pt>
    <dgm:pt modelId="{2FD8153D-B3C4-40AF-8299-C56AB148F4F9}" type="pres">
      <dgm:prSet presAssocID="{8B2609A5-5696-40F6-8CD7-BE84151E11AA}" presName="wedge1" presStyleLbl="node1" presStyleIdx="0" presStyleCnt="3"/>
      <dgm:spPr/>
    </dgm:pt>
    <dgm:pt modelId="{93C006F3-D986-40E6-B6E3-40DF276E0B67}" type="pres">
      <dgm:prSet presAssocID="{8B2609A5-5696-40F6-8CD7-BE84151E11AA}" presName="dummy1a" presStyleCnt="0"/>
      <dgm:spPr/>
    </dgm:pt>
    <dgm:pt modelId="{64DE4C54-6C8B-4D0E-AC3E-A1C050148388}" type="pres">
      <dgm:prSet presAssocID="{8B2609A5-5696-40F6-8CD7-BE84151E11AA}" presName="dummy1b" presStyleCnt="0"/>
      <dgm:spPr/>
    </dgm:pt>
    <dgm:pt modelId="{7A927256-E355-4BC8-83D7-19B278B5777A}" type="pres">
      <dgm:prSet presAssocID="{8B2609A5-5696-40F6-8CD7-BE84151E11A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52627771-B031-45D4-A764-984B38770B8F}" type="pres">
      <dgm:prSet presAssocID="{8B2609A5-5696-40F6-8CD7-BE84151E11AA}" presName="wedge2" presStyleLbl="node1" presStyleIdx="1" presStyleCnt="3"/>
      <dgm:spPr/>
    </dgm:pt>
    <dgm:pt modelId="{3B236DCF-B464-42EE-AABC-B1DD70E039E6}" type="pres">
      <dgm:prSet presAssocID="{8B2609A5-5696-40F6-8CD7-BE84151E11AA}" presName="dummy2a" presStyleCnt="0"/>
      <dgm:spPr/>
    </dgm:pt>
    <dgm:pt modelId="{DB487759-3EF4-4D35-A8A3-135C9697BF99}" type="pres">
      <dgm:prSet presAssocID="{8B2609A5-5696-40F6-8CD7-BE84151E11AA}" presName="dummy2b" presStyleCnt="0"/>
      <dgm:spPr/>
    </dgm:pt>
    <dgm:pt modelId="{2D23DF6C-01C8-43E4-A387-5437D678C9CA}" type="pres">
      <dgm:prSet presAssocID="{8B2609A5-5696-40F6-8CD7-BE84151E11A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EF7A4E7-51B8-477C-A1F4-43FA9697ABD6}" type="pres">
      <dgm:prSet presAssocID="{8B2609A5-5696-40F6-8CD7-BE84151E11AA}" presName="wedge3" presStyleLbl="node1" presStyleIdx="2" presStyleCnt="3" custLinFactNeighborX="1190"/>
      <dgm:spPr/>
    </dgm:pt>
    <dgm:pt modelId="{B36FC7D7-758F-43E0-A114-7258BE651424}" type="pres">
      <dgm:prSet presAssocID="{8B2609A5-5696-40F6-8CD7-BE84151E11AA}" presName="dummy3a" presStyleCnt="0"/>
      <dgm:spPr/>
    </dgm:pt>
    <dgm:pt modelId="{EA7226EA-56F4-4824-84D3-5924BD715D02}" type="pres">
      <dgm:prSet presAssocID="{8B2609A5-5696-40F6-8CD7-BE84151E11AA}" presName="dummy3b" presStyleCnt="0"/>
      <dgm:spPr/>
    </dgm:pt>
    <dgm:pt modelId="{1E00C325-72A6-4BAE-9B62-81D348256A4E}" type="pres">
      <dgm:prSet presAssocID="{8B2609A5-5696-40F6-8CD7-BE84151E11A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B673FF5A-EADF-4D36-9A78-B7F14D8A9EDE}" type="pres">
      <dgm:prSet presAssocID="{21648D6F-7BB4-4694-B158-2B35DC387435}" presName="arrowWedge1" presStyleLbl="fgSibTrans2D1" presStyleIdx="0" presStyleCnt="3"/>
      <dgm:spPr/>
    </dgm:pt>
    <dgm:pt modelId="{9A340836-9A20-415B-908C-CA6ADC7A6006}" type="pres">
      <dgm:prSet presAssocID="{A6E1DF13-DE6C-407A-9339-0516D014328A}" presName="arrowWedge2" presStyleLbl="fgSibTrans2D1" presStyleIdx="1" presStyleCnt="3"/>
      <dgm:spPr/>
    </dgm:pt>
    <dgm:pt modelId="{25A3B077-668A-4003-9CC0-C070603BBF18}" type="pres">
      <dgm:prSet presAssocID="{489642BD-3386-48F2-B213-A252E884F5EE}" presName="arrowWedge3" presStyleLbl="fgSibTrans2D1" presStyleIdx="2" presStyleCnt="3"/>
      <dgm:spPr/>
    </dgm:pt>
  </dgm:ptLst>
  <dgm:cxnLst>
    <dgm:cxn modelId="{939F5F05-8299-42B7-8A02-C5D8099EA195}" type="presOf" srcId="{2219C499-8238-4A53-8A99-25B7BBB3B31F}" destId="{2FD8153D-B3C4-40AF-8299-C56AB148F4F9}" srcOrd="0" destOrd="0" presId="urn:microsoft.com/office/officeart/2005/8/layout/cycle8"/>
    <dgm:cxn modelId="{83FC7423-EF19-47FE-AA5F-DD26D5F7B203}" type="presOf" srcId="{8B2609A5-5696-40F6-8CD7-BE84151E11AA}" destId="{026FC2F3-2F66-44C9-9A1D-987CBCFB1873}" srcOrd="0" destOrd="0" presId="urn:microsoft.com/office/officeart/2005/8/layout/cycle8"/>
    <dgm:cxn modelId="{D5408A33-005C-4721-BD40-A3996FC67E0C}" type="presOf" srcId="{16B72348-9F6B-47B5-B031-041CF4E6D37B}" destId="{52627771-B031-45D4-A764-984B38770B8F}" srcOrd="0" destOrd="0" presId="urn:microsoft.com/office/officeart/2005/8/layout/cycle8"/>
    <dgm:cxn modelId="{5152CC77-DCBF-441F-BA67-BEFD175E099A}" type="presOf" srcId="{16B72348-9F6B-47B5-B031-041CF4E6D37B}" destId="{2D23DF6C-01C8-43E4-A387-5437D678C9CA}" srcOrd="1" destOrd="0" presId="urn:microsoft.com/office/officeart/2005/8/layout/cycle8"/>
    <dgm:cxn modelId="{8CB6E67A-995D-406F-845F-03DDCC61893B}" type="presOf" srcId="{4C3E6504-3CBE-4653-BB39-798ECE35F767}" destId="{1EF7A4E7-51B8-477C-A1F4-43FA9697ABD6}" srcOrd="0" destOrd="0" presId="urn:microsoft.com/office/officeart/2005/8/layout/cycle8"/>
    <dgm:cxn modelId="{82622E90-050D-4031-B0FA-6A95B372633C}" srcId="{8B2609A5-5696-40F6-8CD7-BE84151E11AA}" destId="{4C3E6504-3CBE-4653-BB39-798ECE35F767}" srcOrd="2" destOrd="0" parTransId="{7B3D0138-9601-4596-BECF-C8FE98864FE7}" sibTransId="{489642BD-3386-48F2-B213-A252E884F5EE}"/>
    <dgm:cxn modelId="{A6D1D5C3-B678-4355-BCBC-E3E8C164F1FF}" srcId="{8B2609A5-5696-40F6-8CD7-BE84151E11AA}" destId="{2219C499-8238-4A53-8A99-25B7BBB3B31F}" srcOrd="0" destOrd="0" parTransId="{BB661211-45F4-41D0-9EAD-8A9169EF8B87}" sibTransId="{21648D6F-7BB4-4694-B158-2B35DC387435}"/>
    <dgm:cxn modelId="{31A812EF-CCB6-482A-8375-88938B7B4926}" type="presOf" srcId="{4C3E6504-3CBE-4653-BB39-798ECE35F767}" destId="{1E00C325-72A6-4BAE-9B62-81D348256A4E}" srcOrd="1" destOrd="0" presId="urn:microsoft.com/office/officeart/2005/8/layout/cycle8"/>
    <dgm:cxn modelId="{C94442F3-2F39-456B-8A40-EFC440A472E5}" srcId="{8B2609A5-5696-40F6-8CD7-BE84151E11AA}" destId="{16B72348-9F6B-47B5-B031-041CF4E6D37B}" srcOrd="1" destOrd="0" parTransId="{CB33AEF4-4112-45BF-9D14-CCE48EA9779F}" sibTransId="{A6E1DF13-DE6C-407A-9339-0516D014328A}"/>
    <dgm:cxn modelId="{D3696FFD-4338-4C24-BEEF-D4FF4585A3A3}" type="presOf" srcId="{2219C499-8238-4A53-8A99-25B7BBB3B31F}" destId="{7A927256-E355-4BC8-83D7-19B278B5777A}" srcOrd="1" destOrd="0" presId="urn:microsoft.com/office/officeart/2005/8/layout/cycle8"/>
    <dgm:cxn modelId="{50E2A55B-BAB8-486A-B84D-A72E46F1AE34}" type="presParOf" srcId="{026FC2F3-2F66-44C9-9A1D-987CBCFB1873}" destId="{2FD8153D-B3C4-40AF-8299-C56AB148F4F9}" srcOrd="0" destOrd="0" presId="urn:microsoft.com/office/officeart/2005/8/layout/cycle8"/>
    <dgm:cxn modelId="{FF173E13-2BBF-476F-9E1B-2FCDA742AFDB}" type="presParOf" srcId="{026FC2F3-2F66-44C9-9A1D-987CBCFB1873}" destId="{93C006F3-D986-40E6-B6E3-40DF276E0B67}" srcOrd="1" destOrd="0" presId="urn:microsoft.com/office/officeart/2005/8/layout/cycle8"/>
    <dgm:cxn modelId="{D5CCB4C3-17BC-4BE1-AED5-83CCAA5357D4}" type="presParOf" srcId="{026FC2F3-2F66-44C9-9A1D-987CBCFB1873}" destId="{64DE4C54-6C8B-4D0E-AC3E-A1C050148388}" srcOrd="2" destOrd="0" presId="urn:microsoft.com/office/officeart/2005/8/layout/cycle8"/>
    <dgm:cxn modelId="{81263286-9B33-46A4-AFF9-A1A3AC974EC4}" type="presParOf" srcId="{026FC2F3-2F66-44C9-9A1D-987CBCFB1873}" destId="{7A927256-E355-4BC8-83D7-19B278B5777A}" srcOrd="3" destOrd="0" presId="urn:microsoft.com/office/officeart/2005/8/layout/cycle8"/>
    <dgm:cxn modelId="{A9868248-DE4B-4DAE-B112-2211A8EA77DD}" type="presParOf" srcId="{026FC2F3-2F66-44C9-9A1D-987CBCFB1873}" destId="{52627771-B031-45D4-A764-984B38770B8F}" srcOrd="4" destOrd="0" presId="urn:microsoft.com/office/officeart/2005/8/layout/cycle8"/>
    <dgm:cxn modelId="{8C677CA7-E936-4211-BBAF-F6D9FB643ADE}" type="presParOf" srcId="{026FC2F3-2F66-44C9-9A1D-987CBCFB1873}" destId="{3B236DCF-B464-42EE-AABC-B1DD70E039E6}" srcOrd="5" destOrd="0" presId="urn:microsoft.com/office/officeart/2005/8/layout/cycle8"/>
    <dgm:cxn modelId="{B9822E9D-26BC-418C-A57A-E092EF3DE32F}" type="presParOf" srcId="{026FC2F3-2F66-44C9-9A1D-987CBCFB1873}" destId="{DB487759-3EF4-4D35-A8A3-135C9697BF99}" srcOrd="6" destOrd="0" presId="urn:microsoft.com/office/officeart/2005/8/layout/cycle8"/>
    <dgm:cxn modelId="{B4A3F0A2-1011-4BBA-BCA1-2049B10FAF9A}" type="presParOf" srcId="{026FC2F3-2F66-44C9-9A1D-987CBCFB1873}" destId="{2D23DF6C-01C8-43E4-A387-5437D678C9CA}" srcOrd="7" destOrd="0" presId="urn:microsoft.com/office/officeart/2005/8/layout/cycle8"/>
    <dgm:cxn modelId="{1C950D58-5AB5-4FFF-9306-C6EFD682B0B2}" type="presParOf" srcId="{026FC2F3-2F66-44C9-9A1D-987CBCFB1873}" destId="{1EF7A4E7-51B8-477C-A1F4-43FA9697ABD6}" srcOrd="8" destOrd="0" presId="urn:microsoft.com/office/officeart/2005/8/layout/cycle8"/>
    <dgm:cxn modelId="{AC07721F-9569-4842-B10F-C89D658357FD}" type="presParOf" srcId="{026FC2F3-2F66-44C9-9A1D-987CBCFB1873}" destId="{B36FC7D7-758F-43E0-A114-7258BE651424}" srcOrd="9" destOrd="0" presId="urn:microsoft.com/office/officeart/2005/8/layout/cycle8"/>
    <dgm:cxn modelId="{27B0DCF0-1A5D-4BB9-8A91-615B819066BE}" type="presParOf" srcId="{026FC2F3-2F66-44C9-9A1D-987CBCFB1873}" destId="{EA7226EA-56F4-4824-84D3-5924BD715D02}" srcOrd="10" destOrd="0" presId="urn:microsoft.com/office/officeart/2005/8/layout/cycle8"/>
    <dgm:cxn modelId="{0FA4DBED-8A85-440F-8820-D0E57238E73B}" type="presParOf" srcId="{026FC2F3-2F66-44C9-9A1D-987CBCFB1873}" destId="{1E00C325-72A6-4BAE-9B62-81D348256A4E}" srcOrd="11" destOrd="0" presId="urn:microsoft.com/office/officeart/2005/8/layout/cycle8"/>
    <dgm:cxn modelId="{8F512C1C-5964-4830-B719-7E421AE60931}" type="presParOf" srcId="{026FC2F3-2F66-44C9-9A1D-987CBCFB1873}" destId="{B673FF5A-EADF-4D36-9A78-B7F14D8A9EDE}" srcOrd="12" destOrd="0" presId="urn:microsoft.com/office/officeart/2005/8/layout/cycle8"/>
    <dgm:cxn modelId="{BE8E4360-E32C-4E56-9514-B7B201AE93A4}" type="presParOf" srcId="{026FC2F3-2F66-44C9-9A1D-987CBCFB1873}" destId="{9A340836-9A20-415B-908C-CA6ADC7A6006}" srcOrd="13" destOrd="0" presId="urn:microsoft.com/office/officeart/2005/8/layout/cycle8"/>
    <dgm:cxn modelId="{655B16A8-E0FD-4B88-A63E-522932DCE3CD}" type="presParOf" srcId="{026FC2F3-2F66-44C9-9A1D-987CBCFB1873}" destId="{25A3B077-668A-4003-9CC0-C070603BBF18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8153D-B3C4-40AF-8299-C56AB148F4F9}">
      <dsp:nvSpPr>
        <dsp:cNvPr id="0" name=""/>
        <dsp:cNvSpPr/>
      </dsp:nvSpPr>
      <dsp:spPr>
        <a:xfrm>
          <a:off x="1751558" y="304233"/>
          <a:ext cx="3931636" cy="3931636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Farmacologia</a:t>
          </a:r>
        </a:p>
      </dsp:txBody>
      <dsp:txXfrm>
        <a:off x="3823624" y="1137366"/>
        <a:ext cx="1404156" cy="1170130"/>
      </dsp:txXfrm>
    </dsp:sp>
    <dsp:sp modelId="{52627771-B031-45D4-A764-984B38770B8F}">
      <dsp:nvSpPr>
        <dsp:cNvPr id="0" name=""/>
        <dsp:cNvSpPr/>
      </dsp:nvSpPr>
      <dsp:spPr>
        <a:xfrm>
          <a:off x="1670585" y="444649"/>
          <a:ext cx="3931636" cy="3931636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Clinica / Cirurgia</a:t>
          </a:r>
        </a:p>
      </dsp:txBody>
      <dsp:txXfrm>
        <a:off x="2606689" y="2995532"/>
        <a:ext cx="2106234" cy="1029714"/>
      </dsp:txXfrm>
    </dsp:sp>
    <dsp:sp modelId="{1EF7A4E7-51B8-477C-A1F4-43FA9697ABD6}">
      <dsp:nvSpPr>
        <dsp:cNvPr id="0" name=""/>
        <dsp:cNvSpPr/>
      </dsp:nvSpPr>
      <dsp:spPr>
        <a:xfrm>
          <a:off x="1636399" y="304233"/>
          <a:ext cx="3931636" cy="3931636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Fisiologia</a:t>
          </a:r>
        </a:p>
      </dsp:txBody>
      <dsp:txXfrm>
        <a:off x="2091813" y="1137366"/>
        <a:ext cx="1404156" cy="1170130"/>
      </dsp:txXfrm>
    </dsp:sp>
    <dsp:sp modelId="{B673FF5A-EADF-4D36-9A78-B7F14D8A9EDE}">
      <dsp:nvSpPr>
        <dsp:cNvPr id="0" name=""/>
        <dsp:cNvSpPr/>
      </dsp:nvSpPr>
      <dsp:spPr>
        <a:xfrm>
          <a:off x="1508496" y="60846"/>
          <a:ext cx="4418410" cy="4418410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340836-9A20-415B-908C-CA6ADC7A6006}">
      <dsp:nvSpPr>
        <dsp:cNvPr id="0" name=""/>
        <dsp:cNvSpPr/>
      </dsp:nvSpPr>
      <dsp:spPr>
        <a:xfrm>
          <a:off x="1427198" y="201013"/>
          <a:ext cx="4418410" cy="4418410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A3B077-668A-4003-9CC0-C070603BBF18}">
      <dsp:nvSpPr>
        <dsp:cNvPr id="0" name=""/>
        <dsp:cNvSpPr/>
      </dsp:nvSpPr>
      <dsp:spPr>
        <a:xfrm>
          <a:off x="1392687" y="60846"/>
          <a:ext cx="4418410" cy="4418410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8153D-B3C4-40AF-8299-C56AB148F4F9}">
      <dsp:nvSpPr>
        <dsp:cNvPr id="0" name=""/>
        <dsp:cNvSpPr/>
      </dsp:nvSpPr>
      <dsp:spPr>
        <a:xfrm>
          <a:off x="1008313" y="168498"/>
          <a:ext cx="2177521" cy="2177521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Farmacologia</a:t>
          </a:r>
        </a:p>
      </dsp:txBody>
      <dsp:txXfrm>
        <a:off x="2155919" y="629925"/>
        <a:ext cx="777686" cy="648072"/>
      </dsp:txXfrm>
    </dsp:sp>
    <dsp:sp modelId="{52627771-B031-45D4-A764-984B38770B8F}">
      <dsp:nvSpPr>
        <dsp:cNvPr id="0" name=""/>
        <dsp:cNvSpPr/>
      </dsp:nvSpPr>
      <dsp:spPr>
        <a:xfrm>
          <a:off x="963467" y="246267"/>
          <a:ext cx="2177521" cy="2177521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Clinica / Cirurgia</a:t>
          </a:r>
        </a:p>
      </dsp:txBody>
      <dsp:txXfrm>
        <a:off x="1481924" y="1659064"/>
        <a:ext cx="1166529" cy="570303"/>
      </dsp:txXfrm>
    </dsp:sp>
    <dsp:sp modelId="{1EF7A4E7-51B8-477C-A1F4-43FA9697ABD6}">
      <dsp:nvSpPr>
        <dsp:cNvPr id="0" name=""/>
        <dsp:cNvSpPr/>
      </dsp:nvSpPr>
      <dsp:spPr>
        <a:xfrm>
          <a:off x="944532" y="168498"/>
          <a:ext cx="2177521" cy="2177521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Fisiologia</a:t>
          </a:r>
        </a:p>
      </dsp:txBody>
      <dsp:txXfrm>
        <a:off x="1196762" y="629925"/>
        <a:ext cx="777686" cy="648072"/>
      </dsp:txXfrm>
    </dsp:sp>
    <dsp:sp modelId="{B673FF5A-EADF-4D36-9A78-B7F14D8A9EDE}">
      <dsp:nvSpPr>
        <dsp:cNvPr id="0" name=""/>
        <dsp:cNvSpPr/>
      </dsp:nvSpPr>
      <dsp:spPr>
        <a:xfrm>
          <a:off x="873694" y="33699"/>
          <a:ext cx="2447119" cy="244711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340836-9A20-415B-908C-CA6ADC7A6006}">
      <dsp:nvSpPr>
        <dsp:cNvPr id="0" name=""/>
        <dsp:cNvSpPr/>
      </dsp:nvSpPr>
      <dsp:spPr>
        <a:xfrm>
          <a:off x="828668" y="111330"/>
          <a:ext cx="2447119" cy="244711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A3B077-668A-4003-9CC0-C070603BBF18}">
      <dsp:nvSpPr>
        <dsp:cNvPr id="0" name=""/>
        <dsp:cNvSpPr/>
      </dsp:nvSpPr>
      <dsp:spPr>
        <a:xfrm>
          <a:off x="809554" y="33699"/>
          <a:ext cx="2447119" cy="244711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8153D-B3C4-40AF-8299-C56AB148F4F9}">
      <dsp:nvSpPr>
        <dsp:cNvPr id="0" name=""/>
        <dsp:cNvSpPr/>
      </dsp:nvSpPr>
      <dsp:spPr>
        <a:xfrm>
          <a:off x="1008313" y="168498"/>
          <a:ext cx="2177521" cy="2177521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Farmacologia</a:t>
          </a:r>
        </a:p>
      </dsp:txBody>
      <dsp:txXfrm>
        <a:off x="2155919" y="629925"/>
        <a:ext cx="777686" cy="648072"/>
      </dsp:txXfrm>
    </dsp:sp>
    <dsp:sp modelId="{52627771-B031-45D4-A764-984B38770B8F}">
      <dsp:nvSpPr>
        <dsp:cNvPr id="0" name=""/>
        <dsp:cNvSpPr/>
      </dsp:nvSpPr>
      <dsp:spPr>
        <a:xfrm>
          <a:off x="963467" y="246267"/>
          <a:ext cx="2177521" cy="2177521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Clinica / Cirurgia</a:t>
          </a:r>
        </a:p>
      </dsp:txBody>
      <dsp:txXfrm>
        <a:off x="1481924" y="1659064"/>
        <a:ext cx="1166529" cy="570303"/>
      </dsp:txXfrm>
    </dsp:sp>
    <dsp:sp modelId="{1EF7A4E7-51B8-477C-A1F4-43FA9697ABD6}">
      <dsp:nvSpPr>
        <dsp:cNvPr id="0" name=""/>
        <dsp:cNvSpPr/>
      </dsp:nvSpPr>
      <dsp:spPr>
        <a:xfrm>
          <a:off x="944532" y="168498"/>
          <a:ext cx="2177521" cy="2177521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Fisiologia</a:t>
          </a:r>
        </a:p>
      </dsp:txBody>
      <dsp:txXfrm>
        <a:off x="1196762" y="629925"/>
        <a:ext cx="777686" cy="648072"/>
      </dsp:txXfrm>
    </dsp:sp>
    <dsp:sp modelId="{B673FF5A-EADF-4D36-9A78-B7F14D8A9EDE}">
      <dsp:nvSpPr>
        <dsp:cNvPr id="0" name=""/>
        <dsp:cNvSpPr/>
      </dsp:nvSpPr>
      <dsp:spPr>
        <a:xfrm>
          <a:off x="873694" y="33699"/>
          <a:ext cx="2447119" cy="244711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340836-9A20-415B-908C-CA6ADC7A6006}">
      <dsp:nvSpPr>
        <dsp:cNvPr id="0" name=""/>
        <dsp:cNvSpPr/>
      </dsp:nvSpPr>
      <dsp:spPr>
        <a:xfrm>
          <a:off x="828668" y="111330"/>
          <a:ext cx="2447119" cy="244711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A3B077-668A-4003-9CC0-C070603BBF18}">
      <dsp:nvSpPr>
        <dsp:cNvPr id="0" name=""/>
        <dsp:cNvSpPr/>
      </dsp:nvSpPr>
      <dsp:spPr>
        <a:xfrm>
          <a:off x="809554" y="33699"/>
          <a:ext cx="2447119" cy="244711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8153D-B3C4-40AF-8299-C56AB148F4F9}">
      <dsp:nvSpPr>
        <dsp:cNvPr id="0" name=""/>
        <dsp:cNvSpPr/>
      </dsp:nvSpPr>
      <dsp:spPr>
        <a:xfrm>
          <a:off x="1008313" y="168498"/>
          <a:ext cx="2177521" cy="2177521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Farmacologia</a:t>
          </a:r>
        </a:p>
      </dsp:txBody>
      <dsp:txXfrm>
        <a:off x="2155919" y="629925"/>
        <a:ext cx="777686" cy="648072"/>
      </dsp:txXfrm>
    </dsp:sp>
    <dsp:sp modelId="{52627771-B031-45D4-A764-984B38770B8F}">
      <dsp:nvSpPr>
        <dsp:cNvPr id="0" name=""/>
        <dsp:cNvSpPr/>
      </dsp:nvSpPr>
      <dsp:spPr>
        <a:xfrm>
          <a:off x="963467" y="246267"/>
          <a:ext cx="2177521" cy="2177521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Clinica / Cirurgia</a:t>
          </a:r>
        </a:p>
      </dsp:txBody>
      <dsp:txXfrm>
        <a:off x="1481924" y="1659064"/>
        <a:ext cx="1166529" cy="570303"/>
      </dsp:txXfrm>
    </dsp:sp>
    <dsp:sp modelId="{1EF7A4E7-51B8-477C-A1F4-43FA9697ABD6}">
      <dsp:nvSpPr>
        <dsp:cNvPr id="0" name=""/>
        <dsp:cNvSpPr/>
      </dsp:nvSpPr>
      <dsp:spPr>
        <a:xfrm>
          <a:off x="944532" y="168498"/>
          <a:ext cx="2177521" cy="2177521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Fisiologia</a:t>
          </a:r>
        </a:p>
      </dsp:txBody>
      <dsp:txXfrm>
        <a:off x="1196762" y="629925"/>
        <a:ext cx="777686" cy="648072"/>
      </dsp:txXfrm>
    </dsp:sp>
    <dsp:sp modelId="{B673FF5A-EADF-4D36-9A78-B7F14D8A9EDE}">
      <dsp:nvSpPr>
        <dsp:cNvPr id="0" name=""/>
        <dsp:cNvSpPr/>
      </dsp:nvSpPr>
      <dsp:spPr>
        <a:xfrm>
          <a:off x="873694" y="33699"/>
          <a:ext cx="2447119" cy="244711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340836-9A20-415B-908C-CA6ADC7A6006}">
      <dsp:nvSpPr>
        <dsp:cNvPr id="0" name=""/>
        <dsp:cNvSpPr/>
      </dsp:nvSpPr>
      <dsp:spPr>
        <a:xfrm>
          <a:off x="828668" y="111330"/>
          <a:ext cx="2447119" cy="244711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A3B077-668A-4003-9CC0-C070603BBF18}">
      <dsp:nvSpPr>
        <dsp:cNvPr id="0" name=""/>
        <dsp:cNvSpPr/>
      </dsp:nvSpPr>
      <dsp:spPr>
        <a:xfrm>
          <a:off x="809554" y="33699"/>
          <a:ext cx="2447119" cy="244711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FDFFE5D-4341-4D05-A0D7-4EC2CDD0FE3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9563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DFFE5D-4341-4D05-A0D7-4EC2CDD0FE39}" type="slidenum">
              <a:rPr lang="pt-BR" smtClean="0"/>
              <a:pPr>
                <a:defRPr/>
              </a:pPr>
              <a:t>57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white">
          <a:xfrm>
            <a:off x="11988800" y="3175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3" name="Elipse 12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4" name="Elipse 13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5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59C65A9-792B-4016-8396-D3E4C166178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ACBE7-4DBD-459F-8352-CCAEE97AFE1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 rot="5400000">
            <a:off x="640238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1" name="Elipse 10"/>
          <p:cNvSpPr/>
          <p:nvPr/>
        </p:nvSpPr>
        <p:spPr>
          <a:xfrm>
            <a:off x="9118600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2" name="Elipse 11"/>
          <p:cNvSpPr/>
          <p:nvPr/>
        </p:nvSpPr>
        <p:spPr>
          <a:xfrm>
            <a:off x="9245600" y="3021013"/>
            <a:ext cx="560917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3" name="Espaço Reservado para Número de Slide 5"/>
          <p:cNvSpPr>
            <a:spLocks noGrp="1"/>
          </p:cNvSpPr>
          <p:nvPr>
            <p:ph type="sldNum" sz="quarter" idx="10"/>
          </p:nvPr>
        </p:nvSpPr>
        <p:spPr>
          <a:xfrm>
            <a:off x="9220200" y="3009901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B04BD-77A5-4CEE-9783-CD38183E09C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4" name="Espaço Reservado para Data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A188D-D5EB-4F0D-9DED-C9E9AC25D39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3" name="Elipse 12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4" name="Elipse 13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Espaço Reservado para Data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6B0F6DC5-8B0F-43A0-B95B-78F73B8D700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4"/>
          <p:cNvSpPr>
            <a:spLocks noChangeShapeType="1"/>
          </p:cNvSpPr>
          <p:nvPr/>
        </p:nvSpPr>
        <p:spPr bwMode="auto">
          <a:xfrm flipV="1">
            <a:off x="6083301" y="1576388"/>
            <a:ext cx="12700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0" name="Espaço Reservado para Conteúdo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DF70C-03B8-4783-8229-40D9D57EE81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2" name="Retângulo 11"/>
          <p:cNvSpPr/>
          <p:nvPr/>
        </p:nvSpPr>
        <p:spPr>
          <a:xfrm>
            <a:off x="203200" y="1371600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94734" y="6391275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4" name="Conector reto 13"/>
          <p:cNvSpPr>
            <a:spLocks noChangeShapeType="1"/>
          </p:cNvSpPr>
          <p:nvPr/>
        </p:nvSpPr>
        <p:spPr bwMode="auto">
          <a:xfrm>
            <a:off x="203200" y="1279525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6" name="Elipse 15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7" name="Elipse 16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23" name="Título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8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6400" y="6410326"/>
            <a:ext cx="477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5791200" y="1042989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7A154AE8-6A9D-4A61-9797-B97813F78DB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D23F7-5B6D-417D-9789-DC605241D2F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" name="Retângulo 2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>
            <a:off x="203200" y="15875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8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D1C6857-0BFA-4BC1-90C9-C2A8055C581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0" name="Retângulo 9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3" name="Elipse 12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4" name="Elipse 13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20" name="Espaço Reservado para Conteúdo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6" name="Espaço Reservado para Número de Slide 6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4D7F163-B0FD-4304-94EA-B0FECA686D4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7" name="Espaço Reservado para Data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Espaço Reservado para Rodapé 5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203200" y="152401"/>
            <a:ext cx="11777133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1" name="Retângulo 10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3" name="Elipse 12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4" name="Elipse 13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6" name="Espaço Reservado para Número de Slide 6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827FD-433B-4360-8D36-0104BF48F7D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7" name="Espaço Reservado para Data 4"/>
          <p:cNvSpPr>
            <a:spLocks noGrp="1"/>
          </p:cNvSpPr>
          <p:nvPr>
            <p:ph type="dt" sz="half" idx="11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Espaço Reservado para Rodapé 5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1"/>
            <a:ext cx="12192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203200" y="1276350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2" name="Elipse 11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5" name="Elipse 14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5791200" y="1039814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6F3A5DF0-D34D-41EB-9EEB-0CFFA27D4CB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038" name="Espaço Reservado para Título 21"/>
          <p:cNvSpPr>
            <a:spLocks noGrp="1"/>
          </p:cNvSpPr>
          <p:nvPr>
            <p:ph type="title"/>
          </p:nvPr>
        </p:nvSpPr>
        <p:spPr bwMode="auto">
          <a:xfrm>
            <a:off x="402167" y="228601"/>
            <a:ext cx="113792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039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164C6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164C6C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164C6C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164C6C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164C6C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164C6C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164C6C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164C6C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164C6C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1B587C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4E854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604878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5" Type="http://schemas.microsoft.com/office/2007/relationships/media" Target="../media/media5.mp4"/><Relationship Id="rId10" Type="http://schemas.openxmlformats.org/officeDocument/2006/relationships/image" Target="../media/image13.png"/><Relationship Id="rId4" Type="http://schemas.openxmlformats.org/officeDocument/2006/relationships/video" Target="../media/media4.mp4"/><Relationship Id="rId9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1809750" y="2819401"/>
            <a:ext cx="8643938" cy="3324225"/>
          </a:xfrm>
        </p:spPr>
        <p:txBody>
          <a:bodyPr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endParaRPr lang="pt-B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Luiz Carlos de Sá-Rocha  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Laboratório de </a:t>
            </a:r>
            <a:r>
              <a:rPr lang="pt-B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Neuroimunologia</a:t>
            </a: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Departamento de Patologia 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FMVZ – USP 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endParaRPr lang="pt-B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Disciplina de Farmacologia Aplicada à Medicina Veterinária 2020 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endParaRPr lang="pt-B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pt-B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315" name="Título 2"/>
          <p:cNvSpPr>
            <a:spLocks noGrp="1"/>
          </p:cNvSpPr>
          <p:nvPr>
            <p:ph type="ctrTitle"/>
          </p:nvPr>
        </p:nvSpPr>
        <p:spPr>
          <a:xfrm>
            <a:off x="914400" y="188640"/>
            <a:ext cx="10363200" cy="1944960"/>
          </a:xfrm>
        </p:spPr>
        <p:txBody>
          <a:bodyPr/>
          <a:lstStyle/>
          <a:p>
            <a:pPr eaLnBrk="1" hangingPunct="1"/>
            <a:br>
              <a:rPr lang="pt-BR" sz="400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pt-BR" sz="4000" dirty="0">
                <a:solidFill>
                  <a:schemeClr val="tx1"/>
                </a:solidFill>
                <a:latin typeface="Cambria" panose="02040503050406030204" pitchFamily="18" charset="0"/>
              </a:rPr>
              <a:t>Convulsões e </a:t>
            </a:r>
            <a:br>
              <a:rPr lang="pt-BR" sz="400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pt-BR" sz="4000" dirty="0">
                <a:solidFill>
                  <a:schemeClr val="tx1"/>
                </a:solidFill>
                <a:latin typeface="Cambria" panose="02040503050406030204" pitchFamily="18" charset="0"/>
              </a:rPr>
              <a:t>Anticonvulsivantes</a:t>
            </a:r>
            <a:br>
              <a:rPr lang="pt-BR" sz="400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endParaRPr lang="pt-BR" sz="4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3316" name="CaixaDeTexto 3"/>
          <p:cNvSpPr txBox="1">
            <a:spLocks noChangeArrowheads="1"/>
          </p:cNvSpPr>
          <p:nvPr/>
        </p:nvSpPr>
        <p:spPr bwMode="auto">
          <a:xfrm>
            <a:off x="1622426" y="6518275"/>
            <a:ext cx="71865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Prof. Dr. Luiz Carlos de Sá-Rocha / Disciplina de Farmacologia Aplicada à Medicina Veterinária / Aula  / Convulsões e anticonvulsivantes</a:t>
            </a:r>
          </a:p>
        </p:txBody>
      </p:sp>
      <p:sp>
        <p:nvSpPr>
          <p:cNvPr id="13317" name="CaixaDeTexto 4"/>
          <p:cNvSpPr txBox="1">
            <a:spLocks noChangeArrowheads="1"/>
          </p:cNvSpPr>
          <p:nvPr/>
        </p:nvSpPr>
        <p:spPr bwMode="auto">
          <a:xfrm>
            <a:off x="9739313" y="6518275"/>
            <a:ext cx="8001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FMVZ / USP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>
                <a:solidFill>
                  <a:srgbClr val="164C6C"/>
                </a:solidFill>
              </a:rPr>
              <a:t>Diferentes tipos de neurônios / Multipolares</a:t>
            </a:r>
          </a:p>
        </p:txBody>
      </p:sp>
      <p:pic>
        <p:nvPicPr>
          <p:cNvPr id="21507" name="Picture 2" descr="C:\DOCUME~1\LUIZCA~2\LOCALS~1\Temp\~im000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6464" y="1785938"/>
            <a:ext cx="7920037" cy="4037012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2095500" y="5857876"/>
            <a:ext cx="80010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>
                <a:latin typeface="Verdana" pitchFamily="34" charset="0"/>
                <a:ea typeface="Verdana" pitchFamily="34" charset="0"/>
                <a:cs typeface="Verdana" pitchFamily="34" charset="0"/>
              </a:rPr>
              <a:t>D - Moto neurônio da medula espinal	Célula piramidal do hipocampo	Célula de Purkinje do cerebelo</a:t>
            </a:r>
          </a:p>
        </p:txBody>
      </p:sp>
      <p:sp>
        <p:nvSpPr>
          <p:cNvPr id="21510" name="CaixaDeTexto 6"/>
          <p:cNvSpPr txBox="1">
            <a:spLocks noChangeArrowheads="1"/>
          </p:cNvSpPr>
          <p:nvPr/>
        </p:nvSpPr>
        <p:spPr bwMode="auto">
          <a:xfrm>
            <a:off x="9739313" y="6518275"/>
            <a:ext cx="8001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FMVZ / USP</a:t>
            </a:r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6EB3E81D-0D25-49C3-ACC9-8CC50C03C9FD}"/>
              </a:ext>
            </a:extLst>
          </p:cNvPr>
          <p:cNvCxnSpPr/>
          <p:nvPr/>
        </p:nvCxnSpPr>
        <p:spPr>
          <a:xfrm>
            <a:off x="1456384" y="3933056"/>
            <a:ext cx="14401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6B291A09-68D9-4D1E-8612-23964BECF1F6}"/>
              </a:ext>
            </a:extLst>
          </p:cNvPr>
          <p:cNvCxnSpPr/>
          <p:nvPr/>
        </p:nvCxnSpPr>
        <p:spPr>
          <a:xfrm>
            <a:off x="1055440" y="4725144"/>
            <a:ext cx="14401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EDFBDF20-C7E0-4C65-A7EA-6F768BF5515A}"/>
              </a:ext>
            </a:extLst>
          </p:cNvPr>
          <p:cNvCxnSpPr/>
          <p:nvPr/>
        </p:nvCxnSpPr>
        <p:spPr>
          <a:xfrm>
            <a:off x="1055440" y="5229200"/>
            <a:ext cx="14401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613A6F3A-C5B3-45B1-A374-6CB068A36455}"/>
              </a:ext>
            </a:extLst>
          </p:cNvPr>
          <p:cNvSpPr txBox="1"/>
          <p:nvPr/>
        </p:nvSpPr>
        <p:spPr>
          <a:xfrm>
            <a:off x="705217" y="3538324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/>
              <a:t>Canais de Na</a:t>
            </a:r>
            <a:r>
              <a:rPr lang="pt-BR" sz="1800" baseline="30000" dirty="0"/>
              <a:t>+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9F55C00-D98D-487F-880B-2F1E53248ED9}"/>
              </a:ext>
            </a:extLst>
          </p:cNvPr>
          <p:cNvSpPr txBox="1"/>
          <p:nvPr/>
        </p:nvSpPr>
        <p:spPr>
          <a:xfrm>
            <a:off x="864785" y="4335021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/>
              <a:t>Canais de Ca</a:t>
            </a:r>
            <a:r>
              <a:rPr lang="pt-BR" sz="1800" baseline="30000" dirty="0"/>
              <a:t>++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4FB808F-969F-4D7A-85EA-CD4326B8D0E9}"/>
              </a:ext>
            </a:extLst>
          </p:cNvPr>
          <p:cNvSpPr txBox="1"/>
          <p:nvPr/>
        </p:nvSpPr>
        <p:spPr>
          <a:xfrm>
            <a:off x="597664" y="4842405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/>
              <a:t>Canais de Na</a:t>
            </a:r>
            <a:r>
              <a:rPr lang="pt-BR" sz="1800" baseline="30000" dirty="0"/>
              <a:t>++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D7DF5FD7-B0B1-4162-B736-C95B7B271DD3}"/>
              </a:ext>
            </a:extLst>
          </p:cNvPr>
          <p:cNvCxnSpPr>
            <a:cxnSpLocks/>
          </p:cNvCxnSpPr>
          <p:nvPr/>
        </p:nvCxnSpPr>
        <p:spPr>
          <a:xfrm>
            <a:off x="2315440" y="5053389"/>
            <a:ext cx="116220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>
                <a:solidFill>
                  <a:srgbClr val="164C6C"/>
                </a:solidFill>
              </a:rPr>
              <a:t>Sinapse / Comunicação química</a:t>
            </a:r>
          </a:p>
        </p:txBody>
      </p:sp>
      <p:pic>
        <p:nvPicPr>
          <p:cNvPr id="16387" name="Picture 1026" descr="C:\DOCUME~1\LUIZCA~2\LOCALS~1\Temp\~im0006.bm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7402" y="1597127"/>
            <a:ext cx="8534366" cy="4582989"/>
          </a:xfrm>
          <a:noFill/>
        </p:spPr>
      </p:pic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4238625" y="5322888"/>
            <a:ext cx="5786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Verdana" pitchFamily="34" charset="0"/>
                <a:ea typeface="Verdana" pitchFamily="34" charset="0"/>
                <a:cs typeface="Verdana" pitchFamily="34" charset="0"/>
              </a:rPr>
              <a:t>1 - Potencial de ação e influxo de Ca</a:t>
            </a:r>
            <a:r>
              <a:rPr lang="pt-BR" sz="1200" baseline="30000">
                <a:latin typeface="Verdana" pitchFamily="34" charset="0"/>
                <a:ea typeface="Verdana" pitchFamily="34" charset="0"/>
                <a:cs typeface="Verdana" pitchFamily="34" charset="0"/>
              </a:rPr>
              <a:t>++  </a:t>
            </a:r>
            <a:r>
              <a:rPr lang="pt-BR" sz="1200">
                <a:latin typeface="Verdana" pitchFamily="34" charset="0"/>
                <a:ea typeface="Verdana" pitchFamily="34" charset="0"/>
                <a:cs typeface="Verdana" pitchFamily="34" charset="0"/>
              </a:rPr>
              <a:t>através dos canais específicos.</a:t>
            </a:r>
          </a:p>
          <a:p>
            <a:r>
              <a:rPr lang="pt-BR" sz="1200">
                <a:latin typeface="Verdana" pitchFamily="34" charset="0"/>
                <a:ea typeface="Verdana" pitchFamily="34" charset="0"/>
                <a:cs typeface="Verdana" pitchFamily="34" charset="0"/>
              </a:rPr>
              <a:t>2 - Entrada de Ca</a:t>
            </a:r>
            <a:r>
              <a:rPr lang="pt-BR" sz="1200" baseline="30000">
                <a:latin typeface="Verdana" pitchFamily="34" charset="0"/>
                <a:ea typeface="Verdana" pitchFamily="34" charset="0"/>
                <a:cs typeface="Verdana" pitchFamily="34" charset="0"/>
              </a:rPr>
              <a:t>++</a:t>
            </a:r>
            <a:r>
              <a:rPr lang="pt-BR" sz="1200">
                <a:latin typeface="Verdana" pitchFamily="34" charset="0"/>
                <a:ea typeface="Verdana" pitchFamily="34" charset="0"/>
                <a:cs typeface="Verdana" pitchFamily="34" charset="0"/>
              </a:rPr>
              <a:t> e fusão das vesículas pré-sinápticas.</a:t>
            </a:r>
          </a:p>
          <a:p>
            <a:r>
              <a:rPr lang="pt-BR" sz="1200">
                <a:latin typeface="Verdana" pitchFamily="34" charset="0"/>
                <a:ea typeface="Verdana" pitchFamily="34" charset="0"/>
                <a:cs typeface="Verdana" pitchFamily="34" charset="0"/>
              </a:rPr>
              <a:t>3 - Liberação do neurotransmissor e ação em receptores pós-sinápticos.</a:t>
            </a:r>
          </a:p>
        </p:txBody>
      </p:sp>
      <p:sp>
        <p:nvSpPr>
          <p:cNvPr id="16390" name="CaixaDeTexto 6"/>
          <p:cNvSpPr txBox="1">
            <a:spLocks noChangeArrowheads="1"/>
          </p:cNvSpPr>
          <p:nvPr/>
        </p:nvSpPr>
        <p:spPr bwMode="auto">
          <a:xfrm>
            <a:off x="9739313" y="6518275"/>
            <a:ext cx="8001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FMVZ / USP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/>
              <a:t>Anatomia do Sistema Nervoso</a:t>
            </a:r>
          </a:p>
        </p:txBody>
      </p:sp>
      <p:sp>
        <p:nvSpPr>
          <p:cNvPr id="31747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825625" y="1527175"/>
            <a:ext cx="8504238" cy="4854153"/>
          </a:xfrm>
        </p:spPr>
        <p:txBody>
          <a:bodyPr/>
          <a:lstStyle/>
          <a:p>
            <a:r>
              <a:rPr lang="pt-BR" sz="2000" dirty="0">
                <a:ea typeface="Verdana" pitchFamily="34" charset="0"/>
                <a:cs typeface="Verdana" pitchFamily="34" charset="0"/>
              </a:rPr>
              <a:t>1 - Sensorial - “transdutores” 	</a:t>
            </a:r>
          </a:p>
          <a:p>
            <a:r>
              <a:rPr lang="pt-BR" sz="2000" dirty="0">
                <a:ea typeface="Verdana" pitchFamily="34" charset="0"/>
                <a:cs typeface="Verdana" pitchFamily="34" charset="0"/>
              </a:rPr>
              <a:t>2 - Autônomo ou visceral</a:t>
            </a:r>
          </a:p>
          <a:p>
            <a:pPr>
              <a:buNone/>
            </a:pPr>
            <a:r>
              <a:rPr lang="pt-BR" sz="2000" dirty="0">
                <a:ea typeface="Verdana" pitchFamily="34" charset="0"/>
                <a:cs typeface="Verdana" pitchFamily="34" charset="0"/>
              </a:rPr>
              <a:t>		</a:t>
            </a: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Simpático - NA (</a:t>
            </a: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  <a:sym typeface="Symbol" pitchFamily="18" charset="2"/>
              </a:rPr>
              <a:t> e )</a:t>
            </a:r>
            <a:endParaRPr lang="pt-BR" sz="2000" dirty="0">
              <a:solidFill>
                <a:srgbClr val="C00000"/>
              </a:solidFill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		Parassimpático - </a:t>
            </a:r>
            <a:r>
              <a:rPr lang="pt-BR" sz="2000" dirty="0" err="1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Ach</a:t>
            </a: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 (</a:t>
            </a:r>
            <a:r>
              <a:rPr lang="pt-BR" sz="2000" dirty="0" err="1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muscarínico</a:t>
            </a: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)</a:t>
            </a:r>
          </a:p>
          <a:p>
            <a:r>
              <a:rPr lang="pt-BR" sz="2000" dirty="0">
                <a:ea typeface="Verdana" pitchFamily="34" charset="0"/>
                <a:cs typeface="Verdana" pitchFamily="34" charset="0"/>
              </a:rPr>
              <a:t>3 - Somático - </a:t>
            </a:r>
            <a:r>
              <a:rPr lang="pt-BR" sz="2000" dirty="0" err="1">
                <a:ea typeface="Verdana" pitchFamily="34" charset="0"/>
                <a:cs typeface="Verdana" pitchFamily="34" charset="0"/>
              </a:rPr>
              <a:t>Musc</a:t>
            </a:r>
            <a:r>
              <a:rPr lang="pt-BR" sz="2000" dirty="0">
                <a:ea typeface="Verdana" pitchFamily="34" charset="0"/>
                <a:cs typeface="Verdana" pitchFamily="34" charset="0"/>
              </a:rPr>
              <a:t>. Est. </a:t>
            </a:r>
            <a:r>
              <a:rPr lang="pt-BR" sz="2000" dirty="0" err="1">
                <a:ea typeface="Verdana" pitchFamily="34" charset="0"/>
                <a:cs typeface="Verdana" pitchFamily="34" charset="0"/>
              </a:rPr>
              <a:t>Esq</a:t>
            </a:r>
            <a:r>
              <a:rPr lang="pt-BR" sz="2000" dirty="0">
                <a:ea typeface="Verdana" pitchFamily="34" charset="0"/>
                <a:cs typeface="Verdana" pitchFamily="34" charset="0"/>
              </a:rPr>
              <a:t> - </a:t>
            </a:r>
            <a:r>
              <a:rPr lang="pt-BR" sz="2000" dirty="0" err="1">
                <a:ea typeface="Verdana" pitchFamily="34" charset="0"/>
                <a:cs typeface="Verdana" pitchFamily="34" charset="0"/>
              </a:rPr>
              <a:t>Ach</a:t>
            </a:r>
            <a:r>
              <a:rPr lang="pt-BR" sz="2000" dirty="0">
                <a:ea typeface="Verdana" pitchFamily="34" charset="0"/>
                <a:cs typeface="Verdana" pitchFamily="34" charset="0"/>
              </a:rPr>
              <a:t> (nicotínico)</a:t>
            </a:r>
          </a:p>
          <a:p>
            <a:r>
              <a:rPr lang="pt-BR" sz="2000" dirty="0">
                <a:ea typeface="Verdana" pitchFamily="34" charset="0"/>
                <a:cs typeface="Verdana" pitchFamily="34" charset="0"/>
              </a:rPr>
              <a:t>4 - Central - Vários neurotransmissores:</a:t>
            </a:r>
          </a:p>
          <a:p>
            <a:pPr>
              <a:buNone/>
            </a:pPr>
            <a:r>
              <a:rPr lang="pt-BR" sz="2000" dirty="0">
                <a:ea typeface="Verdana" pitchFamily="34" charset="0"/>
                <a:cs typeface="Verdana" pitchFamily="34" charset="0"/>
              </a:rPr>
              <a:t>		</a:t>
            </a: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Acetilcolina  (+)</a:t>
            </a:r>
          </a:p>
          <a:p>
            <a:pPr>
              <a:buNone/>
            </a:pP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		Noradrenalina  (+)</a:t>
            </a:r>
          </a:p>
          <a:p>
            <a:pPr>
              <a:buNone/>
            </a:pP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		Dopamina  (+)</a:t>
            </a:r>
          </a:p>
          <a:p>
            <a:pPr>
              <a:buNone/>
            </a:pP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		</a:t>
            </a:r>
            <a:r>
              <a:rPr lang="pt-BR" sz="2000" dirty="0" err="1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Serotonina</a:t>
            </a: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  (+)</a:t>
            </a:r>
          </a:p>
          <a:p>
            <a:pPr>
              <a:buNone/>
            </a:pP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		Gaba  (-)</a:t>
            </a:r>
          </a:p>
          <a:p>
            <a:pPr>
              <a:buNone/>
            </a:pP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		Neuropeptídeos</a:t>
            </a:r>
          </a:p>
          <a:p>
            <a:pPr>
              <a:buNone/>
            </a:pP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		</a:t>
            </a: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  <a:sym typeface="Symbol" pitchFamily="18" charset="2"/>
              </a:rPr>
              <a:t>-endorfina, </a:t>
            </a:r>
            <a:r>
              <a:rPr lang="pt-BR" sz="2000" dirty="0" err="1">
                <a:solidFill>
                  <a:srgbClr val="C00000"/>
                </a:solidFill>
                <a:ea typeface="Verdana" pitchFamily="34" charset="0"/>
                <a:cs typeface="Verdana" pitchFamily="34" charset="0"/>
                <a:sym typeface="Symbol" pitchFamily="18" charset="2"/>
              </a:rPr>
              <a:t>encefalinas</a:t>
            </a: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  <a:sym typeface="Symbol" pitchFamily="18" charset="2"/>
              </a:rPr>
              <a:t>, substância P</a:t>
            </a:r>
            <a:r>
              <a:rPr lang="pt-BR" sz="2400" dirty="0">
                <a:solidFill>
                  <a:srgbClr val="C00000"/>
                </a:solidFill>
                <a:latin typeface="Comic Sans MS" pitchFamily="66" charset="0"/>
              </a:rPr>
              <a:t>	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BC9C69D-EC68-45C9-BB1C-1C5F11696411}"/>
              </a:ext>
            </a:extLst>
          </p:cNvPr>
          <p:cNvSpPr txBox="1"/>
          <p:nvPr/>
        </p:nvSpPr>
        <p:spPr>
          <a:xfrm>
            <a:off x="7320136" y="3645024"/>
            <a:ext cx="4370107" cy="193899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Importante relembrar para</a:t>
            </a:r>
          </a:p>
          <a:p>
            <a:pPr algn="ctr"/>
            <a:r>
              <a:rPr lang="pt-BR" dirty="0"/>
              <a:t>percebermos como as convulsões </a:t>
            </a:r>
          </a:p>
          <a:p>
            <a:pPr algn="ctr"/>
            <a:r>
              <a:rPr lang="pt-BR" dirty="0"/>
              <a:t>se manifestam.</a:t>
            </a:r>
          </a:p>
          <a:p>
            <a:pPr algn="ctr"/>
            <a:r>
              <a:rPr lang="pt-BR" dirty="0"/>
              <a:t>Diferentes padrões</a:t>
            </a:r>
          </a:p>
          <a:p>
            <a:pPr algn="ctr"/>
            <a:r>
              <a:rPr lang="pt-BR" dirty="0"/>
              <a:t>comportamentais e sintomas.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DOCUME~1\LUIZCA~2\LOCALS~1\Temp\~im0001.bmp">
            <a:extLst>
              <a:ext uri="{FF2B5EF4-FFF2-40B4-BE49-F238E27FC236}">
                <a16:creationId xmlns:a16="http://schemas.microsoft.com/office/drawing/2014/main" id="{7D55E325-F27E-4DB6-9E53-36FC8420F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2226" y="1693947"/>
            <a:ext cx="6528230" cy="444475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id="{0436B10E-02F8-4FA5-9F9A-A81188F0E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5480" y="1621940"/>
            <a:ext cx="2108269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i="1" dirty="0" err="1"/>
              <a:t>Locus</a:t>
            </a:r>
            <a:r>
              <a:rPr lang="pt-BR" i="1" dirty="0"/>
              <a:t> </a:t>
            </a:r>
            <a:r>
              <a:rPr lang="pt-BR" i="1" dirty="0" err="1"/>
              <a:t>Ceruleos</a:t>
            </a:r>
            <a:endParaRPr lang="pt-BR" i="1" dirty="0"/>
          </a:p>
          <a:p>
            <a:endParaRPr lang="pt-BR" sz="1800" i="1" dirty="0"/>
          </a:p>
          <a:p>
            <a:pPr>
              <a:buFontTx/>
              <a:buChar char="•"/>
            </a:pPr>
            <a:r>
              <a:rPr lang="pt-BR" sz="1800" i="1" dirty="0"/>
              <a:t> </a:t>
            </a:r>
            <a:r>
              <a:rPr lang="pt-BR" sz="1800" i="1" dirty="0" err="1"/>
              <a:t>Aferências</a:t>
            </a:r>
            <a:endParaRPr lang="pt-BR" sz="1800" i="1" dirty="0"/>
          </a:p>
          <a:p>
            <a:r>
              <a:rPr lang="pt-BR" sz="1800" i="1" dirty="0"/>
              <a:t>    </a:t>
            </a:r>
            <a:r>
              <a:rPr lang="pt-BR" sz="1600" i="1" dirty="0"/>
              <a:t>Córtex</a:t>
            </a:r>
          </a:p>
          <a:p>
            <a:r>
              <a:rPr lang="pt-BR" sz="1600" i="1" dirty="0"/>
              <a:t>     Amígdala</a:t>
            </a:r>
          </a:p>
          <a:p>
            <a:r>
              <a:rPr lang="pt-BR" sz="1600" i="1" dirty="0"/>
              <a:t>     Hipocampo</a:t>
            </a:r>
          </a:p>
          <a:p>
            <a:r>
              <a:rPr lang="pt-BR" sz="1600" i="1" dirty="0"/>
              <a:t>     </a:t>
            </a:r>
            <a:r>
              <a:rPr lang="pt-BR" sz="1600" i="1" dirty="0" err="1"/>
              <a:t>PGi</a:t>
            </a:r>
            <a:endParaRPr lang="pt-BR" sz="1600" i="1" dirty="0"/>
          </a:p>
          <a:p>
            <a:r>
              <a:rPr lang="pt-BR" sz="1600" i="1" dirty="0"/>
              <a:t>     </a:t>
            </a:r>
            <a:r>
              <a:rPr lang="pt-BR" sz="1600" i="1" dirty="0" err="1"/>
              <a:t>PGr</a:t>
            </a:r>
            <a:endParaRPr lang="pt-BR" sz="1600" i="1" dirty="0"/>
          </a:p>
          <a:p>
            <a:endParaRPr lang="pt-BR" sz="1800" i="1" dirty="0"/>
          </a:p>
          <a:p>
            <a:pPr>
              <a:buFontTx/>
              <a:buChar char="•"/>
            </a:pPr>
            <a:r>
              <a:rPr lang="pt-BR" sz="1800" i="1" dirty="0"/>
              <a:t> </a:t>
            </a:r>
            <a:r>
              <a:rPr lang="pt-BR" sz="1800" i="1" dirty="0" err="1"/>
              <a:t>Eferências</a:t>
            </a:r>
            <a:endParaRPr lang="pt-BR" sz="1800" i="1" dirty="0"/>
          </a:p>
          <a:p>
            <a:r>
              <a:rPr lang="pt-BR" i="1" dirty="0"/>
              <a:t>     </a:t>
            </a:r>
            <a:r>
              <a:rPr lang="pt-BR" sz="1600" i="1" dirty="0"/>
              <a:t>Córtex</a:t>
            </a:r>
          </a:p>
          <a:p>
            <a:r>
              <a:rPr lang="pt-BR" sz="1600" i="1" dirty="0"/>
              <a:t>     Tálamo</a:t>
            </a:r>
          </a:p>
          <a:p>
            <a:r>
              <a:rPr lang="pt-BR" sz="1600" i="1" dirty="0"/>
              <a:t>     Amígdala</a:t>
            </a:r>
          </a:p>
          <a:p>
            <a:r>
              <a:rPr lang="pt-BR" sz="1600" i="1" dirty="0"/>
              <a:t>     Hipotálamo</a:t>
            </a:r>
          </a:p>
          <a:p>
            <a:r>
              <a:rPr lang="pt-BR" sz="1600" i="1" dirty="0"/>
              <a:t>     Hipocampo</a:t>
            </a:r>
          </a:p>
          <a:p>
            <a:r>
              <a:rPr lang="pt-BR" sz="1600" i="1" dirty="0"/>
              <a:t>     Cerebelo</a:t>
            </a:r>
          </a:p>
          <a:p>
            <a:r>
              <a:rPr lang="pt-BR" sz="1600" i="1" dirty="0"/>
              <a:t>     Medula</a:t>
            </a:r>
            <a:r>
              <a:rPr lang="pt-BR" sz="1800" i="1" dirty="0"/>
              <a:t> </a:t>
            </a:r>
          </a:p>
        </p:txBody>
      </p:sp>
      <p:sp>
        <p:nvSpPr>
          <p:cNvPr id="4" name="Text Box 48">
            <a:extLst>
              <a:ext uri="{FF2B5EF4-FFF2-40B4-BE49-F238E27FC236}">
                <a16:creationId xmlns:a16="http://schemas.microsoft.com/office/drawing/2014/main" id="{6AA4193F-3253-4082-AF2E-BCF7C17EA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101" y="476673"/>
            <a:ext cx="75608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dirty="0"/>
              <a:t>Sistemas moduladores adrenérgicos e </a:t>
            </a:r>
            <a:r>
              <a:rPr lang="pt-BR" dirty="0" err="1"/>
              <a:t>noradrenérgicos</a:t>
            </a:r>
            <a:r>
              <a:rPr lang="pt-BR" dirty="0"/>
              <a:t> centrais</a:t>
            </a:r>
          </a:p>
        </p:txBody>
      </p:sp>
    </p:spTree>
    <p:extLst>
      <p:ext uri="{BB962C8B-B14F-4D97-AF65-F5344CB8AC3E}">
        <p14:creationId xmlns:p14="http://schemas.microsoft.com/office/powerpoint/2010/main" val="350061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8"/>
          <p:cNvSpPr txBox="1">
            <a:spLocks noChangeArrowheads="1"/>
          </p:cNvSpPr>
          <p:nvPr/>
        </p:nvSpPr>
        <p:spPr bwMode="auto">
          <a:xfrm>
            <a:off x="2317304" y="496145"/>
            <a:ext cx="75608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dirty="0"/>
              <a:t>Sistemas moduladores serotoninérgicos centrais</a:t>
            </a:r>
          </a:p>
          <a:p>
            <a:pPr algn="ctr"/>
            <a:r>
              <a:rPr lang="pt-BR" dirty="0"/>
              <a:t>Núcleos da Rafe</a:t>
            </a:r>
          </a:p>
        </p:txBody>
      </p:sp>
      <p:pic>
        <p:nvPicPr>
          <p:cNvPr id="5" name="Picture 6" descr="C:\DOCUME~1\LUIZCA~2\LOCALS~1\Temp\~im000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5085" y="2070770"/>
            <a:ext cx="7848872" cy="2996054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6106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Convulsões e anticonvulsivantes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AB10BA7F-5137-40F1-A413-6D1843F91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11324167" cy="4525963"/>
          </a:xfrm>
        </p:spPr>
        <p:txBody>
          <a:bodyPr>
            <a:normAutofit lnSpcReduction="10000"/>
          </a:bodyPr>
          <a:lstStyle/>
          <a:p>
            <a:r>
              <a:rPr lang="pt-BR" sz="2800" dirty="0">
                <a:solidFill>
                  <a:srgbClr val="C00000"/>
                </a:solidFill>
              </a:rPr>
              <a:t>Convulsão</a:t>
            </a:r>
            <a:r>
              <a:rPr lang="pt-BR" sz="2800" dirty="0"/>
              <a:t> é qualquer evento de estimulação do Sistema Nervoso Central, não específico, súbito, paroxístico, transitório (</a:t>
            </a:r>
            <a:r>
              <a:rPr lang="pt-BR" sz="2800" dirty="0" err="1"/>
              <a:t>Matijatko</a:t>
            </a:r>
            <a:r>
              <a:rPr lang="pt-BR" sz="2800" dirty="0"/>
              <a:t> et al., 2007) e com grande potencial desorganizador da função cerebral e medular, podendo levar inclusive a perda de consciência. Cessa espontaneamente porém com tendências a manifestações recorrentes.</a:t>
            </a:r>
          </a:p>
          <a:p>
            <a:endParaRPr lang="pt-BR" sz="2800" dirty="0"/>
          </a:p>
          <a:p>
            <a:r>
              <a:rPr lang="pt-BR" sz="2800" dirty="0">
                <a:solidFill>
                  <a:srgbClr val="C00000"/>
                </a:solidFill>
              </a:rPr>
              <a:t>Epilepsia</a:t>
            </a:r>
            <a:r>
              <a:rPr lang="pt-BR" sz="2800" dirty="0"/>
              <a:t> é uma doença cerebral crônica que é caracterizada por ataques epilépticos involuntários e recorrentes, com ou sem perda de consciência.</a:t>
            </a:r>
          </a:p>
        </p:txBody>
      </p:sp>
    </p:spTree>
    <p:extLst>
      <p:ext uri="{BB962C8B-B14F-4D97-AF65-F5344CB8AC3E}">
        <p14:creationId xmlns:p14="http://schemas.microsoft.com/office/powerpoint/2010/main" val="4114779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Convulsões e anticonvulsivantes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AB10BA7F-5137-40F1-A413-6D1843F91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11324167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800" dirty="0"/>
              <a:t>A manifestação clínica das convulsões se dá por alterações involuntárias no comportamento, atividade motora e manifestação autonômicas como salivação, ptose, defecação e micção involuntárias entre outras.</a:t>
            </a:r>
          </a:p>
          <a:p>
            <a:pPr marL="0" indent="0" algn="just">
              <a:buNone/>
            </a:pPr>
            <a:endParaRPr lang="pt-BR" sz="2800" dirty="0"/>
          </a:p>
          <a:p>
            <a:pPr marL="0" indent="0" algn="just">
              <a:buNone/>
            </a:pPr>
            <a:r>
              <a:rPr lang="pt-BR" sz="2800" dirty="0"/>
              <a:t>Tais manifestações decorrem da atividade neuronal anormal do córtex cerebral e outras áreas cerebrais.</a:t>
            </a:r>
          </a:p>
        </p:txBody>
      </p:sp>
    </p:spTree>
    <p:extLst>
      <p:ext uri="{BB962C8B-B14F-4D97-AF65-F5344CB8AC3E}">
        <p14:creationId xmlns:p14="http://schemas.microsoft.com/office/powerpoint/2010/main" val="1207167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Convulsões e anticonvulsivantes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A11F838-6A2B-4F1B-B5EE-D14CEFDAD9D1}"/>
              </a:ext>
            </a:extLst>
          </p:cNvPr>
          <p:cNvSpPr txBox="1"/>
          <p:nvPr/>
        </p:nvSpPr>
        <p:spPr>
          <a:xfrm>
            <a:off x="402167" y="1556792"/>
            <a:ext cx="826380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Outras doenças que podem causar convulsões além das epilepsias</a:t>
            </a:r>
          </a:p>
          <a:p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Doenças virais (encefalites)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Doenças bacterianas (encefalites)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Doenças parasitárias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Doenças metabólicas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Doenças nutricionais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Intoxicações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Traumas crânio encefálicos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Tumores cerebrais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Outras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9455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Convulsões e anticonvulsivantes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D5A90D5-B158-42BD-B481-0B039696DE70}"/>
              </a:ext>
            </a:extLst>
          </p:cNvPr>
          <p:cNvSpPr txBox="1"/>
          <p:nvPr/>
        </p:nvSpPr>
        <p:spPr>
          <a:xfrm>
            <a:off x="335360" y="1484784"/>
            <a:ext cx="11379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C00000"/>
                </a:solidFill>
              </a:rPr>
              <a:t>Foco convulsivo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dirty="0"/>
              <a:t>Hiperatividade de uma pequena área cerebral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dirty="0"/>
              <a:t>70% das vezes no córtex e 20% no hipocampo. 10% outras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dirty="0"/>
              <a:t>Geralmente os neurônios envolvidos são aqueles que possuem </a:t>
            </a:r>
            <a:r>
              <a:rPr lang="pt-BR" dirty="0" err="1"/>
              <a:t>Ach</a:t>
            </a:r>
            <a:r>
              <a:rPr lang="pt-BR" dirty="0"/>
              <a:t> ou GLU como neurotransmissores excitatórios potentes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200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C00000"/>
                </a:solidFill>
              </a:rPr>
              <a:t>Espraiamento da hiperatividade do foco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dirty="0"/>
              <a:t>Generalização da hiperatividade focal para todo o SNC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dirty="0"/>
              <a:t>Grandes vias neurais participam do espraiamento (NA, 5HT, dopamina, outras)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dirty="0"/>
              <a:t>A atividade e a sintomatologia cessa por exaustão dos sistemas de neurotransmissão</a:t>
            </a:r>
          </a:p>
          <a:p>
            <a:pPr lvl="1"/>
            <a:r>
              <a:rPr lang="pt-BR" dirty="0"/>
              <a:t>excitatórios</a:t>
            </a:r>
          </a:p>
        </p:txBody>
      </p:sp>
    </p:spTree>
    <p:extLst>
      <p:ext uri="{BB962C8B-B14F-4D97-AF65-F5344CB8AC3E}">
        <p14:creationId xmlns:p14="http://schemas.microsoft.com/office/powerpoint/2010/main" val="1479876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Convulsões e anticonvulsivantes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D5A90D5-B158-42BD-B481-0B039696DE70}"/>
              </a:ext>
            </a:extLst>
          </p:cNvPr>
          <p:cNvSpPr txBox="1"/>
          <p:nvPr/>
        </p:nvSpPr>
        <p:spPr>
          <a:xfrm>
            <a:off x="335360" y="1484784"/>
            <a:ext cx="113792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/>
              <a:t>Fases de um ataque epiléptico</a:t>
            </a:r>
            <a:endParaRPr lang="pt-BR" sz="3600" dirty="0">
              <a:solidFill>
                <a:srgbClr val="C00000"/>
              </a:solidFill>
            </a:endParaRPr>
          </a:p>
          <a:p>
            <a:endParaRPr lang="pt-BR" sz="3200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 err="1">
                <a:solidFill>
                  <a:srgbClr val="C00000"/>
                </a:solidFill>
              </a:rPr>
              <a:t>Pródomo</a:t>
            </a:r>
            <a:r>
              <a:rPr lang="pt-BR" sz="3200" dirty="0">
                <a:solidFill>
                  <a:srgbClr val="C00000"/>
                </a:solidFill>
              </a:rPr>
              <a:t>: </a:t>
            </a:r>
            <a:r>
              <a:rPr lang="pt-BR" sz="3200" dirty="0"/>
              <a:t>é o período antes do começo da atividade convulsiva.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C00000"/>
                </a:solidFill>
              </a:rPr>
              <a:t>Aura ou </a:t>
            </a:r>
            <a:r>
              <a:rPr lang="pt-BR" sz="3200" dirty="0" err="1">
                <a:solidFill>
                  <a:srgbClr val="C00000"/>
                </a:solidFill>
              </a:rPr>
              <a:t>pré</a:t>
            </a:r>
            <a:r>
              <a:rPr lang="pt-BR" sz="3200" dirty="0">
                <a:solidFill>
                  <a:srgbClr val="C00000"/>
                </a:solidFill>
              </a:rPr>
              <a:t>-ictus: </a:t>
            </a:r>
            <a:r>
              <a:rPr lang="pt-BR" sz="3200" dirty="0"/>
              <a:t>manifestação inicial de um ataque.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C00000"/>
                </a:solidFill>
              </a:rPr>
              <a:t>Ictus: </a:t>
            </a:r>
            <a:r>
              <a:rPr lang="pt-BR" sz="3200" dirty="0"/>
              <a:t>momento do ataque epiléptico propriamente dito.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C00000"/>
                </a:solidFill>
              </a:rPr>
              <a:t>Pós-ictus: </a:t>
            </a:r>
            <a:r>
              <a:rPr lang="pt-BR" sz="3200" dirty="0"/>
              <a:t>período de recuperação.</a:t>
            </a:r>
          </a:p>
        </p:txBody>
      </p:sp>
    </p:spTree>
    <p:extLst>
      <p:ext uri="{BB962C8B-B14F-4D97-AF65-F5344CB8AC3E}">
        <p14:creationId xmlns:p14="http://schemas.microsoft.com/office/powerpoint/2010/main" val="352029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9AC4A6-E1AF-428C-BD8E-D08CC665E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Apresentação do Lú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0B80EB2-B62F-45E1-BD33-F9E6B04611F2}"/>
              </a:ext>
            </a:extLst>
          </p:cNvPr>
          <p:cNvSpPr txBox="1"/>
          <p:nvPr/>
        </p:nvSpPr>
        <p:spPr>
          <a:xfrm>
            <a:off x="258151" y="1412776"/>
            <a:ext cx="116672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Formado na FMVZ | USP, 48ª Turma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Mestrado e doutorado no Departamento de Patologia da FMVZ | USP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Bolsista da “Rockefeller </a:t>
            </a:r>
            <a:r>
              <a:rPr lang="pt-BR" sz="2000" dirty="0" err="1"/>
              <a:t>Foudation</a:t>
            </a:r>
            <a:r>
              <a:rPr lang="pt-BR" sz="2000" dirty="0"/>
              <a:t>” NY | USA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Membro do Instituto do </a:t>
            </a:r>
            <a:r>
              <a:rPr lang="pt-BR" sz="2000" dirty="0" err="1"/>
              <a:t>Milênium</a:t>
            </a:r>
            <a:r>
              <a:rPr lang="pt-BR" sz="2000" dirty="0"/>
              <a:t> | III – Instituto de Investigação em Imunologia | FM | USP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Membro do Instituto do INCT | III – Instituto de Investigação em Imunologia | FM | USP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Diretor de CPTRAS | CEPEMA-USP | Cubatão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Coordenador do Lab. de </a:t>
            </a:r>
            <a:r>
              <a:rPr lang="pt-BR" sz="2000" dirty="0" err="1"/>
              <a:t>Neuroimunologia</a:t>
            </a:r>
            <a:r>
              <a:rPr lang="pt-BR" sz="2000" dirty="0"/>
              <a:t> | Departamento de Patologia da FMVZ | USP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Diretor científico da empresa CIALLYX </a:t>
            </a:r>
            <a:r>
              <a:rPr lang="pt-BR" sz="2000" dirty="0" err="1"/>
              <a:t>Labs</a:t>
            </a:r>
            <a:r>
              <a:rPr lang="pt-BR" sz="2000" dirty="0"/>
              <a:t>. &amp; Consultorias | CIETEC | USP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Diretor do Curso de Medicina Veterinária | UNIMONTE-Anima | Santos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Diretor de </a:t>
            </a:r>
            <a:r>
              <a:rPr lang="pt-BR" sz="2000" dirty="0" err="1"/>
              <a:t>CePTAS</a:t>
            </a:r>
            <a:r>
              <a:rPr lang="pt-BR" sz="2000" dirty="0"/>
              <a:t> | UNIMONTE-Anima | Cubatão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Marido da Vanessa e pai do Pedro Henrique</a:t>
            </a:r>
          </a:p>
        </p:txBody>
      </p:sp>
      <p:sp>
        <p:nvSpPr>
          <p:cNvPr id="5" name="CaixaDeTexto 3">
            <a:extLst>
              <a:ext uri="{FF2B5EF4-FFF2-40B4-BE49-F238E27FC236}">
                <a16:creationId xmlns:a16="http://schemas.microsoft.com/office/drawing/2014/main" id="{C0EC32D8-BF08-48AF-90C4-238FBB8F2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426" y="6518275"/>
            <a:ext cx="71865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Prof. Dr. Luiz Carlos de Sá-Rocha / Disciplina de Farmacologia Aplicada à Medicina Veterinária / Aula  / Convulsões e anticonvulsivantes</a:t>
            </a:r>
          </a:p>
        </p:txBody>
      </p:sp>
    </p:spTree>
    <p:extLst>
      <p:ext uri="{BB962C8B-B14F-4D97-AF65-F5344CB8AC3E}">
        <p14:creationId xmlns:p14="http://schemas.microsoft.com/office/powerpoint/2010/main" val="38529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INE_FARMACO_Convulsões_Ratos">
            <a:hlinkClick r:id="" action="ppaction://media"/>
            <a:extLst>
              <a:ext uri="{FF2B5EF4-FFF2-40B4-BE49-F238E27FC236}">
                <a16:creationId xmlns:a16="http://schemas.microsoft.com/office/drawing/2014/main" id="{814ED2B5-D4F3-4640-BC57-83DE4B38F8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5640" y="1219663"/>
            <a:ext cx="6480720" cy="441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5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INE_FARMACO_Convulsões_Codornas">
            <a:hlinkClick r:id="" action="ppaction://media"/>
            <a:extLst>
              <a:ext uri="{FF2B5EF4-FFF2-40B4-BE49-F238E27FC236}">
                <a16:creationId xmlns:a16="http://schemas.microsoft.com/office/drawing/2014/main" id="{9AC19B1B-02C5-4692-B3B8-4E27B8188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1239" y="1209844"/>
            <a:ext cx="6509522" cy="443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3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solidFill>
                  <a:schemeClr val="tx1"/>
                </a:solidFill>
              </a:rPr>
              <a:t>Convulsões e anticonvulsivantes</a:t>
            </a:r>
            <a:endParaRPr lang="pt-BR" dirty="0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CB270D79-01FE-46E5-88F1-3243DF224F44}"/>
              </a:ext>
            </a:extLst>
          </p:cNvPr>
          <p:cNvSpPr txBox="1">
            <a:spLocks/>
          </p:cNvSpPr>
          <p:nvPr/>
        </p:nvSpPr>
        <p:spPr bwMode="auto">
          <a:xfrm>
            <a:off x="551383" y="1527048"/>
            <a:ext cx="11229983" cy="471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587C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854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/>
              <a:t>Classificações das crises convulsivas (</a:t>
            </a:r>
            <a:r>
              <a:rPr lang="pt-BR" sz="2400" dirty="0" err="1"/>
              <a:t>Chrisman</a:t>
            </a:r>
            <a:r>
              <a:rPr lang="pt-BR" sz="2400" dirty="0"/>
              <a:t>, 1992)</a:t>
            </a:r>
          </a:p>
          <a:p>
            <a:pPr marL="0" indent="0">
              <a:buNone/>
            </a:pPr>
            <a:endParaRPr lang="pt-BR" sz="2400" dirty="0"/>
          </a:p>
          <a:p>
            <a:pPr marL="457200" indent="-457200">
              <a:buAutoNum type="arabicPeriod"/>
            </a:pPr>
            <a:r>
              <a:rPr lang="pt-BR" sz="2400" dirty="0">
                <a:solidFill>
                  <a:srgbClr val="C00000"/>
                </a:solidFill>
              </a:rPr>
              <a:t>Convulsões generalizadas brandas</a:t>
            </a:r>
          </a:p>
          <a:p>
            <a:pPr marL="457200" indent="-457200">
              <a:buAutoNum type="arabicPeriod"/>
            </a:pPr>
            <a:endParaRPr lang="pt-BR" sz="24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pt-BR" sz="2400" dirty="0"/>
              <a:t>Sem perda de consciência com alterações motoras em todos os membros e também no pescoço. O cão pode rastejar até o proprietário buscando conforto. Pode ter “aura”. Contrações </a:t>
            </a:r>
            <a:r>
              <a:rPr lang="pt-BR" sz="2400" dirty="0" err="1"/>
              <a:t>clônicas</a:t>
            </a:r>
            <a:r>
              <a:rPr lang="pt-BR" sz="2400" dirty="0"/>
              <a:t> incontroláveis nos membros. Pode apresentar ansiedade, confusão mental e os animais assumem decúbito lateral. Pode apresentar vômito e salivação leve principalmente no período pós-</a:t>
            </a:r>
            <a:r>
              <a:rPr lang="pt-BR" sz="2400" dirty="0" err="1"/>
              <a:t>ictal</a:t>
            </a:r>
            <a:r>
              <a:rPr lang="pt-BR" sz="2400" dirty="0"/>
              <a:t>. Este tipo de crise pode estar relacionada a epilepsia idiopática nos Poodles e também nas doenças metabólicas e tóxicas,</a:t>
            </a:r>
          </a:p>
          <a:p>
            <a:pPr marL="1077913" indent="-1077913">
              <a:buFont typeface="Wingdings 2" pitchFamily="18" charset="2"/>
              <a:buAutoNum type="arabicPeriod"/>
            </a:pPr>
            <a:endParaRPr lang="pt-BR" sz="2400" dirty="0"/>
          </a:p>
          <a:p>
            <a:pPr marL="1077913" indent="-1077913">
              <a:buNone/>
            </a:pPr>
            <a:endParaRPr lang="pt-BR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14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solidFill>
                  <a:schemeClr val="tx1"/>
                </a:solidFill>
              </a:rPr>
              <a:t>Convulsões e anticonvulsivantes</a:t>
            </a:r>
            <a:endParaRPr lang="pt-BR" dirty="0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CB270D79-01FE-46E5-88F1-3243DF224F44}"/>
              </a:ext>
            </a:extLst>
          </p:cNvPr>
          <p:cNvSpPr txBox="1">
            <a:spLocks/>
          </p:cNvSpPr>
          <p:nvPr/>
        </p:nvSpPr>
        <p:spPr bwMode="auto">
          <a:xfrm>
            <a:off x="551383" y="1527048"/>
            <a:ext cx="11229983" cy="471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587C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854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7913" indent="-1077913">
              <a:buNone/>
            </a:pPr>
            <a:r>
              <a:rPr lang="pt-BR" sz="2400" dirty="0">
                <a:solidFill>
                  <a:srgbClr val="C00000"/>
                </a:solidFill>
              </a:rPr>
              <a:t>2. Convulsões generalizadas graves (crises tônico-</a:t>
            </a:r>
            <a:r>
              <a:rPr lang="pt-BR" sz="2400" dirty="0" err="1">
                <a:solidFill>
                  <a:srgbClr val="C00000"/>
                </a:solidFill>
              </a:rPr>
              <a:t>clônicas</a:t>
            </a:r>
            <a:r>
              <a:rPr lang="pt-BR" sz="2400" dirty="0">
                <a:solidFill>
                  <a:srgbClr val="C00000"/>
                </a:solidFill>
              </a:rPr>
              <a:t>) | Conhecidas em seres</a:t>
            </a:r>
          </a:p>
          <a:p>
            <a:pPr marL="1077913" indent="-1077913">
              <a:buNone/>
            </a:pPr>
            <a:r>
              <a:rPr lang="pt-BR" sz="2400" dirty="0">
                <a:solidFill>
                  <a:srgbClr val="C00000"/>
                </a:solidFill>
              </a:rPr>
              <a:t>humanos como “Grande Mal”</a:t>
            </a:r>
          </a:p>
          <a:p>
            <a:pPr marL="1077913" indent="-1077913">
              <a:buNone/>
            </a:pPr>
            <a:endParaRPr lang="pt-BR" sz="2400" dirty="0">
              <a:solidFill>
                <a:srgbClr val="C00000"/>
              </a:solidFill>
            </a:endParaRPr>
          </a:p>
          <a:p>
            <a:pPr marL="1077913" indent="-1077913">
              <a:buNone/>
            </a:pPr>
            <a:r>
              <a:rPr lang="pt-BR" sz="2400" dirty="0"/>
              <a:t>Tem perda de consciência! Sialorreia abundante e</a:t>
            </a:r>
          </a:p>
          <a:p>
            <a:pPr marL="1077913" indent="-1077913">
              <a:buNone/>
            </a:pPr>
            <a:r>
              <a:rPr lang="pt-BR" sz="2400" dirty="0"/>
              <a:t>contrações da mandíbula. Olhos ficam abertos com pupilas dilatadas</a:t>
            </a:r>
          </a:p>
          <a:p>
            <a:pPr marL="1077913" indent="-1077913">
              <a:buNone/>
            </a:pPr>
            <a:r>
              <a:rPr lang="pt-BR" sz="2400" dirty="0"/>
              <a:t>bilateralmente. Pode ocorrer micção e defecação involuntária. Cianose! Fase </a:t>
            </a:r>
            <a:r>
              <a:rPr lang="pt-BR" sz="2400" dirty="0" err="1"/>
              <a:t>ictal</a:t>
            </a:r>
            <a:endParaRPr lang="pt-BR" sz="2400" dirty="0"/>
          </a:p>
          <a:p>
            <a:pPr marL="1077913" indent="-1077913">
              <a:buNone/>
            </a:pPr>
            <a:r>
              <a:rPr lang="pt-BR" sz="2400" dirty="0"/>
              <a:t>de 30 a 90 segundos e fase pós-</a:t>
            </a:r>
            <a:r>
              <a:rPr lang="pt-BR" sz="2400" dirty="0" err="1"/>
              <a:t>ictal</a:t>
            </a:r>
            <a:r>
              <a:rPr lang="pt-BR" sz="2400" dirty="0"/>
              <a:t> até 1 hora! Muito comum nas epilepsias</a:t>
            </a:r>
          </a:p>
          <a:p>
            <a:pPr marL="1077913" indent="-1077913">
              <a:buNone/>
            </a:pPr>
            <a:r>
              <a:rPr lang="pt-BR" sz="2400" dirty="0"/>
              <a:t>idiopáticas, nas doenças metabólicas e tóxicas sendo nestas duas ultimas as mais</a:t>
            </a:r>
          </a:p>
          <a:p>
            <a:pPr marL="1077913" indent="-1077913">
              <a:buNone/>
            </a:pPr>
            <a:r>
              <a:rPr lang="pt-BR" sz="2400" dirty="0"/>
              <a:t>prolongadas.</a:t>
            </a:r>
          </a:p>
          <a:p>
            <a:pPr marL="1077913" indent="-1077913">
              <a:buNone/>
            </a:pPr>
            <a:endParaRPr lang="pt-BR" sz="2400" dirty="0">
              <a:solidFill>
                <a:srgbClr val="C00000"/>
              </a:solidFill>
            </a:endParaRPr>
          </a:p>
          <a:p>
            <a:pPr marL="1077913" indent="-1077913">
              <a:buNone/>
            </a:pPr>
            <a:endParaRPr lang="pt-BR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43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solidFill>
                  <a:schemeClr val="tx1"/>
                </a:solidFill>
              </a:rPr>
              <a:t>Convulsões e anticonvulsivantes</a:t>
            </a:r>
            <a:endParaRPr lang="pt-BR" dirty="0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CB270D79-01FE-46E5-88F1-3243DF224F44}"/>
              </a:ext>
            </a:extLst>
          </p:cNvPr>
          <p:cNvSpPr txBox="1">
            <a:spLocks/>
          </p:cNvSpPr>
          <p:nvPr/>
        </p:nvSpPr>
        <p:spPr bwMode="auto">
          <a:xfrm>
            <a:off x="551383" y="1527048"/>
            <a:ext cx="11229983" cy="478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587C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854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7913" indent="-1077913">
              <a:buNone/>
            </a:pPr>
            <a:r>
              <a:rPr lang="pt-BR" sz="2400" dirty="0">
                <a:solidFill>
                  <a:srgbClr val="C00000"/>
                </a:solidFill>
              </a:rPr>
              <a:t>3. Convulsões parciais (focais)</a:t>
            </a:r>
          </a:p>
          <a:p>
            <a:pPr marL="1077913" indent="-1077913">
              <a:buNone/>
            </a:pPr>
            <a:endParaRPr lang="pt-BR" sz="2400" dirty="0">
              <a:solidFill>
                <a:srgbClr val="C00000"/>
              </a:solidFill>
            </a:endParaRPr>
          </a:p>
          <a:p>
            <a:pPr marL="1077913" indent="-1077913">
              <a:buNone/>
            </a:pPr>
            <a:r>
              <a:rPr lang="pt-BR" sz="2400" dirty="0"/>
              <a:t>Sintomatologia dependente do local do “foco convulsivo”. Ocorrem nas infecções,</a:t>
            </a:r>
          </a:p>
          <a:p>
            <a:pPr marL="1077913" indent="-1077913">
              <a:buNone/>
            </a:pPr>
            <a:r>
              <a:rPr lang="pt-BR" sz="2400" dirty="0"/>
              <a:t>traumas ou doenças neoplásicas. São subdivididas em:</a:t>
            </a:r>
          </a:p>
          <a:p>
            <a:pPr marL="1077913" indent="-1077913">
              <a:buNone/>
            </a:pPr>
            <a:r>
              <a:rPr lang="pt-BR" sz="2000" dirty="0"/>
              <a:t>	</a:t>
            </a:r>
            <a:r>
              <a:rPr lang="pt-BR" sz="2000" dirty="0">
                <a:solidFill>
                  <a:srgbClr val="C00000"/>
                </a:solidFill>
              </a:rPr>
              <a:t>A. Lobo frontal ou focal motora: </a:t>
            </a:r>
            <a:r>
              <a:rPr lang="pt-BR" sz="2000" dirty="0"/>
              <a:t>contraturas na musculatura do lado oposto incluindo a cabeça que pode virar para o lado oposto ao do foco.</a:t>
            </a:r>
          </a:p>
          <a:p>
            <a:pPr marL="1077913" indent="-1077913">
              <a:buNone/>
            </a:pPr>
            <a:r>
              <a:rPr lang="pt-BR" sz="2000" dirty="0"/>
              <a:t>	</a:t>
            </a:r>
            <a:r>
              <a:rPr lang="pt-BR" sz="2000" dirty="0">
                <a:solidFill>
                  <a:srgbClr val="C00000"/>
                </a:solidFill>
              </a:rPr>
              <a:t>B. Lobo temporal / sistema límbico ou psicomotora: </a:t>
            </a:r>
            <a:r>
              <a:rPr lang="pt-BR" sz="2000" dirty="0"/>
              <a:t>comportamento anormal, confusão e agressividade.</a:t>
            </a:r>
          </a:p>
          <a:p>
            <a:pPr marL="1077913" indent="-1077913">
              <a:buNone/>
            </a:pPr>
            <a:r>
              <a:rPr lang="pt-BR" sz="2000" dirty="0"/>
              <a:t>	</a:t>
            </a:r>
            <a:r>
              <a:rPr lang="pt-BR" sz="2000" dirty="0">
                <a:solidFill>
                  <a:srgbClr val="C00000"/>
                </a:solidFill>
              </a:rPr>
              <a:t>C. Psíquica ou do lobo temporal ou occipital</a:t>
            </a:r>
            <a:r>
              <a:rPr lang="pt-BR" sz="2000" dirty="0"/>
              <a:t>: comportamento anormal com alucinações / moscas. Comuns em </a:t>
            </a:r>
            <a:r>
              <a:rPr lang="pt-BR" sz="2000" dirty="0" err="1"/>
              <a:t>Schnauzers</a:t>
            </a:r>
            <a:endParaRPr lang="pt-BR" sz="2000" dirty="0"/>
          </a:p>
          <a:p>
            <a:pPr marL="1077913" indent="-1077913">
              <a:buNone/>
            </a:pPr>
            <a:r>
              <a:rPr lang="pt-BR" sz="2000" dirty="0"/>
              <a:t>	</a:t>
            </a:r>
            <a:r>
              <a:rPr lang="pt-BR" sz="2000" dirty="0">
                <a:solidFill>
                  <a:srgbClr val="C00000"/>
                </a:solidFill>
              </a:rPr>
              <a:t>D. Lobo parietal com automutilação: </a:t>
            </a:r>
            <a:r>
              <a:rPr lang="pt-BR" sz="2000" dirty="0"/>
              <a:t>o foco encontra-se no lobo parietal áreas sensoriais e/ou </a:t>
            </a:r>
            <a:r>
              <a:rPr lang="pt-BR" sz="2000" dirty="0" err="1"/>
              <a:t>somestésicas</a:t>
            </a:r>
            <a:r>
              <a:rPr lang="pt-BR" sz="2000" dirty="0"/>
              <a:t> do lobo parietal. Os animais apresentam automutilação.</a:t>
            </a:r>
          </a:p>
          <a:p>
            <a:pPr marL="1077913" indent="-1077913">
              <a:buNone/>
            </a:pPr>
            <a:r>
              <a:rPr lang="pt-BR" sz="2000" dirty="0"/>
              <a:t>	</a:t>
            </a:r>
            <a:r>
              <a:rPr lang="pt-BR" sz="2000" dirty="0">
                <a:solidFill>
                  <a:srgbClr val="C00000"/>
                </a:solidFill>
              </a:rPr>
              <a:t>E. Sistema límbico ou hipotalâmica: </a:t>
            </a:r>
            <a:r>
              <a:rPr lang="pt-BR" sz="2000" dirty="0"/>
              <a:t>pode apresentar vômitos e diarreias crônicas.</a:t>
            </a:r>
          </a:p>
          <a:p>
            <a:pPr marL="1077913" indent="-1077913">
              <a:buNone/>
            </a:pPr>
            <a:endParaRPr lang="pt-BR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0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Convulsões e anticonvulsivantes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8232A43-EE4A-447C-A2EC-6DE77ECEC57E}"/>
              </a:ext>
            </a:extLst>
          </p:cNvPr>
          <p:cNvSpPr txBox="1"/>
          <p:nvPr/>
        </p:nvSpPr>
        <p:spPr>
          <a:xfrm>
            <a:off x="623392" y="1916832"/>
            <a:ext cx="1154194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7913" indent="-1077913">
              <a:buNone/>
            </a:pPr>
            <a:r>
              <a:rPr lang="pt-BR" sz="2400" dirty="0">
                <a:solidFill>
                  <a:srgbClr val="C00000"/>
                </a:solidFill>
              </a:rPr>
              <a:t>4. Convulsão parcial com generalização secundária | </a:t>
            </a:r>
            <a:r>
              <a:rPr lang="pt-BR" sz="2400" dirty="0"/>
              <a:t>Fase focal muito rápida!</a:t>
            </a:r>
          </a:p>
          <a:p>
            <a:pPr marL="1077913" indent="-1077913">
              <a:buNone/>
            </a:pPr>
            <a:endParaRPr lang="pt-BR" dirty="0"/>
          </a:p>
          <a:p>
            <a:pPr marL="1077913" indent="-1077913">
              <a:buNone/>
            </a:pPr>
            <a:r>
              <a:rPr lang="pt-BR" sz="2400" dirty="0"/>
              <a:t>Misto de sintomas focais ou generalizados </a:t>
            </a:r>
            <a:r>
              <a:rPr lang="pt-BR" sz="2400" dirty="0" err="1"/>
              <a:t>pré</a:t>
            </a:r>
            <a:r>
              <a:rPr lang="pt-BR" sz="2400" dirty="0"/>
              <a:t> e/ou pós </a:t>
            </a:r>
            <a:r>
              <a:rPr lang="pt-BR" sz="2400" dirty="0" err="1"/>
              <a:t>ictos</a:t>
            </a:r>
            <a:r>
              <a:rPr lang="pt-BR" sz="2400" dirty="0"/>
              <a:t>! Quando a causa das</a:t>
            </a:r>
          </a:p>
          <a:p>
            <a:pPr marL="1077913" indent="-1077913">
              <a:buNone/>
            </a:pPr>
            <a:r>
              <a:rPr lang="pt-BR" sz="2400" dirty="0"/>
              <a:t>convulsões são afecções ativa (encefalites), intoxicações, deficiências nutricionais,</a:t>
            </a:r>
          </a:p>
          <a:p>
            <a:pPr marL="1077913" indent="-1077913">
              <a:buNone/>
            </a:pPr>
            <a:r>
              <a:rPr lang="pt-BR" sz="2400" dirty="0"/>
              <a:t>distúrbios metabólicos ou neoplasias o animal pode não se recuperar totalmente</a:t>
            </a:r>
          </a:p>
          <a:p>
            <a:pPr marL="1077913" indent="-1077913">
              <a:buNone/>
            </a:pPr>
            <a:r>
              <a:rPr lang="pt-BR" dirty="0"/>
              <a:t>(foco ativo persistente = lesão neuronal). Quando o foco está em região motora, córtex</a:t>
            </a:r>
          </a:p>
          <a:p>
            <a:pPr marL="1077913" indent="-1077913">
              <a:buNone/>
            </a:pPr>
            <a:r>
              <a:rPr lang="pt-BR" dirty="0"/>
              <a:t>motor por exemplo, o animal apresenta desvio de cabeça contralateral a lesão, geralmente</a:t>
            </a:r>
          </a:p>
          <a:p>
            <a:pPr marL="1077913" indent="-1077913">
              <a:buNone/>
            </a:pPr>
            <a:r>
              <a:rPr lang="pt-BR" dirty="0"/>
              <a:t>relatada pelo proprietário. Alguns paciente podem apresentar alterações focais após a</a:t>
            </a:r>
          </a:p>
          <a:p>
            <a:pPr marL="1077913" indent="-1077913">
              <a:buNone/>
            </a:pPr>
            <a:r>
              <a:rPr lang="pt-BR" dirty="0"/>
              <a:t>generalização com a seguinte sintomatologia comportamental: andar compulsivo e em</a:t>
            </a:r>
          </a:p>
          <a:p>
            <a:pPr marL="1077913" indent="-1077913">
              <a:buNone/>
            </a:pPr>
            <a:r>
              <a:rPr lang="pt-BR" dirty="0"/>
              <a:t>círculos do mesmo lado da lesão.</a:t>
            </a:r>
            <a:endParaRPr lang="pt-BR" sz="2400" dirty="0"/>
          </a:p>
          <a:p>
            <a:pPr marL="1077913" indent="-1077913">
              <a:buNone/>
            </a:pPr>
            <a:endParaRPr lang="pt-BR" sz="2000" dirty="0">
              <a:solidFill>
                <a:srgbClr val="C00000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9909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Convulsões e anticonvulsivantes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8232A43-EE4A-447C-A2EC-6DE77ECEC57E}"/>
              </a:ext>
            </a:extLst>
          </p:cNvPr>
          <p:cNvSpPr txBox="1"/>
          <p:nvPr/>
        </p:nvSpPr>
        <p:spPr>
          <a:xfrm>
            <a:off x="623392" y="1916832"/>
            <a:ext cx="1154194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7913" indent="-1077913">
              <a:buNone/>
            </a:pPr>
            <a:r>
              <a:rPr lang="pt-BR" sz="2400" dirty="0">
                <a:solidFill>
                  <a:srgbClr val="C00000"/>
                </a:solidFill>
              </a:rPr>
              <a:t>4. Outros tipos de crises</a:t>
            </a:r>
          </a:p>
          <a:p>
            <a:pPr marL="1077913" indent="-1077913">
              <a:buNone/>
            </a:pPr>
            <a:endParaRPr lang="pt-BR" dirty="0"/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Crise de ausência: </a:t>
            </a:r>
            <a:r>
              <a:rPr lang="pt-BR" sz="2000" dirty="0"/>
              <a:t>mais comuns em seres humanos sendo caracterizada por perda</a:t>
            </a:r>
          </a:p>
          <a:p>
            <a:pPr marL="1077913" indent="-1077913">
              <a:buNone/>
            </a:pPr>
            <a:r>
              <a:rPr lang="pt-BR" sz="2000" dirty="0"/>
              <a:t>transitória da consciência. Difícil diagnóstico em animais.</a:t>
            </a:r>
          </a:p>
          <a:p>
            <a:pPr marL="1077913" indent="-1077913">
              <a:buNone/>
            </a:pPr>
            <a:endParaRPr lang="pt-BR" sz="2000" dirty="0"/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Convulsões </a:t>
            </a:r>
            <a:r>
              <a:rPr lang="pt-BR" sz="2000" dirty="0" err="1">
                <a:solidFill>
                  <a:srgbClr val="C00000"/>
                </a:solidFill>
              </a:rPr>
              <a:t>mioclônicas</a:t>
            </a:r>
            <a:r>
              <a:rPr lang="pt-BR" sz="2000" dirty="0">
                <a:solidFill>
                  <a:srgbClr val="C00000"/>
                </a:solidFill>
              </a:rPr>
              <a:t>: </a:t>
            </a:r>
            <a:r>
              <a:rPr lang="pt-BR" sz="2000" dirty="0"/>
              <a:t>Há a presença de contrações rápidas e transitórias de um ou mais componentes</a:t>
            </a:r>
          </a:p>
          <a:p>
            <a:pPr marL="1077913" indent="-1077913">
              <a:buNone/>
            </a:pPr>
            <a:r>
              <a:rPr lang="pt-BR" sz="2000" dirty="0"/>
              <a:t>musculares. Pode evoluir para um padrão tônico-</a:t>
            </a:r>
            <a:r>
              <a:rPr lang="pt-BR" sz="2000" dirty="0" err="1"/>
              <a:t>clônico</a:t>
            </a:r>
            <a:r>
              <a:rPr lang="pt-BR" sz="2000" dirty="0"/>
              <a:t>.</a:t>
            </a:r>
          </a:p>
          <a:p>
            <a:pPr marL="1077913" indent="-1077913">
              <a:buNone/>
            </a:pPr>
            <a:endParaRPr lang="pt-BR" sz="2000" dirty="0"/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Convulsões </a:t>
            </a:r>
            <a:r>
              <a:rPr lang="pt-BR" sz="2000" dirty="0" err="1">
                <a:solidFill>
                  <a:srgbClr val="C00000"/>
                </a:solidFill>
              </a:rPr>
              <a:t>clônicas</a:t>
            </a:r>
            <a:r>
              <a:rPr lang="pt-BR" sz="2000" dirty="0">
                <a:solidFill>
                  <a:srgbClr val="C00000"/>
                </a:solidFill>
              </a:rPr>
              <a:t>: </a:t>
            </a:r>
            <a:r>
              <a:rPr lang="pt-BR" sz="2000" dirty="0"/>
              <a:t>Apresenta contrações </a:t>
            </a:r>
            <a:r>
              <a:rPr lang="pt-BR" sz="2000" dirty="0" err="1"/>
              <a:t>clônicas</a:t>
            </a:r>
            <a:r>
              <a:rPr lang="pt-BR" sz="2000" dirty="0"/>
              <a:t> sendo difícil distingui-las de convulsões tipo Grande Mal</a:t>
            </a:r>
          </a:p>
          <a:p>
            <a:pPr marL="1077913" indent="-1077913">
              <a:buNone/>
            </a:pPr>
            <a:r>
              <a:rPr lang="pt-BR" sz="2000" dirty="0"/>
              <a:t>mas sem a fase tônica.</a:t>
            </a:r>
          </a:p>
          <a:p>
            <a:pPr marL="1077913" indent="-1077913">
              <a:buNone/>
            </a:pPr>
            <a:endParaRPr lang="pt-BR" sz="2000" dirty="0"/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Convulsões tônicas: </a:t>
            </a:r>
            <a:r>
              <a:rPr lang="pt-BR" sz="2000" dirty="0"/>
              <a:t>Apresentam aumento de tônus em todos os componentes musculares, com ou sem</a:t>
            </a:r>
          </a:p>
          <a:p>
            <a:pPr marL="1077913" indent="-1077913">
              <a:buNone/>
            </a:pPr>
            <a:r>
              <a:rPr lang="pt-BR" sz="2000" dirty="0"/>
              <a:t>perda de consciência. Ocorrem nos Poodles, </a:t>
            </a:r>
            <a:r>
              <a:rPr lang="pt-BR" sz="2000" dirty="0" err="1"/>
              <a:t>Dachshunds</a:t>
            </a:r>
            <a:r>
              <a:rPr lang="pt-BR" sz="2000" dirty="0"/>
              <a:t> e </a:t>
            </a:r>
            <a:r>
              <a:rPr lang="pt-BR" sz="2000" dirty="0" err="1"/>
              <a:t>Terriers</a:t>
            </a:r>
            <a:r>
              <a:rPr lang="pt-BR" sz="2000" dirty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0112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Convulsões e anticonvulsivantes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CB270D79-01FE-46E5-88F1-3243DF224F44}"/>
              </a:ext>
            </a:extLst>
          </p:cNvPr>
          <p:cNvSpPr txBox="1">
            <a:spLocks/>
          </p:cNvSpPr>
          <p:nvPr/>
        </p:nvSpPr>
        <p:spPr bwMode="auto">
          <a:xfrm>
            <a:off x="481008" y="1844824"/>
            <a:ext cx="11229983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587C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854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/>
              <a:t>Anticonvulsivantes são medicamentos utilizados no tratamento e na prevenção de </a:t>
            </a:r>
            <a:r>
              <a:rPr lang="pt-BR" sz="3200" dirty="0">
                <a:solidFill>
                  <a:srgbClr val="0070C0"/>
                </a:solidFill>
              </a:rPr>
              <a:t>convulsões (transitórias).</a:t>
            </a:r>
            <a:endParaRPr lang="pt-BR" sz="3200" dirty="0"/>
          </a:p>
          <a:p>
            <a:r>
              <a:rPr lang="pt-BR" sz="3200" dirty="0"/>
              <a:t>São utilizados em cães e gatos como medicação única nas </a:t>
            </a:r>
            <a:r>
              <a:rPr lang="pt-BR" sz="3200" dirty="0">
                <a:solidFill>
                  <a:srgbClr val="0070C0"/>
                </a:solidFill>
              </a:rPr>
              <a:t>epilepsias</a:t>
            </a:r>
            <a:r>
              <a:rPr lang="pt-BR" sz="3200" dirty="0"/>
              <a:t> idiopáticas </a:t>
            </a:r>
            <a:r>
              <a:rPr lang="pt-BR" sz="3200" dirty="0">
                <a:solidFill>
                  <a:srgbClr val="0070C0"/>
                </a:solidFill>
              </a:rPr>
              <a:t>(convulsões recorrentes)</a:t>
            </a:r>
            <a:r>
              <a:rPr lang="pt-BR" sz="3200" dirty="0"/>
              <a:t>.</a:t>
            </a:r>
          </a:p>
          <a:p>
            <a:r>
              <a:rPr lang="pt-BR" sz="3200" dirty="0"/>
              <a:t>São utilizados em associações quando as convulsões são decorrentes de outras causas que não epilepsias.</a:t>
            </a:r>
          </a:p>
        </p:txBody>
      </p:sp>
    </p:spTree>
    <p:extLst>
      <p:ext uri="{BB962C8B-B14F-4D97-AF65-F5344CB8AC3E}">
        <p14:creationId xmlns:p14="http://schemas.microsoft.com/office/powerpoint/2010/main" val="2512648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Convulsões e anticonvulsivantes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D5A90D5-B158-42BD-B481-0B039696DE70}"/>
              </a:ext>
            </a:extLst>
          </p:cNvPr>
          <p:cNvSpPr txBox="1"/>
          <p:nvPr/>
        </p:nvSpPr>
        <p:spPr>
          <a:xfrm>
            <a:off x="335360" y="1484784"/>
            <a:ext cx="11379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Anticonvulsivantes agem:</a:t>
            </a:r>
          </a:p>
          <a:p>
            <a:endParaRPr lang="pt-B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/>
              <a:t>Facilitação da neurotransmissão </a:t>
            </a:r>
            <a:r>
              <a:rPr lang="pt-BR" sz="3200" dirty="0" err="1"/>
              <a:t>GABAérgica</a:t>
            </a:r>
            <a:r>
              <a:rPr lang="pt-BR" sz="3200" dirty="0"/>
              <a:t> (GABA(-)), neurotransmissor inibitório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/>
              <a:t>Alterando a função da membrana neuronal evitando despolarizações excessivas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/>
              <a:t>Diminuição da neurotransmissão </a:t>
            </a:r>
            <a:r>
              <a:rPr lang="pt-BR" sz="3200" dirty="0" err="1"/>
              <a:t>Glutamatérgica</a:t>
            </a:r>
            <a:r>
              <a:rPr lang="pt-BR" sz="3200" dirty="0"/>
              <a:t> (GLUTAMATO), entre outros neurotransmissores excitatórios.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/>
              <a:t>Alterações nas concentrações de K</a:t>
            </a:r>
            <a:r>
              <a:rPr lang="pt-BR" sz="3200" baseline="30000" dirty="0"/>
              <a:t>+</a:t>
            </a:r>
            <a:r>
              <a:rPr lang="pt-BR" sz="3200" dirty="0"/>
              <a:t> e Ca</a:t>
            </a:r>
            <a:r>
              <a:rPr lang="pt-BR" sz="3200" baseline="30000" dirty="0"/>
              <a:t> + +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388768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Convulsões e anticonvulsivantes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A11F838-6A2B-4F1B-B5EE-D14CEFDAD9D1}"/>
              </a:ext>
            </a:extLst>
          </p:cNvPr>
          <p:cNvSpPr txBox="1"/>
          <p:nvPr/>
        </p:nvSpPr>
        <p:spPr>
          <a:xfrm>
            <a:off x="402167" y="1556792"/>
            <a:ext cx="116701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O desenvolvimento de novos fármacos anticonvulsivantes ocorrem prioritariamente na</a:t>
            </a:r>
          </a:p>
          <a:p>
            <a:r>
              <a:rPr lang="pt-BR" sz="2400" dirty="0"/>
              <a:t>Medicina Humana onde o mercado de medicamentos antiepiléticos é de alto valor.</a:t>
            </a:r>
          </a:p>
          <a:p>
            <a:endParaRPr lang="pt-BR" dirty="0"/>
          </a:p>
          <a:p>
            <a:r>
              <a:rPr lang="pt-BR" dirty="0"/>
              <a:t>Em Medicina Veterinária acompanhamos esse desenvolvimento e adaptamos os novos</a:t>
            </a:r>
          </a:p>
          <a:p>
            <a:r>
              <a:rPr lang="pt-BR" dirty="0"/>
              <a:t>fármacos e medicamentos às características farmacocinéticas das diferentes espécies animais,</a:t>
            </a:r>
          </a:p>
          <a:p>
            <a:r>
              <a:rPr lang="pt-BR" dirty="0"/>
              <a:t>em especial, cães e gatos.</a:t>
            </a:r>
          </a:p>
        </p:txBody>
      </p:sp>
      <p:pic>
        <p:nvPicPr>
          <p:cNvPr id="4" name="Picture 2" descr="C:\DOCUME~1\LUIZCA~2\LOCALS~1\Temp\~im0007.bmp">
            <a:extLst>
              <a:ext uri="{FF2B5EF4-FFF2-40B4-BE49-F238E27FC236}">
                <a16:creationId xmlns:a16="http://schemas.microsoft.com/office/drawing/2014/main" id="{C7CB4186-44DF-4984-8693-314E5CC9F8BE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79776" y="3472408"/>
            <a:ext cx="4956602" cy="2791752"/>
          </a:xfrm>
          <a:noFill/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7A1CAC5-B7C5-493A-9534-AE10000DA8DE}"/>
              </a:ext>
            </a:extLst>
          </p:cNvPr>
          <p:cNvSpPr/>
          <p:nvPr/>
        </p:nvSpPr>
        <p:spPr>
          <a:xfrm>
            <a:off x="7680176" y="3865116"/>
            <a:ext cx="1356202" cy="15081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DF2889E-0A7E-4267-BFA6-4C5AA1D6DB06}"/>
              </a:ext>
            </a:extLst>
          </p:cNvPr>
          <p:cNvSpPr/>
          <p:nvPr/>
        </p:nvSpPr>
        <p:spPr>
          <a:xfrm>
            <a:off x="4223792" y="3619657"/>
            <a:ext cx="1728192" cy="122413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5850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9AC4A6-E1AF-428C-BD8E-D08CC665E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veremos na aula de hoje?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0B80EB2-B62F-45E1-BD33-F9E6B04611F2}"/>
              </a:ext>
            </a:extLst>
          </p:cNvPr>
          <p:cNvSpPr txBox="1"/>
          <p:nvPr/>
        </p:nvSpPr>
        <p:spPr>
          <a:xfrm>
            <a:off x="258151" y="1412776"/>
            <a:ext cx="116672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Alguns conceitos neuro farmacológicos a serem relembrados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O que são convulsões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Diferenças entre epilepsias e convulsões de diferentes causas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Classificação e padrões das crises convulsivas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Anticonvulsivantes clássicos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Novos anticonvulsivantes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sp>
        <p:nvSpPr>
          <p:cNvPr id="5" name="CaixaDeTexto 3">
            <a:extLst>
              <a:ext uri="{FF2B5EF4-FFF2-40B4-BE49-F238E27FC236}">
                <a16:creationId xmlns:a16="http://schemas.microsoft.com/office/drawing/2014/main" id="{C0EC32D8-BF08-48AF-90C4-238FBB8F2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426" y="6518275"/>
            <a:ext cx="71865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Prof. Dr. Luiz Carlos de Sá-Rocha / Disciplina de Farmacologia Aplicada à Medicina Veterinária / Aula  / Convulsões e anticonvulsivantes</a:t>
            </a:r>
          </a:p>
        </p:txBody>
      </p:sp>
    </p:spTree>
    <p:extLst>
      <p:ext uri="{BB962C8B-B14F-4D97-AF65-F5344CB8AC3E}">
        <p14:creationId xmlns:p14="http://schemas.microsoft.com/office/powerpoint/2010/main" val="2533701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Convulsões e anticonvulsivantes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A11F838-6A2B-4F1B-B5EE-D14CEFDAD9D1}"/>
              </a:ext>
            </a:extLst>
          </p:cNvPr>
          <p:cNvSpPr txBox="1"/>
          <p:nvPr/>
        </p:nvSpPr>
        <p:spPr>
          <a:xfrm>
            <a:off x="402167" y="1556792"/>
            <a:ext cx="1146499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Quando </a:t>
            </a:r>
            <a:r>
              <a:rPr lang="pt-BR" sz="2400" u="sng" dirty="0"/>
              <a:t>utilizar</a:t>
            </a:r>
            <a:r>
              <a:rPr lang="pt-BR" sz="2400" dirty="0"/>
              <a:t> a terapia anticonvulsivante</a:t>
            </a:r>
          </a:p>
          <a:p>
            <a:endParaRPr lang="pt-BR" dirty="0"/>
          </a:p>
          <a:p>
            <a:r>
              <a:rPr lang="pt-BR" sz="2000" dirty="0"/>
              <a:t>Mais do que alguns episódios por ano (2 ou 3)</a:t>
            </a:r>
          </a:p>
          <a:p>
            <a:r>
              <a:rPr lang="pt-BR" sz="2000" dirty="0"/>
              <a:t>Padrão e intensidade aumentam de forma a comprometer o bem estar do animal</a:t>
            </a:r>
          </a:p>
          <a:p>
            <a:r>
              <a:rPr lang="pt-BR" sz="2000" dirty="0"/>
              <a:t>Alteram a qualidade de vida do animal de forma significativa</a:t>
            </a:r>
          </a:p>
          <a:p>
            <a:r>
              <a:rPr lang="pt-BR" sz="2000" dirty="0"/>
              <a:t>Causam alterações emocionais nos proprietários</a:t>
            </a:r>
          </a:p>
          <a:p>
            <a:endParaRPr lang="pt-BR" sz="2000" dirty="0"/>
          </a:p>
          <a:p>
            <a:r>
              <a:rPr lang="pt-BR" sz="2000" dirty="0"/>
              <a:t>Uma vez iniciada a terapia medicamentosa ele não deve ser interrompida</a:t>
            </a:r>
          </a:p>
          <a:p>
            <a:r>
              <a:rPr lang="pt-BR" sz="2000" dirty="0"/>
              <a:t>Avisar proprietários que haverá uma fase de adaptação ao medicamento e sua dosagem (podem haver crises).</a:t>
            </a:r>
          </a:p>
          <a:p>
            <a:r>
              <a:rPr lang="pt-BR" sz="2000" dirty="0"/>
              <a:t>Recomendar ao proprietário que registre as crises (frequência, intensidade e tempo de duração).</a:t>
            </a:r>
          </a:p>
          <a:p>
            <a:r>
              <a:rPr lang="pt-BR" sz="2000" dirty="0"/>
              <a:t>A terapia é recomendada para casos de epilepsia idiopática ou adquirida.</a:t>
            </a:r>
          </a:p>
          <a:p>
            <a:endParaRPr lang="pt-BR" sz="2000" dirty="0"/>
          </a:p>
          <a:p>
            <a:r>
              <a:rPr lang="pt-BR" sz="2000" dirty="0"/>
              <a:t>Nos casos de crises de origem extracranianas a causa principal deve se eliminada (hipoglicemia, encefalopatia</a:t>
            </a:r>
          </a:p>
          <a:p>
            <a:r>
              <a:rPr lang="pt-BR" sz="2000" dirty="0"/>
              <a:t>hepática, intoxicações recorrentes, etc.)</a:t>
            </a:r>
          </a:p>
        </p:txBody>
      </p:sp>
    </p:spTree>
    <p:extLst>
      <p:ext uri="{BB962C8B-B14F-4D97-AF65-F5344CB8AC3E}">
        <p14:creationId xmlns:p14="http://schemas.microsoft.com/office/powerpoint/2010/main" val="1492371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Convulsões e anticonvulsivantes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A11F838-6A2B-4F1B-B5EE-D14CEFDAD9D1}"/>
              </a:ext>
            </a:extLst>
          </p:cNvPr>
          <p:cNvSpPr txBox="1"/>
          <p:nvPr/>
        </p:nvSpPr>
        <p:spPr>
          <a:xfrm>
            <a:off x="402167" y="1556792"/>
            <a:ext cx="1142716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Quando </a:t>
            </a:r>
            <a:r>
              <a:rPr lang="pt-BR" sz="2400" u="sng" dirty="0"/>
              <a:t>utilizar</a:t>
            </a:r>
            <a:r>
              <a:rPr lang="pt-BR" sz="2400" dirty="0"/>
              <a:t> a terapia anticonvulsivante</a:t>
            </a:r>
          </a:p>
          <a:p>
            <a:endParaRPr lang="pt-BR" dirty="0"/>
          </a:p>
          <a:p>
            <a:r>
              <a:rPr lang="pt-BR" sz="2000" dirty="0"/>
              <a:t>Os medicamentos mais utilizados para o início de uma terapia a base de anticonvulsivantes são: fenobarbital</a:t>
            </a:r>
          </a:p>
          <a:p>
            <a:r>
              <a:rPr lang="pt-BR" sz="2000" dirty="0"/>
              <a:t>e </a:t>
            </a:r>
            <a:r>
              <a:rPr lang="pt-BR" sz="2000" dirty="0" err="1"/>
              <a:t>primidona</a:t>
            </a:r>
            <a:r>
              <a:rPr lang="pt-BR" sz="2000" dirty="0"/>
              <a:t>.</a:t>
            </a:r>
          </a:p>
          <a:p>
            <a:endParaRPr lang="pt-BR" sz="2000" dirty="0"/>
          </a:p>
          <a:p>
            <a:r>
              <a:rPr lang="pt-BR" sz="2000" dirty="0"/>
              <a:t>Fazem níveis séricos rapidamente e possuem poucos efeitos colaterais em tratamentos prolongados.</a:t>
            </a:r>
          </a:p>
          <a:p>
            <a:endParaRPr lang="pt-BR" sz="2000" dirty="0"/>
          </a:p>
          <a:p>
            <a:r>
              <a:rPr lang="pt-BR" sz="2000" dirty="0"/>
              <a:t>O fenobarbital é muito utilizado em Medicina Veterinária pois apresenta um taxa de sucesso de cerca de 80%.</a:t>
            </a:r>
          </a:p>
          <a:p>
            <a:endParaRPr lang="pt-BR" sz="2000" dirty="0"/>
          </a:p>
          <a:p>
            <a:r>
              <a:rPr lang="pt-BR" sz="2000" dirty="0"/>
              <a:t>Na persistência de crises pode-se trocar o medicamento ao associar ao </a:t>
            </a:r>
            <a:r>
              <a:rPr lang="pt-BR" sz="2000" dirty="0" err="1"/>
              <a:t>fenobartital</a:t>
            </a:r>
            <a:r>
              <a:rPr lang="pt-BR" sz="2000" dirty="0"/>
              <a:t> a </a:t>
            </a:r>
            <a:r>
              <a:rPr lang="pt-BR" sz="2000" dirty="0" err="1"/>
              <a:t>flunarizina</a:t>
            </a:r>
            <a:endParaRPr lang="pt-BR" sz="2000" dirty="0"/>
          </a:p>
          <a:p>
            <a:r>
              <a:rPr lang="pt-BR" sz="2000" dirty="0"/>
              <a:t>(crises brandas e espaçadas) ou o brometo de potássio (crises intensas e mais frequentes).</a:t>
            </a:r>
          </a:p>
          <a:p>
            <a:endParaRPr lang="pt-BR" sz="2000" dirty="0"/>
          </a:p>
          <a:p>
            <a:r>
              <a:rPr lang="pt-BR" sz="2000" dirty="0"/>
              <a:t>Cães e gatos que possuam quadros resistentes a esses medicamentos podemos usar anticonvulsivantes mais</a:t>
            </a:r>
          </a:p>
          <a:p>
            <a:r>
              <a:rPr lang="pt-BR" sz="2000" dirty="0"/>
              <a:t>modernos. Um bom exemplo é a GABAPENTINA.</a:t>
            </a:r>
          </a:p>
        </p:txBody>
      </p:sp>
    </p:spTree>
    <p:extLst>
      <p:ext uri="{BB962C8B-B14F-4D97-AF65-F5344CB8AC3E}">
        <p14:creationId xmlns:p14="http://schemas.microsoft.com/office/powerpoint/2010/main" val="2850816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Convulsões e anticonvulsivantes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A11F838-6A2B-4F1B-B5EE-D14CEFDAD9D1}"/>
              </a:ext>
            </a:extLst>
          </p:cNvPr>
          <p:cNvSpPr txBox="1"/>
          <p:nvPr/>
        </p:nvSpPr>
        <p:spPr>
          <a:xfrm>
            <a:off x="402167" y="1556792"/>
            <a:ext cx="1130630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C00000"/>
                </a:solidFill>
              </a:rPr>
              <a:t>Quando </a:t>
            </a:r>
            <a:r>
              <a:rPr lang="pt-BR" dirty="0">
                <a:solidFill>
                  <a:srgbClr val="C00000"/>
                </a:solidFill>
              </a:rPr>
              <a:t>e como </a:t>
            </a:r>
            <a:r>
              <a:rPr lang="pt-BR" sz="2400" u="sng" dirty="0">
                <a:solidFill>
                  <a:srgbClr val="C00000"/>
                </a:solidFill>
              </a:rPr>
              <a:t>retirar</a:t>
            </a:r>
            <a:r>
              <a:rPr lang="pt-BR" sz="2400" dirty="0">
                <a:solidFill>
                  <a:srgbClr val="C00000"/>
                </a:solidFill>
              </a:rPr>
              <a:t> a terapia anticonvulsivante</a:t>
            </a:r>
          </a:p>
          <a:p>
            <a:endParaRPr lang="pt-BR" dirty="0"/>
          </a:p>
          <a:p>
            <a:r>
              <a:rPr lang="pt-BR" sz="2000" dirty="0"/>
              <a:t>Se as crises estiverem controladas, deve-se monitorar a função hepática e a medula óssea destes paciente.</a:t>
            </a:r>
          </a:p>
          <a:p>
            <a:endParaRPr lang="pt-BR" sz="2000" dirty="0"/>
          </a:p>
          <a:p>
            <a:r>
              <a:rPr lang="pt-BR" sz="2000" dirty="0"/>
              <a:t>Com tratamento a base de barbitúricos a cada 6 meses os demais a cada 3 meses.</a:t>
            </a:r>
          </a:p>
          <a:p>
            <a:endParaRPr lang="pt-BR" sz="2000" dirty="0"/>
          </a:p>
          <a:p>
            <a:r>
              <a:rPr lang="pt-BR" sz="2000" dirty="0"/>
              <a:t>Se após 6 meses de tratamento as crises forem plenamente controladas pode-se tentar retirar gradativamente </a:t>
            </a:r>
          </a:p>
          <a:p>
            <a:r>
              <a:rPr lang="pt-BR" sz="2000" dirty="0"/>
              <a:t>o medicamento utilizado retornando apenas em casos de ressurgimento das crises.</a:t>
            </a:r>
          </a:p>
        </p:txBody>
      </p:sp>
    </p:spTree>
    <p:extLst>
      <p:ext uri="{BB962C8B-B14F-4D97-AF65-F5344CB8AC3E}">
        <p14:creationId xmlns:p14="http://schemas.microsoft.com/office/powerpoint/2010/main" val="1477672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Convulsões e anticonvulsivantes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02167" y="1527048"/>
            <a:ext cx="11379200" cy="4710264"/>
          </a:xfrm>
        </p:spPr>
        <p:txBody>
          <a:bodyPr/>
          <a:lstStyle/>
          <a:p>
            <a:r>
              <a:rPr lang="pt-BR" sz="2400" dirty="0"/>
              <a:t>4 - Anticonvulsivantes clássicos</a:t>
            </a:r>
          </a:p>
          <a:p>
            <a:endParaRPr lang="pt-BR" sz="2400" dirty="0"/>
          </a:p>
          <a:p>
            <a:pPr marL="1077913" indent="-1077913">
              <a:buNone/>
            </a:pPr>
            <a:r>
              <a:rPr lang="pt-BR" sz="2200" dirty="0">
                <a:solidFill>
                  <a:srgbClr val="C00000"/>
                </a:solidFill>
              </a:rPr>
              <a:t>	</a:t>
            </a:r>
            <a:r>
              <a:rPr lang="pt-BR" sz="2000" dirty="0">
                <a:solidFill>
                  <a:srgbClr val="C00000"/>
                </a:solidFill>
              </a:rPr>
              <a:t>Fenobarbital (Barbitúrico) / </a:t>
            </a:r>
            <a:r>
              <a:rPr lang="pt-BR" sz="2000" dirty="0" err="1">
                <a:solidFill>
                  <a:srgbClr val="C00000"/>
                </a:solidFill>
              </a:rPr>
              <a:t>Gardenal</a:t>
            </a:r>
            <a:r>
              <a:rPr lang="pt-BR" sz="2000" dirty="0">
                <a:solidFill>
                  <a:srgbClr val="C00000"/>
                </a:solidFill>
              </a:rPr>
              <a:t> </a:t>
            </a:r>
            <a:r>
              <a:rPr lang="pt-BR" sz="2000" baseline="30000" dirty="0">
                <a:solidFill>
                  <a:srgbClr val="C00000"/>
                </a:solidFill>
              </a:rPr>
              <a:t>®</a:t>
            </a:r>
            <a:r>
              <a:rPr lang="pt-BR" sz="2000" dirty="0">
                <a:solidFill>
                  <a:srgbClr val="C00000"/>
                </a:solidFill>
              </a:rPr>
              <a:t> | </a:t>
            </a:r>
            <a:r>
              <a:rPr lang="pt-BR" sz="2000" dirty="0"/>
              <a:t>Crise focais e generalizadas. Baixo custo!</a:t>
            </a:r>
          </a:p>
          <a:p>
            <a:pPr marL="1077913" indent="-1077913">
              <a:buNone/>
            </a:pPr>
            <a:r>
              <a:rPr lang="pt-BR" sz="2000" dirty="0"/>
              <a:t>Interagem com os receptores de GABA e promovem maior tempo de abertura do canal iônico, maior condutância de Cl- e hiperpolarização das membranas pós-sinápticas, diminuindo assim a condução dos impulsos nervosos.</a:t>
            </a:r>
          </a:p>
          <a:p>
            <a:pPr marL="1077913" indent="-1077913">
              <a:buNone/>
            </a:pPr>
            <a:r>
              <a:rPr lang="pt-BR" sz="2000" dirty="0"/>
              <a:t>Pode ser usado por via oral.</a:t>
            </a:r>
          </a:p>
          <a:p>
            <a:pPr marL="1077913" indent="-1077913">
              <a:buNone/>
            </a:pPr>
            <a:r>
              <a:rPr lang="pt-BR" sz="2000" dirty="0"/>
              <a:t>2 a 6mg/kg a cada 12hs – Dose de ataque para cães</a:t>
            </a:r>
          </a:p>
          <a:p>
            <a:pPr marL="1077913" indent="-1077913">
              <a:buNone/>
            </a:pPr>
            <a:r>
              <a:rPr lang="pt-BR" sz="2000" dirty="0"/>
              <a:t>1 a 5mg/kg a cada 12hs – Gatos</a:t>
            </a:r>
          </a:p>
          <a:p>
            <a:pPr marL="1077913" indent="-1077913">
              <a:buNone/>
            </a:pPr>
            <a:r>
              <a:rPr lang="pt-BR" sz="2000" dirty="0"/>
              <a:t>Via IV tem efeito anticonvulsivante em 20 a 30 minutos</a:t>
            </a:r>
          </a:p>
          <a:p>
            <a:pPr marL="1077913" indent="-1077913">
              <a:buNone/>
            </a:pPr>
            <a:r>
              <a:rPr lang="pt-BR" sz="2000" dirty="0"/>
              <a:t>Efeitos colaterais: sedação, poliúria, polidipsia e polifagia. Raramente pode causar anemia. Causa</a:t>
            </a:r>
          </a:p>
          <a:p>
            <a:pPr marL="1077913" indent="-1077913">
              <a:buNone/>
            </a:pPr>
            <a:r>
              <a:rPr lang="pt-BR" sz="2000" dirty="0"/>
              <a:t>Indução de enzimas hepáticas o que pode mascarar a avalição dos efeitos hepáticos do fenobarbital.</a:t>
            </a:r>
            <a:r>
              <a:rPr lang="pt-BR" sz="2000" dirty="0">
                <a:solidFill>
                  <a:srgbClr val="C00000"/>
                </a:solidFill>
              </a:rPr>
              <a:t> </a:t>
            </a:r>
            <a:endParaRPr lang="pt-BR" sz="2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Convulsões e anticonvulsivantes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02167" y="1527048"/>
            <a:ext cx="11379200" cy="4710264"/>
          </a:xfrm>
        </p:spPr>
        <p:txBody>
          <a:bodyPr/>
          <a:lstStyle/>
          <a:p>
            <a:r>
              <a:rPr lang="pt-BR" sz="2400" dirty="0"/>
              <a:t>4 - Anticonvulsivantes clássicos</a:t>
            </a:r>
          </a:p>
          <a:p>
            <a:pPr marL="1077913" indent="-1077913">
              <a:buNone/>
            </a:pPr>
            <a:r>
              <a:rPr lang="pt-BR" sz="2200" dirty="0">
                <a:solidFill>
                  <a:srgbClr val="C00000"/>
                </a:solidFill>
              </a:rPr>
              <a:t>	</a:t>
            </a:r>
            <a:r>
              <a:rPr lang="pt-BR" sz="2000" dirty="0">
                <a:solidFill>
                  <a:srgbClr val="C00000"/>
                </a:solidFill>
              </a:rPr>
              <a:t>	</a:t>
            </a: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Primidona</a:t>
            </a:r>
            <a:r>
              <a:rPr lang="pt-BR" sz="2000" dirty="0">
                <a:solidFill>
                  <a:srgbClr val="C00000"/>
                </a:solidFill>
              </a:rPr>
              <a:t> / </a:t>
            </a:r>
            <a:r>
              <a:rPr lang="pt-BR" sz="2000" dirty="0" err="1">
                <a:solidFill>
                  <a:srgbClr val="C00000"/>
                </a:solidFill>
              </a:rPr>
              <a:t>Primidona</a:t>
            </a:r>
            <a:r>
              <a:rPr lang="pt-BR" sz="2000" baseline="30000" dirty="0">
                <a:solidFill>
                  <a:srgbClr val="C00000"/>
                </a:solidFill>
              </a:rPr>
              <a:t> ® </a:t>
            </a:r>
            <a:r>
              <a:rPr lang="pt-BR" sz="2000" dirty="0">
                <a:solidFill>
                  <a:srgbClr val="C00000"/>
                </a:solidFill>
              </a:rPr>
              <a:t>| </a:t>
            </a:r>
            <a:r>
              <a:rPr lang="pt-BR" sz="2000" dirty="0" err="1"/>
              <a:t>Biotransformado</a:t>
            </a:r>
            <a:r>
              <a:rPr lang="pt-BR" sz="2000" dirty="0"/>
              <a:t> em fenobarbital! Crise focais e generalizadas.</a:t>
            </a:r>
          </a:p>
          <a:p>
            <a:pPr marL="1077913" indent="-1077913">
              <a:buNone/>
            </a:pPr>
            <a:r>
              <a:rPr lang="pt-BR" sz="2000" dirty="0"/>
              <a:t>Tem ação rápida e é absorvida pela via oral.</a:t>
            </a:r>
          </a:p>
          <a:p>
            <a:pPr marL="1077913" indent="-1077913">
              <a:buNone/>
            </a:pPr>
            <a:r>
              <a:rPr lang="pt-BR" sz="2000" dirty="0"/>
              <a:t>Meia vida plasmática entre 5 e 15hs</a:t>
            </a:r>
          </a:p>
          <a:p>
            <a:pPr marL="1077913" indent="-1077913">
              <a:buNone/>
            </a:pPr>
            <a:r>
              <a:rPr lang="pt-BR" sz="2000" dirty="0"/>
              <a:t>Cães: 35 a 70mg/kg em duas vezes</a:t>
            </a: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Gatos: NÃO RECOMENDADA!</a:t>
            </a:r>
          </a:p>
          <a:p>
            <a:pPr marL="1077913" indent="-1077913">
              <a:buNone/>
            </a:pPr>
            <a:r>
              <a:rPr lang="pt-BR" sz="2000" dirty="0"/>
              <a:t>Os efeitos colaterais são os mesmos que para o fenobarbital mas mais intensos.</a:t>
            </a: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endParaRPr lang="pt-BR" sz="2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213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Convulsões e anticonvulsivantes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02167" y="1527048"/>
            <a:ext cx="11379200" cy="4710264"/>
          </a:xfrm>
        </p:spPr>
        <p:txBody>
          <a:bodyPr/>
          <a:lstStyle/>
          <a:p>
            <a:r>
              <a:rPr lang="pt-BR" sz="2400" dirty="0"/>
              <a:t>4 - Anticonvulsivantes clássicos</a:t>
            </a:r>
          </a:p>
          <a:p>
            <a:pPr marL="1077913" indent="-1077913">
              <a:buNone/>
            </a:pPr>
            <a:r>
              <a:rPr lang="pt-BR" sz="2200" dirty="0">
                <a:solidFill>
                  <a:srgbClr val="C00000"/>
                </a:solidFill>
              </a:rPr>
              <a:t>	</a:t>
            </a:r>
            <a:endParaRPr lang="pt-BR" sz="2000" dirty="0">
              <a:solidFill>
                <a:srgbClr val="C00000"/>
              </a:solidFill>
            </a:endParaRP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Fenitoína</a:t>
            </a:r>
            <a:r>
              <a:rPr lang="pt-BR" sz="2000" dirty="0">
                <a:solidFill>
                  <a:srgbClr val="C00000"/>
                </a:solidFill>
              </a:rPr>
              <a:t> ou Difenil-</a:t>
            </a:r>
            <a:r>
              <a:rPr lang="pt-BR" sz="2000" dirty="0" err="1">
                <a:solidFill>
                  <a:srgbClr val="C00000"/>
                </a:solidFill>
              </a:rPr>
              <a:t>hidantoína</a:t>
            </a:r>
            <a:r>
              <a:rPr lang="pt-BR" sz="2000" dirty="0">
                <a:solidFill>
                  <a:srgbClr val="C00000"/>
                </a:solidFill>
              </a:rPr>
              <a:t> / </a:t>
            </a:r>
            <a:r>
              <a:rPr lang="pt-BR" sz="2000" dirty="0" err="1">
                <a:solidFill>
                  <a:srgbClr val="C00000"/>
                </a:solidFill>
              </a:rPr>
              <a:t>Hidantal</a:t>
            </a:r>
            <a:r>
              <a:rPr lang="pt-BR" sz="2000" baseline="30000" dirty="0">
                <a:solidFill>
                  <a:srgbClr val="C00000"/>
                </a:solidFill>
              </a:rPr>
              <a:t> ® </a:t>
            </a:r>
            <a:r>
              <a:rPr lang="pt-BR" sz="2000" dirty="0">
                <a:solidFill>
                  <a:srgbClr val="C00000"/>
                </a:solidFill>
              </a:rPr>
              <a:t>| </a:t>
            </a:r>
            <a:r>
              <a:rPr lang="pt-BR" sz="2000" dirty="0"/>
              <a:t>Estabilizador da membrana neuronal!</a:t>
            </a:r>
          </a:p>
          <a:p>
            <a:pPr marL="1077913" indent="-1077913">
              <a:buNone/>
            </a:pPr>
            <a:r>
              <a:rPr lang="pt-BR" sz="2000" dirty="0"/>
              <a:t>90% da dose oral administrada se liga a proteínas plasmáticas</a:t>
            </a:r>
          </a:p>
          <a:p>
            <a:pPr marL="1077913" indent="-1077913">
              <a:buNone/>
            </a:pPr>
            <a:r>
              <a:rPr lang="pt-BR" sz="2000" dirty="0"/>
              <a:t>Recomendada para convulsões generalizadas e focais.</a:t>
            </a:r>
          </a:p>
          <a:p>
            <a:pPr marL="1077913" indent="-1077913">
              <a:buNone/>
            </a:pPr>
            <a:r>
              <a:rPr lang="pt-BR" sz="2000" dirty="0"/>
              <a:t>Muito utilizada em cães de trabalho onde a sedação causada pelo fenobarbital ou </a:t>
            </a:r>
            <a:r>
              <a:rPr lang="pt-BR" sz="2000" dirty="0" err="1"/>
              <a:t>primidona</a:t>
            </a:r>
            <a:r>
              <a:rPr lang="pt-BR" sz="2000" dirty="0"/>
              <a:t> são</a:t>
            </a:r>
          </a:p>
          <a:p>
            <a:pPr marL="1077913" indent="-1077913">
              <a:buNone/>
            </a:pPr>
            <a:r>
              <a:rPr lang="pt-BR" sz="2000" dirty="0"/>
              <a:t>efeitos colaterais muito indesejados.</a:t>
            </a: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Não recomendado para gatos!</a:t>
            </a:r>
          </a:p>
          <a:p>
            <a:pPr marL="1077913" indent="-1077913">
              <a:buNone/>
            </a:pPr>
            <a:r>
              <a:rPr lang="pt-BR" sz="2000" dirty="0"/>
              <a:t>Efeito colateral mais comum: hepatopatias</a:t>
            </a:r>
          </a:p>
          <a:p>
            <a:pPr>
              <a:buNone/>
            </a:pPr>
            <a:endParaRPr lang="pt-BR" sz="2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781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Convulsões e anticonvulsivantes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02167" y="1527048"/>
            <a:ext cx="11379200" cy="4854280"/>
          </a:xfrm>
        </p:spPr>
        <p:txBody>
          <a:bodyPr/>
          <a:lstStyle/>
          <a:p>
            <a:r>
              <a:rPr lang="pt-BR" sz="2400" dirty="0"/>
              <a:t>4 - Anticonvulsivantes clássicos</a:t>
            </a:r>
          </a:p>
          <a:p>
            <a:pPr marL="1077913" indent="-1077913">
              <a:buNone/>
            </a:pPr>
            <a:r>
              <a:rPr lang="pt-BR" sz="2200" dirty="0">
                <a:solidFill>
                  <a:srgbClr val="C00000"/>
                </a:solidFill>
              </a:rPr>
              <a:t>	</a:t>
            </a:r>
            <a:r>
              <a:rPr lang="pt-BR" sz="2000" dirty="0">
                <a:solidFill>
                  <a:srgbClr val="C00000"/>
                </a:solidFill>
              </a:rPr>
              <a:t>Diazepam (Benzodiazepínico) / </a:t>
            </a:r>
            <a:r>
              <a:rPr lang="pt-BR" sz="2000" dirty="0" err="1">
                <a:solidFill>
                  <a:srgbClr val="C00000"/>
                </a:solidFill>
              </a:rPr>
              <a:t>Dienpax</a:t>
            </a:r>
            <a:r>
              <a:rPr lang="pt-BR" sz="2000" baseline="30000" dirty="0">
                <a:solidFill>
                  <a:srgbClr val="C00000"/>
                </a:solidFill>
              </a:rPr>
              <a:t> ® </a:t>
            </a:r>
            <a:r>
              <a:rPr lang="pt-BR" sz="2000" dirty="0">
                <a:solidFill>
                  <a:srgbClr val="C00000"/>
                </a:solidFill>
              </a:rPr>
              <a:t>| </a:t>
            </a:r>
            <a:r>
              <a:rPr lang="pt-BR" sz="2000" dirty="0"/>
              <a:t>Facilitadores da neurotransmissão GABA.</a:t>
            </a: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Clonazepam</a:t>
            </a:r>
            <a:r>
              <a:rPr lang="pt-BR" sz="2000" dirty="0">
                <a:solidFill>
                  <a:srgbClr val="C00000"/>
                </a:solidFill>
              </a:rPr>
              <a:t> (Benzodiazepínico) / Rivotril</a:t>
            </a:r>
            <a:r>
              <a:rPr lang="pt-BR" sz="2000" baseline="30000" dirty="0">
                <a:solidFill>
                  <a:srgbClr val="C00000"/>
                </a:solidFill>
              </a:rPr>
              <a:t> ® </a:t>
            </a:r>
            <a:r>
              <a:rPr lang="pt-BR" sz="2000" dirty="0">
                <a:solidFill>
                  <a:srgbClr val="C00000"/>
                </a:solidFill>
              </a:rPr>
              <a:t>| </a:t>
            </a:r>
            <a:r>
              <a:rPr lang="pt-BR" sz="2000" dirty="0"/>
              <a:t>Facilitadores da neurotransmissão GABA.</a:t>
            </a:r>
            <a:endParaRPr lang="pt-BR" sz="2000" dirty="0">
              <a:solidFill>
                <a:srgbClr val="C00000"/>
              </a:solidFill>
            </a:endParaRP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Outros BZD não pouco utilizados pois seus efeitos terapêuticos são menores ou iguais ao Diazepam</a:t>
            </a: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e ao </a:t>
            </a:r>
            <a:r>
              <a:rPr lang="pt-BR" sz="2000" dirty="0" err="1">
                <a:solidFill>
                  <a:srgbClr val="C00000"/>
                </a:solidFill>
              </a:rPr>
              <a:t>clonazepam</a:t>
            </a:r>
            <a:r>
              <a:rPr lang="pt-BR" sz="2000" dirty="0">
                <a:solidFill>
                  <a:srgbClr val="C00000"/>
                </a:solidFill>
              </a:rPr>
              <a:t>.</a:t>
            </a:r>
          </a:p>
          <a:p>
            <a:pPr marL="1077913" indent="-1077913">
              <a:buNone/>
            </a:pPr>
            <a:r>
              <a:rPr lang="pt-BR" sz="2000" dirty="0"/>
              <a:t>Diazepam</a:t>
            </a:r>
          </a:p>
          <a:p>
            <a:pPr marL="1077913" indent="-1077913">
              <a:buNone/>
            </a:pPr>
            <a:r>
              <a:rPr lang="pt-BR" sz="2000" dirty="0"/>
              <a:t>Uso oral com meia vida plasmática de 1 a 2 dias</a:t>
            </a:r>
          </a:p>
          <a:p>
            <a:pPr marL="1077913" indent="-1077913">
              <a:buNone/>
            </a:pPr>
            <a:r>
              <a:rPr lang="pt-BR" sz="2000" dirty="0"/>
              <a:t>Totalmente </a:t>
            </a:r>
            <a:r>
              <a:rPr lang="pt-BR" sz="2000" dirty="0" err="1"/>
              <a:t>biotransformado</a:t>
            </a:r>
            <a:r>
              <a:rPr lang="pt-BR" sz="2000" dirty="0"/>
              <a:t> pelo fígado</a:t>
            </a:r>
          </a:p>
          <a:p>
            <a:pPr marL="1077913" indent="-1077913">
              <a:buNone/>
            </a:pPr>
            <a:r>
              <a:rPr lang="pt-BR" sz="2000" dirty="0"/>
              <a:t>Na administração endovenosa a penetração no SNC é imediata e por isso o Diazepam é</a:t>
            </a:r>
          </a:p>
          <a:p>
            <a:pPr marL="1077913" indent="-1077913">
              <a:buNone/>
            </a:pPr>
            <a:r>
              <a:rPr lang="pt-BR" sz="2000" dirty="0"/>
              <a:t>recomendado nos tratamentos de emergência</a:t>
            </a:r>
          </a:p>
          <a:p>
            <a:pPr marL="1077913" indent="-1077913">
              <a:buNone/>
            </a:pPr>
            <a:r>
              <a:rPr lang="pt-BR" sz="2000" dirty="0"/>
              <a:t>Doses: de 0,5 a 1,0mg cães de pequeno porte e 10,0 a 50,0mg para cães de grande porte</a:t>
            </a:r>
          </a:p>
          <a:p>
            <a:pPr marL="1077913" indent="-1077913">
              <a:buNone/>
            </a:pPr>
            <a:r>
              <a:rPr lang="pt-BR" sz="2000" dirty="0"/>
              <a:t>Gatos: 1 a 2 mg a cada 8hs</a:t>
            </a:r>
          </a:p>
          <a:p>
            <a:pPr marL="1077913" indent="-1077913">
              <a:buNone/>
            </a:pPr>
            <a:r>
              <a:rPr lang="pt-BR" sz="2000" dirty="0"/>
              <a:t>São muito seguros!!</a:t>
            </a:r>
          </a:p>
          <a:p>
            <a:pPr marL="1077913" indent="-1077913">
              <a:buNone/>
            </a:pPr>
            <a:endParaRPr lang="pt-BR" sz="2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159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Convulsões e anticonvulsivantes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02167" y="1527048"/>
            <a:ext cx="11379200" cy="4854280"/>
          </a:xfrm>
        </p:spPr>
        <p:txBody>
          <a:bodyPr/>
          <a:lstStyle/>
          <a:p>
            <a:r>
              <a:rPr lang="pt-BR" sz="2400" dirty="0"/>
              <a:t>4 - Anticonvulsivantes clássicos</a:t>
            </a:r>
          </a:p>
          <a:p>
            <a:pPr marL="1077913" indent="-1077913">
              <a:buNone/>
            </a:pPr>
            <a:r>
              <a:rPr lang="pt-BR" sz="2200" dirty="0">
                <a:solidFill>
                  <a:srgbClr val="C00000"/>
                </a:solidFill>
              </a:rPr>
              <a:t>	</a:t>
            </a:r>
            <a:r>
              <a:rPr lang="pt-BR" sz="2000" dirty="0">
                <a:solidFill>
                  <a:srgbClr val="C00000"/>
                </a:solidFill>
              </a:rPr>
              <a:t>Diazepam (Benzodiazepínico) / </a:t>
            </a:r>
            <a:r>
              <a:rPr lang="pt-BR" sz="2000" dirty="0" err="1">
                <a:solidFill>
                  <a:srgbClr val="C00000"/>
                </a:solidFill>
              </a:rPr>
              <a:t>Dienpax</a:t>
            </a:r>
            <a:r>
              <a:rPr lang="pt-BR" sz="2000" baseline="30000" dirty="0">
                <a:solidFill>
                  <a:srgbClr val="C00000"/>
                </a:solidFill>
              </a:rPr>
              <a:t> ® </a:t>
            </a:r>
            <a:r>
              <a:rPr lang="pt-BR" sz="2000" dirty="0">
                <a:solidFill>
                  <a:srgbClr val="C00000"/>
                </a:solidFill>
              </a:rPr>
              <a:t>| </a:t>
            </a:r>
            <a:r>
              <a:rPr lang="pt-BR" sz="2000" dirty="0"/>
              <a:t>Facilitadores da neurotransmissão GABA.</a:t>
            </a: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Clonazepam</a:t>
            </a:r>
            <a:r>
              <a:rPr lang="pt-BR" sz="2000" dirty="0">
                <a:solidFill>
                  <a:srgbClr val="C00000"/>
                </a:solidFill>
              </a:rPr>
              <a:t> (Benzodiazepínico) / Rivotril</a:t>
            </a:r>
            <a:r>
              <a:rPr lang="pt-BR" sz="2000" baseline="30000" dirty="0">
                <a:solidFill>
                  <a:srgbClr val="C00000"/>
                </a:solidFill>
              </a:rPr>
              <a:t> ® </a:t>
            </a:r>
            <a:r>
              <a:rPr lang="pt-BR" sz="2000" dirty="0">
                <a:solidFill>
                  <a:srgbClr val="C00000"/>
                </a:solidFill>
              </a:rPr>
              <a:t>| </a:t>
            </a:r>
            <a:r>
              <a:rPr lang="pt-BR" sz="2000" dirty="0"/>
              <a:t>Facilitadores da neurotransmissão GABA.</a:t>
            </a:r>
            <a:endParaRPr lang="pt-BR" sz="2000" dirty="0">
              <a:solidFill>
                <a:srgbClr val="C00000"/>
              </a:solidFill>
            </a:endParaRP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Outros BZD não pouco utilizados pois seus efeitos terapêuticos são menores ou iguais ao Diazepam</a:t>
            </a: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e ao </a:t>
            </a:r>
            <a:r>
              <a:rPr lang="pt-BR" sz="2000" dirty="0" err="1">
                <a:solidFill>
                  <a:srgbClr val="C00000"/>
                </a:solidFill>
              </a:rPr>
              <a:t>clonazepam</a:t>
            </a:r>
            <a:r>
              <a:rPr lang="pt-BR" sz="2000" dirty="0">
                <a:solidFill>
                  <a:srgbClr val="C00000"/>
                </a:solidFill>
              </a:rPr>
              <a:t>.</a:t>
            </a:r>
          </a:p>
          <a:p>
            <a:pPr marL="1077913" indent="-1077913">
              <a:buNone/>
            </a:pPr>
            <a:r>
              <a:rPr lang="pt-BR" sz="2000" dirty="0" err="1"/>
              <a:t>Clonazepam</a:t>
            </a:r>
            <a:endParaRPr lang="pt-BR" sz="2000" dirty="0"/>
          </a:p>
          <a:p>
            <a:pPr marL="1077913" indent="-1077913">
              <a:buNone/>
            </a:pPr>
            <a:r>
              <a:rPr lang="pt-BR" sz="2000" dirty="0"/>
              <a:t>Meia vida plasmática de 1 dia</a:t>
            </a:r>
          </a:p>
          <a:p>
            <a:pPr marL="1077913" indent="-1077913">
              <a:buNone/>
            </a:pPr>
            <a:r>
              <a:rPr lang="pt-BR" sz="2000" dirty="0"/>
              <a:t>Utilizado nas convulsões generalizadas ou focais, crises de ausência e </a:t>
            </a:r>
            <a:r>
              <a:rPr lang="pt-BR" sz="2000" dirty="0" err="1"/>
              <a:t>mioclônicas</a:t>
            </a:r>
            <a:r>
              <a:rPr lang="pt-BR" sz="2000" dirty="0"/>
              <a:t>.</a:t>
            </a:r>
          </a:p>
          <a:p>
            <a:pPr marL="1077913" indent="-1077913">
              <a:buNone/>
            </a:pPr>
            <a:r>
              <a:rPr lang="pt-BR" sz="2000" dirty="0"/>
              <a:t>Pode haver tolerância em cães e gatos piorando quadros de convulsões generalizadas</a:t>
            </a:r>
          </a:p>
          <a:p>
            <a:pPr marL="1077913" indent="-1077913">
              <a:buNone/>
            </a:pPr>
            <a:r>
              <a:rPr lang="pt-BR" sz="2000" dirty="0"/>
              <a:t>Não utilizado nos gatos</a:t>
            </a:r>
          </a:p>
          <a:p>
            <a:pPr marL="1077913" indent="-1077913">
              <a:buNone/>
            </a:pPr>
            <a:r>
              <a:rPr lang="pt-BR" sz="2000" dirty="0"/>
              <a:t>Dose recomendada em cães: 1,5mg/kg em 3 doses de 0,5mg/kg</a:t>
            </a:r>
          </a:p>
          <a:p>
            <a:pPr marL="1077913" indent="-1077913">
              <a:buNone/>
            </a:pPr>
            <a:endParaRPr lang="pt-BR" sz="2000" dirty="0"/>
          </a:p>
          <a:p>
            <a:pPr marL="1077913" indent="-1077913">
              <a:buNone/>
            </a:pPr>
            <a:endParaRPr lang="pt-BR" sz="2000" dirty="0"/>
          </a:p>
          <a:p>
            <a:pPr marL="1077913" indent="-1077913">
              <a:buNone/>
            </a:pPr>
            <a:endParaRPr lang="pt-BR" sz="2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6548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449E2C6-3E86-4FAF-9476-5FEBD53A9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/>
          <a:lstStyle/>
          <a:p>
            <a:r>
              <a:rPr lang="en-US" dirty="0"/>
              <a:t>Receptor de GABA</a:t>
            </a:r>
            <a:br>
              <a:rPr lang="en-US" dirty="0"/>
            </a:b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172E9C3-D2E7-4602-910E-121EB293258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/>
          <a:p>
            <a:r>
              <a:rPr lang="en-US" dirty="0" err="1"/>
              <a:t>Fármacos</a:t>
            </a:r>
            <a:r>
              <a:rPr lang="en-US" dirty="0"/>
              <a:t> </a:t>
            </a:r>
            <a:r>
              <a:rPr lang="en-US" dirty="0" err="1"/>
              <a:t>anticonvulsivantes</a:t>
            </a:r>
            <a:r>
              <a:rPr lang="en-US" dirty="0"/>
              <a:t> e </a:t>
            </a:r>
            <a:r>
              <a:rPr lang="en-US" dirty="0" err="1"/>
              <a:t>seus</a:t>
            </a:r>
            <a:r>
              <a:rPr lang="en-US" dirty="0"/>
              <a:t> </a:t>
            </a:r>
            <a:r>
              <a:rPr lang="en-US" dirty="0" err="1"/>
              <a:t>locais</a:t>
            </a:r>
            <a:r>
              <a:rPr lang="en-US" dirty="0"/>
              <a:t> de </a:t>
            </a:r>
            <a:r>
              <a:rPr lang="en-US" dirty="0" err="1"/>
              <a:t>ação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o receptor de GABA.</a:t>
            </a:r>
          </a:p>
          <a:p>
            <a:r>
              <a:rPr lang="en-US" dirty="0" err="1"/>
              <a:t>Sítio</a:t>
            </a:r>
            <a:r>
              <a:rPr lang="en-US" dirty="0"/>
              <a:t> de </a:t>
            </a:r>
            <a:r>
              <a:rPr lang="en-US" dirty="0" err="1"/>
              <a:t>ligação</a:t>
            </a:r>
            <a:r>
              <a:rPr lang="en-US" dirty="0"/>
              <a:t> dos BZDs que </a:t>
            </a:r>
            <a:r>
              <a:rPr lang="en-US" dirty="0" err="1"/>
              <a:t>facilitam</a:t>
            </a:r>
            <a:r>
              <a:rPr lang="en-US" dirty="0"/>
              <a:t> a </a:t>
            </a:r>
            <a:r>
              <a:rPr lang="en-US" dirty="0" err="1"/>
              <a:t>neurotransmissão</a:t>
            </a:r>
            <a:r>
              <a:rPr lang="en-US" dirty="0"/>
              <a:t> </a:t>
            </a:r>
            <a:r>
              <a:rPr lang="en-US" dirty="0" err="1"/>
              <a:t>GABAégica</a:t>
            </a:r>
            <a:r>
              <a:rPr lang="en-US" dirty="0"/>
              <a:t> (seta).</a:t>
            </a:r>
          </a:p>
          <a:p>
            <a:endParaRPr lang="en-US" dirty="0"/>
          </a:p>
        </p:txBody>
      </p:sp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7A6D7D9C-CE12-4126-858C-5CFDC0F5A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667" y="685800"/>
            <a:ext cx="5180266" cy="5410200"/>
          </a:xfrm>
          <a:prstGeom prst="rect">
            <a:avLst/>
          </a:prstGeom>
          <a:noFill/>
        </p:spPr>
      </p:pic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4FB5E99D-CC9B-48E9-97AA-145F121EFC91}"/>
              </a:ext>
            </a:extLst>
          </p:cNvPr>
          <p:cNvSpPr/>
          <p:nvPr/>
        </p:nvSpPr>
        <p:spPr>
          <a:xfrm>
            <a:off x="6384032" y="3066864"/>
            <a:ext cx="720080" cy="324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AA2C69E-073C-4805-A5FF-85426275CFCD}"/>
              </a:ext>
            </a:extLst>
          </p:cNvPr>
          <p:cNvSpPr txBox="1"/>
          <p:nvPr/>
        </p:nvSpPr>
        <p:spPr>
          <a:xfrm>
            <a:off x="9647501" y="4509120"/>
            <a:ext cx="21884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/>
              <a:t>Hiperpolarização da </a:t>
            </a:r>
          </a:p>
          <a:p>
            <a:pPr algn="ctr"/>
            <a:r>
              <a:rPr lang="pt-BR" sz="1600" dirty="0"/>
              <a:t>membrana com parada</a:t>
            </a:r>
          </a:p>
          <a:p>
            <a:pPr algn="ctr"/>
            <a:r>
              <a:rPr lang="pt-BR" sz="1600" dirty="0"/>
              <a:t>da condução do impulso</a:t>
            </a:r>
          </a:p>
          <a:p>
            <a:pPr algn="ctr"/>
            <a:r>
              <a:rPr lang="pt-BR" sz="1600" dirty="0"/>
              <a:t>nervoso</a:t>
            </a:r>
          </a:p>
        </p:txBody>
      </p:sp>
    </p:spTree>
    <p:extLst>
      <p:ext uri="{BB962C8B-B14F-4D97-AF65-F5344CB8AC3E}">
        <p14:creationId xmlns:p14="http://schemas.microsoft.com/office/powerpoint/2010/main" val="3966883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408734" y="830436"/>
            <a:ext cx="7340600" cy="3822700"/>
            <a:chOff x="1803400" y="1790700"/>
            <a:chExt cx="7340600" cy="3822700"/>
          </a:xfrm>
        </p:grpSpPr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1803400" y="3238500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Novidades</a:t>
              </a:r>
              <a:endParaRPr lang="pt-BR"/>
            </a:p>
          </p:txBody>
        </p:sp>
        <p:sp>
          <p:nvSpPr>
            <p:cNvPr id="6" name="Line 10"/>
            <p:cNvSpPr>
              <a:spLocks noChangeShapeType="1"/>
            </p:cNvSpPr>
            <p:nvPr/>
          </p:nvSpPr>
          <p:spPr bwMode="auto">
            <a:xfrm>
              <a:off x="3886200" y="1803400"/>
              <a:ext cx="0" cy="381000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 bwMode="auto">
            <a:xfrm flipH="1">
              <a:off x="3581400" y="5600700"/>
              <a:ext cx="304800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>
              <a:off x="3594100" y="1803400"/>
              <a:ext cx="304800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3"/>
            <p:cNvSpPr>
              <a:spLocks noChangeArrowheads="1"/>
            </p:cNvSpPr>
            <p:nvPr/>
          </p:nvSpPr>
          <p:spPr bwMode="auto">
            <a:xfrm>
              <a:off x="3962400" y="3162300"/>
              <a:ext cx="457200" cy="1143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4521200" y="3251200"/>
              <a:ext cx="1828800" cy="914400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Sistema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Septo-hipocampal</a:t>
              </a:r>
              <a:endParaRPr lang="pt-BR"/>
            </a:p>
          </p:txBody>
        </p:sp>
        <p:sp>
          <p:nvSpPr>
            <p:cNvPr id="11" name="AutoShape 15"/>
            <p:cNvSpPr>
              <a:spLocks noChangeArrowheads="1"/>
            </p:cNvSpPr>
            <p:nvPr/>
          </p:nvSpPr>
          <p:spPr bwMode="auto">
            <a:xfrm>
              <a:off x="6451600" y="3162300"/>
              <a:ext cx="457200" cy="1143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7315200" y="3289300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dirty="0"/>
                <a:t>Aumento da</a:t>
              </a:r>
            </a:p>
            <a:p>
              <a:pPr algn="ctr"/>
              <a:r>
                <a:rPr lang="pt-BR" sz="1400" dirty="0"/>
                <a:t>Vigilância</a:t>
              </a:r>
            </a:p>
            <a:p>
              <a:pPr algn="ctr"/>
              <a:r>
                <a:rPr lang="pt-BR" sz="1400" dirty="0"/>
                <a:t>ANSIEDADE</a:t>
              </a:r>
              <a:endParaRPr lang="pt-BR" dirty="0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>
              <a:off x="7086600" y="1790700"/>
              <a:ext cx="0" cy="381000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0"/>
            <p:cNvSpPr>
              <a:spLocks noChangeShapeType="1"/>
            </p:cNvSpPr>
            <p:nvPr/>
          </p:nvSpPr>
          <p:spPr bwMode="auto">
            <a:xfrm flipH="1">
              <a:off x="7086600" y="1803400"/>
              <a:ext cx="304800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1"/>
            <p:cNvSpPr>
              <a:spLocks noChangeShapeType="1"/>
            </p:cNvSpPr>
            <p:nvPr/>
          </p:nvSpPr>
          <p:spPr bwMode="auto">
            <a:xfrm flipH="1">
              <a:off x="7086600" y="5600700"/>
              <a:ext cx="304800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5040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>
                <a:solidFill>
                  <a:srgbClr val="164C6C"/>
                </a:solidFill>
              </a:rPr>
              <a:t>Conceitos / Neurofarmacologia</a:t>
            </a:r>
          </a:p>
        </p:txBody>
      </p:sp>
      <p:sp>
        <p:nvSpPr>
          <p:cNvPr id="1536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825625" y="1527175"/>
            <a:ext cx="8504238" cy="4572000"/>
          </a:xfrm>
        </p:spPr>
        <p:txBody>
          <a:bodyPr/>
          <a:lstStyle/>
          <a:p>
            <a:pPr eaLnBrk="1" hangingPunct="1"/>
            <a:endParaRPr lang="pt-BR" sz="2400" dirty="0"/>
          </a:p>
          <a:p>
            <a:pPr eaLnBrk="1" hangingPunct="1"/>
            <a:endParaRPr lang="pt-BR" sz="2400" dirty="0"/>
          </a:p>
          <a:p>
            <a:pPr eaLnBrk="1" hangingPunct="1"/>
            <a:endParaRPr lang="pt-BR" dirty="0"/>
          </a:p>
        </p:txBody>
      </p:sp>
      <p:sp>
        <p:nvSpPr>
          <p:cNvPr id="15365" name="CaixaDeTexto 4"/>
          <p:cNvSpPr txBox="1">
            <a:spLocks noChangeArrowheads="1"/>
          </p:cNvSpPr>
          <p:nvPr/>
        </p:nvSpPr>
        <p:spPr bwMode="auto">
          <a:xfrm>
            <a:off x="9739313" y="6518275"/>
            <a:ext cx="8001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FMVZ / USP</a:t>
            </a:r>
          </a:p>
        </p:txBody>
      </p:sp>
      <p:graphicFrame>
        <p:nvGraphicFramePr>
          <p:cNvPr id="7" name="Diagrama 6"/>
          <p:cNvGraphicFramePr/>
          <p:nvPr/>
        </p:nvGraphicFramePr>
        <p:xfrm>
          <a:off x="2495600" y="1556792"/>
          <a:ext cx="727280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tângulo 1">
            <a:extLst>
              <a:ext uri="{FF2B5EF4-FFF2-40B4-BE49-F238E27FC236}">
                <a16:creationId xmlns:a16="http://schemas.microsoft.com/office/drawing/2014/main" id="{F137EEDB-ED32-495B-BE44-AB7A7FCA511D}"/>
              </a:ext>
            </a:extLst>
          </p:cNvPr>
          <p:cNvSpPr/>
          <p:nvPr/>
        </p:nvSpPr>
        <p:spPr>
          <a:xfrm>
            <a:off x="8760296" y="2060848"/>
            <a:ext cx="194421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B843DFF-A746-46BD-AD39-FC82CC38465F}"/>
              </a:ext>
            </a:extLst>
          </p:cNvPr>
          <p:cNvSpPr txBox="1"/>
          <p:nvPr/>
        </p:nvSpPr>
        <p:spPr>
          <a:xfrm>
            <a:off x="9095788" y="2257974"/>
            <a:ext cx="1345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Patologia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C1CAA72-6D2B-4D04-8045-1A74A1585FD2}"/>
              </a:ext>
            </a:extLst>
          </p:cNvPr>
          <p:cNvSpPr/>
          <p:nvPr/>
        </p:nvSpPr>
        <p:spPr>
          <a:xfrm>
            <a:off x="8832304" y="5085184"/>
            <a:ext cx="194421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E503605-70C7-4F50-897C-895FEB21C159}"/>
              </a:ext>
            </a:extLst>
          </p:cNvPr>
          <p:cNvSpPr txBox="1"/>
          <p:nvPr/>
        </p:nvSpPr>
        <p:spPr>
          <a:xfrm>
            <a:off x="8976320" y="5282310"/>
            <a:ext cx="1612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Terapêutica</a:t>
            </a: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E5ACF4AE-5B13-4066-85AA-79A6C33D141D}"/>
              </a:ext>
            </a:extLst>
          </p:cNvPr>
          <p:cNvCxnSpPr/>
          <p:nvPr/>
        </p:nvCxnSpPr>
        <p:spPr>
          <a:xfrm flipH="1">
            <a:off x="6132004" y="2488806"/>
            <a:ext cx="28443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FFC71E0F-4147-486F-98B4-D5F7CBD9A70E}"/>
              </a:ext>
            </a:extLst>
          </p:cNvPr>
          <p:cNvCxnSpPr>
            <a:cxnSpLocks/>
          </p:cNvCxnSpPr>
          <p:nvPr/>
        </p:nvCxnSpPr>
        <p:spPr>
          <a:xfrm flipH="1" flipV="1">
            <a:off x="7320136" y="4581128"/>
            <a:ext cx="1656184" cy="93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o 24"/>
          <p:cNvGrpSpPr/>
          <p:nvPr/>
        </p:nvGrpSpPr>
        <p:grpSpPr>
          <a:xfrm>
            <a:off x="2414067" y="837034"/>
            <a:ext cx="7340600" cy="4229100"/>
            <a:chOff x="890067" y="1790700"/>
            <a:chExt cx="7340600" cy="4229100"/>
          </a:xfrm>
        </p:grpSpPr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890067" y="3238500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Novidades</a:t>
              </a:r>
              <a:endParaRPr lang="pt-BR"/>
            </a:p>
          </p:txBody>
        </p:sp>
        <p:sp>
          <p:nvSpPr>
            <p:cNvPr id="6" name="Line 10"/>
            <p:cNvSpPr>
              <a:spLocks noChangeShapeType="1"/>
            </p:cNvSpPr>
            <p:nvPr/>
          </p:nvSpPr>
          <p:spPr bwMode="auto">
            <a:xfrm>
              <a:off x="2972867" y="1803400"/>
              <a:ext cx="0" cy="381000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 bwMode="auto">
            <a:xfrm flipH="1">
              <a:off x="2668067" y="5517232"/>
              <a:ext cx="304800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>
              <a:off x="2680767" y="1803400"/>
              <a:ext cx="304800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3"/>
            <p:cNvSpPr>
              <a:spLocks noChangeArrowheads="1"/>
            </p:cNvSpPr>
            <p:nvPr/>
          </p:nvSpPr>
          <p:spPr bwMode="auto">
            <a:xfrm>
              <a:off x="3049067" y="3162300"/>
              <a:ext cx="457200" cy="1143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3607867" y="3251200"/>
              <a:ext cx="1828800" cy="914400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Sistema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Septo-hipocampal</a:t>
              </a:r>
              <a:endParaRPr lang="pt-BR"/>
            </a:p>
          </p:txBody>
        </p:sp>
        <p:sp>
          <p:nvSpPr>
            <p:cNvPr id="11" name="AutoShape 15"/>
            <p:cNvSpPr>
              <a:spLocks noChangeArrowheads="1"/>
            </p:cNvSpPr>
            <p:nvPr/>
          </p:nvSpPr>
          <p:spPr bwMode="auto">
            <a:xfrm>
              <a:off x="5538267" y="3162300"/>
              <a:ext cx="457200" cy="1143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6401867" y="3289300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dirty="0"/>
                <a:t>Aumento da</a:t>
              </a:r>
            </a:p>
            <a:p>
              <a:pPr algn="ctr"/>
              <a:r>
                <a:rPr lang="pt-BR" sz="1400" dirty="0"/>
                <a:t>Vigilância</a:t>
              </a:r>
            </a:p>
            <a:p>
              <a:pPr algn="ctr"/>
              <a:r>
                <a:rPr lang="pt-BR" sz="1400" dirty="0"/>
                <a:t>ANSIEDADE</a:t>
              </a:r>
              <a:endParaRPr lang="pt-BR" dirty="0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>
              <a:off x="6173267" y="1790700"/>
              <a:ext cx="0" cy="381000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0"/>
            <p:cNvSpPr>
              <a:spLocks noChangeShapeType="1"/>
            </p:cNvSpPr>
            <p:nvPr/>
          </p:nvSpPr>
          <p:spPr bwMode="auto">
            <a:xfrm flipH="1">
              <a:off x="6173267" y="1803400"/>
              <a:ext cx="304800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1"/>
            <p:cNvSpPr>
              <a:spLocks noChangeShapeType="1"/>
            </p:cNvSpPr>
            <p:nvPr/>
          </p:nvSpPr>
          <p:spPr bwMode="auto">
            <a:xfrm flipH="1">
              <a:off x="6173267" y="5600700"/>
              <a:ext cx="304800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22"/>
            <p:cNvSpPr>
              <a:spLocks noChangeArrowheads="1"/>
            </p:cNvSpPr>
            <p:nvPr/>
          </p:nvSpPr>
          <p:spPr bwMode="auto">
            <a:xfrm>
              <a:off x="3582467" y="4191000"/>
              <a:ext cx="914400" cy="381000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NA</a:t>
              </a:r>
            </a:p>
          </p:txBody>
        </p:sp>
        <p:sp>
          <p:nvSpPr>
            <p:cNvPr id="19" name="AutoShape 23"/>
            <p:cNvSpPr>
              <a:spLocks noChangeArrowheads="1"/>
            </p:cNvSpPr>
            <p:nvPr/>
          </p:nvSpPr>
          <p:spPr bwMode="auto">
            <a:xfrm>
              <a:off x="4573067" y="4191000"/>
              <a:ext cx="914400" cy="381000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dirty="0"/>
                <a:t>5-HT</a:t>
              </a:r>
              <a:endParaRPr lang="pt-BR" dirty="0"/>
            </a:p>
          </p:txBody>
        </p:sp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>
              <a:off x="3734867" y="5105400"/>
              <a:ext cx="1676400" cy="9144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Sistema</a:t>
              </a:r>
            </a:p>
            <a:p>
              <a:pPr algn="ctr"/>
              <a:r>
                <a:rPr lang="pt-BR" sz="1400"/>
                <a:t>moduladores</a:t>
              </a:r>
            </a:p>
            <a:p>
              <a:pPr algn="ctr"/>
              <a:r>
                <a:rPr lang="pt-BR" sz="1400"/>
                <a:t>do tronco</a:t>
              </a:r>
            </a:p>
            <a:p>
              <a:pPr algn="ctr"/>
              <a:r>
                <a:rPr lang="pt-BR" sz="1400"/>
                <a:t>encefálico</a:t>
              </a:r>
              <a:endParaRPr lang="pt-BR"/>
            </a:p>
          </p:txBody>
        </p:sp>
        <p:sp>
          <p:nvSpPr>
            <p:cNvPr id="21" name="Rectangle 25"/>
            <p:cNvSpPr>
              <a:spLocks noChangeArrowheads="1"/>
            </p:cNvSpPr>
            <p:nvPr/>
          </p:nvSpPr>
          <p:spPr bwMode="auto">
            <a:xfrm>
              <a:off x="3811067" y="4648200"/>
              <a:ext cx="457200" cy="381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dirty="0"/>
                <a:t>LC</a:t>
              </a:r>
            </a:p>
          </p:txBody>
        </p:sp>
        <p:sp>
          <p:nvSpPr>
            <p:cNvPr id="22" name="Rectangle 26"/>
            <p:cNvSpPr>
              <a:spLocks noChangeArrowheads="1"/>
            </p:cNvSpPr>
            <p:nvPr/>
          </p:nvSpPr>
          <p:spPr bwMode="auto">
            <a:xfrm>
              <a:off x="4801667" y="4648200"/>
              <a:ext cx="457200" cy="381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dirty="0"/>
                <a:t>NR</a:t>
              </a:r>
            </a:p>
          </p:txBody>
        </p:sp>
        <p:sp>
          <p:nvSpPr>
            <p:cNvPr id="23" name="Rectangle 27"/>
            <p:cNvSpPr>
              <a:spLocks noChangeArrowheads="1"/>
            </p:cNvSpPr>
            <p:nvPr/>
          </p:nvSpPr>
          <p:spPr bwMode="auto">
            <a:xfrm>
              <a:off x="3607867" y="2933700"/>
              <a:ext cx="1828800" cy="3048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dirty="0"/>
                <a:t>Facilitação</a:t>
              </a:r>
            </a:p>
          </p:txBody>
        </p:sp>
        <p:sp>
          <p:nvSpPr>
            <p:cNvPr id="24" name="AutoShape 28"/>
            <p:cNvSpPr>
              <a:spLocks noChangeArrowheads="1"/>
            </p:cNvSpPr>
            <p:nvPr/>
          </p:nvSpPr>
          <p:spPr bwMode="auto">
            <a:xfrm>
              <a:off x="5389489" y="2768600"/>
              <a:ext cx="266700" cy="635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" name="Picture 6" descr="C:\DOCUME~1\LUIZCA~2\LOCALS~1\Temp\~im0001.bmp">
            <a:extLst>
              <a:ext uri="{FF2B5EF4-FFF2-40B4-BE49-F238E27FC236}">
                <a16:creationId xmlns:a16="http://schemas.microsoft.com/office/drawing/2014/main" id="{861123C4-4419-41BA-BE9D-BA8071A62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20" y="3501008"/>
            <a:ext cx="3877398" cy="2639931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" name="Picture 6" descr="C:\DOCUME~1\LUIZCA~2\LOCALS~1\Temp\~im0004.bmp">
            <a:extLst>
              <a:ext uri="{FF2B5EF4-FFF2-40B4-BE49-F238E27FC236}">
                <a16:creationId xmlns:a16="http://schemas.microsoft.com/office/drawing/2014/main" id="{B6D5C94A-26BB-4B00-B541-613C26989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43893" y="3501007"/>
            <a:ext cx="3860788" cy="1440152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28068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404542" y="832197"/>
            <a:ext cx="7340600" cy="5054600"/>
            <a:chOff x="1803400" y="1790700"/>
            <a:chExt cx="7340600" cy="5054600"/>
          </a:xfrm>
        </p:grpSpPr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1803400" y="3238500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Novidades</a:t>
              </a:r>
              <a:endParaRPr lang="pt-BR"/>
            </a:p>
          </p:txBody>
        </p:sp>
        <p:sp>
          <p:nvSpPr>
            <p:cNvPr id="6" name="Line 10"/>
            <p:cNvSpPr>
              <a:spLocks noChangeShapeType="1"/>
            </p:cNvSpPr>
            <p:nvPr/>
          </p:nvSpPr>
          <p:spPr bwMode="auto">
            <a:xfrm>
              <a:off x="3886200" y="1803400"/>
              <a:ext cx="0" cy="381000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 bwMode="auto">
            <a:xfrm flipH="1">
              <a:off x="3581400" y="56007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>
              <a:off x="3594100" y="18034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3"/>
            <p:cNvSpPr>
              <a:spLocks noChangeArrowheads="1"/>
            </p:cNvSpPr>
            <p:nvPr/>
          </p:nvSpPr>
          <p:spPr bwMode="auto">
            <a:xfrm>
              <a:off x="3962400" y="3162300"/>
              <a:ext cx="457200" cy="1143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4521200" y="3251200"/>
              <a:ext cx="1828800" cy="914400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</a:rPr>
                <a:t>Sistema</a:t>
              </a:r>
            </a:p>
            <a:p>
              <a:pPr algn="ctr"/>
              <a:r>
                <a:rPr lang="pt-BR" sz="1400" dirty="0">
                  <a:solidFill>
                    <a:schemeClr val="bg1"/>
                  </a:solidFill>
                </a:rPr>
                <a:t>Septo-</a:t>
              </a:r>
              <a:r>
                <a:rPr lang="pt-BR" sz="1400" dirty="0" err="1">
                  <a:solidFill>
                    <a:schemeClr val="bg1"/>
                  </a:solidFill>
                </a:rPr>
                <a:t>hipocampal</a:t>
              </a:r>
              <a:endParaRPr lang="pt-BR" dirty="0"/>
            </a:p>
          </p:txBody>
        </p:sp>
        <p:sp>
          <p:nvSpPr>
            <p:cNvPr id="11" name="AutoShape 15"/>
            <p:cNvSpPr>
              <a:spLocks noChangeArrowheads="1"/>
            </p:cNvSpPr>
            <p:nvPr/>
          </p:nvSpPr>
          <p:spPr bwMode="auto">
            <a:xfrm>
              <a:off x="6451600" y="3162300"/>
              <a:ext cx="457200" cy="1143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7315200" y="3289300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dirty="0"/>
                <a:t>Aumento da</a:t>
              </a:r>
            </a:p>
            <a:p>
              <a:pPr algn="ctr"/>
              <a:r>
                <a:rPr lang="pt-BR" sz="1400" dirty="0"/>
                <a:t>Vigilância</a:t>
              </a:r>
            </a:p>
            <a:p>
              <a:pPr algn="ctr"/>
              <a:r>
                <a:rPr lang="pt-BR" sz="1400" dirty="0"/>
                <a:t>ANSIEDADE</a:t>
              </a:r>
              <a:endParaRPr lang="pt-BR" dirty="0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>
              <a:off x="7086600" y="1790700"/>
              <a:ext cx="0" cy="381000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0"/>
            <p:cNvSpPr>
              <a:spLocks noChangeShapeType="1"/>
            </p:cNvSpPr>
            <p:nvPr/>
          </p:nvSpPr>
          <p:spPr bwMode="auto">
            <a:xfrm flipH="1">
              <a:off x="7086600" y="18034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1"/>
            <p:cNvSpPr>
              <a:spLocks noChangeShapeType="1"/>
            </p:cNvSpPr>
            <p:nvPr/>
          </p:nvSpPr>
          <p:spPr bwMode="auto">
            <a:xfrm flipH="1">
              <a:off x="7086600" y="56007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22"/>
            <p:cNvSpPr>
              <a:spLocks noChangeArrowheads="1"/>
            </p:cNvSpPr>
            <p:nvPr/>
          </p:nvSpPr>
          <p:spPr bwMode="auto">
            <a:xfrm>
              <a:off x="4495800" y="4191000"/>
              <a:ext cx="914400" cy="381000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NA</a:t>
              </a:r>
            </a:p>
          </p:txBody>
        </p:sp>
        <p:sp>
          <p:nvSpPr>
            <p:cNvPr id="19" name="AutoShape 23"/>
            <p:cNvSpPr>
              <a:spLocks noChangeArrowheads="1"/>
            </p:cNvSpPr>
            <p:nvPr/>
          </p:nvSpPr>
          <p:spPr bwMode="auto">
            <a:xfrm>
              <a:off x="5486400" y="4191000"/>
              <a:ext cx="914400" cy="381000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5-HT</a:t>
              </a:r>
              <a:endParaRPr lang="pt-BR"/>
            </a:p>
          </p:txBody>
        </p:sp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>
              <a:off x="4648200" y="5105400"/>
              <a:ext cx="1676400" cy="9144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Sistema</a:t>
              </a:r>
            </a:p>
            <a:p>
              <a:pPr algn="ctr"/>
              <a:r>
                <a:rPr lang="pt-BR" sz="1400"/>
                <a:t>moduladores</a:t>
              </a:r>
            </a:p>
            <a:p>
              <a:pPr algn="ctr"/>
              <a:r>
                <a:rPr lang="pt-BR" sz="1400"/>
                <a:t>do tronco</a:t>
              </a:r>
            </a:p>
            <a:p>
              <a:pPr algn="ctr"/>
              <a:r>
                <a:rPr lang="pt-BR" sz="1400"/>
                <a:t>encefálico</a:t>
              </a:r>
              <a:endParaRPr lang="pt-BR"/>
            </a:p>
          </p:txBody>
        </p:sp>
        <p:sp>
          <p:nvSpPr>
            <p:cNvPr id="21" name="Rectangle 25"/>
            <p:cNvSpPr>
              <a:spLocks noChangeArrowheads="1"/>
            </p:cNvSpPr>
            <p:nvPr/>
          </p:nvSpPr>
          <p:spPr bwMode="auto">
            <a:xfrm>
              <a:off x="4724400" y="4648200"/>
              <a:ext cx="457200" cy="381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/>
                <a:t>LC</a:t>
              </a:r>
            </a:p>
          </p:txBody>
        </p:sp>
        <p:sp>
          <p:nvSpPr>
            <p:cNvPr id="22" name="Rectangle 26"/>
            <p:cNvSpPr>
              <a:spLocks noChangeArrowheads="1"/>
            </p:cNvSpPr>
            <p:nvPr/>
          </p:nvSpPr>
          <p:spPr bwMode="auto">
            <a:xfrm>
              <a:off x="5715000" y="4648200"/>
              <a:ext cx="457200" cy="381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/>
                <a:t>NR</a:t>
              </a:r>
            </a:p>
          </p:txBody>
        </p:sp>
        <p:sp>
          <p:nvSpPr>
            <p:cNvPr id="23" name="Rectangle 27"/>
            <p:cNvSpPr>
              <a:spLocks noChangeArrowheads="1"/>
            </p:cNvSpPr>
            <p:nvPr/>
          </p:nvSpPr>
          <p:spPr bwMode="auto">
            <a:xfrm>
              <a:off x="3886200" y="6464300"/>
              <a:ext cx="3276600" cy="381000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/>
                <a:t>Ansiolíticos</a:t>
              </a:r>
            </a:p>
          </p:txBody>
        </p:sp>
        <p:sp>
          <p:nvSpPr>
            <p:cNvPr id="24" name="AutoShape 28"/>
            <p:cNvSpPr>
              <a:spLocks noChangeArrowheads="1"/>
            </p:cNvSpPr>
            <p:nvPr/>
          </p:nvSpPr>
          <p:spPr bwMode="auto">
            <a:xfrm>
              <a:off x="4572000" y="6096000"/>
              <a:ext cx="1828800" cy="381000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CC9900"/>
            </a:solidFill>
            <a:ln w="9525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Negativo</a:t>
              </a:r>
              <a:endParaRPr lang="pt-BR"/>
            </a:p>
          </p:txBody>
        </p:sp>
        <p:sp>
          <p:nvSpPr>
            <p:cNvPr id="25" name="Rectangle 29"/>
            <p:cNvSpPr>
              <a:spLocks noChangeArrowheads="1"/>
            </p:cNvSpPr>
            <p:nvPr/>
          </p:nvSpPr>
          <p:spPr bwMode="auto">
            <a:xfrm>
              <a:off x="6705600" y="6464300"/>
              <a:ext cx="2133600" cy="3810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600"/>
                <a:t>Facilitam GABA</a:t>
              </a:r>
            </a:p>
          </p:txBody>
        </p:sp>
        <p:sp>
          <p:nvSpPr>
            <p:cNvPr id="26" name="Rectangle 30"/>
            <p:cNvSpPr>
              <a:spLocks noChangeArrowheads="1"/>
            </p:cNvSpPr>
            <p:nvPr/>
          </p:nvSpPr>
          <p:spPr bwMode="auto">
            <a:xfrm>
              <a:off x="6324600" y="5105400"/>
              <a:ext cx="685800" cy="9144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000"/>
                <a:t>Modulam</a:t>
              </a:r>
            </a:p>
            <a:p>
              <a:pPr algn="ctr"/>
              <a:r>
                <a:rPr lang="pt-BR" sz="1000"/>
                <a:t>negativa-</a:t>
              </a:r>
            </a:p>
            <a:p>
              <a:pPr algn="ctr"/>
              <a:r>
                <a:rPr lang="pt-BR" sz="1000"/>
                <a:t>mente os</a:t>
              </a:r>
            </a:p>
            <a:p>
              <a:pPr algn="ctr"/>
              <a:r>
                <a:rPr lang="pt-BR" sz="1000"/>
                <a:t>sistemas</a:t>
              </a:r>
            </a:p>
            <a:p>
              <a:pPr algn="ctr"/>
              <a:r>
                <a:rPr lang="pt-BR" sz="1000"/>
                <a:t>modula-</a:t>
              </a:r>
            </a:p>
            <a:p>
              <a:pPr algn="ctr"/>
              <a:r>
                <a:rPr lang="pt-BR" sz="1000"/>
                <a:t>tórios</a:t>
              </a:r>
              <a:endParaRPr lang="pt-BR"/>
            </a:p>
          </p:txBody>
        </p:sp>
        <p:sp>
          <p:nvSpPr>
            <p:cNvPr id="27" name="Rectangle 31"/>
            <p:cNvSpPr>
              <a:spLocks noChangeArrowheads="1"/>
            </p:cNvSpPr>
            <p:nvPr/>
          </p:nvSpPr>
          <p:spPr bwMode="auto">
            <a:xfrm>
              <a:off x="4521200" y="2933700"/>
              <a:ext cx="1828800" cy="3048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dirty="0"/>
                <a:t>Facilitação</a:t>
              </a:r>
            </a:p>
          </p:txBody>
        </p:sp>
        <p:sp>
          <p:nvSpPr>
            <p:cNvPr id="28" name="AutoShape 32"/>
            <p:cNvSpPr>
              <a:spLocks noChangeArrowheads="1"/>
            </p:cNvSpPr>
            <p:nvPr/>
          </p:nvSpPr>
          <p:spPr bwMode="auto">
            <a:xfrm>
              <a:off x="6362700" y="2768600"/>
              <a:ext cx="266700" cy="635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83129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408758" y="822672"/>
            <a:ext cx="7340600" cy="5054600"/>
            <a:chOff x="1803400" y="1790700"/>
            <a:chExt cx="7340600" cy="5054600"/>
          </a:xfrm>
        </p:grpSpPr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1803400" y="3238500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Novidades</a:t>
              </a:r>
              <a:endParaRPr lang="pt-BR"/>
            </a:p>
          </p:txBody>
        </p:sp>
        <p:sp>
          <p:nvSpPr>
            <p:cNvPr id="6" name="Line 10"/>
            <p:cNvSpPr>
              <a:spLocks noChangeShapeType="1"/>
            </p:cNvSpPr>
            <p:nvPr/>
          </p:nvSpPr>
          <p:spPr bwMode="auto">
            <a:xfrm>
              <a:off x="3886200" y="1803400"/>
              <a:ext cx="0" cy="381000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n>
                  <a:solidFill>
                    <a:schemeClr val="bg1">
                      <a:lumMod val="50000"/>
                    </a:schemeClr>
                  </a:solidFill>
                </a:ln>
              </a:endParaRPr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 bwMode="auto">
            <a:xfrm flipH="1">
              <a:off x="3581400" y="56007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>
              <a:off x="3594100" y="18034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n>
                  <a:solidFill>
                    <a:schemeClr val="bg1">
                      <a:lumMod val="50000"/>
                    </a:schemeClr>
                  </a:solidFill>
                </a:ln>
              </a:endParaRPr>
            </a:p>
          </p:txBody>
        </p:sp>
        <p:sp>
          <p:nvSpPr>
            <p:cNvPr id="9" name="AutoShape 13"/>
            <p:cNvSpPr>
              <a:spLocks noChangeArrowheads="1"/>
            </p:cNvSpPr>
            <p:nvPr/>
          </p:nvSpPr>
          <p:spPr bwMode="auto">
            <a:xfrm>
              <a:off x="3962400" y="3162300"/>
              <a:ext cx="457200" cy="1143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4521200" y="3251200"/>
              <a:ext cx="1828800" cy="914400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Sistema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Septo-hipocampal</a:t>
              </a:r>
              <a:endParaRPr lang="pt-BR"/>
            </a:p>
          </p:txBody>
        </p:sp>
        <p:sp>
          <p:nvSpPr>
            <p:cNvPr id="11" name="AutoShape 15"/>
            <p:cNvSpPr>
              <a:spLocks noChangeArrowheads="1"/>
            </p:cNvSpPr>
            <p:nvPr/>
          </p:nvSpPr>
          <p:spPr bwMode="auto">
            <a:xfrm>
              <a:off x="6451600" y="3162300"/>
              <a:ext cx="457200" cy="1143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7315200" y="3289300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dirty="0"/>
                <a:t>Aumento da</a:t>
              </a:r>
            </a:p>
            <a:p>
              <a:pPr algn="ctr"/>
              <a:r>
                <a:rPr lang="pt-BR" sz="1400" dirty="0"/>
                <a:t>Vigilância</a:t>
              </a:r>
            </a:p>
            <a:p>
              <a:pPr algn="ctr"/>
              <a:r>
                <a:rPr lang="pt-BR" sz="1400" dirty="0"/>
                <a:t>ANSIEDADE</a:t>
              </a:r>
              <a:endParaRPr lang="pt-BR" dirty="0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>
              <a:off x="7086600" y="1790700"/>
              <a:ext cx="0" cy="381000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0"/>
            <p:cNvSpPr>
              <a:spLocks noChangeShapeType="1"/>
            </p:cNvSpPr>
            <p:nvPr/>
          </p:nvSpPr>
          <p:spPr bwMode="auto">
            <a:xfrm flipH="1">
              <a:off x="7086600" y="18034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1"/>
            <p:cNvSpPr>
              <a:spLocks noChangeShapeType="1"/>
            </p:cNvSpPr>
            <p:nvPr/>
          </p:nvSpPr>
          <p:spPr bwMode="auto">
            <a:xfrm flipH="1">
              <a:off x="7086600" y="56007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>
              <a:off x="4648200" y="5105400"/>
              <a:ext cx="1676400" cy="9144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Sistema</a:t>
              </a:r>
            </a:p>
            <a:p>
              <a:pPr algn="ctr"/>
              <a:r>
                <a:rPr lang="pt-BR" sz="1400"/>
                <a:t>moduladores</a:t>
              </a:r>
            </a:p>
            <a:p>
              <a:pPr algn="ctr"/>
              <a:r>
                <a:rPr lang="pt-BR" sz="1400"/>
                <a:t>do tronco</a:t>
              </a:r>
            </a:p>
            <a:p>
              <a:pPr algn="ctr"/>
              <a:r>
                <a:rPr lang="pt-BR" sz="1400"/>
                <a:t>encefálico</a:t>
              </a:r>
              <a:endParaRPr lang="pt-BR"/>
            </a:p>
          </p:txBody>
        </p:sp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4724400" y="4648200"/>
              <a:ext cx="457200" cy="3810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/>
                <a:t>LC</a:t>
              </a:r>
            </a:p>
          </p:txBody>
        </p:sp>
        <p:sp>
          <p:nvSpPr>
            <p:cNvPr id="20" name="Rectangle 26"/>
            <p:cNvSpPr>
              <a:spLocks noChangeArrowheads="1"/>
            </p:cNvSpPr>
            <p:nvPr/>
          </p:nvSpPr>
          <p:spPr bwMode="auto">
            <a:xfrm>
              <a:off x="5715000" y="4648200"/>
              <a:ext cx="457200" cy="3810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/>
                <a:t>NR</a:t>
              </a:r>
            </a:p>
          </p:txBody>
        </p:sp>
        <p:sp>
          <p:nvSpPr>
            <p:cNvPr id="21" name="Rectangle 27"/>
            <p:cNvSpPr>
              <a:spLocks noChangeArrowheads="1"/>
            </p:cNvSpPr>
            <p:nvPr/>
          </p:nvSpPr>
          <p:spPr bwMode="auto">
            <a:xfrm>
              <a:off x="3886200" y="6464300"/>
              <a:ext cx="3276600" cy="381000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/>
                <a:t>Ansiolíticos</a:t>
              </a:r>
            </a:p>
          </p:txBody>
        </p:sp>
        <p:sp>
          <p:nvSpPr>
            <p:cNvPr id="22" name="AutoShape 28"/>
            <p:cNvSpPr>
              <a:spLocks noChangeArrowheads="1"/>
            </p:cNvSpPr>
            <p:nvPr/>
          </p:nvSpPr>
          <p:spPr bwMode="auto">
            <a:xfrm>
              <a:off x="4572000" y="6096000"/>
              <a:ext cx="1828800" cy="381000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CC9900"/>
            </a:solidFill>
            <a:ln w="9525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Negativo</a:t>
              </a:r>
              <a:endParaRPr lang="pt-BR"/>
            </a:p>
          </p:txBody>
        </p:sp>
        <p:sp>
          <p:nvSpPr>
            <p:cNvPr id="23" name="Rectangle 29"/>
            <p:cNvSpPr>
              <a:spLocks noChangeArrowheads="1"/>
            </p:cNvSpPr>
            <p:nvPr/>
          </p:nvSpPr>
          <p:spPr bwMode="auto">
            <a:xfrm>
              <a:off x="6705600" y="6464300"/>
              <a:ext cx="2133600" cy="3810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600"/>
                <a:t>Facilitam GABA</a:t>
              </a:r>
            </a:p>
          </p:txBody>
        </p:sp>
        <p:sp>
          <p:nvSpPr>
            <p:cNvPr id="24" name="Rectangle 30"/>
            <p:cNvSpPr>
              <a:spLocks noChangeArrowheads="1"/>
            </p:cNvSpPr>
            <p:nvPr/>
          </p:nvSpPr>
          <p:spPr bwMode="auto">
            <a:xfrm>
              <a:off x="6324600" y="5105400"/>
              <a:ext cx="685800" cy="9144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000"/>
                <a:t>Modulam</a:t>
              </a:r>
            </a:p>
            <a:p>
              <a:pPr algn="ctr"/>
              <a:r>
                <a:rPr lang="pt-BR" sz="1000"/>
                <a:t>negativa-</a:t>
              </a:r>
            </a:p>
            <a:p>
              <a:pPr algn="ctr"/>
              <a:r>
                <a:rPr lang="pt-BR" sz="1000"/>
                <a:t>mente os</a:t>
              </a:r>
            </a:p>
            <a:p>
              <a:pPr algn="ctr"/>
              <a:r>
                <a:rPr lang="pt-BR" sz="1000"/>
                <a:t>siatemas</a:t>
              </a:r>
            </a:p>
            <a:p>
              <a:pPr algn="ctr"/>
              <a:r>
                <a:rPr lang="pt-BR" sz="1000"/>
                <a:t>modula-</a:t>
              </a:r>
            </a:p>
            <a:p>
              <a:pPr algn="ctr"/>
              <a:r>
                <a:rPr lang="pt-BR" sz="1000"/>
                <a:t>tórios</a:t>
              </a:r>
              <a:endParaRPr lang="pt-BR"/>
            </a:p>
          </p:txBody>
        </p:sp>
        <p:sp>
          <p:nvSpPr>
            <p:cNvPr id="25" name="AutoShape 31"/>
            <p:cNvSpPr>
              <a:spLocks noChangeArrowheads="1"/>
            </p:cNvSpPr>
            <p:nvPr/>
          </p:nvSpPr>
          <p:spPr bwMode="auto">
            <a:xfrm>
              <a:off x="4533900" y="4191000"/>
              <a:ext cx="838200" cy="3810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dirty="0"/>
                <a:t>NA</a:t>
              </a:r>
            </a:p>
          </p:txBody>
        </p:sp>
        <p:sp>
          <p:nvSpPr>
            <p:cNvPr id="26" name="AutoShape 33"/>
            <p:cNvSpPr>
              <a:spLocks noChangeArrowheads="1"/>
            </p:cNvSpPr>
            <p:nvPr/>
          </p:nvSpPr>
          <p:spPr bwMode="auto">
            <a:xfrm>
              <a:off x="5486400" y="4191000"/>
              <a:ext cx="838200" cy="3810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5-HT</a:t>
              </a:r>
            </a:p>
          </p:txBody>
        </p:sp>
        <p:sp>
          <p:nvSpPr>
            <p:cNvPr id="27" name="Rectangle 34"/>
            <p:cNvSpPr>
              <a:spLocks noChangeArrowheads="1"/>
            </p:cNvSpPr>
            <p:nvPr/>
          </p:nvSpPr>
          <p:spPr bwMode="auto">
            <a:xfrm>
              <a:off x="4521200" y="2933700"/>
              <a:ext cx="1828800" cy="3048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dirty="0"/>
                <a:t>Facilitação</a:t>
              </a:r>
            </a:p>
          </p:txBody>
        </p:sp>
        <p:sp>
          <p:nvSpPr>
            <p:cNvPr id="28" name="AutoShape 35"/>
            <p:cNvSpPr>
              <a:spLocks noChangeArrowheads="1"/>
            </p:cNvSpPr>
            <p:nvPr/>
          </p:nvSpPr>
          <p:spPr bwMode="auto">
            <a:xfrm>
              <a:off x="6362700" y="2768600"/>
              <a:ext cx="266700" cy="635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78514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425700" y="764704"/>
            <a:ext cx="7340600" cy="5054600"/>
            <a:chOff x="1803400" y="1790700"/>
            <a:chExt cx="7340600" cy="5054600"/>
          </a:xfrm>
        </p:grpSpPr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1803400" y="3238500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Novidades</a:t>
              </a:r>
              <a:endParaRPr lang="pt-BR"/>
            </a:p>
          </p:txBody>
        </p:sp>
        <p:sp>
          <p:nvSpPr>
            <p:cNvPr id="6" name="Line 10"/>
            <p:cNvSpPr>
              <a:spLocks noChangeShapeType="1"/>
            </p:cNvSpPr>
            <p:nvPr/>
          </p:nvSpPr>
          <p:spPr bwMode="auto">
            <a:xfrm>
              <a:off x="3886200" y="1803400"/>
              <a:ext cx="0" cy="381000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n>
                  <a:solidFill>
                    <a:schemeClr val="bg1">
                      <a:lumMod val="50000"/>
                    </a:schemeClr>
                  </a:solidFill>
                </a:ln>
              </a:endParaRPr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 bwMode="auto">
            <a:xfrm flipH="1">
              <a:off x="3581400" y="56007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>
              <a:off x="3594100" y="18034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n>
                  <a:solidFill>
                    <a:schemeClr val="bg1">
                      <a:lumMod val="50000"/>
                    </a:schemeClr>
                  </a:solidFill>
                </a:ln>
              </a:endParaRPr>
            </a:p>
          </p:txBody>
        </p:sp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4521200" y="3251200"/>
              <a:ext cx="1828800" cy="914400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Sistema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Septo-hipocampal</a:t>
              </a:r>
              <a:endParaRPr lang="pt-BR"/>
            </a:p>
          </p:txBody>
        </p:sp>
        <p:sp>
          <p:nvSpPr>
            <p:cNvPr id="11" name="AutoShape 15"/>
            <p:cNvSpPr>
              <a:spLocks noChangeArrowheads="1"/>
            </p:cNvSpPr>
            <p:nvPr/>
          </p:nvSpPr>
          <p:spPr bwMode="auto">
            <a:xfrm>
              <a:off x="6409804" y="3309236"/>
              <a:ext cx="457200" cy="1143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0660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7315200" y="3289300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dirty="0"/>
                <a:t>EFEITO</a:t>
              </a:r>
            </a:p>
            <a:p>
              <a:pPr algn="ctr"/>
              <a:r>
                <a:rPr lang="pt-BR" sz="1400" dirty="0"/>
                <a:t>ANSIOLÍTICO</a:t>
              </a:r>
              <a:endParaRPr lang="pt-BR" dirty="0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>
              <a:off x="7086600" y="1790700"/>
              <a:ext cx="0" cy="381000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0"/>
            <p:cNvSpPr>
              <a:spLocks noChangeShapeType="1"/>
            </p:cNvSpPr>
            <p:nvPr/>
          </p:nvSpPr>
          <p:spPr bwMode="auto">
            <a:xfrm flipH="1">
              <a:off x="7086600" y="18034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1"/>
            <p:cNvSpPr>
              <a:spLocks noChangeShapeType="1"/>
            </p:cNvSpPr>
            <p:nvPr/>
          </p:nvSpPr>
          <p:spPr bwMode="auto">
            <a:xfrm flipH="1">
              <a:off x="7086600" y="56007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>
              <a:off x="4648200" y="5105400"/>
              <a:ext cx="1676400" cy="9144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Sistema</a:t>
              </a:r>
            </a:p>
            <a:p>
              <a:pPr algn="ctr"/>
              <a:r>
                <a:rPr lang="pt-BR" sz="1400"/>
                <a:t>moduladores</a:t>
              </a:r>
            </a:p>
            <a:p>
              <a:pPr algn="ctr"/>
              <a:r>
                <a:rPr lang="pt-BR" sz="1400"/>
                <a:t>do tronco</a:t>
              </a:r>
            </a:p>
            <a:p>
              <a:pPr algn="ctr"/>
              <a:r>
                <a:rPr lang="pt-BR" sz="1400"/>
                <a:t>encefálico</a:t>
              </a:r>
              <a:endParaRPr lang="pt-BR"/>
            </a:p>
          </p:txBody>
        </p:sp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4724400" y="4648200"/>
              <a:ext cx="457200" cy="3810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/>
                <a:t>LC</a:t>
              </a:r>
            </a:p>
          </p:txBody>
        </p:sp>
        <p:sp>
          <p:nvSpPr>
            <p:cNvPr id="20" name="Rectangle 26"/>
            <p:cNvSpPr>
              <a:spLocks noChangeArrowheads="1"/>
            </p:cNvSpPr>
            <p:nvPr/>
          </p:nvSpPr>
          <p:spPr bwMode="auto">
            <a:xfrm>
              <a:off x="5715000" y="4648200"/>
              <a:ext cx="457200" cy="3810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/>
                <a:t>NR</a:t>
              </a:r>
            </a:p>
          </p:txBody>
        </p:sp>
        <p:sp>
          <p:nvSpPr>
            <p:cNvPr id="21" name="Rectangle 27"/>
            <p:cNvSpPr>
              <a:spLocks noChangeArrowheads="1"/>
            </p:cNvSpPr>
            <p:nvPr/>
          </p:nvSpPr>
          <p:spPr bwMode="auto">
            <a:xfrm>
              <a:off x="3886200" y="6464300"/>
              <a:ext cx="3276600" cy="381000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/>
                <a:t>Ansiolíticos</a:t>
              </a:r>
            </a:p>
          </p:txBody>
        </p:sp>
        <p:sp>
          <p:nvSpPr>
            <p:cNvPr id="22" name="AutoShape 28"/>
            <p:cNvSpPr>
              <a:spLocks noChangeArrowheads="1"/>
            </p:cNvSpPr>
            <p:nvPr/>
          </p:nvSpPr>
          <p:spPr bwMode="auto">
            <a:xfrm>
              <a:off x="4572000" y="6096000"/>
              <a:ext cx="1828800" cy="381000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CC9900"/>
            </a:solidFill>
            <a:ln w="9525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Negativo</a:t>
              </a:r>
              <a:endParaRPr lang="pt-BR"/>
            </a:p>
          </p:txBody>
        </p:sp>
        <p:sp>
          <p:nvSpPr>
            <p:cNvPr id="23" name="Rectangle 29"/>
            <p:cNvSpPr>
              <a:spLocks noChangeArrowheads="1"/>
            </p:cNvSpPr>
            <p:nvPr/>
          </p:nvSpPr>
          <p:spPr bwMode="auto">
            <a:xfrm>
              <a:off x="6705600" y="6464300"/>
              <a:ext cx="2133600" cy="3810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600"/>
                <a:t>Facilitam GABA</a:t>
              </a:r>
            </a:p>
          </p:txBody>
        </p:sp>
        <p:sp>
          <p:nvSpPr>
            <p:cNvPr id="24" name="Rectangle 30"/>
            <p:cNvSpPr>
              <a:spLocks noChangeArrowheads="1"/>
            </p:cNvSpPr>
            <p:nvPr/>
          </p:nvSpPr>
          <p:spPr bwMode="auto">
            <a:xfrm>
              <a:off x="6324600" y="5105400"/>
              <a:ext cx="685800" cy="9144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000"/>
                <a:t>Modulam</a:t>
              </a:r>
            </a:p>
            <a:p>
              <a:pPr algn="ctr"/>
              <a:r>
                <a:rPr lang="pt-BR" sz="1000"/>
                <a:t>negativa-</a:t>
              </a:r>
            </a:p>
            <a:p>
              <a:pPr algn="ctr"/>
              <a:r>
                <a:rPr lang="pt-BR" sz="1000"/>
                <a:t>mente os</a:t>
              </a:r>
            </a:p>
            <a:p>
              <a:pPr algn="ctr"/>
              <a:r>
                <a:rPr lang="pt-BR" sz="1000"/>
                <a:t>siatemas</a:t>
              </a:r>
            </a:p>
            <a:p>
              <a:pPr algn="ctr"/>
              <a:r>
                <a:rPr lang="pt-BR" sz="1000"/>
                <a:t>modula-</a:t>
              </a:r>
            </a:p>
            <a:p>
              <a:pPr algn="ctr"/>
              <a:r>
                <a:rPr lang="pt-BR" sz="1000"/>
                <a:t>tórios</a:t>
              </a:r>
              <a:endParaRPr lang="pt-BR"/>
            </a:p>
          </p:txBody>
        </p:sp>
        <p:sp>
          <p:nvSpPr>
            <p:cNvPr id="25" name="AutoShape 31"/>
            <p:cNvSpPr>
              <a:spLocks noChangeArrowheads="1"/>
            </p:cNvSpPr>
            <p:nvPr/>
          </p:nvSpPr>
          <p:spPr bwMode="auto">
            <a:xfrm>
              <a:off x="4533900" y="4191000"/>
              <a:ext cx="838200" cy="3810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NA</a:t>
              </a:r>
            </a:p>
          </p:txBody>
        </p:sp>
        <p:sp>
          <p:nvSpPr>
            <p:cNvPr id="26" name="AutoShape 33"/>
            <p:cNvSpPr>
              <a:spLocks noChangeArrowheads="1"/>
            </p:cNvSpPr>
            <p:nvPr/>
          </p:nvSpPr>
          <p:spPr bwMode="auto">
            <a:xfrm>
              <a:off x="5486400" y="4191000"/>
              <a:ext cx="838200" cy="3810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5-HT</a:t>
              </a:r>
            </a:p>
          </p:txBody>
        </p:sp>
        <p:sp>
          <p:nvSpPr>
            <p:cNvPr id="27" name="Rectangle 34"/>
            <p:cNvSpPr>
              <a:spLocks noChangeArrowheads="1"/>
            </p:cNvSpPr>
            <p:nvPr/>
          </p:nvSpPr>
          <p:spPr bwMode="auto">
            <a:xfrm>
              <a:off x="4191001" y="2884860"/>
              <a:ext cx="2370678" cy="304800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dirty="0">
                  <a:solidFill>
                    <a:schemeClr val="bg1"/>
                  </a:solidFill>
                </a:rPr>
                <a:t>Bloqueio do S-H</a:t>
              </a:r>
            </a:p>
          </p:txBody>
        </p:sp>
        <p:sp>
          <p:nvSpPr>
            <p:cNvPr id="28" name="AutoShape 35"/>
            <p:cNvSpPr>
              <a:spLocks noChangeArrowheads="1"/>
            </p:cNvSpPr>
            <p:nvPr/>
          </p:nvSpPr>
          <p:spPr bwMode="auto">
            <a:xfrm>
              <a:off x="6592094" y="2718278"/>
              <a:ext cx="266700" cy="635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0660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" name="AutoShape 15">
            <a:extLst>
              <a:ext uri="{FF2B5EF4-FFF2-40B4-BE49-F238E27FC236}">
                <a16:creationId xmlns:a16="http://schemas.microsoft.com/office/drawing/2014/main" id="{4CBC70AE-B2A7-4A0D-9757-206694720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688" y="2270472"/>
            <a:ext cx="457200" cy="1143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660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863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425700" y="764704"/>
            <a:ext cx="7340600" cy="5054600"/>
            <a:chOff x="1803400" y="1790700"/>
            <a:chExt cx="7340600" cy="5054600"/>
          </a:xfrm>
        </p:grpSpPr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1803400" y="3238500"/>
              <a:ext cx="1828800" cy="91440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</a:rPr>
                <a:t>CONVULSÕES</a:t>
              </a:r>
              <a:endParaRPr lang="pt-BR" dirty="0"/>
            </a:p>
          </p:txBody>
        </p:sp>
        <p:sp>
          <p:nvSpPr>
            <p:cNvPr id="6" name="Line 10"/>
            <p:cNvSpPr>
              <a:spLocks noChangeShapeType="1"/>
            </p:cNvSpPr>
            <p:nvPr/>
          </p:nvSpPr>
          <p:spPr bwMode="auto">
            <a:xfrm>
              <a:off x="3886200" y="1803400"/>
              <a:ext cx="0" cy="381000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n>
                  <a:solidFill>
                    <a:schemeClr val="bg1">
                      <a:lumMod val="50000"/>
                    </a:schemeClr>
                  </a:solidFill>
                </a:ln>
              </a:endParaRPr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 bwMode="auto">
            <a:xfrm flipH="1">
              <a:off x="3581400" y="56007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>
              <a:off x="3594100" y="18034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n>
                  <a:solidFill>
                    <a:schemeClr val="bg1">
                      <a:lumMod val="50000"/>
                    </a:schemeClr>
                  </a:solidFill>
                </a:ln>
              </a:endParaRPr>
            </a:p>
          </p:txBody>
        </p:sp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4521200" y="3251200"/>
              <a:ext cx="1828800" cy="914400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Sistema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Septo-hipocampal</a:t>
              </a:r>
              <a:endParaRPr lang="pt-BR"/>
            </a:p>
          </p:txBody>
        </p:sp>
        <p:sp>
          <p:nvSpPr>
            <p:cNvPr id="11" name="AutoShape 15"/>
            <p:cNvSpPr>
              <a:spLocks noChangeArrowheads="1"/>
            </p:cNvSpPr>
            <p:nvPr/>
          </p:nvSpPr>
          <p:spPr bwMode="auto">
            <a:xfrm>
              <a:off x="6409804" y="3309236"/>
              <a:ext cx="457200" cy="1143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0660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7315200" y="3289300"/>
              <a:ext cx="1828800" cy="914400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300" dirty="0"/>
                <a:t>EFEITO</a:t>
              </a:r>
            </a:p>
            <a:p>
              <a:pPr algn="ctr"/>
              <a:r>
                <a:rPr lang="pt-BR" sz="1300" dirty="0"/>
                <a:t>ANTICONVULSIVANTE</a:t>
              </a:r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>
              <a:off x="7086600" y="1790700"/>
              <a:ext cx="0" cy="381000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0"/>
            <p:cNvSpPr>
              <a:spLocks noChangeShapeType="1"/>
            </p:cNvSpPr>
            <p:nvPr/>
          </p:nvSpPr>
          <p:spPr bwMode="auto">
            <a:xfrm flipH="1">
              <a:off x="7086600" y="18034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1"/>
            <p:cNvSpPr>
              <a:spLocks noChangeShapeType="1"/>
            </p:cNvSpPr>
            <p:nvPr/>
          </p:nvSpPr>
          <p:spPr bwMode="auto">
            <a:xfrm flipH="1">
              <a:off x="7086600" y="56007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>
              <a:off x="4648200" y="5105400"/>
              <a:ext cx="1676400" cy="9144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Sistema</a:t>
              </a:r>
            </a:p>
            <a:p>
              <a:pPr algn="ctr"/>
              <a:r>
                <a:rPr lang="pt-BR" sz="1400"/>
                <a:t>moduladores</a:t>
              </a:r>
            </a:p>
            <a:p>
              <a:pPr algn="ctr"/>
              <a:r>
                <a:rPr lang="pt-BR" sz="1400"/>
                <a:t>do tronco</a:t>
              </a:r>
            </a:p>
            <a:p>
              <a:pPr algn="ctr"/>
              <a:r>
                <a:rPr lang="pt-BR" sz="1400"/>
                <a:t>encefálico</a:t>
              </a:r>
              <a:endParaRPr lang="pt-BR"/>
            </a:p>
          </p:txBody>
        </p:sp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4724400" y="4648200"/>
              <a:ext cx="457200" cy="3810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/>
                <a:t>LC</a:t>
              </a:r>
            </a:p>
          </p:txBody>
        </p:sp>
        <p:sp>
          <p:nvSpPr>
            <p:cNvPr id="20" name="Rectangle 26"/>
            <p:cNvSpPr>
              <a:spLocks noChangeArrowheads="1"/>
            </p:cNvSpPr>
            <p:nvPr/>
          </p:nvSpPr>
          <p:spPr bwMode="auto">
            <a:xfrm>
              <a:off x="5715000" y="4648200"/>
              <a:ext cx="457200" cy="3810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/>
                <a:t>NR</a:t>
              </a:r>
            </a:p>
          </p:txBody>
        </p:sp>
        <p:sp>
          <p:nvSpPr>
            <p:cNvPr id="21" name="Rectangle 27"/>
            <p:cNvSpPr>
              <a:spLocks noChangeArrowheads="1"/>
            </p:cNvSpPr>
            <p:nvPr/>
          </p:nvSpPr>
          <p:spPr bwMode="auto">
            <a:xfrm>
              <a:off x="3097435" y="6464300"/>
              <a:ext cx="3608155" cy="381000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800" dirty="0"/>
                <a:t>ANTICONVULSIVANTES </a:t>
              </a:r>
            </a:p>
          </p:txBody>
        </p:sp>
        <p:sp>
          <p:nvSpPr>
            <p:cNvPr id="22" name="AutoShape 28"/>
            <p:cNvSpPr>
              <a:spLocks noChangeArrowheads="1"/>
            </p:cNvSpPr>
            <p:nvPr/>
          </p:nvSpPr>
          <p:spPr bwMode="auto">
            <a:xfrm>
              <a:off x="4572000" y="6096000"/>
              <a:ext cx="1828800" cy="381000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CC9900"/>
            </a:solidFill>
            <a:ln w="9525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Negativo</a:t>
              </a:r>
              <a:endParaRPr lang="pt-BR"/>
            </a:p>
          </p:txBody>
        </p:sp>
        <p:sp>
          <p:nvSpPr>
            <p:cNvPr id="23" name="Rectangle 29"/>
            <p:cNvSpPr>
              <a:spLocks noChangeArrowheads="1"/>
            </p:cNvSpPr>
            <p:nvPr/>
          </p:nvSpPr>
          <p:spPr bwMode="auto">
            <a:xfrm>
              <a:off x="6705600" y="6464300"/>
              <a:ext cx="2133600" cy="3810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600" dirty="0"/>
                <a:t>Facilitam GABA</a:t>
              </a:r>
            </a:p>
          </p:txBody>
        </p:sp>
        <p:sp>
          <p:nvSpPr>
            <p:cNvPr id="24" name="Rectangle 30"/>
            <p:cNvSpPr>
              <a:spLocks noChangeArrowheads="1"/>
            </p:cNvSpPr>
            <p:nvPr/>
          </p:nvSpPr>
          <p:spPr bwMode="auto">
            <a:xfrm>
              <a:off x="6324600" y="5105400"/>
              <a:ext cx="685800" cy="9144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000"/>
                <a:t>Modulam</a:t>
              </a:r>
            </a:p>
            <a:p>
              <a:pPr algn="ctr"/>
              <a:r>
                <a:rPr lang="pt-BR" sz="1000"/>
                <a:t>negativa-</a:t>
              </a:r>
            </a:p>
            <a:p>
              <a:pPr algn="ctr"/>
              <a:r>
                <a:rPr lang="pt-BR" sz="1000"/>
                <a:t>mente os</a:t>
              </a:r>
            </a:p>
            <a:p>
              <a:pPr algn="ctr"/>
              <a:r>
                <a:rPr lang="pt-BR" sz="1000"/>
                <a:t>siatemas</a:t>
              </a:r>
            </a:p>
            <a:p>
              <a:pPr algn="ctr"/>
              <a:r>
                <a:rPr lang="pt-BR" sz="1000"/>
                <a:t>modula-</a:t>
              </a:r>
            </a:p>
            <a:p>
              <a:pPr algn="ctr"/>
              <a:r>
                <a:rPr lang="pt-BR" sz="1000"/>
                <a:t>tórios</a:t>
              </a:r>
              <a:endParaRPr lang="pt-BR"/>
            </a:p>
          </p:txBody>
        </p:sp>
        <p:sp>
          <p:nvSpPr>
            <p:cNvPr id="25" name="AutoShape 31"/>
            <p:cNvSpPr>
              <a:spLocks noChangeArrowheads="1"/>
            </p:cNvSpPr>
            <p:nvPr/>
          </p:nvSpPr>
          <p:spPr bwMode="auto">
            <a:xfrm>
              <a:off x="4533900" y="4191000"/>
              <a:ext cx="838200" cy="3810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NA</a:t>
              </a:r>
            </a:p>
          </p:txBody>
        </p:sp>
        <p:sp>
          <p:nvSpPr>
            <p:cNvPr id="26" name="AutoShape 33"/>
            <p:cNvSpPr>
              <a:spLocks noChangeArrowheads="1"/>
            </p:cNvSpPr>
            <p:nvPr/>
          </p:nvSpPr>
          <p:spPr bwMode="auto">
            <a:xfrm>
              <a:off x="5486400" y="4191000"/>
              <a:ext cx="838200" cy="3810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5-HT</a:t>
              </a:r>
            </a:p>
          </p:txBody>
        </p:sp>
        <p:sp>
          <p:nvSpPr>
            <p:cNvPr id="27" name="Rectangle 34"/>
            <p:cNvSpPr>
              <a:spLocks noChangeArrowheads="1"/>
            </p:cNvSpPr>
            <p:nvPr/>
          </p:nvSpPr>
          <p:spPr bwMode="auto">
            <a:xfrm>
              <a:off x="4191001" y="2884860"/>
              <a:ext cx="2370678" cy="304800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dirty="0">
                  <a:solidFill>
                    <a:schemeClr val="bg1"/>
                  </a:solidFill>
                </a:rPr>
                <a:t>Bloqueio do S-H</a:t>
              </a:r>
            </a:p>
          </p:txBody>
        </p:sp>
        <p:sp>
          <p:nvSpPr>
            <p:cNvPr id="28" name="AutoShape 35"/>
            <p:cNvSpPr>
              <a:spLocks noChangeArrowheads="1"/>
            </p:cNvSpPr>
            <p:nvPr/>
          </p:nvSpPr>
          <p:spPr bwMode="auto">
            <a:xfrm>
              <a:off x="6592094" y="2718278"/>
              <a:ext cx="266700" cy="635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0660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" name="AutoShape 15">
            <a:extLst>
              <a:ext uri="{FF2B5EF4-FFF2-40B4-BE49-F238E27FC236}">
                <a16:creationId xmlns:a16="http://schemas.microsoft.com/office/drawing/2014/main" id="{4CBC70AE-B2A7-4A0D-9757-206694720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688" y="2270472"/>
            <a:ext cx="457200" cy="1143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660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870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6B89F6-4CA1-4894-8D47-9363CBD8C342}"/>
              </a:ext>
            </a:extLst>
          </p:cNvPr>
          <p:cNvSpPr txBox="1">
            <a:spLocks/>
          </p:cNvSpPr>
          <p:nvPr/>
        </p:nvSpPr>
        <p:spPr bwMode="auto">
          <a:xfrm>
            <a:off x="402167" y="228601"/>
            <a:ext cx="113792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164C6C"/>
                </a:solidFill>
                <a:latin typeface="Georg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164C6C"/>
                </a:solidFill>
                <a:latin typeface="Georg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164C6C"/>
                </a:solidFill>
                <a:latin typeface="Georg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164C6C"/>
                </a:solidFill>
                <a:latin typeface="Georg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164C6C"/>
                </a:solidFill>
                <a:latin typeface="Georg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164C6C"/>
                </a:solidFill>
                <a:latin typeface="Georg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164C6C"/>
                </a:solidFill>
                <a:latin typeface="Georg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164C6C"/>
                </a:solidFill>
                <a:latin typeface="Georgia" pitchFamily="18" charset="0"/>
              </a:defRPr>
            </a:lvl9pPr>
          </a:lstStyle>
          <a:p>
            <a:r>
              <a:rPr lang="pt-BR"/>
              <a:t>Sistema Nervoso</a:t>
            </a:r>
            <a:endParaRPr lang="pt-BR" dirty="0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B7DB57C9-1AF7-420A-9812-8A9397C0C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0" y="1484785"/>
            <a:ext cx="17605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dirty="0" err="1">
                <a:latin typeface="+mn-lt"/>
              </a:rPr>
              <a:t>Diazepam</a:t>
            </a:r>
            <a:endParaRPr lang="pt-BR" b="1" dirty="0">
              <a:latin typeface="+mn-lt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57EB4166-9623-478F-8D6B-061F3B966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537" y="2376176"/>
            <a:ext cx="20681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dirty="0">
                <a:latin typeface="+mn-lt"/>
              </a:rPr>
              <a:t>Veículo do </a:t>
            </a:r>
            <a:r>
              <a:rPr lang="pt-BR" sz="1600" dirty="0" err="1">
                <a:latin typeface="+mn-lt"/>
              </a:rPr>
              <a:t>diazepam</a:t>
            </a:r>
            <a:endParaRPr lang="pt-BR" sz="1600" dirty="0">
              <a:latin typeface="+mn-lt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D73936C-5A40-4105-8E29-CA63BE8B1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232" y="6042774"/>
            <a:ext cx="20585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dirty="0" err="1">
                <a:latin typeface="+mn-lt"/>
              </a:rPr>
              <a:t>Diazepam</a:t>
            </a:r>
            <a:r>
              <a:rPr lang="pt-BR" sz="1600" dirty="0">
                <a:latin typeface="+mn-lt"/>
              </a:rPr>
              <a:t> 1mg/kg </a:t>
            </a:r>
            <a:r>
              <a:rPr lang="pt-BR" sz="1600" dirty="0" err="1">
                <a:latin typeface="+mn-lt"/>
              </a:rPr>
              <a:t>ip</a:t>
            </a:r>
            <a:endParaRPr lang="pt-BR" sz="1600" dirty="0">
              <a:latin typeface="+mn-lt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45C0977-03EF-45D9-9FC0-40D36771D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145" y="6042774"/>
            <a:ext cx="20842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dirty="0" err="1">
                <a:latin typeface="+mn-lt"/>
              </a:rPr>
              <a:t>Diazepam</a:t>
            </a:r>
            <a:r>
              <a:rPr lang="pt-BR" sz="1600" dirty="0">
                <a:latin typeface="+mn-lt"/>
              </a:rPr>
              <a:t> 3mg/kg </a:t>
            </a:r>
            <a:r>
              <a:rPr lang="pt-BR" sz="1600" dirty="0" err="1">
                <a:latin typeface="+mn-lt"/>
              </a:rPr>
              <a:t>ip</a:t>
            </a:r>
            <a:endParaRPr lang="pt-BR" sz="1600" dirty="0">
              <a:latin typeface="+mn-lt"/>
            </a:endParaRPr>
          </a:p>
        </p:txBody>
      </p:sp>
      <p:sp>
        <p:nvSpPr>
          <p:cNvPr id="7" name="CaixaDeTexto 3">
            <a:extLst>
              <a:ext uri="{FF2B5EF4-FFF2-40B4-BE49-F238E27FC236}">
                <a16:creationId xmlns:a16="http://schemas.microsoft.com/office/drawing/2014/main" id="{4229C5F9-C6C5-46A1-870D-52AE60FC5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426" y="6518275"/>
            <a:ext cx="65069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Prof. Dr. Luiz Carlos de Sá-Rocha / Disciplina de </a:t>
            </a:r>
            <a:r>
              <a:rPr lang="pt-BR" sz="8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Neurofarmacologia</a:t>
            </a:r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Aplicada à Medicina Veterinária / Aula 01 / Introdução</a:t>
            </a:r>
          </a:p>
        </p:txBody>
      </p:sp>
      <p:pic>
        <p:nvPicPr>
          <p:cNvPr id="8" name="CINE_FARMACO_DZP_1.MPG">
            <a:hlinkClick r:id="" action="ppaction://media"/>
            <a:extLst>
              <a:ext uri="{FF2B5EF4-FFF2-40B4-BE49-F238E27FC236}">
                <a16:creationId xmlns:a16="http://schemas.microsoft.com/office/drawing/2014/main" id="{F3EBA194-AC2D-4322-BB0D-F42A416B23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7939" y="3847310"/>
            <a:ext cx="3299870" cy="2249379"/>
          </a:xfrm>
          <a:prstGeom prst="rect">
            <a:avLst/>
          </a:prstGeom>
        </p:spPr>
      </p:pic>
      <p:pic>
        <p:nvPicPr>
          <p:cNvPr id="9" name="CINE_FARMACO_DZP_3.MPG">
            <a:hlinkClick r:id="" action="ppaction://media"/>
            <a:extLst>
              <a:ext uri="{FF2B5EF4-FFF2-40B4-BE49-F238E27FC236}">
                <a16:creationId xmlns:a16="http://schemas.microsoft.com/office/drawing/2014/main" id="{A6FA906F-D18B-4F42-B9DF-8580CDEAA21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96200" y="3846689"/>
            <a:ext cx="3300781" cy="2250000"/>
          </a:xfrm>
          <a:prstGeom prst="rect">
            <a:avLst/>
          </a:prstGeom>
        </p:spPr>
      </p:pic>
      <p:pic>
        <p:nvPicPr>
          <p:cNvPr id="10" name="CINE_FARMACO_Salina.MPG">
            <a:hlinkClick r:id="" action="ppaction://media"/>
            <a:extLst>
              <a:ext uri="{FF2B5EF4-FFF2-40B4-BE49-F238E27FC236}">
                <a16:creationId xmlns:a16="http://schemas.microsoft.com/office/drawing/2014/main" id="{E79B3D48-846A-4C36-B99C-41BE9A9AE25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51404" y="1539040"/>
            <a:ext cx="3300781" cy="22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2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Convulsões e anticonvulsivantes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02167" y="1527048"/>
            <a:ext cx="11379200" cy="4710264"/>
          </a:xfrm>
        </p:spPr>
        <p:txBody>
          <a:bodyPr/>
          <a:lstStyle/>
          <a:p>
            <a:r>
              <a:rPr lang="pt-BR" sz="2400" dirty="0"/>
              <a:t>4 - Anticonvulsivantes clássicos</a:t>
            </a:r>
          </a:p>
          <a:p>
            <a:pPr marL="1077913" indent="-1077913">
              <a:buNone/>
            </a:pPr>
            <a:r>
              <a:rPr lang="pt-BR" sz="2200" dirty="0">
                <a:solidFill>
                  <a:srgbClr val="C00000"/>
                </a:solidFill>
              </a:rPr>
              <a:t>	</a:t>
            </a:r>
            <a:endParaRPr lang="pt-BR" sz="2000" dirty="0">
              <a:solidFill>
                <a:srgbClr val="C00000"/>
              </a:solidFill>
            </a:endParaRP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Carbamazepina</a:t>
            </a:r>
            <a:r>
              <a:rPr lang="pt-BR" sz="2000" dirty="0">
                <a:solidFill>
                  <a:srgbClr val="C00000"/>
                </a:solidFill>
              </a:rPr>
              <a:t> / </a:t>
            </a:r>
            <a:r>
              <a:rPr lang="pt-BR" sz="2000" dirty="0" err="1">
                <a:solidFill>
                  <a:srgbClr val="C00000"/>
                </a:solidFill>
              </a:rPr>
              <a:t>Tegretol</a:t>
            </a:r>
            <a:r>
              <a:rPr lang="pt-BR" sz="2000" baseline="30000" dirty="0">
                <a:solidFill>
                  <a:srgbClr val="C00000"/>
                </a:solidFill>
              </a:rPr>
              <a:t> ® </a:t>
            </a:r>
            <a:r>
              <a:rPr lang="pt-BR" sz="2000" dirty="0">
                <a:solidFill>
                  <a:srgbClr val="C00000"/>
                </a:solidFill>
              </a:rPr>
              <a:t>| </a:t>
            </a:r>
            <a:r>
              <a:rPr lang="pt-BR" sz="2000" dirty="0"/>
              <a:t>Ação sobre canais de Na+ e sobre </a:t>
            </a:r>
            <a:r>
              <a:rPr lang="pt-BR" sz="2000" i="1" dirty="0"/>
              <a:t>“</a:t>
            </a:r>
            <a:r>
              <a:rPr lang="pt-BR" sz="2000" i="1" dirty="0" err="1"/>
              <a:t>locus</a:t>
            </a:r>
            <a:r>
              <a:rPr lang="pt-BR" sz="2000" i="1" dirty="0"/>
              <a:t> </a:t>
            </a:r>
            <a:r>
              <a:rPr lang="pt-BR" sz="2000" i="1" dirty="0" err="1"/>
              <a:t>coeruleus</a:t>
            </a:r>
            <a:r>
              <a:rPr lang="pt-BR" sz="2000" i="1" dirty="0"/>
              <a:t>”</a:t>
            </a:r>
            <a:r>
              <a:rPr lang="pt-BR" sz="2000" dirty="0"/>
              <a:t> (NA) com diminuição das descargas </a:t>
            </a:r>
            <a:r>
              <a:rPr lang="pt-BR" sz="2000" dirty="0" err="1"/>
              <a:t>noradrenérgicas</a:t>
            </a:r>
            <a:r>
              <a:rPr lang="pt-BR" sz="2000" dirty="0"/>
              <a:t> sobre outras áreas cerebrais.</a:t>
            </a:r>
          </a:p>
          <a:p>
            <a:pPr marL="1077913" indent="-1077913">
              <a:buNone/>
            </a:pPr>
            <a:r>
              <a:rPr lang="pt-BR" sz="2000" dirty="0"/>
              <a:t>Administração oral irregular com concentração plasmática máxima entre 4 e 8hs</a:t>
            </a:r>
          </a:p>
          <a:p>
            <a:pPr marL="1077913" indent="-1077913">
              <a:buNone/>
            </a:pPr>
            <a:r>
              <a:rPr lang="pt-BR" sz="2000" dirty="0"/>
              <a:t>75% de ligação com proteínas plasmáticas</a:t>
            </a:r>
          </a:p>
          <a:p>
            <a:pPr marL="1077913" indent="-1077913">
              <a:buNone/>
            </a:pPr>
            <a:r>
              <a:rPr lang="pt-BR" sz="2000" dirty="0"/>
              <a:t>Meia vida plasmática entre 10 a 20hs</a:t>
            </a:r>
          </a:p>
          <a:p>
            <a:pPr marL="1077913" indent="-1077913">
              <a:buNone/>
            </a:pPr>
            <a:r>
              <a:rPr lang="pt-BR" sz="2000" dirty="0"/>
              <a:t>Utilizada nos quadros tanto de convulsões generalizadas como focais</a:t>
            </a:r>
          </a:p>
          <a:p>
            <a:pPr marL="1077913" indent="-1077913">
              <a:buNone/>
            </a:pPr>
            <a:r>
              <a:rPr lang="pt-BR" sz="2000" dirty="0"/>
              <a:t>Cães: 4 a 10mg/kg/dia em 2 ou 3 vezes</a:t>
            </a:r>
          </a:p>
          <a:p>
            <a:pPr marL="1077913" indent="-1077913">
              <a:buNone/>
            </a:pPr>
            <a:r>
              <a:rPr lang="pt-BR" sz="2000" dirty="0"/>
              <a:t>Gato: uso raro</a:t>
            </a:r>
          </a:p>
          <a:p>
            <a:pPr marL="1077913" indent="-1077913">
              <a:buNone/>
            </a:pPr>
            <a:r>
              <a:rPr lang="pt-BR" sz="2000" dirty="0"/>
              <a:t>Efeitos colaterais: sedação, vômitos e hepatopatias quando utilizada de forma crônica.</a:t>
            </a:r>
          </a:p>
          <a:p>
            <a:pPr marL="1077913" indent="-1077913">
              <a:buNone/>
            </a:pPr>
            <a:endParaRPr lang="pt-BR" sz="2000" dirty="0"/>
          </a:p>
          <a:p>
            <a:pPr marL="1077913" indent="-1077913">
              <a:buNone/>
            </a:pPr>
            <a:endParaRPr lang="pt-BR" sz="2000" dirty="0"/>
          </a:p>
          <a:p>
            <a:pPr marL="1077913" indent="-1077913">
              <a:buNone/>
            </a:pPr>
            <a:endParaRPr lang="pt-BR" sz="2000" dirty="0"/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</a:p>
          <a:p>
            <a:pPr marL="1077913" indent="-1077913">
              <a:buNone/>
            </a:pPr>
            <a:endParaRPr lang="pt-BR" sz="2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173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Convulsões e anticonvulsivantes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02167" y="1527048"/>
            <a:ext cx="11379200" cy="1181872"/>
          </a:xfrm>
        </p:spPr>
        <p:txBody>
          <a:bodyPr/>
          <a:lstStyle/>
          <a:p>
            <a:r>
              <a:rPr lang="pt-BR" sz="2400" dirty="0"/>
              <a:t>4 - Anticonvulsivantes clássicos</a:t>
            </a:r>
          </a:p>
          <a:p>
            <a:pPr marL="1077913" indent="-1077913">
              <a:buNone/>
            </a:pPr>
            <a:r>
              <a:rPr lang="pt-BR" sz="2200" dirty="0">
                <a:solidFill>
                  <a:srgbClr val="C00000"/>
                </a:solidFill>
              </a:rPr>
              <a:t>	</a:t>
            </a:r>
            <a:r>
              <a:rPr lang="pt-BR" sz="2000" dirty="0">
                <a:solidFill>
                  <a:srgbClr val="C00000"/>
                </a:solidFill>
              </a:rPr>
              <a:t>	Ácido </a:t>
            </a:r>
            <a:r>
              <a:rPr lang="pt-BR" sz="2000" dirty="0" err="1">
                <a:solidFill>
                  <a:srgbClr val="C00000"/>
                </a:solidFill>
              </a:rPr>
              <a:t>Valpróico</a:t>
            </a:r>
            <a:r>
              <a:rPr lang="pt-BR" sz="2000" dirty="0">
                <a:solidFill>
                  <a:srgbClr val="C00000"/>
                </a:solidFill>
              </a:rPr>
              <a:t> / </a:t>
            </a:r>
            <a:r>
              <a:rPr lang="pt-BR" sz="2000" dirty="0" err="1">
                <a:solidFill>
                  <a:srgbClr val="C00000"/>
                </a:solidFill>
              </a:rPr>
              <a:t>Depakene</a:t>
            </a:r>
            <a:r>
              <a:rPr lang="pt-BR" sz="2000" baseline="30000" dirty="0">
                <a:solidFill>
                  <a:srgbClr val="C00000"/>
                </a:solidFill>
              </a:rPr>
              <a:t> ®</a:t>
            </a:r>
            <a:r>
              <a:rPr lang="pt-BR" sz="2000" dirty="0">
                <a:solidFill>
                  <a:srgbClr val="C00000"/>
                </a:solidFill>
              </a:rPr>
              <a:t> | </a:t>
            </a:r>
            <a:r>
              <a:rPr lang="pt-BR" sz="2000" dirty="0"/>
              <a:t>Ação sobre canais de Na</a:t>
            </a:r>
            <a:r>
              <a:rPr lang="pt-BR" sz="2000" baseline="30000" dirty="0"/>
              <a:t>+</a:t>
            </a:r>
            <a:r>
              <a:rPr lang="pt-BR" sz="2000" dirty="0"/>
              <a:t> inativando-os e na facilitação da neurotransmissão via GABA.</a:t>
            </a:r>
          </a:p>
          <a:p>
            <a:pPr marL="1077913" indent="-1077913">
              <a:buNone/>
            </a:pPr>
            <a:r>
              <a:rPr lang="pt-BR" sz="2000" dirty="0"/>
              <a:t>							</a:t>
            </a:r>
            <a:endParaRPr lang="pt-BR" sz="2200" dirty="0">
              <a:solidFill>
                <a:srgbClr val="C00000"/>
              </a:solidFill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143B69FA-DECD-4870-9A51-A234ECA82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4" y="2780927"/>
            <a:ext cx="5721634" cy="346935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10191B7-7089-4F73-87E3-631AD4FD56B6}"/>
              </a:ext>
            </a:extLst>
          </p:cNvPr>
          <p:cNvSpPr txBox="1"/>
          <p:nvPr/>
        </p:nvSpPr>
        <p:spPr>
          <a:xfrm>
            <a:off x="6384032" y="2692706"/>
            <a:ext cx="516840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+mn-lt"/>
              </a:rPr>
              <a:t>Absorvido rapidamente pela via oral</a:t>
            </a:r>
          </a:p>
          <a:p>
            <a:r>
              <a:rPr lang="pt-BR" sz="2000" dirty="0">
                <a:latin typeface="+mn-lt"/>
              </a:rPr>
              <a:t>Conc. Plasmática em 1 a 4hs</a:t>
            </a:r>
          </a:p>
          <a:p>
            <a:r>
              <a:rPr lang="pt-BR" sz="2000" dirty="0">
                <a:latin typeface="+mn-lt"/>
              </a:rPr>
              <a:t>90% de ligação com proteínas plasmáticas</a:t>
            </a:r>
          </a:p>
          <a:p>
            <a:r>
              <a:rPr lang="pt-BR" sz="2000" dirty="0">
                <a:latin typeface="+mn-lt"/>
              </a:rPr>
              <a:t>Meia vida de 15hs</a:t>
            </a:r>
          </a:p>
          <a:p>
            <a:r>
              <a:rPr lang="pt-BR" sz="2000" dirty="0">
                <a:latin typeface="+mn-lt"/>
              </a:rPr>
              <a:t>Biotransformação hepática</a:t>
            </a:r>
          </a:p>
          <a:p>
            <a:r>
              <a:rPr lang="pt-BR" sz="2000" dirty="0">
                <a:latin typeface="+mn-lt"/>
              </a:rPr>
              <a:t>Cães: 15 a 200mg/kg em 4 vezes ao dia</a:t>
            </a:r>
          </a:p>
          <a:p>
            <a:r>
              <a:rPr lang="pt-BR" sz="2000" dirty="0">
                <a:latin typeface="+mn-lt"/>
              </a:rPr>
              <a:t>Efeitos colaterais: sedação e hepatopatia em</a:t>
            </a:r>
          </a:p>
          <a:p>
            <a:r>
              <a:rPr lang="pt-BR" sz="2000" dirty="0">
                <a:latin typeface="+mn-lt"/>
              </a:rPr>
              <a:t>tratamentos longos</a:t>
            </a:r>
          </a:p>
          <a:p>
            <a:endParaRPr lang="pt-BR" sz="2000" dirty="0">
              <a:latin typeface="+mn-lt"/>
            </a:endParaRPr>
          </a:p>
          <a:p>
            <a:endParaRPr lang="pt-BR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42487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Convulsões e anticonvulsivantes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02167" y="1527048"/>
            <a:ext cx="11379200" cy="4710264"/>
          </a:xfrm>
        </p:spPr>
        <p:txBody>
          <a:bodyPr/>
          <a:lstStyle/>
          <a:p>
            <a:r>
              <a:rPr lang="pt-BR" sz="2400" dirty="0"/>
              <a:t>4 - Anticonvulsivantes clássicos</a:t>
            </a:r>
          </a:p>
          <a:p>
            <a:pPr marL="1077913" indent="-1077913">
              <a:buNone/>
            </a:pPr>
            <a:r>
              <a:rPr lang="pt-BR" sz="2200" dirty="0">
                <a:solidFill>
                  <a:srgbClr val="C00000"/>
                </a:solidFill>
              </a:rPr>
              <a:t>	</a:t>
            </a:r>
            <a:r>
              <a:rPr lang="pt-BR" sz="2000" dirty="0">
                <a:solidFill>
                  <a:srgbClr val="C00000"/>
                </a:solidFill>
              </a:rPr>
              <a:t>	Brometo de potássio / </a:t>
            </a:r>
            <a:r>
              <a:rPr lang="pt-BR" sz="2000" dirty="0"/>
              <a:t>Muito efeitos colaterais. Abandonado em medicina humana (usado no século 19). Convulsões generalizadas refratárias a outros tratamentos medicamentosos.</a:t>
            </a:r>
          </a:p>
          <a:p>
            <a:pPr marL="1077913" indent="-1077913">
              <a:buNone/>
            </a:pPr>
            <a:r>
              <a:rPr lang="pt-BR" sz="2000" dirty="0"/>
              <a:t>Passou a ser utilizado em Medicina Veterinária por não apresentar os efeitos colaterais graves que</a:t>
            </a:r>
          </a:p>
          <a:p>
            <a:pPr marL="1077913" indent="-1077913">
              <a:buNone/>
            </a:pPr>
            <a:r>
              <a:rPr lang="pt-BR" sz="2000" dirty="0"/>
              <a:t>apresentava em seres humanos.</a:t>
            </a:r>
          </a:p>
          <a:p>
            <a:pPr marL="1077913" indent="-1077913">
              <a:buNone/>
            </a:pPr>
            <a:r>
              <a:rPr lang="pt-BR" sz="2000" dirty="0"/>
              <a:t>Não promove indução enzimática</a:t>
            </a:r>
          </a:p>
          <a:p>
            <a:pPr marL="1077913" indent="-1077913">
              <a:buNone/>
            </a:pPr>
            <a:r>
              <a:rPr lang="pt-BR" sz="2000" dirty="0"/>
              <a:t>Meia vida de 16 dias com eliminação total em 25 dias</a:t>
            </a:r>
          </a:p>
          <a:p>
            <a:pPr marL="1077913" indent="-1077913">
              <a:buNone/>
            </a:pPr>
            <a:r>
              <a:rPr lang="pt-BR" sz="2000" dirty="0"/>
              <a:t>Cães: 220mg/ml de água | 22 a 40mg/kg (2x)</a:t>
            </a:r>
          </a:p>
          <a:p>
            <a:pPr marL="1077913" indent="-1077913">
              <a:buNone/>
            </a:pPr>
            <a:r>
              <a:rPr lang="pt-BR" sz="2000" dirty="0"/>
              <a:t>Utilizados nas convulsões refratárias ao fenobarbital</a:t>
            </a:r>
          </a:p>
          <a:p>
            <a:pPr marL="1077913" indent="-1077913">
              <a:buNone/>
            </a:pPr>
            <a:r>
              <a:rPr lang="pt-BR" sz="2000" dirty="0"/>
              <a:t>Efeitos colaterais: ataxia locomotora (membros pélvicos), hiperatividade e raramente pode induzir pancreatite</a:t>
            </a:r>
          </a:p>
          <a:p>
            <a:pPr marL="1077913" indent="-1077913">
              <a:buNone/>
            </a:pPr>
            <a:r>
              <a:rPr lang="pt-BR" sz="2000" dirty="0"/>
              <a:t>Deve-se utilizar luvas para manuseio do Brometo de Potássio pois pode causar lesões na pele</a:t>
            </a:r>
          </a:p>
          <a:p>
            <a:pPr>
              <a:buNone/>
            </a:pPr>
            <a:endParaRPr lang="pt-BR" sz="2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9698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Nervoso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87111" y="1397718"/>
            <a:ext cx="11809312" cy="4710264"/>
          </a:xfrm>
        </p:spPr>
        <p:txBody>
          <a:bodyPr/>
          <a:lstStyle/>
          <a:p>
            <a:r>
              <a:rPr lang="pt-BR" sz="2000" dirty="0"/>
              <a:t>4 - Anticonvulsivantes  novos</a:t>
            </a: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Gabapentina</a:t>
            </a:r>
            <a:r>
              <a:rPr lang="pt-BR" sz="2000" dirty="0">
                <a:solidFill>
                  <a:srgbClr val="C00000"/>
                </a:solidFill>
              </a:rPr>
              <a:t>, </a:t>
            </a:r>
            <a:r>
              <a:rPr lang="pt-BR" sz="2000" dirty="0" err="1">
                <a:solidFill>
                  <a:srgbClr val="C00000"/>
                </a:solidFill>
              </a:rPr>
              <a:t>Oxcarbazepina</a:t>
            </a:r>
            <a:r>
              <a:rPr lang="pt-BR" sz="2000" dirty="0">
                <a:solidFill>
                  <a:srgbClr val="C00000"/>
                </a:solidFill>
              </a:rPr>
              <a:t>, </a:t>
            </a:r>
            <a:r>
              <a:rPr lang="pt-BR" sz="2000" dirty="0" err="1">
                <a:solidFill>
                  <a:srgbClr val="C00000"/>
                </a:solidFill>
              </a:rPr>
              <a:t>Gabapentina</a:t>
            </a:r>
            <a:r>
              <a:rPr lang="pt-BR" sz="2000" dirty="0">
                <a:solidFill>
                  <a:srgbClr val="C00000"/>
                </a:solidFill>
              </a:rPr>
              <a:t>  / </a:t>
            </a:r>
            <a:r>
              <a:rPr lang="pt-BR" sz="2000" dirty="0"/>
              <a:t>Aminoácido similar ao GABA.</a:t>
            </a: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Oxcarbazepina</a:t>
            </a:r>
            <a:r>
              <a:rPr lang="pt-BR" sz="2000" dirty="0">
                <a:solidFill>
                  <a:srgbClr val="C00000"/>
                </a:solidFill>
              </a:rPr>
              <a:t>  / </a:t>
            </a:r>
            <a:r>
              <a:rPr lang="pt-BR" sz="2000" dirty="0"/>
              <a:t>Semelhante a </a:t>
            </a:r>
            <a:r>
              <a:rPr lang="pt-BR" sz="2000" dirty="0" err="1"/>
              <a:t>Carbamazepina</a:t>
            </a:r>
            <a:r>
              <a:rPr lang="pt-BR" sz="2000" dirty="0"/>
              <a:t> (GABA). Ação sobre canais de Na+ e sobre </a:t>
            </a:r>
            <a:r>
              <a:rPr lang="pt-BR" sz="2000" i="1" dirty="0"/>
              <a:t>“</a:t>
            </a:r>
            <a:r>
              <a:rPr lang="pt-BR" sz="2000" i="1" dirty="0" err="1"/>
              <a:t>locus</a:t>
            </a:r>
            <a:r>
              <a:rPr lang="pt-BR" sz="2000" i="1" dirty="0"/>
              <a:t> </a:t>
            </a:r>
            <a:r>
              <a:rPr lang="pt-BR" sz="2000" i="1" dirty="0" err="1"/>
              <a:t>coeruleus</a:t>
            </a:r>
            <a:r>
              <a:rPr lang="pt-BR" sz="2000" i="1" dirty="0"/>
              <a:t>”</a:t>
            </a:r>
            <a:r>
              <a:rPr lang="pt-BR" sz="2000" dirty="0"/>
              <a:t> (NA).</a:t>
            </a: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Flunarizina</a:t>
            </a:r>
            <a:r>
              <a:rPr lang="pt-BR" sz="2000" dirty="0">
                <a:solidFill>
                  <a:srgbClr val="C00000"/>
                </a:solidFill>
              </a:rPr>
              <a:t> /  </a:t>
            </a:r>
            <a:r>
              <a:rPr lang="pt-BR" sz="2000" dirty="0"/>
              <a:t>Bloqueador de canais de Ca</a:t>
            </a:r>
            <a:r>
              <a:rPr lang="pt-BR" sz="2000" baseline="30000" dirty="0"/>
              <a:t>++</a:t>
            </a:r>
            <a:r>
              <a:rPr lang="pt-BR" sz="2000" dirty="0"/>
              <a:t>.</a:t>
            </a: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Progabide</a:t>
            </a:r>
            <a:r>
              <a:rPr lang="pt-BR" sz="2000" dirty="0">
                <a:solidFill>
                  <a:srgbClr val="C00000"/>
                </a:solidFill>
              </a:rPr>
              <a:t>  / </a:t>
            </a:r>
            <a:r>
              <a:rPr lang="pt-BR" sz="2000" dirty="0"/>
              <a:t>“Agonista” de receptores GABA.</a:t>
            </a: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Vigabatrina</a:t>
            </a:r>
            <a:r>
              <a:rPr lang="pt-BR" sz="2000" dirty="0">
                <a:solidFill>
                  <a:srgbClr val="C00000"/>
                </a:solidFill>
              </a:rPr>
              <a:t> / </a:t>
            </a:r>
            <a:r>
              <a:rPr lang="pt-BR" sz="2000" dirty="0"/>
              <a:t>GABA.(?)</a:t>
            </a: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Lamotrigina</a:t>
            </a:r>
            <a:r>
              <a:rPr lang="pt-BR" sz="2000" dirty="0">
                <a:solidFill>
                  <a:srgbClr val="C00000"/>
                </a:solidFill>
              </a:rPr>
              <a:t> /</a:t>
            </a:r>
            <a:r>
              <a:rPr lang="pt-BR" sz="2000" dirty="0"/>
              <a:t> Canais de Na</a:t>
            </a:r>
            <a:r>
              <a:rPr lang="pt-BR" sz="2000" baseline="30000" dirty="0"/>
              <a:t>+ </a:t>
            </a:r>
            <a:r>
              <a:rPr lang="pt-BR" sz="2000" dirty="0"/>
              <a:t>Voltagem dependentes (condução do impulso nervoso)</a:t>
            </a: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Felbamato</a:t>
            </a:r>
            <a:r>
              <a:rPr lang="pt-BR" sz="2000" dirty="0">
                <a:solidFill>
                  <a:srgbClr val="C00000"/>
                </a:solidFill>
              </a:rPr>
              <a:t> / </a:t>
            </a:r>
            <a:r>
              <a:rPr lang="pt-BR" sz="2000" dirty="0"/>
              <a:t>Antagonistas de receptores de glutamato (potente neurotransmissor excitatório).</a:t>
            </a: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Topiramato</a:t>
            </a:r>
            <a:r>
              <a:rPr lang="pt-BR" sz="2000" dirty="0">
                <a:solidFill>
                  <a:srgbClr val="C00000"/>
                </a:solidFill>
              </a:rPr>
              <a:t> / </a:t>
            </a:r>
            <a:r>
              <a:rPr lang="pt-BR" sz="2000" dirty="0"/>
              <a:t>Canais de Na</a:t>
            </a:r>
            <a:r>
              <a:rPr lang="pt-BR" sz="2000" baseline="30000" dirty="0"/>
              <a:t>+</a:t>
            </a:r>
            <a:r>
              <a:rPr lang="pt-BR" sz="2000" dirty="0"/>
              <a:t>.</a:t>
            </a:r>
          </a:p>
          <a:p>
            <a:pPr marL="1077913" lvl="2" indent="-1077913">
              <a:buNone/>
            </a:pPr>
            <a:r>
              <a:rPr lang="pt-BR" dirty="0">
                <a:solidFill>
                  <a:srgbClr val="C00000"/>
                </a:solidFill>
              </a:rPr>
              <a:t>	</a:t>
            </a:r>
            <a:r>
              <a:rPr lang="pt-BR" dirty="0" err="1">
                <a:solidFill>
                  <a:srgbClr val="C00000"/>
                </a:solidFill>
              </a:rPr>
              <a:t>Tiagabine</a:t>
            </a:r>
            <a:r>
              <a:rPr lang="pt-BR" dirty="0">
                <a:solidFill>
                  <a:srgbClr val="C00000"/>
                </a:solidFill>
              </a:rPr>
              <a:t> / </a:t>
            </a:r>
            <a:r>
              <a:rPr lang="pt-BR" dirty="0"/>
              <a:t>GABA.</a:t>
            </a:r>
          </a:p>
          <a:p>
            <a:pPr marL="1077913" lvl="2" indent="-1077913">
              <a:buNone/>
            </a:pPr>
            <a:r>
              <a:rPr lang="pt-BR" dirty="0">
                <a:solidFill>
                  <a:srgbClr val="C00000"/>
                </a:solidFill>
              </a:rPr>
              <a:t>	</a:t>
            </a:r>
            <a:r>
              <a:rPr lang="pt-BR" dirty="0" err="1">
                <a:solidFill>
                  <a:srgbClr val="C00000"/>
                </a:solidFill>
              </a:rPr>
              <a:t>Levetiracetam</a:t>
            </a:r>
            <a:r>
              <a:rPr lang="pt-BR" dirty="0">
                <a:solidFill>
                  <a:srgbClr val="C00000"/>
                </a:solidFill>
              </a:rPr>
              <a:t> / </a:t>
            </a:r>
            <a:r>
              <a:rPr lang="pt-BR" dirty="0"/>
              <a:t>Mecanismo ainda desconhecido (?). Similar ao </a:t>
            </a:r>
            <a:r>
              <a:rPr lang="pt-BR" dirty="0" err="1"/>
              <a:t>Piracetam</a:t>
            </a:r>
            <a:r>
              <a:rPr lang="pt-BR" dirty="0"/>
              <a:t> (“</a:t>
            </a:r>
            <a:r>
              <a:rPr lang="pt-BR" dirty="0" err="1"/>
              <a:t>smart</a:t>
            </a:r>
            <a:r>
              <a:rPr lang="pt-BR" dirty="0"/>
              <a:t> </a:t>
            </a:r>
            <a:r>
              <a:rPr lang="pt-BR" dirty="0" err="1"/>
              <a:t>drugs</a:t>
            </a:r>
            <a:r>
              <a:rPr lang="pt-BR" dirty="0"/>
              <a:t>”).</a:t>
            </a:r>
          </a:p>
          <a:p>
            <a:pPr marL="1077913" lvl="2" indent="-1077913">
              <a:buNone/>
            </a:pPr>
            <a:r>
              <a:rPr lang="pt-BR" dirty="0">
                <a:solidFill>
                  <a:srgbClr val="C00000"/>
                </a:solidFill>
              </a:rPr>
              <a:t>	</a:t>
            </a:r>
            <a:r>
              <a:rPr lang="pt-BR" dirty="0" err="1">
                <a:solidFill>
                  <a:srgbClr val="C00000"/>
                </a:solidFill>
              </a:rPr>
              <a:t>Zonisamida</a:t>
            </a:r>
            <a:r>
              <a:rPr lang="pt-BR" dirty="0">
                <a:solidFill>
                  <a:srgbClr val="C00000"/>
                </a:solidFill>
              </a:rPr>
              <a:t> / </a:t>
            </a:r>
            <a:r>
              <a:rPr lang="pt-BR" dirty="0"/>
              <a:t>Inibição de canais de Ca</a:t>
            </a:r>
            <a:r>
              <a:rPr lang="pt-BR" baseline="30000" dirty="0"/>
              <a:t>++ tipo T</a:t>
            </a:r>
            <a:endParaRPr lang="pt-B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>
                <a:solidFill>
                  <a:srgbClr val="164C6C"/>
                </a:solidFill>
              </a:rPr>
              <a:t>Conceitos / </a:t>
            </a:r>
            <a:r>
              <a:rPr lang="pt-BR" dirty="0" err="1">
                <a:solidFill>
                  <a:srgbClr val="164C6C"/>
                </a:solidFill>
              </a:rPr>
              <a:t>Neurofarmacologia</a:t>
            </a:r>
            <a:r>
              <a:rPr lang="pt-BR" dirty="0">
                <a:solidFill>
                  <a:srgbClr val="164C6C"/>
                </a:solidFill>
              </a:rPr>
              <a:t> / Atividade do SNC</a:t>
            </a:r>
          </a:p>
        </p:txBody>
      </p:sp>
      <p:sp>
        <p:nvSpPr>
          <p:cNvPr id="1536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825625" y="1527175"/>
            <a:ext cx="8504238" cy="4572000"/>
          </a:xfrm>
        </p:spPr>
        <p:txBody>
          <a:bodyPr/>
          <a:lstStyle/>
          <a:p>
            <a:pPr eaLnBrk="1" hangingPunct="1"/>
            <a:endParaRPr lang="pt-BR" sz="2400" dirty="0"/>
          </a:p>
          <a:p>
            <a:pPr eaLnBrk="1" hangingPunct="1"/>
            <a:endParaRPr lang="pt-BR" sz="2400" dirty="0"/>
          </a:p>
          <a:p>
            <a:pPr eaLnBrk="1" hangingPunct="1"/>
            <a:endParaRPr lang="pt-BR" dirty="0"/>
          </a:p>
        </p:txBody>
      </p:sp>
      <p:sp>
        <p:nvSpPr>
          <p:cNvPr id="15365" name="CaixaDeTexto 4"/>
          <p:cNvSpPr txBox="1">
            <a:spLocks noChangeArrowheads="1"/>
          </p:cNvSpPr>
          <p:nvPr/>
        </p:nvSpPr>
        <p:spPr bwMode="auto">
          <a:xfrm>
            <a:off x="9739313" y="6518275"/>
            <a:ext cx="8001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FMVZ / USP</a:t>
            </a:r>
          </a:p>
        </p:txBody>
      </p:sp>
      <p:graphicFrame>
        <p:nvGraphicFramePr>
          <p:cNvPr id="7" name="Diagrama 6"/>
          <p:cNvGraphicFramePr/>
          <p:nvPr/>
        </p:nvGraphicFramePr>
        <p:xfrm>
          <a:off x="7032104" y="1484784"/>
          <a:ext cx="4104456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Conector reto 8"/>
          <p:cNvCxnSpPr/>
          <p:nvPr/>
        </p:nvCxnSpPr>
        <p:spPr>
          <a:xfrm>
            <a:off x="2279576" y="3933056"/>
            <a:ext cx="59046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2279576" y="1916832"/>
            <a:ext cx="0" cy="3960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rma livre 14"/>
          <p:cNvSpPr/>
          <p:nvPr/>
        </p:nvSpPr>
        <p:spPr>
          <a:xfrm>
            <a:off x="2492992" y="2347416"/>
            <a:ext cx="5527343" cy="3616657"/>
          </a:xfrm>
          <a:custGeom>
            <a:avLst/>
            <a:gdLst>
              <a:gd name="connsiteX0" fmla="*/ 0 w 5527343"/>
              <a:gd name="connsiteY0" fmla="*/ 1555845 h 3616657"/>
              <a:gd name="connsiteX1" fmla="*/ 368490 w 5527343"/>
              <a:gd name="connsiteY1" fmla="*/ 1078173 h 3616657"/>
              <a:gd name="connsiteX2" fmla="*/ 1064525 w 5527343"/>
              <a:gd name="connsiteY2" fmla="*/ 968991 h 3616657"/>
              <a:gd name="connsiteX3" fmla="*/ 1883391 w 5527343"/>
              <a:gd name="connsiteY3" fmla="*/ 1269242 h 3616657"/>
              <a:gd name="connsiteX4" fmla="*/ 2142699 w 5527343"/>
              <a:gd name="connsiteY4" fmla="*/ 1883391 h 3616657"/>
              <a:gd name="connsiteX5" fmla="*/ 2756848 w 5527343"/>
              <a:gd name="connsiteY5" fmla="*/ 2320119 h 3616657"/>
              <a:gd name="connsiteX6" fmla="*/ 3207224 w 5527343"/>
              <a:gd name="connsiteY6" fmla="*/ 2156346 h 3616657"/>
              <a:gd name="connsiteX7" fmla="*/ 3439236 w 5527343"/>
              <a:gd name="connsiteY7" fmla="*/ 1528549 h 3616657"/>
              <a:gd name="connsiteX8" fmla="*/ 3739487 w 5527343"/>
              <a:gd name="connsiteY8" fmla="*/ 272955 h 3616657"/>
              <a:gd name="connsiteX9" fmla="*/ 4121624 w 5527343"/>
              <a:gd name="connsiteY9" fmla="*/ 163773 h 3616657"/>
              <a:gd name="connsiteX10" fmla="*/ 4476466 w 5527343"/>
              <a:gd name="connsiteY10" fmla="*/ 1255594 h 3616657"/>
              <a:gd name="connsiteX11" fmla="*/ 4708478 w 5527343"/>
              <a:gd name="connsiteY11" fmla="*/ 2006221 h 3616657"/>
              <a:gd name="connsiteX12" fmla="*/ 5049672 w 5527343"/>
              <a:gd name="connsiteY12" fmla="*/ 3289110 h 3616657"/>
              <a:gd name="connsiteX13" fmla="*/ 5527343 w 5527343"/>
              <a:gd name="connsiteY13" fmla="*/ 3616657 h 361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27343" h="3616657">
                <a:moveTo>
                  <a:pt x="0" y="1555845"/>
                </a:moveTo>
                <a:cubicBezTo>
                  <a:pt x="95534" y="1365913"/>
                  <a:pt x="191069" y="1175982"/>
                  <a:pt x="368490" y="1078173"/>
                </a:cubicBezTo>
                <a:cubicBezTo>
                  <a:pt x="545911" y="980364"/>
                  <a:pt x="812042" y="937146"/>
                  <a:pt x="1064525" y="968991"/>
                </a:cubicBezTo>
                <a:cubicBezTo>
                  <a:pt x="1317009" y="1000836"/>
                  <a:pt x="1703695" y="1116842"/>
                  <a:pt x="1883391" y="1269242"/>
                </a:cubicBezTo>
                <a:cubicBezTo>
                  <a:pt x="2063087" y="1421642"/>
                  <a:pt x="1997123" y="1708245"/>
                  <a:pt x="2142699" y="1883391"/>
                </a:cubicBezTo>
                <a:cubicBezTo>
                  <a:pt x="2288275" y="2058537"/>
                  <a:pt x="2579427" y="2274627"/>
                  <a:pt x="2756848" y="2320119"/>
                </a:cubicBezTo>
                <a:cubicBezTo>
                  <a:pt x="2934269" y="2365612"/>
                  <a:pt x="3093493" y="2288274"/>
                  <a:pt x="3207224" y="2156346"/>
                </a:cubicBezTo>
                <a:cubicBezTo>
                  <a:pt x="3320955" y="2024418"/>
                  <a:pt x="3350526" y="1842447"/>
                  <a:pt x="3439236" y="1528549"/>
                </a:cubicBezTo>
                <a:cubicBezTo>
                  <a:pt x="3527946" y="1214651"/>
                  <a:pt x="3625756" y="500418"/>
                  <a:pt x="3739487" y="272955"/>
                </a:cubicBezTo>
                <a:cubicBezTo>
                  <a:pt x="3853218" y="45492"/>
                  <a:pt x="3998794" y="0"/>
                  <a:pt x="4121624" y="163773"/>
                </a:cubicBezTo>
                <a:cubicBezTo>
                  <a:pt x="4244454" y="327546"/>
                  <a:pt x="4378657" y="948519"/>
                  <a:pt x="4476466" y="1255594"/>
                </a:cubicBezTo>
                <a:cubicBezTo>
                  <a:pt x="4574275" y="1562669"/>
                  <a:pt x="4612944" y="1667302"/>
                  <a:pt x="4708478" y="2006221"/>
                </a:cubicBezTo>
                <a:cubicBezTo>
                  <a:pt x="4804012" y="2345140"/>
                  <a:pt x="4913194" y="3020704"/>
                  <a:pt x="5049672" y="3289110"/>
                </a:cubicBezTo>
                <a:cubicBezTo>
                  <a:pt x="5186150" y="3557516"/>
                  <a:pt x="5356746" y="3587086"/>
                  <a:pt x="5527343" y="3616657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2567608" y="1628801"/>
            <a:ext cx="1414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Fisiologia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C466CA0-DF27-4304-8CA9-1B3A0FF48BA1}"/>
              </a:ext>
            </a:extLst>
          </p:cNvPr>
          <p:cNvSpPr txBox="1"/>
          <p:nvPr/>
        </p:nvSpPr>
        <p:spPr>
          <a:xfrm>
            <a:off x="479376" y="5517232"/>
            <a:ext cx="11017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>
                <a:latin typeface="+mn-lt"/>
              </a:rPr>
              <a:t>BZDs</a:t>
            </a:r>
            <a:r>
              <a:rPr lang="pt-BR" sz="1200" dirty="0">
                <a:latin typeface="+mn-lt"/>
              </a:rPr>
              <a:t> = Benzodiazepínicos; CBZ = </a:t>
            </a:r>
            <a:r>
              <a:rPr lang="pt-BR" sz="1200" dirty="0" err="1">
                <a:latin typeface="+mn-lt"/>
              </a:rPr>
              <a:t>Carbamazepina</a:t>
            </a:r>
            <a:r>
              <a:rPr lang="pt-BR" sz="1200" dirty="0">
                <a:latin typeface="+mn-lt"/>
              </a:rPr>
              <a:t>; VPA = Ácido </a:t>
            </a:r>
            <a:r>
              <a:rPr lang="pt-BR" sz="1200" dirty="0" err="1">
                <a:latin typeface="+mn-lt"/>
              </a:rPr>
              <a:t>valpróico</a:t>
            </a:r>
            <a:r>
              <a:rPr lang="pt-BR" sz="1200" dirty="0">
                <a:latin typeface="+mn-lt"/>
              </a:rPr>
              <a:t>; FBM = </a:t>
            </a:r>
            <a:r>
              <a:rPr lang="pt-BR" sz="1200" dirty="0" err="1">
                <a:latin typeface="+mn-lt"/>
              </a:rPr>
              <a:t>Felbamato</a:t>
            </a:r>
            <a:r>
              <a:rPr lang="pt-BR" sz="1200" dirty="0">
                <a:latin typeface="+mn-lt"/>
              </a:rPr>
              <a:t>; GBP = </a:t>
            </a:r>
            <a:r>
              <a:rPr lang="pt-BR" sz="1200" dirty="0" err="1">
                <a:latin typeface="+mn-lt"/>
              </a:rPr>
              <a:t>Gabapentina</a:t>
            </a:r>
            <a:r>
              <a:rPr lang="pt-BR" sz="1200" dirty="0">
                <a:latin typeface="+mn-lt"/>
              </a:rPr>
              <a:t>; LEV = </a:t>
            </a:r>
            <a:r>
              <a:rPr lang="pt-BR" sz="1200" dirty="0" err="1">
                <a:latin typeface="+mn-lt"/>
              </a:rPr>
              <a:t>Levetiracetam</a:t>
            </a:r>
            <a:r>
              <a:rPr lang="pt-BR" sz="1200" dirty="0">
                <a:latin typeface="+mn-lt"/>
              </a:rPr>
              <a:t>; LTG = </a:t>
            </a:r>
            <a:r>
              <a:rPr lang="pt-BR" sz="1200" dirty="0" err="1">
                <a:latin typeface="+mn-lt"/>
              </a:rPr>
              <a:t>Lamotrigina</a:t>
            </a:r>
            <a:endParaRPr lang="pt-BR" sz="1200" dirty="0">
              <a:latin typeface="+mn-lt"/>
            </a:endParaRPr>
          </a:p>
          <a:p>
            <a:r>
              <a:rPr lang="pt-BR" sz="1200" dirty="0" err="1">
                <a:latin typeface="+mn-lt"/>
              </a:rPr>
              <a:t>OxCBZ</a:t>
            </a:r>
            <a:r>
              <a:rPr lang="pt-BR" sz="1200" dirty="0">
                <a:latin typeface="+mn-lt"/>
              </a:rPr>
              <a:t> = </a:t>
            </a:r>
            <a:r>
              <a:rPr lang="pt-BR" sz="1200" dirty="0" err="1">
                <a:latin typeface="+mn-lt"/>
              </a:rPr>
              <a:t>Oxicarbazepina</a:t>
            </a:r>
            <a:r>
              <a:rPr lang="pt-BR" sz="1200" dirty="0">
                <a:latin typeface="+mn-lt"/>
              </a:rPr>
              <a:t>; TPM = </a:t>
            </a:r>
            <a:r>
              <a:rPr lang="pt-BR" sz="1200" dirty="0" err="1">
                <a:latin typeface="+mn-lt"/>
              </a:rPr>
              <a:t>Topiramato</a:t>
            </a:r>
            <a:r>
              <a:rPr lang="pt-BR" sz="1200" dirty="0">
                <a:latin typeface="+mn-lt"/>
              </a:rPr>
              <a:t>; PGB = </a:t>
            </a:r>
            <a:r>
              <a:rPr lang="pt-BR" sz="1200" dirty="0" err="1">
                <a:latin typeface="+mn-lt"/>
              </a:rPr>
              <a:t>Pregabalina</a:t>
            </a:r>
            <a:r>
              <a:rPr lang="pt-BR" sz="1200" dirty="0">
                <a:latin typeface="+mn-lt"/>
              </a:rPr>
              <a:t>; ZNA = </a:t>
            </a:r>
            <a:r>
              <a:rPr lang="pt-BR" sz="1200" dirty="0" err="1">
                <a:latin typeface="+mn-lt"/>
              </a:rPr>
              <a:t>Zonizamida</a:t>
            </a:r>
            <a:r>
              <a:rPr lang="pt-BR" sz="1200" dirty="0">
                <a:latin typeface="+mn-lt"/>
              </a:rPr>
              <a:t>; TGB = </a:t>
            </a:r>
            <a:r>
              <a:rPr lang="pt-BR" sz="1200" dirty="0" err="1">
                <a:latin typeface="+mn-lt"/>
              </a:rPr>
              <a:t>Tiagabina</a:t>
            </a:r>
            <a:r>
              <a:rPr lang="pt-BR" sz="1200" dirty="0">
                <a:latin typeface="+mn-lt"/>
              </a:rPr>
              <a:t>; TGB = </a:t>
            </a:r>
            <a:r>
              <a:rPr lang="pt-BR" sz="1200" dirty="0" err="1">
                <a:latin typeface="+mn-lt"/>
              </a:rPr>
              <a:t>Tiagabina</a:t>
            </a:r>
            <a:r>
              <a:rPr lang="pt-BR" sz="1200" dirty="0">
                <a:latin typeface="+mn-lt"/>
              </a:rPr>
              <a:t>; VGB = </a:t>
            </a:r>
            <a:r>
              <a:rPr lang="pt-BR" sz="1200" dirty="0" err="1">
                <a:latin typeface="+mn-lt"/>
              </a:rPr>
              <a:t>Vabagatrina</a:t>
            </a:r>
            <a:endParaRPr lang="pt-BR" sz="1200" dirty="0">
              <a:latin typeface="+mn-lt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DD1A69C-C0BB-4658-BB7B-128E0B083246}"/>
              </a:ext>
            </a:extLst>
          </p:cNvPr>
          <p:cNvSpPr txBox="1"/>
          <p:nvPr/>
        </p:nvSpPr>
        <p:spPr>
          <a:xfrm>
            <a:off x="282833" y="1196752"/>
            <a:ext cx="11626334" cy="3703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+mn-lt"/>
              </a:rPr>
              <a:t>Moduladores de canais de Na</a:t>
            </a:r>
            <a:r>
              <a:rPr lang="pt-BR" sz="1600" baseline="30000" dirty="0">
                <a:latin typeface="+mn-lt"/>
              </a:rPr>
              <a:t>+		</a:t>
            </a:r>
            <a:r>
              <a:rPr lang="pt-BR" sz="1600" dirty="0">
                <a:latin typeface="+mn-lt"/>
              </a:rPr>
              <a:t>|CBZ; </a:t>
            </a:r>
            <a:r>
              <a:rPr lang="pt-BR" sz="1600" dirty="0" err="1">
                <a:latin typeface="+mn-lt"/>
              </a:rPr>
              <a:t>OxCBZ</a:t>
            </a:r>
            <a:r>
              <a:rPr lang="pt-BR" sz="1600" dirty="0">
                <a:latin typeface="+mn-lt"/>
              </a:rPr>
              <a:t>; TPM; VPA	     |	Bloqueia propagação do potencial de ação</a:t>
            </a:r>
          </a:p>
          <a:p>
            <a:r>
              <a:rPr lang="pt-BR" sz="1600" dirty="0">
                <a:latin typeface="+mn-lt"/>
              </a:rPr>
              <a:t>								Estabilização das membranas neuronais</a:t>
            </a:r>
          </a:p>
          <a:p>
            <a:r>
              <a:rPr lang="pt-BR" sz="1600" dirty="0">
                <a:latin typeface="+mn-lt"/>
              </a:rPr>
              <a:t>								Diminuição da liberação de 										neurotransmissores (foco e espraiamento)</a:t>
            </a:r>
          </a:p>
          <a:p>
            <a:endParaRPr lang="pt-BR" sz="1600" dirty="0">
              <a:latin typeface="+mn-lt"/>
            </a:endParaRPr>
          </a:p>
          <a:p>
            <a:r>
              <a:rPr lang="pt-BR" sz="1600" dirty="0">
                <a:latin typeface="+mn-lt"/>
              </a:rPr>
              <a:t>Bloqueadores de canais de Ca</a:t>
            </a:r>
            <a:r>
              <a:rPr lang="pt-BR" sz="1600" baseline="30000" dirty="0">
                <a:latin typeface="+mn-lt"/>
              </a:rPr>
              <a:t>++</a:t>
            </a:r>
            <a:r>
              <a:rPr lang="pt-BR" sz="1600" dirty="0">
                <a:latin typeface="+mn-lt"/>
              </a:rPr>
              <a:t>	|VPA; LTG		     |	Diminuição da liberação de 										neurotransmissores (+ e -)</a:t>
            </a:r>
          </a:p>
          <a:p>
            <a:r>
              <a:rPr lang="pt-BR" sz="1600" dirty="0">
                <a:latin typeface="+mn-lt"/>
              </a:rPr>
              <a:t>								Diminuição da despolarização lenta</a:t>
            </a:r>
          </a:p>
          <a:p>
            <a:endParaRPr lang="pt-BR" sz="1600" dirty="0">
              <a:latin typeface="+mn-lt"/>
            </a:endParaRPr>
          </a:p>
          <a:p>
            <a:r>
              <a:rPr lang="pt-BR" sz="1600" dirty="0">
                <a:latin typeface="+mn-lt"/>
              </a:rPr>
              <a:t>Moduladores do receptor GABA</a:t>
            </a:r>
            <a:r>
              <a:rPr lang="pt-BR" sz="1600" baseline="-25000" dirty="0">
                <a:latin typeface="+mn-lt"/>
              </a:rPr>
              <a:t>A</a:t>
            </a:r>
            <a:r>
              <a:rPr lang="pt-BR" sz="1600" dirty="0">
                <a:latin typeface="+mn-lt"/>
              </a:rPr>
              <a:t>	|</a:t>
            </a:r>
            <a:r>
              <a:rPr lang="pt-BR" sz="1600" dirty="0" err="1">
                <a:latin typeface="+mn-lt"/>
              </a:rPr>
              <a:t>BZDs</a:t>
            </a:r>
            <a:r>
              <a:rPr lang="pt-BR" sz="1600" dirty="0">
                <a:latin typeface="+mn-lt"/>
              </a:rPr>
              <a:t>; FBM; TPM; CBZ; </a:t>
            </a:r>
            <a:r>
              <a:rPr lang="pt-BR" sz="1600" dirty="0" err="1">
                <a:latin typeface="+mn-lt"/>
              </a:rPr>
              <a:t>OxCBZ</a:t>
            </a:r>
            <a:r>
              <a:rPr lang="pt-BR" sz="1600" dirty="0">
                <a:latin typeface="+mn-lt"/>
              </a:rPr>
              <a:t>|	Aumento da hiperpolarização da 									membrana pós-sináptica</a:t>
            </a:r>
          </a:p>
          <a:p>
            <a:r>
              <a:rPr lang="pt-BR" sz="1600" dirty="0">
                <a:latin typeface="+mn-lt"/>
              </a:rPr>
              <a:t>								Aumento do limiar de convulsão</a:t>
            </a:r>
          </a:p>
          <a:p>
            <a:r>
              <a:rPr lang="pt-BR" sz="1600" dirty="0">
                <a:latin typeface="+mn-lt"/>
              </a:rPr>
              <a:t>								Diminuição dos disparos focais</a:t>
            </a:r>
          </a:p>
          <a:p>
            <a:r>
              <a:rPr lang="pt-BR" sz="1600" dirty="0">
                <a:latin typeface="+mn-lt"/>
              </a:rPr>
              <a:t>												</a:t>
            </a:r>
          </a:p>
          <a:p>
            <a:endParaRPr lang="pt-BR" sz="1600" baseline="30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40890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4DD1A69C-C0BB-4658-BB7B-128E0B083246}"/>
              </a:ext>
            </a:extLst>
          </p:cNvPr>
          <p:cNvSpPr txBox="1"/>
          <p:nvPr/>
        </p:nvSpPr>
        <p:spPr>
          <a:xfrm>
            <a:off x="282833" y="1484784"/>
            <a:ext cx="116263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+mn-lt"/>
              </a:rPr>
              <a:t>Inibidores da recaptação de GABA		| TGB; VGB	| Aumento dos níveis extra sinápticos de GABA	</a:t>
            </a:r>
          </a:p>
          <a:p>
            <a:r>
              <a:rPr lang="pt-BR" sz="1600" dirty="0">
                <a:latin typeface="+mn-lt"/>
              </a:rPr>
              <a:t>Inibidores da GABA-transaminase				  Aumento da hiperpolarização da membrana pós-								  sinápticas 											  Diminuição dos disparos focais</a:t>
            </a:r>
          </a:p>
          <a:p>
            <a:endParaRPr lang="pt-BR" sz="1600" dirty="0">
              <a:latin typeface="+mn-lt"/>
            </a:endParaRPr>
          </a:p>
          <a:p>
            <a:r>
              <a:rPr lang="pt-BR" sz="1600" dirty="0">
                <a:latin typeface="+mn-lt"/>
              </a:rPr>
              <a:t>Antagonistas de receptores NMDA		| FBM		| Diminuição da neurotransmissão excitatória lenta</a:t>
            </a:r>
          </a:p>
          <a:p>
            <a:r>
              <a:rPr lang="pt-BR" sz="1600" dirty="0">
                <a:latin typeface="+mn-lt"/>
              </a:rPr>
              <a:t>							  Diminuição da neurotoxicidade por aminoácidos 								  excitatórios</a:t>
            </a:r>
          </a:p>
          <a:p>
            <a:endParaRPr lang="pt-BR" sz="1600" dirty="0">
              <a:latin typeface="+mn-lt"/>
            </a:endParaRPr>
          </a:p>
          <a:p>
            <a:r>
              <a:rPr lang="pt-BR" sz="1600" dirty="0">
                <a:latin typeface="+mn-lt"/>
              </a:rPr>
              <a:t>											</a:t>
            </a:r>
          </a:p>
          <a:p>
            <a:r>
              <a:rPr lang="pt-BR" sz="1600" dirty="0">
                <a:latin typeface="+mn-lt"/>
              </a:rPr>
              <a:t>Antagonistas de receptores AMPA / </a:t>
            </a:r>
            <a:r>
              <a:rPr lang="pt-BR" sz="1600" dirty="0" err="1">
                <a:latin typeface="+mn-lt"/>
              </a:rPr>
              <a:t>Kainato</a:t>
            </a:r>
            <a:r>
              <a:rPr lang="pt-BR" sz="1600" dirty="0">
                <a:latin typeface="+mn-lt"/>
              </a:rPr>
              <a:t>	| TPM		| Diminuição da neurotransmissão excitatória lenta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4A0F0A1-D38D-4BE1-A218-635BF04F667A}"/>
              </a:ext>
            </a:extLst>
          </p:cNvPr>
          <p:cNvSpPr txBox="1"/>
          <p:nvPr/>
        </p:nvSpPr>
        <p:spPr>
          <a:xfrm>
            <a:off x="479376" y="5517232"/>
            <a:ext cx="11017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>
                <a:latin typeface="+mn-lt"/>
              </a:rPr>
              <a:t>BZDs</a:t>
            </a:r>
            <a:r>
              <a:rPr lang="pt-BR" sz="1200" dirty="0">
                <a:latin typeface="+mn-lt"/>
              </a:rPr>
              <a:t> = Benzodiazepínicos; CBZ = </a:t>
            </a:r>
            <a:r>
              <a:rPr lang="pt-BR" sz="1200" dirty="0" err="1">
                <a:latin typeface="+mn-lt"/>
              </a:rPr>
              <a:t>Carbamazepina</a:t>
            </a:r>
            <a:r>
              <a:rPr lang="pt-BR" sz="1200" dirty="0">
                <a:latin typeface="+mn-lt"/>
              </a:rPr>
              <a:t>; VPA = Ácido </a:t>
            </a:r>
            <a:r>
              <a:rPr lang="pt-BR" sz="1200" dirty="0" err="1">
                <a:latin typeface="+mn-lt"/>
              </a:rPr>
              <a:t>valpróico</a:t>
            </a:r>
            <a:r>
              <a:rPr lang="pt-BR" sz="1200" dirty="0">
                <a:latin typeface="+mn-lt"/>
              </a:rPr>
              <a:t>; FBM = </a:t>
            </a:r>
            <a:r>
              <a:rPr lang="pt-BR" sz="1200" dirty="0" err="1">
                <a:latin typeface="+mn-lt"/>
              </a:rPr>
              <a:t>Felbamato</a:t>
            </a:r>
            <a:r>
              <a:rPr lang="pt-BR" sz="1200" dirty="0">
                <a:latin typeface="+mn-lt"/>
              </a:rPr>
              <a:t>; GBP = </a:t>
            </a:r>
            <a:r>
              <a:rPr lang="pt-BR" sz="1200" dirty="0" err="1">
                <a:latin typeface="+mn-lt"/>
              </a:rPr>
              <a:t>Gabapentina</a:t>
            </a:r>
            <a:r>
              <a:rPr lang="pt-BR" sz="1200" dirty="0">
                <a:latin typeface="+mn-lt"/>
              </a:rPr>
              <a:t>; LEV = </a:t>
            </a:r>
            <a:r>
              <a:rPr lang="pt-BR" sz="1200" dirty="0" err="1">
                <a:latin typeface="+mn-lt"/>
              </a:rPr>
              <a:t>Levetiracetam</a:t>
            </a:r>
            <a:r>
              <a:rPr lang="pt-BR" sz="1200" dirty="0">
                <a:latin typeface="+mn-lt"/>
              </a:rPr>
              <a:t>; LTG = </a:t>
            </a:r>
            <a:r>
              <a:rPr lang="pt-BR" sz="1200" dirty="0" err="1">
                <a:latin typeface="+mn-lt"/>
              </a:rPr>
              <a:t>Lamotrigina</a:t>
            </a:r>
            <a:endParaRPr lang="pt-BR" sz="1200" dirty="0">
              <a:latin typeface="+mn-lt"/>
            </a:endParaRPr>
          </a:p>
          <a:p>
            <a:r>
              <a:rPr lang="pt-BR" sz="1200" dirty="0" err="1">
                <a:latin typeface="+mn-lt"/>
              </a:rPr>
              <a:t>OxCBZ</a:t>
            </a:r>
            <a:r>
              <a:rPr lang="pt-BR" sz="1200" dirty="0">
                <a:latin typeface="+mn-lt"/>
              </a:rPr>
              <a:t> = </a:t>
            </a:r>
            <a:r>
              <a:rPr lang="pt-BR" sz="1200" dirty="0" err="1">
                <a:latin typeface="+mn-lt"/>
              </a:rPr>
              <a:t>Oxicarbazepina</a:t>
            </a:r>
            <a:r>
              <a:rPr lang="pt-BR" sz="1200" dirty="0">
                <a:latin typeface="+mn-lt"/>
              </a:rPr>
              <a:t>; TPM = </a:t>
            </a:r>
            <a:r>
              <a:rPr lang="pt-BR" sz="1200" dirty="0" err="1">
                <a:latin typeface="+mn-lt"/>
              </a:rPr>
              <a:t>Topiramato</a:t>
            </a:r>
            <a:r>
              <a:rPr lang="pt-BR" sz="1200" dirty="0">
                <a:latin typeface="+mn-lt"/>
              </a:rPr>
              <a:t>; PGB = </a:t>
            </a:r>
            <a:r>
              <a:rPr lang="pt-BR" sz="1200" dirty="0" err="1">
                <a:latin typeface="+mn-lt"/>
              </a:rPr>
              <a:t>Pregabalina</a:t>
            </a:r>
            <a:r>
              <a:rPr lang="pt-BR" sz="1200" dirty="0">
                <a:latin typeface="+mn-lt"/>
              </a:rPr>
              <a:t>; ZNA = </a:t>
            </a:r>
            <a:r>
              <a:rPr lang="pt-BR" sz="1200" dirty="0" err="1">
                <a:latin typeface="+mn-lt"/>
              </a:rPr>
              <a:t>Zonizamida</a:t>
            </a:r>
            <a:r>
              <a:rPr lang="pt-BR" sz="1200" dirty="0">
                <a:latin typeface="+mn-lt"/>
              </a:rPr>
              <a:t>; TGB = </a:t>
            </a:r>
            <a:r>
              <a:rPr lang="pt-BR" sz="1200" dirty="0" err="1">
                <a:latin typeface="+mn-lt"/>
              </a:rPr>
              <a:t>Tiagabina</a:t>
            </a:r>
            <a:r>
              <a:rPr lang="pt-BR" sz="1200" dirty="0">
                <a:latin typeface="+mn-lt"/>
              </a:rPr>
              <a:t>; VGB = </a:t>
            </a:r>
            <a:r>
              <a:rPr lang="pt-BR" sz="1200" dirty="0" err="1">
                <a:latin typeface="+mn-lt"/>
              </a:rPr>
              <a:t>Vabagatrina</a:t>
            </a:r>
            <a:endParaRPr lang="pt-B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59828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>
                <a:solidFill>
                  <a:srgbClr val="164C6C"/>
                </a:solidFill>
              </a:rPr>
              <a:t>Níveis de organização e percepção dos seres vivos</a:t>
            </a:r>
          </a:p>
        </p:txBody>
      </p:sp>
      <p:sp>
        <p:nvSpPr>
          <p:cNvPr id="14339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825625" y="1527176"/>
            <a:ext cx="8504238" cy="483076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pt-BR"/>
          </a:p>
          <a:p>
            <a:pPr eaLnBrk="1" hangingPunct="1">
              <a:buFont typeface="Wingdings 2" pitchFamily="18" charset="2"/>
              <a:buNone/>
            </a:pPr>
            <a:endParaRPr lang="pt-BR"/>
          </a:p>
          <a:p>
            <a:pPr eaLnBrk="1" hangingPunct="1">
              <a:buFont typeface="Wingdings 2" pitchFamily="18" charset="2"/>
              <a:buNone/>
            </a:pPr>
            <a:endParaRPr lang="pt-BR"/>
          </a:p>
          <a:p>
            <a:pPr eaLnBrk="1" hangingPunct="1">
              <a:buFont typeface="Wingdings 2" pitchFamily="18" charset="2"/>
              <a:buNone/>
            </a:pPr>
            <a:endParaRPr lang="pt-BR"/>
          </a:p>
          <a:p>
            <a:pPr eaLnBrk="1" hangingPunct="1">
              <a:buFont typeface="Wingdings 2" pitchFamily="18" charset="2"/>
              <a:buNone/>
            </a:pPr>
            <a:endParaRPr lang="pt-BR"/>
          </a:p>
          <a:p>
            <a:pPr eaLnBrk="1" hangingPunct="1">
              <a:buFont typeface="Wingdings 2" pitchFamily="18" charset="2"/>
              <a:buNone/>
            </a:pPr>
            <a:endParaRPr lang="pt-BR"/>
          </a:p>
          <a:p>
            <a:pPr eaLnBrk="1" hangingPunct="1">
              <a:buFont typeface="Wingdings 2" pitchFamily="18" charset="2"/>
              <a:buNone/>
            </a:pPr>
            <a:endParaRPr lang="pt-BR"/>
          </a:p>
          <a:p>
            <a:pPr eaLnBrk="1" hangingPunct="1">
              <a:buFont typeface="Wingdings 2" pitchFamily="18" charset="2"/>
              <a:buNone/>
            </a:pPr>
            <a:endParaRPr lang="pt-BR"/>
          </a:p>
          <a:p>
            <a:pPr eaLnBrk="1" hangingPunct="1">
              <a:buFont typeface="Wingdings 2" pitchFamily="18" charset="2"/>
              <a:buNone/>
            </a:pPr>
            <a:endParaRPr lang="pt-BR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38438" y="1600201"/>
            <a:ext cx="1677062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latin typeface="+mj-lt"/>
              </a:rPr>
              <a:t>Ecologia</a:t>
            </a:r>
          </a:p>
          <a:p>
            <a:pPr>
              <a:defRPr/>
            </a:pPr>
            <a:r>
              <a:rPr lang="pt-BR" sz="1600" dirty="0">
                <a:latin typeface="+mj-lt"/>
              </a:rPr>
              <a:t>Sociedade</a:t>
            </a:r>
          </a:p>
          <a:p>
            <a:pPr>
              <a:defRPr/>
            </a:pPr>
            <a:r>
              <a:rPr lang="pt-BR" sz="1600" dirty="0">
                <a:latin typeface="+mj-lt"/>
              </a:rPr>
              <a:t>Comportamento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524251" y="2571751"/>
            <a:ext cx="2021707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latin typeface="+mj-lt"/>
              </a:rPr>
              <a:t>Órgãos</a:t>
            </a:r>
          </a:p>
          <a:p>
            <a:pPr>
              <a:defRPr/>
            </a:pPr>
            <a:r>
              <a:rPr lang="pt-BR" sz="1600" dirty="0">
                <a:latin typeface="+mj-lt"/>
              </a:rPr>
              <a:t>Estruturas cerebrais</a:t>
            </a:r>
          </a:p>
          <a:p>
            <a:pPr>
              <a:defRPr/>
            </a:pPr>
            <a:r>
              <a:rPr lang="pt-BR" sz="1600" dirty="0">
                <a:latin typeface="+mj-lt"/>
              </a:rPr>
              <a:t>Vias neuronais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310064" y="3529014"/>
            <a:ext cx="2398413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latin typeface="+mj-lt"/>
              </a:rPr>
              <a:t>Tipos celulares</a:t>
            </a:r>
          </a:p>
          <a:p>
            <a:pPr>
              <a:defRPr/>
            </a:pPr>
            <a:r>
              <a:rPr lang="pt-BR" sz="1600" dirty="0">
                <a:latin typeface="+mj-lt"/>
              </a:rPr>
              <a:t>Comunicação celular</a:t>
            </a:r>
          </a:p>
          <a:p>
            <a:pPr>
              <a:defRPr/>
            </a:pPr>
            <a:r>
              <a:rPr lang="pt-BR" sz="1600" dirty="0">
                <a:latin typeface="+mj-lt"/>
              </a:rPr>
              <a:t>Estruturas sub-celulares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5024439" y="4500564"/>
            <a:ext cx="3074881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latin typeface="+mj-lt"/>
              </a:rPr>
              <a:t>Macromoléculas</a:t>
            </a:r>
          </a:p>
          <a:p>
            <a:pPr>
              <a:defRPr/>
            </a:pPr>
            <a:r>
              <a:rPr lang="pt-BR" sz="1600" dirty="0">
                <a:latin typeface="+mj-lt"/>
              </a:rPr>
              <a:t>Enzimas</a:t>
            </a:r>
          </a:p>
          <a:p>
            <a:pPr>
              <a:defRPr/>
            </a:pPr>
            <a:r>
              <a:rPr lang="pt-BR" sz="1600" dirty="0">
                <a:latin typeface="+mj-lt"/>
              </a:rPr>
              <a:t>Receptores </a:t>
            </a:r>
            <a:r>
              <a:rPr lang="pt-BR" sz="1600" dirty="0" err="1">
                <a:latin typeface="+mj-lt"/>
              </a:rPr>
              <a:t>fisio-farmacológicos</a:t>
            </a:r>
            <a:endParaRPr lang="pt-BR" sz="1600" dirty="0">
              <a:latin typeface="+mj-lt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5738813" y="5457826"/>
            <a:ext cx="360045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BR" sz="1600" dirty="0">
                <a:latin typeface="+mj-lt"/>
              </a:rPr>
              <a:t>Moléculas</a:t>
            </a:r>
          </a:p>
          <a:p>
            <a:pPr>
              <a:defRPr/>
            </a:pPr>
            <a:r>
              <a:rPr lang="pt-BR" sz="1600" dirty="0">
                <a:latin typeface="+mj-lt"/>
              </a:rPr>
              <a:t>Neurotransmissores</a:t>
            </a:r>
          </a:p>
          <a:p>
            <a:pPr>
              <a:defRPr/>
            </a:pPr>
            <a:r>
              <a:rPr lang="pt-BR" sz="1600" dirty="0" err="1">
                <a:latin typeface="+mj-lt"/>
              </a:rPr>
              <a:t>Neuromoduladores</a:t>
            </a:r>
            <a:endParaRPr lang="pt-BR" sz="1600" dirty="0">
              <a:latin typeface="+mj-lt"/>
            </a:endParaRPr>
          </a:p>
        </p:txBody>
      </p:sp>
      <p:sp>
        <p:nvSpPr>
          <p:cNvPr id="9" name="AutoShape 35"/>
          <p:cNvSpPr>
            <a:spLocks noChangeArrowheads="1"/>
          </p:cNvSpPr>
          <p:nvPr/>
        </p:nvSpPr>
        <p:spPr bwMode="auto">
          <a:xfrm>
            <a:off x="3810000" y="5429250"/>
            <a:ext cx="1371600" cy="914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600" dirty="0">
                <a:solidFill>
                  <a:schemeClr val="bg1"/>
                </a:solidFill>
                <a:latin typeface="+mj-lt"/>
              </a:rPr>
              <a:t>Drogas</a:t>
            </a:r>
          </a:p>
        </p:txBody>
      </p:sp>
      <p:sp>
        <p:nvSpPr>
          <p:cNvPr id="13" name="AutoShape 40"/>
          <p:cNvSpPr>
            <a:spLocks noChangeArrowheads="1"/>
          </p:cNvSpPr>
          <p:nvPr/>
        </p:nvSpPr>
        <p:spPr bwMode="auto">
          <a:xfrm rot="10630229">
            <a:off x="9374188" y="4875214"/>
            <a:ext cx="703262" cy="776287"/>
          </a:xfrm>
          <a:prstGeom prst="curvedRightArrow">
            <a:avLst>
              <a:gd name="adj1" fmla="val 28311"/>
              <a:gd name="adj2" fmla="val 56613"/>
              <a:gd name="adj3" fmla="val 33333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4" name="AutoShape 40"/>
          <p:cNvSpPr>
            <a:spLocks noChangeArrowheads="1"/>
          </p:cNvSpPr>
          <p:nvPr/>
        </p:nvSpPr>
        <p:spPr bwMode="auto">
          <a:xfrm rot="10630229">
            <a:off x="8659813" y="3919539"/>
            <a:ext cx="703262" cy="776287"/>
          </a:xfrm>
          <a:prstGeom prst="curvedRightArrow">
            <a:avLst>
              <a:gd name="adj1" fmla="val 28311"/>
              <a:gd name="adj2" fmla="val 56613"/>
              <a:gd name="adj3" fmla="val 33333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5" name="AutoShape 40"/>
          <p:cNvSpPr>
            <a:spLocks noChangeArrowheads="1"/>
          </p:cNvSpPr>
          <p:nvPr/>
        </p:nvSpPr>
        <p:spPr bwMode="auto">
          <a:xfrm rot="10630229">
            <a:off x="7954963" y="2946400"/>
            <a:ext cx="703262" cy="776288"/>
          </a:xfrm>
          <a:prstGeom prst="curvedRightArrow">
            <a:avLst>
              <a:gd name="adj1" fmla="val 28311"/>
              <a:gd name="adj2" fmla="val 56613"/>
              <a:gd name="adj3" fmla="val 33333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6" name="AutoShape 40"/>
          <p:cNvSpPr>
            <a:spLocks noChangeArrowheads="1"/>
          </p:cNvSpPr>
          <p:nvPr/>
        </p:nvSpPr>
        <p:spPr bwMode="auto">
          <a:xfrm rot="10630229">
            <a:off x="7159626" y="1992314"/>
            <a:ext cx="703263" cy="776287"/>
          </a:xfrm>
          <a:prstGeom prst="curvedRightArrow">
            <a:avLst>
              <a:gd name="adj1" fmla="val 28311"/>
              <a:gd name="adj2" fmla="val 56612"/>
              <a:gd name="adj3" fmla="val 33333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4351" name="CaixaDeTexto 17"/>
          <p:cNvSpPr txBox="1">
            <a:spLocks noChangeArrowheads="1"/>
          </p:cNvSpPr>
          <p:nvPr/>
        </p:nvSpPr>
        <p:spPr bwMode="auto">
          <a:xfrm>
            <a:off x="9739313" y="6518275"/>
            <a:ext cx="8001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FMVZ / USP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  <p:bldP spid="13" grpId="0" animBg="1"/>
      <p:bldP spid="14" grpId="0" animBg="1"/>
      <p:bldP spid="15" grpId="0" animBg="1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>
                <a:solidFill>
                  <a:srgbClr val="164C6C"/>
                </a:solidFill>
              </a:rPr>
              <a:t>Conceitos / Neurofarmacologia</a:t>
            </a:r>
          </a:p>
        </p:txBody>
      </p:sp>
      <p:sp>
        <p:nvSpPr>
          <p:cNvPr id="1536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825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pt-BR" sz="2400" dirty="0"/>
              <a:t>Neurofármacos não criam função! Modificam funções que existem.</a:t>
            </a:r>
          </a:p>
          <a:p>
            <a:pPr eaLnBrk="1" hangingPunct="1"/>
            <a:r>
              <a:rPr lang="pt-BR" sz="2400" dirty="0"/>
              <a:t>Complexidade crescente.</a:t>
            </a:r>
          </a:p>
          <a:p>
            <a:pPr eaLnBrk="1" hangingPunct="1"/>
            <a:r>
              <a:rPr lang="pt-BR" sz="2400" dirty="0"/>
              <a:t>Compreensão crescente que gera mais complexidade.</a:t>
            </a:r>
          </a:p>
          <a:p>
            <a:pPr eaLnBrk="1" hangingPunct="1"/>
            <a:r>
              <a:rPr lang="pt-BR" sz="2400" dirty="0"/>
              <a:t>Mistificação (por desconhecimento) também crescente (exemplos).</a:t>
            </a:r>
          </a:p>
          <a:p>
            <a:pPr eaLnBrk="1" hangingPunct="1"/>
            <a:r>
              <a:rPr lang="pt-BR" sz="2400" dirty="0"/>
              <a:t>Novos fármacos e medicamentos (demandas sociais novas e questionáveis / exemplos).</a:t>
            </a:r>
          </a:p>
          <a:p>
            <a:pPr eaLnBrk="1" hangingPunct="1"/>
            <a:r>
              <a:rPr lang="pt-BR" sz="2400" dirty="0"/>
              <a:t>Emergência das doenças neurológicas (seres humanos e animais) e das alterações comportamentais socialmente demandadas (questões éticas ligadas ao assunto).</a:t>
            </a:r>
          </a:p>
          <a:p>
            <a:pPr eaLnBrk="1" hangingPunct="1"/>
            <a:endParaRPr lang="pt-BR" sz="2400" dirty="0"/>
          </a:p>
          <a:p>
            <a:pPr eaLnBrk="1" hangingPunct="1"/>
            <a:endParaRPr lang="pt-BR" sz="2400" dirty="0"/>
          </a:p>
          <a:p>
            <a:pPr eaLnBrk="1" hangingPunct="1"/>
            <a:endParaRPr lang="pt-BR" dirty="0"/>
          </a:p>
        </p:txBody>
      </p:sp>
      <p:sp>
        <p:nvSpPr>
          <p:cNvPr id="15365" name="CaixaDeTexto 4"/>
          <p:cNvSpPr txBox="1">
            <a:spLocks noChangeArrowheads="1"/>
          </p:cNvSpPr>
          <p:nvPr/>
        </p:nvSpPr>
        <p:spPr bwMode="auto">
          <a:xfrm>
            <a:off x="9739313" y="6518275"/>
            <a:ext cx="8001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FMVZ / USP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>
                <a:solidFill>
                  <a:srgbClr val="164C6C"/>
                </a:solidFill>
              </a:rPr>
              <a:t>Conceitos / Neurofarmacologia</a:t>
            </a:r>
          </a:p>
        </p:txBody>
      </p:sp>
      <p:sp>
        <p:nvSpPr>
          <p:cNvPr id="1536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825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pt-BR" sz="2400" dirty="0"/>
              <a:t>Sinapse</a:t>
            </a:r>
          </a:p>
          <a:p>
            <a:pPr eaLnBrk="1" hangingPunct="1"/>
            <a:r>
              <a:rPr lang="pt-BR" sz="2400" dirty="0"/>
              <a:t>Neurotransmissão.</a:t>
            </a:r>
          </a:p>
          <a:p>
            <a:pPr eaLnBrk="1" hangingPunct="1"/>
            <a:r>
              <a:rPr lang="pt-BR" sz="2400" dirty="0"/>
              <a:t>Neuromoduladores</a:t>
            </a:r>
          </a:p>
          <a:p>
            <a:pPr eaLnBrk="1" hangingPunct="1"/>
            <a:r>
              <a:rPr lang="pt-BR" sz="2400" dirty="0"/>
              <a:t>Receptores </a:t>
            </a:r>
            <a:r>
              <a:rPr lang="pt-BR" sz="2400" dirty="0" err="1"/>
              <a:t>fisio-farmacológicos</a:t>
            </a:r>
            <a:endParaRPr lang="pt-BR" sz="2400" dirty="0"/>
          </a:p>
          <a:p>
            <a:pPr eaLnBrk="1" hangingPunct="1"/>
            <a:r>
              <a:rPr lang="pt-BR" sz="2400" dirty="0"/>
              <a:t>Segundos mensageiros</a:t>
            </a:r>
          </a:p>
          <a:p>
            <a:pPr eaLnBrk="1" hangingPunct="1"/>
            <a:r>
              <a:rPr lang="pt-BR" sz="2400" dirty="0"/>
              <a:t>Condução do impulso nervoso</a:t>
            </a:r>
          </a:p>
          <a:p>
            <a:pPr eaLnBrk="1" hangingPunct="1"/>
            <a:r>
              <a:rPr lang="pt-BR" sz="2400" dirty="0"/>
              <a:t>Estruturas cerebrais</a:t>
            </a:r>
          </a:p>
          <a:p>
            <a:pPr eaLnBrk="1" hangingPunct="1"/>
            <a:r>
              <a:rPr lang="pt-BR" sz="2400" dirty="0"/>
              <a:t>Vias cerebrais</a:t>
            </a:r>
          </a:p>
          <a:p>
            <a:pPr eaLnBrk="1" hangingPunct="1"/>
            <a:r>
              <a:rPr lang="pt-BR" sz="2400" dirty="0"/>
              <a:t>Circuitos cerebrais</a:t>
            </a:r>
            <a:endParaRPr lang="pt-BR" dirty="0"/>
          </a:p>
        </p:txBody>
      </p:sp>
      <p:sp>
        <p:nvSpPr>
          <p:cNvPr id="15365" name="CaixaDeTexto 4"/>
          <p:cNvSpPr txBox="1">
            <a:spLocks noChangeArrowheads="1"/>
          </p:cNvSpPr>
          <p:nvPr/>
        </p:nvSpPr>
        <p:spPr bwMode="auto">
          <a:xfrm>
            <a:off x="9739313" y="6518275"/>
            <a:ext cx="8001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FMVZ / USP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200" dirty="0"/>
              <a:t>Vias </a:t>
            </a:r>
            <a:r>
              <a:rPr lang="pt-BR" sz="3200" dirty="0" err="1"/>
              <a:t>noradrenérgicas</a:t>
            </a:r>
            <a:r>
              <a:rPr lang="pt-BR" sz="3200" dirty="0"/>
              <a:t> ligadas à resposta estressora</a:t>
            </a: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9544050" y="3698875"/>
            <a:ext cx="838200" cy="533400"/>
          </a:xfrm>
          <a:prstGeom prst="leftArrow">
            <a:avLst>
              <a:gd name="adj1" fmla="val 50000"/>
              <a:gd name="adj2" fmla="val 39286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9544050" y="4308475"/>
            <a:ext cx="838200" cy="533400"/>
          </a:xfrm>
          <a:prstGeom prst="leftArrow">
            <a:avLst>
              <a:gd name="adj1" fmla="val 50000"/>
              <a:gd name="adj2" fmla="val 3928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5605" name="Picture 4" descr="C:\DOCUME~1\LUIZCA~2\LOCALS~1\Temp\~im001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4525" y="1625601"/>
            <a:ext cx="7539038" cy="4125913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3209925" y="4768850"/>
            <a:ext cx="457200" cy="4572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3209925" y="5302250"/>
            <a:ext cx="457200" cy="4572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6810375" y="3268663"/>
            <a:ext cx="6096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6953250" y="4411663"/>
            <a:ext cx="609600" cy="4572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6089650" y="4616450"/>
            <a:ext cx="533400" cy="53340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6089650" y="5226050"/>
            <a:ext cx="533400" cy="53340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9480551" y="2659064"/>
            <a:ext cx="1000125" cy="7381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>
                <a:latin typeface="Verdana" pitchFamily="34" charset="0"/>
                <a:ea typeface="Verdana" pitchFamily="34" charset="0"/>
                <a:cs typeface="Verdana" pitchFamily="34" charset="0"/>
              </a:rPr>
              <a:t>Estímulo </a:t>
            </a:r>
          </a:p>
          <a:p>
            <a:pPr algn="ctr"/>
            <a:r>
              <a:rPr lang="pt-BR" sz="1400">
                <a:latin typeface="Verdana" pitchFamily="34" charset="0"/>
                <a:ea typeface="Verdana" pitchFamily="34" charset="0"/>
                <a:cs typeface="Verdana" pitchFamily="34" charset="0"/>
              </a:rPr>
              <a:t>da</a:t>
            </a:r>
          </a:p>
          <a:p>
            <a:pPr algn="ctr"/>
            <a:r>
              <a:rPr lang="pt-BR" sz="1400">
                <a:latin typeface="Verdana" pitchFamily="34" charset="0"/>
                <a:ea typeface="Verdana" pitchFamily="34" charset="0"/>
                <a:cs typeface="Verdana" pitchFamily="34" charset="0"/>
              </a:rPr>
              <a:t>periferia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9678988" y="3775076"/>
            <a:ext cx="298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>
                <a:latin typeface="Comic Sans MS" pitchFamily="66" charset="0"/>
              </a:rPr>
              <a:t>1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6962776" y="3268664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>
                <a:latin typeface="Comic Sans MS" pitchFamily="66" charset="0"/>
              </a:rPr>
              <a:t>2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242051" y="5302251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>
                <a:latin typeface="Comic Sans MS" pitchFamily="66" charset="0"/>
              </a:rPr>
              <a:t>3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3292475" y="4845051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>
                <a:latin typeface="Comic Sans MS" pitchFamily="66" charset="0"/>
              </a:rPr>
              <a:t>4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9672638" y="4384676"/>
            <a:ext cx="298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>
                <a:solidFill>
                  <a:schemeClr val="bg1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7105651" y="4471989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>
                <a:solidFill>
                  <a:schemeClr val="bg1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6242051" y="4692651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>
                <a:solidFill>
                  <a:schemeClr val="bg1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3286125" y="5378451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>
                <a:solidFill>
                  <a:schemeClr val="bg1"/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3062289" y="6072189"/>
            <a:ext cx="639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Verdana" pitchFamily="34" charset="0"/>
                <a:ea typeface="Verdana" pitchFamily="34" charset="0"/>
                <a:cs typeface="Verdana" pitchFamily="34" charset="0"/>
              </a:rPr>
              <a:t>B. Via - Projeções A1 do Tronco Cerebral -&gt; Hipotálamo -&gt; Amígdala -&gt; outras</a:t>
            </a: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1854200" y="5786439"/>
            <a:ext cx="59007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Verdana" pitchFamily="34" charset="0"/>
                <a:ea typeface="Verdana" pitchFamily="34" charset="0"/>
                <a:cs typeface="Verdana" pitchFamily="34" charset="0"/>
              </a:rPr>
              <a:t>A. Via - Medula -&gt; “Locus ceruleus” -&gt; Hipotálamo -&gt; Amígdala -&gt; outras</a:t>
            </a:r>
          </a:p>
        </p:txBody>
      </p:sp>
      <p:sp>
        <p:nvSpPr>
          <p:cNvPr id="25624" name="CaixaDeTexto 27"/>
          <p:cNvSpPr txBox="1">
            <a:spLocks noChangeArrowheads="1"/>
          </p:cNvSpPr>
          <p:nvPr/>
        </p:nvSpPr>
        <p:spPr bwMode="auto">
          <a:xfrm>
            <a:off x="9739313" y="6518275"/>
            <a:ext cx="8001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FMVZ / USP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 autoUpdateAnimBg="0"/>
      <p:bldP spid="16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21" grpId="0" autoUpdateAnimBg="0"/>
      <p:bldP spid="22" grpId="0" autoUpdateAnimBg="0"/>
      <p:bldP spid="23" grpId="0" autoUpdateAnimBg="0"/>
      <p:bldP spid="24" grpId="0" autoUpdateAnimBg="0"/>
      <p:bldP spid="26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Nervoso</a:t>
            </a:r>
          </a:p>
        </p:txBody>
      </p:sp>
      <p:pic>
        <p:nvPicPr>
          <p:cNvPr id="4" name="Picture 3" descr="C:\DOCUME~1\LUIZCA~2\LOCALS~1\Temp\~im0010.bm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792" y="1916832"/>
            <a:ext cx="6192689" cy="437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3694584" y="2667000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3694584" y="3200400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3719736" y="3733800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3719736" y="4267200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712858" y="2780928"/>
            <a:ext cx="9348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latin typeface="+mn-lt"/>
              </a:rPr>
              <a:t>Córtex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645258" y="3303370"/>
            <a:ext cx="20024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latin typeface="+mn-lt"/>
              </a:rPr>
              <a:t>Núcleos da base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131792" y="3834626"/>
            <a:ext cx="153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latin typeface="+mn-lt"/>
              </a:rPr>
              <a:t>Hipotálamo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824577" y="4365104"/>
            <a:ext cx="856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latin typeface="+mn-lt"/>
              </a:rPr>
              <a:t>Bulbo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956104" y="1434556"/>
            <a:ext cx="42963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dirty="0">
                <a:latin typeface="+mn-lt"/>
              </a:rPr>
              <a:t>Áreas cerebrais e funções: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Farmacologia do Sistema Nervoso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r>
              <a:rPr lang="pt-BR" sz="2800" dirty="0"/>
              <a:t>Classificação de drogas que atuam no SNC.</a:t>
            </a:r>
            <a:r>
              <a:rPr lang="pt-BR" sz="2400" dirty="0"/>
              <a:t>  </a:t>
            </a:r>
          </a:p>
          <a:p>
            <a:r>
              <a:rPr lang="pt-BR" sz="2400" dirty="0"/>
              <a:t>1 - Depressores gerais do SNC (“inespecíficos”).</a:t>
            </a:r>
          </a:p>
          <a:p>
            <a:pPr>
              <a:buNone/>
            </a:pPr>
            <a:r>
              <a:rPr lang="pt-BR" sz="2400" dirty="0"/>
              <a:t>		</a:t>
            </a:r>
            <a:r>
              <a:rPr lang="pt-BR" sz="2200" dirty="0">
                <a:solidFill>
                  <a:srgbClr val="C00000"/>
                </a:solidFill>
              </a:rPr>
              <a:t>Anestésicos (</a:t>
            </a:r>
            <a:r>
              <a:rPr lang="pt-BR" sz="2200" dirty="0" err="1">
                <a:solidFill>
                  <a:srgbClr val="C00000"/>
                </a:solidFill>
              </a:rPr>
              <a:t>inalatórios</a:t>
            </a:r>
            <a:r>
              <a:rPr lang="pt-BR" sz="2200" dirty="0">
                <a:solidFill>
                  <a:srgbClr val="C00000"/>
                </a:solidFill>
              </a:rPr>
              <a:t>, endovenosos).</a:t>
            </a:r>
          </a:p>
          <a:p>
            <a:pPr>
              <a:buNone/>
            </a:pPr>
            <a:r>
              <a:rPr lang="pt-BR" sz="2200" dirty="0">
                <a:solidFill>
                  <a:srgbClr val="C00000"/>
                </a:solidFill>
              </a:rPr>
              <a:t>		Álcool etílico.    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Nervoso</a:t>
            </a:r>
          </a:p>
        </p:txBody>
      </p:sp>
      <p:sp>
        <p:nvSpPr>
          <p:cNvPr id="5" name="AutoShape 1033"/>
          <p:cNvSpPr>
            <a:spLocks noChangeArrowheads="1"/>
          </p:cNvSpPr>
          <p:nvPr/>
        </p:nvSpPr>
        <p:spPr bwMode="auto">
          <a:xfrm>
            <a:off x="3694584" y="2382176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" name="AutoShape 1034"/>
          <p:cNvSpPr>
            <a:spLocks noChangeArrowheads="1"/>
          </p:cNvSpPr>
          <p:nvPr/>
        </p:nvSpPr>
        <p:spPr bwMode="auto">
          <a:xfrm>
            <a:off x="3694584" y="2915576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CFF33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" name="AutoShape 1035"/>
          <p:cNvSpPr>
            <a:spLocks noChangeArrowheads="1"/>
          </p:cNvSpPr>
          <p:nvPr/>
        </p:nvSpPr>
        <p:spPr bwMode="auto">
          <a:xfrm>
            <a:off x="3706088" y="3462624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99CC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" name="AutoShape 1036"/>
          <p:cNvSpPr>
            <a:spLocks noChangeArrowheads="1"/>
          </p:cNvSpPr>
          <p:nvPr/>
        </p:nvSpPr>
        <p:spPr bwMode="auto">
          <a:xfrm>
            <a:off x="3725648" y="3996024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6699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2711625" y="2492896"/>
            <a:ext cx="9348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latin typeface="+mn-lt"/>
              </a:rPr>
              <a:t>Córtex</a:t>
            </a:r>
          </a:p>
        </p:txBody>
      </p:sp>
      <p:sp>
        <p:nvSpPr>
          <p:cNvPr id="10" name="Text Box 1030"/>
          <p:cNvSpPr txBox="1">
            <a:spLocks noChangeArrowheads="1"/>
          </p:cNvSpPr>
          <p:nvPr/>
        </p:nvSpPr>
        <p:spPr bwMode="auto">
          <a:xfrm>
            <a:off x="1645153" y="3028890"/>
            <a:ext cx="20024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latin typeface="+mn-lt"/>
              </a:rPr>
              <a:t>Núcleos da base</a:t>
            </a:r>
          </a:p>
        </p:txBody>
      </p:sp>
      <p:sp>
        <p:nvSpPr>
          <p:cNvPr id="11" name="Text Box 1031"/>
          <p:cNvSpPr txBox="1">
            <a:spLocks noChangeArrowheads="1"/>
          </p:cNvSpPr>
          <p:nvPr/>
        </p:nvSpPr>
        <p:spPr bwMode="auto">
          <a:xfrm>
            <a:off x="2135560" y="3546594"/>
            <a:ext cx="153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latin typeface="+mn-lt"/>
              </a:rPr>
              <a:t>Hipotálamo</a:t>
            </a:r>
          </a:p>
        </p:txBody>
      </p:sp>
      <p:sp>
        <p:nvSpPr>
          <p:cNvPr id="12" name="Text Box 1032"/>
          <p:cNvSpPr txBox="1">
            <a:spLocks noChangeArrowheads="1"/>
          </p:cNvSpPr>
          <p:nvPr/>
        </p:nvSpPr>
        <p:spPr bwMode="auto">
          <a:xfrm>
            <a:off x="2828345" y="4081714"/>
            <a:ext cx="856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latin typeface="+mn-lt"/>
              </a:rPr>
              <a:t>Bulbo</a:t>
            </a:r>
          </a:p>
        </p:txBody>
      </p:sp>
      <p:pic>
        <p:nvPicPr>
          <p:cNvPr id="13" name="Picture 3" descr="C:\DOCUME~1\LUIZCA~2\LOCALS~1\Temp\~im001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792" y="1916832"/>
            <a:ext cx="6192689" cy="437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028"/>
          <p:cNvSpPr txBox="1">
            <a:spLocks noChangeArrowheads="1"/>
          </p:cNvSpPr>
          <p:nvPr/>
        </p:nvSpPr>
        <p:spPr bwMode="auto">
          <a:xfrm>
            <a:off x="4513926" y="1438324"/>
            <a:ext cx="31662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latin typeface="+mn-lt"/>
              </a:rPr>
              <a:t>Depressores gerais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Nervoso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sz="2400" dirty="0"/>
              <a:t>2 - Depressores “específicos” do SNC.   </a:t>
            </a:r>
            <a:r>
              <a:rPr lang="pt-BR" sz="2800" dirty="0"/>
              <a:t> </a:t>
            </a:r>
          </a:p>
          <a:p>
            <a:pPr>
              <a:buNone/>
            </a:pPr>
            <a:r>
              <a:rPr lang="pt-BR" sz="2200" dirty="0">
                <a:solidFill>
                  <a:srgbClr val="C00000"/>
                </a:solidFill>
              </a:rPr>
              <a:t>	Tranquilizantes Maiores - </a:t>
            </a:r>
            <a:r>
              <a:rPr lang="pt-BR" sz="2200" dirty="0" err="1">
                <a:solidFill>
                  <a:srgbClr val="C00000"/>
                </a:solidFill>
              </a:rPr>
              <a:t>Neurolépticos</a:t>
            </a:r>
            <a:r>
              <a:rPr lang="pt-BR" sz="2200" dirty="0">
                <a:solidFill>
                  <a:srgbClr val="C00000"/>
                </a:solidFill>
              </a:rPr>
              <a:t> (DA).</a:t>
            </a:r>
          </a:p>
          <a:p>
            <a:pPr>
              <a:buNone/>
            </a:pPr>
            <a:r>
              <a:rPr lang="pt-BR" sz="2200" dirty="0">
                <a:solidFill>
                  <a:srgbClr val="C00000"/>
                </a:solidFill>
              </a:rPr>
              <a:t>	Bloqueadores dopaminérgicos</a:t>
            </a:r>
          </a:p>
          <a:p>
            <a:pPr>
              <a:buNone/>
            </a:pPr>
            <a:r>
              <a:rPr lang="pt-BR" sz="2200" dirty="0">
                <a:solidFill>
                  <a:srgbClr val="C00000"/>
                </a:solidFill>
              </a:rPr>
              <a:t>		</a:t>
            </a:r>
            <a:r>
              <a:rPr lang="pt-BR" sz="2200" dirty="0" err="1">
                <a:solidFill>
                  <a:srgbClr val="C00000"/>
                </a:solidFill>
              </a:rPr>
              <a:t>Fenotiazínicos</a:t>
            </a:r>
            <a:r>
              <a:rPr lang="pt-BR" sz="2200" dirty="0">
                <a:solidFill>
                  <a:srgbClr val="C00000"/>
                </a:solidFill>
              </a:rPr>
              <a:t> - </a:t>
            </a:r>
            <a:r>
              <a:rPr lang="pt-BR" sz="2200" dirty="0" err="1">
                <a:solidFill>
                  <a:srgbClr val="C00000"/>
                </a:solidFill>
              </a:rPr>
              <a:t>clorpromazina</a:t>
            </a:r>
            <a:r>
              <a:rPr lang="pt-BR" sz="2200" dirty="0">
                <a:solidFill>
                  <a:srgbClr val="C00000"/>
                </a:solidFill>
              </a:rPr>
              <a:t>, </a:t>
            </a:r>
            <a:r>
              <a:rPr lang="pt-BR" sz="2200" dirty="0" err="1">
                <a:solidFill>
                  <a:srgbClr val="C00000"/>
                </a:solidFill>
              </a:rPr>
              <a:t>prometazina</a:t>
            </a:r>
            <a:r>
              <a:rPr lang="pt-BR" sz="2200" dirty="0">
                <a:solidFill>
                  <a:srgbClr val="C00000"/>
                </a:solidFill>
              </a:rPr>
              <a:t>, etc.</a:t>
            </a:r>
          </a:p>
          <a:p>
            <a:pPr>
              <a:buNone/>
            </a:pPr>
            <a:r>
              <a:rPr lang="pt-BR" sz="2200" dirty="0">
                <a:solidFill>
                  <a:srgbClr val="C00000"/>
                </a:solidFill>
              </a:rPr>
              <a:t>		</a:t>
            </a:r>
            <a:r>
              <a:rPr lang="pt-BR" sz="2200" dirty="0" err="1">
                <a:solidFill>
                  <a:srgbClr val="C00000"/>
                </a:solidFill>
              </a:rPr>
              <a:t>Butirofenonas</a:t>
            </a:r>
            <a:r>
              <a:rPr lang="pt-BR" sz="2200" dirty="0">
                <a:solidFill>
                  <a:srgbClr val="C00000"/>
                </a:solidFill>
              </a:rPr>
              <a:t> - </a:t>
            </a:r>
            <a:r>
              <a:rPr lang="pt-BR" sz="2200" dirty="0" err="1">
                <a:solidFill>
                  <a:srgbClr val="C00000"/>
                </a:solidFill>
              </a:rPr>
              <a:t>haloperidol</a:t>
            </a:r>
            <a:r>
              <a:rPr lang="pt-BR" sz="2200" dirty="0">
                <a:solidFill>
                  <a:srgbClr val="C00000"/>
                </a:solidFill>
              </a:rPr>
              <a:t>, </a:t>
            </a:r>
            <a:r>
              <a:rPr lang="pt-BR" sz="2200" dirty="0" err="1">
                <a:solidFill>
                  <a:srgbClr val="C00000"/>
                </a:solidFill>
              </a:rPr>
              <a:t>azaperone</a:t>
            </a:r>
            <a:r>
              <a:rPr lang="pt-BR" sz="2200" dirty="0">
                <a:solidFill>
                  <a:srgbClr val="C00000"/>
                </a:solidFill>
              </a:rPr>
              <a:t>, </a:t>
            </a:r>
            <a:r>
              <a:rPr lang="pt-BR" sz="2200" dirty="0" err="1">
                <a:solidFill>
                  <a:srgbClr val="C00000"/>
                </a:solidFill>
              </a:rPr>
              <a:t>etc</a:t>
            </a:r>
            <a:endParaRPr lang="pt-BR" sz="2200" dirty="0">
              <a:solidFill>
                <a:srgbClr val="C00000"/>
              </a:solidFill>
            </a:endParaRPr>
          </a:p>
          <a:p>
            <a:pPr>
              <a:buNone/>
            </a:pPr>
            <a:endParaRPr lang="pt-BR" sz="22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pt-BR" sz="2200" dirty="0">
                <a:solidFill>
                  <a:srgbClr val="C00000"/>
                </a:solidFill>
              </a:rPr>
              <a:t>	Tranquilizantes Menores – </a:t>
            </a:r>
            <a:r>
              <a:rPr lang="pt-BR" sz="2200" dirty="0" err="1">
                <a:solidFill>
                  <a:srgbClr val="C00000"/>
                </a:solidFill>
              </a:rPr>
              <a:t>Ansiolóticos</a:t>
            </a:r>
            <a:endParaRPr lang="pt-BR" sz="22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pt-BR" sz="2200" dirty="0">
                <a:solidFill>
                  <a:srgbClr val="C00000"/>
                </a:solidFill>
              </a:rPr>
              <a:t>	Facilitam a neurotransmissão </a:t>
            </a:r>
            <a:r>
              <a:rPr lang="pt-BR" sz="2200" dirty="0" err="1">
                <a:solidFill>
                  <a:srgbClr val="C00000"/>
                </a:solidFill>
              </a:rPr>
              <a:t>GABAérgica</a:t>
            </a:r>
            <a:endParaRPr lang="pt-BR" sz="22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pt-BR" sz="2200" dirty="0">
                <a:solidFill>
                  <a:srgbClr val="C00000"/>
                </a:solidFill>
              </a:rPr>
              <a:t>		Benzodiazepínicos - </a:t>
            </a:r>
            <a:r>
              <a:rPr lang="pt-BR" sz="2200" dirty="0" err="1">
                <a:solidFill>
                  <a:srgbClr val="C00000"/>
                </a:solidFill>
              </a:rPr>
              <a:t>diazepam</a:t>
            </a:r>
            <a:r>
              <a:rPr lang="pt-BR" sz="2200" dirty="0">
                <a:solidFill>
                  <a:srgbClr val="C00000"/>
                </a:solidFill>
              </a:rPr>
              <a:t>, </a:t>
            </a:r>
            <a:r>
              <a:rPr lang="pt-BR" sz="2200" dirty="0" err="1">
                <a:solidFill>
                  <a:srgbClr val="C00000"/>
                </a:solidFill>
              </a:rPr>
              <a:t>midazolam</a:t>
            </a:r>
            <a:r>
              <a:rPr lang="pt-BR" sz="2200" dirty="0">
                <a:solidFill>
                  <a:srgbClr val="C00000"/>
                </a:solidFill>
              </a:rPr>
              <a:t>, </a:t>
            </a:r>
            <a:r>
              <a:rPr lang="pt-BR" sz="2200" dirty="0" err="1">
                <a:solidFill>
                  <a:srgbClr val="C00000"/>
                </a:solidFill>
              </a:rPr>
              <a:t>nitrazepam</a:t>
            </a:r>
            <a:r>
              <a:rPr lang="pt-BR" sz="2200" dirty="0">
                <a:solidFill>
                  <a:srgbClr val="C00000"/>
                </a:solidFill>
              </a:rPr>
              <a:t>, 	</a:t>
            </a:r>
            <a:r>
              <a:rPr lang="pt-BR" sz="2200" dirty="0" err="1">
                <a:solidFill>
                  <a:srgbClr val="C00000"/>
                </a:solidFill>
              </a:rPr>
              <a:t>oxazepam</a:t>
            </a:r>
            <a:r>
              <a:rPr lang="pt-BR" sz="2200" dirty="0">
                <a:solidFill>
                  <a:srgbClr val="C00000"/>
                </a:solidFill>
              </a:rPr>
              <a:t>, </a:t>
            </a:r>
            <a:r>
              <a:rPr lang="pt-BR" sz="2200" dirty="0" err="1">
                <a:solidFill>
                  <a:srgbClr val="C00000"/>
                </a:solidFill>
              </a:rPr>
              <a:t>fluorazepam</a:t>
            </a:r>
            <a:r>
              <a:rPr lang="pt-BR" sz="2200" dirty="0">
                <a:solidFill>
                  <a:srgbClr val="C00000"/>
                </a:solidFill>
              </a:rPr>
              <a:t>, etc.</a:t>
            </a:r>
          </a:p>
          <a:p>
            <a:endParaRPr lang="pt-BR" sz="2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825625" y="1527175"/>
            <a:ext cx="8504238" cy="4572000"/>
          </a:xfrm>
        </p:spPr>
        <p:txBody>
          <a:bodyPr/>
          <a:lstStyle/>
          <a:p>
            <a:pPr eaLnBrk="1" hangingPunct="1"/>
            <a:endParaRPr lang="pt-BR" sz="2400" dirty="0"/>
          </a:p>
          <a:p>
            <a:pPr eaLnBrk="1" hangingPunct="1"/>
            <a:endParaRPr lang="pt-BR" sz="2400" dirty="0"/>
          </a:p>
          <a:p>
            <a:pPr eaLnBrk="1" hangingPunct="1"/>
            <a:endParaRPr lang="pt-BR" dirty="0"/>
          </a:p>
        </p:txBody>
      </p:sp>
      <p:sp>
        <p:nvSpPr>
          <p:cNvPr id="15365" name="CaixaDeTexto 4"/>
          <p:cNvSpPr txBox="1">
            <a:spLocks noChangeArrowheads="1"/>
          </p:cNvSpPr>
          <p:nvPr/>
        </p:nvSpPr>
        <p:spPr bwMode="auto">
          <a:xfrm>
            <a:off x="9739313" y="6518275"/>
            <a:ext cx="8001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FMVZ / USP</a:t>
            </a:r>
          </a:p>
        </p:txBody>
      </p:sp>
      <p:graphicFrame>
        <p:nvGraphicFramePr>
          <p:cNvPr id="7" name="Diagrama 6"/>
          <p:cNvGraphicFramePr/>
          <p:nvPr/>
        </p:nvGraphicFramePr>
        <p:xfrm>
          <a:off x="7032104" y="1484784"/>
          <a:ext cx="4104456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Conector reto 8"/>
          <p:cNvCxnSpPr/>
          <p:nvPr/>
        </p:nvCxnSpPr>
        <p:spPr>
          <a:xfrm>
            <a:off x="2279576" y="3933056"/>
            <a:ext cx="59046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2279576" y="1916832"/>
            <a:ext cx="0" cy="3960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rma livre 14"/>
          <p:cNvSpPr/>
          <p:nvPr/>
        </p:nvSpPr>
        <p:spPr>
          <a:xfrm>
            <a:off x="2492992" y="2347416"/>
            <a:ext cx="5527343" cy="3616657"/>
          </a:xfrm>
          <a:custGeom>
            <a:avLst/>
            <a:gdLst>
              <a:gd name="connsiteX0" fmla="*/ 0 w 5527343"/>
              <a:gd name="connsiteY0" fmla="*/ 1555845 h 3616657"/>
              <a:gd name="connsiteX1" fmla="*/ 368490 w 5527343"/>
              <a:gd name="connsiteY1" fmla="*/ 1078173 h 3616657"/>
              <a:gd name="connsiteX2" fmla="*/ 1064525 w 5527343"/>
              <a:gd name="connsiteY2" fmla="*/ 968991 h 3616657"/>
              <a:gd name="connsiteX3" fmla="*/ 1883391 w 5527343"/>
              <a:gd name="connsiteY3" fmla="*/ 1269242 h 3616657"/>
              <a:gd name="connsiteX4" fmla="*/ 2142699 w 5527343"/>
              <a:gd name="connsiteY4" fmla="*/ 1883391 h 3616657"/>
              <a:gd name="connsiteX5" fmla="*/ 2756848 w 5527343"/>
              <a:gd name="connsiteY5" fmla="*/ 2320119 h 3616657"/>
              <a:gd name="connsiteX6" fmla="*/ 3207224 w 5527343"/>
              <a:gd name="connsiteY6" fmla="*/ 2156346 h 3616657"/>
              <a:gd name="connsiteX7" fmla="*/ 3439236 w 5527343"/>
              <a:gd name="connsiteY7" fmla="*/ 1528549 h 3616657"/>
              <a:gd name="connsiteX8" fmla="*/ 3739487 w 5527343"/>
              <a:gd name="connsiteY8" fmla="*/ 272955 h 3616657"/>
              <a:gd name="connsiteX9" fmla="*/ 4121624 w 5527343"/>
              <a:gd name="connsiteY9" fmla="*/ 163773 h 3616657"/>
              <a:gd name="connsiteX10" fmla="*/ 4476466 w 5527343"/>
              <a:gd name="connsiteY10" fmla="*/ 1255594 h 3616657"/>
              <a:gd name="connsiteX11" fmla="*/ 4708478 w 5527343"/>
              <a:gd name="connsiteY11" fmla="*/ 2006221 h 3616657"/>
              <a:gd name="connsiteX12" fmla="*/ 5049672 w 5527343"/>
              <a:gd name="connsiteY12" fmla="*/ 3289110 h 3616657"/>
              <a:gd name="connsiteX13" fmla="*/ 5527343 w 5527343"/>
              <a:gd name="connsiteY13" fmla="*/ 3616657 h 361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27343" h="3616657">
                <a:moveTo>
                  <a:pt x="0" y="1555845"/>
                </a:moveTo>
                <a:cubicBezTo>
                  <a:pt x="95534" y="1365913"/>
                  <a:pt x="191069" y="1175982"/>
                  <a:pt x="368490" y="1078173"/>
                </a:cubicBezTo>
                <a:cubicBezTo>
                  <a:pt x="545911" y="980364"/>
                  <a:pt x="812042" y="937146"/>
                  <a:pt x="1064525" y="968991"/>
                </a:cubicBezTo>
                <a:cubicBezTo>
                  <a:pt x="1317009" y="1000836"/>
                  <a:pt x="1703695" y="1116842"/>
                  <a:pt x="1883391" y="1269242"/>
                </a:cubicBezTo>
                <a:cubicBezTo>
                  <a:pt x="2063087" y="1421642"/>
                  <a:pt x="1997123" y="1708245"/>
                  <a:pt x="2142699" y="1883391"/>
                </a:cubicBezTo>
                <a:cubicBezTo>
                  <a:pt x="2288275" y="2058537"/>
                  <a:pt x="2579427" y="2274627"/>
                  <a:pt x="2756848" y="2320119"/>
                </a:cubicBezTo>
                <a:cubicBezTo>
                  <a:pt x="2934269" y="2365612"/>
                  <a:pt x="3093493" y="2288274"/>
                  <a:pt x="3207224" y="2156346"/>
                </a:cubicBezTo>
                <a:cubicBezTo>
                  <a:pt x="3320955" y="2024418"/>
                  <a:pt x="3350526" y="1842447"/>
                  <a:pt x="3439236" y="1528549"/>
                </a:cubicBezTo>
                <a:cubicBezTo>
                  <a:pt x="3527946" y="1214651"/>
                  <a:pt x="3625756" y="500418"/>
                  <a:pt x="3739487" y="272955"/>
                </a:cubicBezTo>
                <a:cubicBezTo>
                  <a:pt x="3853218" y="45492"/>
                  <a:pt x="3998794" y="0"/>
                  <a:pt x="4121624" y="163773"/>
                </a:cubicBezTo>
                <a:cubicBezTo>
                  <a:pt x="4244454" y="327546"/>
                  <a:pt x="4378657" y="948519"/>
                  <a:pt x="4476466" y="1255594"/>
                </a:cubicBezTo>
                <a:cubicBezTo>
                  <a:pt x="4574275" y="1562669"/>
                  <a:pt x="4612944" y="1667302"/>
                  <a:pt x="4708478" y="2006221"/>
                </a:cubicBezTo>
                <a:cubicBezTo>
                  <a:pt x="4804012" y="2345140"/>
                  <a:pt x="4913194" y="3020704"/>
                  <a:pt x="5049672" y="3289110"/>
                </a:cubicBezTo>
                <a:cubicBezTo>
                  <a:pt x="5186150" y="3557516"/>
                  <a:pt x="5356746" y="3587086"/>
                  <a:pt x="5527343" y="3616657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2567609" y="1628801"/>
            <a:ext cx="18742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Farmacologia</a:t>
            </a:r>
          </a:p>
        </p:txBody>
      </p:sp>
      <p:sp>
        <p:nvSpPr>
          <p:cNvPr id="12" name="Forma livre 11"/>
          <p:cNvSpPr/>
          <p:nvPr/>
        </p:nvSpPr>
        <p:spPr>
          <a:xfrm>
            <a:off x="2561230" y="1437565"/>
            <a:ext cx="5732060" cy="5329451"/>
          </a:xfrm>
          <a:custGeom>
            <a:avLst/>
            <a:gdLst>
              <a:gd name="connsiteX0" fmla="*/ 0 w 5732060"/>
              <a:gd name="connsiteY0" fmla="*/ 2452048 h 5329451"/>
              <a:gd name="connsiteX1" fmla="*/ 245660 w 5732060"/>
              <a:gd name="connsiteY1" fmla="*/ 2110854 h 5329451"/>
              <a:gd name="connsiteX2" fmla="*/ 559558 w 5732060"/>
              <a:gd name="connsiteY2" fmla="*/ 1756012 h 5329451"/>
              <a:gd name="connsiteX3" fmla="*/ 859809 w 5732060"/>
              <a:gd name="connsiteY3" fmla="*/ 1019033 h 5329451"/>
              <a:gd name="connsiteX4" fmla="*/ 1119116 w 5732060"/>
              <a:gd name="connsiteY4" fmla="*/ 1524000 h 5329451"/>
              <a:gd name="connsiteX5" fmla="*/ 1378424 w 5732060"/>
              <a:gd name="connsiteY5" fmla="*/ 2042615 h 5329451"/>
              <a:gd name="connsiteX6" fmla="*/ 1760561 w 5732060"/>
              <a:gd name="connsiteY6" fmla="*/ 2288275 h 5329451"/>
              <a:gd name="connsiteX7" fmla="*/ 1978925 w 5732060"/>
              <a:gd name="connsiteY7" fmla="*/ 2711355 h 5329451"/>
              <a:gd name="connsiteX8" fmla="*/ 2279176 w 5732060"/>
              <a:gd name="connsiteY8" fmla="*/ 4198961 h 5329451"/>
              <a:gd name="connsiteX9" fmla="*/ 2756848 w 5732060"/>
              <a:gd name="connsiteY9" fmla="*/ 3926006 h 5329451"/>
              <a:gd name="connsiteX10" fmla="*/ 3125337 w 5732060"/>
              <a:gd name="connsiteY10" fmla="*/ 3202675 h 5329451"/>
              <a:gd name="connsiteX11" fmla="*/ 3384645 w 5732060"/>
              <a:gd name="connsiteY11" fmla="*/ 2697708 h 5329451"/>
              <a:gd name="connsiteX12" fmla="*/ 3562066 w 5732060"/>
              <a:gd name="connsiteY12" fmla="*/ 1796955 h 5329451"/>
              <a:gd name="connsiteX13" fmla="*/ 3712191 w 5732060"/>
              <a:gd name="connsiteY13" fmla="*/ 1210102 h 5329451"/>
              <a:gd name="connsiteX14" fmla="*/ 3862316 w 5732060"/>
              <a:gd name="connsiteY14" fmla="*/ 118281 h 5329451"/>
              <a:gd name="connsiteX15" fmla="*/ 3985146 w 5732060"/>
              <a:gd name="connsiteY15" fmla="*/ 500418 h 5329451"/>
              <a:gd name="connsiteX16" fmla="*/ 4148919 w 5732060"/>
              <a:gd name="connsiteY16" fmla="*/ 1564943 h 5329451"/>
              <a:gd name="connsiteX17" fmla="*/ 4462818 w 5732060"/>
              <a:gd name="connsiteY17" fmla="*/ 2725003 h 5329451"/>
              <a:gd name="connsiteX18" fmla="*/ 4790364 w 5732060"/>
              <a:gd name="connsiteY18" fmla="*/ 4048836 h 5329451"/>
              <a:gd name="connsiteX19" fmla="*/ 5076967 w 5732060"/>
              <a:gd name="connsiteY19" fmla="*/ 5154305 h 5329451"/>
              <a:gd name="connsiteX20" fmla="*/ 5732060 w 5732060"/>
              <a:gd name="connsiteY20" fmla="*/ 5099714 h 5329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32060" h="5329451">
                <a:moveTo>
                  <a:pt x="0" y="2452048"/>
                </a:moveTo>
                <a:cubicBezTo>
                  <a:pt x="76200" y="2339454"/>
                  <a:pt x="152400" y="2226860"/>
                  <a:pt x="245660" y="2110854"/>
                </a:cubicBezTo>
                <a:cubicBezTo>
                  <a:pt x="338920" y="1994848"/>
                  <a:pt x="457200" y="1937982"/>
                  <a:pt x="559558" y="1756012"/>
                </a:cubicBezTo>
                <a:cubicBezTo>
                  <a:pt x="661916" y="1574042"/>
                  <a:pt x="766549" y="1057702"/>
                  <a:pt x="859809" y="1019033"/>
                </a:cubicBezTo>
                <a:cubicBezTo>
                  <a:pt x="953069" y="980364"/>
                  <a:pt x="1032680" y="1353403"/>
                  <a:pt x="1119116" y="1524000"/>
                </a:cubicBezTo>
                <a:cubicBezTo>
                  <a:pt x="1205552" y="1694597"/>
                  <a:pt x="1271517" y="1915236"/>
                  <a:pt x="1378424" y="2042615"/>
                </a:cubicBezTo>
                <a:cubicBezTo>
                  <a:pt x="1485331" y="2169994"/>
                  <a:pt x="1660478" y="2176818"/>
                  <a:pt x="1760561" y="2288275"/>
                </a:cubicBezTo>
                <a:cubicBezTo>
                  <a:pt x="1860645" y="2399732"/>
                  <a:pt x="1892489" y="2392907"/>
                  <a:pt x="1978925" y="2711355"/>
                </a:cubicBezTo>
                <a:cubicBezTo>
                  <a:pt x="2065361" y="3029803"/>
                  <a:pt x="2149522" y="3996519"/>
                  <a:pt x="2279176" y="4198961"/>
                </a:cubicBezTo>
                <a:cubicBezTo>
                  <a:pt x="2408830" y="4401403"/>
                  <a:pt x="2615821" y="4092054"/>
                  <a:pt x="2756848" y="3926006"/>
                </a:cubicBezTo>
                <a:cubicBezTo>
                  <a:pt x="2897875" y="3759958"/>
                  <a:pt x="3125337" y="3202675"/>
                  <a:pt x="3125337" y="3202675"/>
                </a:cubicBezTo>
                <a:cubicBezTo>
                  <a:pt x="3229970" y="2997959"/>
                  <a:pt x="3311857" y="2931995"/>
                  <a:pt x="3384645" y="2697708"/>
                </a:cubicBezTo>
                <a:cubicBezTo>
                  <a:pt x="3457433" y="2463421"/>
                  <a:pt x="3507475" y="2044889"/>
                  <a:pt x="3562066" y="1796955"/>
                </a:cubicBezTo>
                <a:cubicBezTo>
                  <a:pt x="3616657" y="1549021"/>
                  <a:pt x="3662149" y="1489881"/>
                  <a:pt x="3712191" y="1210102"/>
                </a:cubicBezTo>
                <a:cubicBezTo>
                  <a:pt x="3762233" y="930323"/>
                  <a:pt x="3816824" y="236562"/>
                  <a:pt x="3862316" y="118281"/>
                </a:cubicBezTo>
                <a:cubicBezTo>
                  <a:pt x="3907808" y="0"/>
                  <a:pt x="3937379" y="259308"/>
                  <a:pt x="3985146" y="500418"/>
                </a:cubicBezTo>
                <a:cubicBezTo>
                  <a:pt x="4032913" y="741528"/>
                  <a:pt x="4069307" y="1194179"/>
                  <a:pt x="4148919" y="1564943"/>
                </a:cubicBezTo>
                <a:cubicBezTo>
                  <a:pt x="4228531" y="1935707"/>
                  <a:pt x="4355911" y="2311021"/>
                  <a:pt x="4462818" y="2725003"/>
                </a:cubicBezTo>
                <a:cubicBezTo>
                  <a:pt x="4569726" y="3138985"/>
                  <a:pt x="4688006" y="3643952"/>
                  <a:pt x="4790364" y="4048836"/>
                </a:cubicBezTo>
                <a:cubicBezTo>
                  <a:pt x="4892722" y="4453720"/>
                  <a:pt x="4920018" y="4979159"/>
                  <a:pt x="5076967" y="5154305"/>
                </a:cubicBezTo>
                <a:cubicBezTo>
                  <a:pt x="5233916" y="5329451"/>
                  <a:pt x="5631976" y="5108812"/>
                  <a:pt x="5732060" y="5099714"/>
                </a:cubicBezTo>
              </a:path>
            </a:pathLst>
          </a:cu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363E1F69-68C3-4252-B39D-5CE4A906D790}"/>
              </a:ext>
            </a:extLst>
          </p:cNvPr>
          <p:cNvSpPr txBox="1">
            <a:spLocks/>
          </p:cNvSpPr>
          <p:nvPr/>
        </p:nvSpPr>
        <p:spPr bwMode="auto">
          <a:xfrm>
            <a:off x="554567" y="381001"/>
            <a:ext cx="113792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164C6C"/>
                </a:solidFill>
                <a:latin typeface="Georg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164C6C"/>
                </a:solidFill>
                <a:latin typeface="Georg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164C6C"/>
                </a:solidFill>
                <a:latin typeface="Georg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164C6C"/>
                </a:solidFill>
                <a:latin typeface="Georg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164C6C"/>
                </a:solidFill>
                <a:latin typeface="Georg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164C6C"/>
                </a:solidFill>
                <a:latin typeface="Georg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164C6C"/>
                </a:solidFill>
                <a:latin typeface="Georg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164C6C"/>
                </a:solidFill>
                <a:latin typeface="Georgia" pitchFamily="18" charset="0"/>
              </a:defRPr>
            </a:lvl9pPr>
          </a:lstStyle>
          <a:p>
            <a:pPr eaLnBrk="1" hangingPunct="1"/>
            <a:r>
              <a:rPr lang="pt-BR">
                <a:solidFill>
                  <a:srgbClr val="164C6C"/>
                </a:solidFill>
              </a:rPr>
              <a:t>Conceitos / Neurofarmacologia / Atividade do SNC</a:t>
            </a:r>
            <a:endParaRPr lang="pt-BR" dirty="0">
              <a:solidFill>
                <a:srgbClr val="164C6C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Nervoso</a:t>
            </a:r>
          </a:p>
        </p:txBody>
      </p:sp>
      <p:pic>
        <p:nvPicPr>
          <p:cNvPr id="4" name="Picture 3" descr="C:\DOCUME~1\LUIZCA~2\LOCALS~1\Temp\~im001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792" y="1916832"/>
            <a:ext cx="6192689" cy="437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3708232" y="2667000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3708232" y="3200400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3708232" y="3733800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3733800" y="4267200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729041" y="2767280"/>
            <a:ext cx="9348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latin typeface="+mn-lt"/>
              </a:rPr>
              <a:t>Córtex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75521" y="3285858"/>
            <a:ext cx="20024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rgbClr val="C00000"/>
                </a:solidFill>
                <a:latin typeface="+mn-lt"/>
              </a:rPr>
              <a:t>Núcleos da base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121912" y="3829984"/>
            <a:ext cx="153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rgbClr val="C00000"/>
                </a:solidFill>
                <a:latin typeface="+mn-lt"/>
              </a:rPr>
              <a:t>Hipotálamo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836116" y="4356098"/>
            <a:ext cx="856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latin typeface="+mn-lt"/>
              </a:rPr>
              <a:t>Bulbo</a:t>
            </a:r>
            <a:endParaRPr lang="pt-BR" sz="2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3" name="Text Box 1028"/>
          <p:cNvSpPr txBox="1">
            <a:spLocks noChangeArrowheads="1"/>
          </p:cNvSpPr>
          <p:nvPr/>
        </p:nvSpPr>
        <p:spPr bwMode="auto">
          <a:xfrm>
            <a:off x="1623721" y="1438324"/>
            <a:ext cx="89466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latin typeface="+mn-lt"/>
              </a:rPr>
              <a:t>Depressores específicos / Neurolépticos / Ansiolíticos</a:t>
            </a: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1622426" y="6518275"/>
            <a:ext cx="65069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Prof. Dr. Luiz Carlos de Sá-Rocha / Disciplina de </a:t>
            </a:r>
            <a:r>
              <a:rPr lang="pt-BR" sz="8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Neurofarmacologia</a:t>
            </a:r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Aplicada à Medicina Veterinária / Aula 01 / Introdução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Nervoso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sz="2400" dirty="0"/>
              <a:t>3 - Estimulantes do SNC.</a:t>
            </a:r>
          </a:p>
          <a:p>
            <a:pPr>
              <a:buNone/>
            </a:pPr>
            <a:r>
              <a:rPr lang="pt-BR" sz="2400" dirty="0">
                <a:solidFill>
                  <a:srgbClr val="C00000"/>
                </a:solidFill>
              </a:rPr>
              <a:t>		</a:t>
            </a:r>
            <a:r>
              <a:rPr lang="pt-BR" sz="2200" dirty="0">
                <a:solidFill>
                  <a:srgbClr val="C00000"/>
                </a:solidFill>
              </a:rPr>
              <a:t>Corticais / </a:t>
            </a:r>
            <a:r>
              <a:rPr lang="pt-BR" sz="2200" dirty="0" err="1">
                <a:solidFill>
                  <a:srgbClr val="C00000"/>
                </a:solidFill>
              </a:rPr>
              <a:t>metil-xantinas</a:t>
            </a:r>
            <a:r>
              <a:rPr lang="pt-BR" sz="2200" dirty="0">
                <a:solidFill>
                  <a:srgbClr val="C00000"/>
                </a:solidFill>
              </a:rPr>
              <a:t> (cafeína, teofilina, teobromina..)</a:t>
            </a:r>
          </a:p>
          <a:p>
            <a:pPr>
              <a:buNone/>
            </a:pPr>
            <a:r>
              <a:rPr lang="pt-BR" sz="2200" dirty="0">
                <a:solidFill>
                  <a:srgbClr val="C00000"/>
                </a:solidFill>
              </a:rPr>
              <a:t>		Bulbares / </a:t>
            </a:r>
            <a:r>
              <a:rPr lang="pt-BR" sz="2200" dirty="0" err="1">
                <a:solidFill>
                  <a:srgbClr val="C00000"/>
                </a:solidFill>
              </a:rPr>
              <a:t>pentilenotetrazol</a:t>
            </a:r>
            <a:r>
              <a:rPr lang="pt-BR" sz="2200" dirty="0">
                <a:solidFill>
                  <a:srgbClr val="C00000"/>
                </a:solidFill>
              </a:rPr>
              <a:t> (PTZ), </a:t>
            </a:r>
            <a:r>
              <a:rPr lang="pt-BR" sz="2200" dirty="0" err="1">
                <a:solidFill>
                  <a:srgbClr val="C00000"/>
                </a:solidFill>
              </a:rPr>
              <a:t>coramina</a:t>
            </a:r>
            <a:r>
              <a:rPr lang="pt-BR" sz="2200" dirty="0">
                <a:solidFill>
                  <a:srgbClr val="C00000"/>
                </a:solidFill>
              </a:rPr>
              <a:t>, </a:t>
            </a:r>
            <a:r>
              <a:rPr lang="pt-BR" sz="2200" dirty="0" err="1">
                <a:solidFill>
                  <a:srgbClr val="C00000"/>
                </a:solidFill>
              </a:rPr>
              <a:t>doxapram</a:t>
            </a:r>
            <a:r>
              <a:rPr lang="pt-BR" sz="2200" dirty="0">
                <a:solidFill>
                  <a:srgbClr val="C00000"/>
                </a:solidFill>
              </a:rPr>
              <a:t>, </a:t>
            </a:r>
            <a:r>
              <a:rPr lang="pt-BR" sz="2200" dirty="0" err="1">
                <a:solidFill>
                  <a:srgbClr val="C00000"/>
                </a:solidFill>
              </a:rPr>
              <a:t>niquetamina</a:t>
            </a:r>
            <a:endParaRPr lang="pt-BR" sz="22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pt-BR" sz="2200" dirty="0">
                <a:solidFill>
                  <a:srgbClr val="C00000"/>
                </a:solidFill>
              </a:rPr>
              <a:t>		Medulares / estricnina.</a:t>
            </a:r>
          </a:p>
        </p:txBody>
      </p:sp>
    </p:spTree>
    <p:extLst>
      <p:ext uri="{BB962C8B-B14F-4D97-AF65-F5344CB8AC3E}">
        <p14:creationId xmlns:p14="http://schemas.microsoft.com/office/powerpoint/2010/main" val="9902749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Nervoso</a:t>
            </a:r>
          </a:p>
        </p:txBody>
      </p:sp>
      <p:pic>
        <p:nvPicPr>
          <p:cNvPr id="4" name="Picture 3" descr="C:\DOCUME~1\LUIZCA~2\LOCALS~1\Temp\~im001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792" y="1916832"/>
            <a:ext cx="6192689" cy="437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639617" y="2708921"/>
            <a:ext cx="10102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chemeClr val="tx2"/>
                </a:solidFill>
                <a:latin typeface="+mn-lt"/>
              </a:rPr>
              <a:t>Córtex</a:t>
            </a:r>
            <a:endParaRPr lang="pt-BR" sz="2200" dirty="0">
              <a:latin typeface="+mn-lt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725682" y="4253314"/>
            <a:ext cx="92204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200" dirty="0">
                <a:latin typeface="+mn-lt"/>
              </a:rPr>
              <a:t>Bulbo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509249" y="5314857"/>
            <a:ext cx="112883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chemeClr val="tx2"/>
                </a:solidFill>
                <a:latin typeface="+mn-lt"/>
              </a:rPr>
              <a:t>Medula</a:t>
            </a:r>
            <a:endParaRPr lang="pt-BR" sz="22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3694584" y="2667000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3694584" y="4191744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3694584" y="5271864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Text Box 1028"/>
          <p:cNvSpPr txBox="1">
            <a:spLocks noChangeArrowheads="1"/>
          </p:cNvSpPr>
          <p:nvPr/>
        </p:nvSpPr>
        <p:spPr bwMode="auto">
          <a:xfrm>
            <a:off x="2448464" y="1438324"/>
            <a:ext cx="72971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latin typeface="+mn-lt"/>
              </a:rPr>
              <a:t>Estimulantes / </a:t>
            </a:r>
            <a:r>
              <a:rPr lang="pt-BR" sz="2800" dirty="0" err="1">
                <a:latin typeface="+mn-lt"/>
              </a:rPr>
              <a:t>Metil-xantinas</a:t>
            </a:r>
            <a:r>
              <a:rPr lang="pt-BR" sz="2800" dirty="0">
                <a:latin typeface="+mn-lt"/>
              </a:rPr>
              <a:t> / Anfetaminas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>
                <a:solidFill>
                  <a:srgbClr val="164C6C"/>
                </a:solidFill>
              </a:rPr>
              <a:t>Diferentes tipos de neurônios</a:t>
            </a:r>
          </a:p>
        </p:txBody>
      </p:sp>
      <p:pic>
        <p:nvPicPr>
          <p:cNvPr id="20483" name="Picture 2" descr="C:\DOCUME~1\LUIZCA~2\LOCALS~1\Temp\~im0001.bm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2798" y="1619965"/>
            <a:ext cx="8623682" cy="4333447"/>
          </a:xfrm>
          <a:noFill/>
          <a:ln w="76200">
            <a:solidFill>
              <a:schemeClr val="bg2"/>
            </a:solidFill>
          </a:ln>
        </p:spPr>
      </p:pic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2130426" y="5957888"/>
            <a:ext cx="7966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>
                <a:latin typeface="Verdana" pitchFamily="34" charset="0"/>
                <a:ea typeface="Verdana" pitchFamily="34" charset="0"/>
                <a:cs typeface="Verdana" pitchFamily="34" charset="0"/>
              </a:rPr>
              <a:t>A - Unipolar - comum nos insetos	B - Bipolar - existente na retina	C - Pseudo unipolar - raiz dorsal da 						medula espinal</a:t>
            </a:r>
          </a:p>
        </p:txBody>
      </p:sp>
      <p:sp>
        <p:nvSpPr>
          <p:cNvPr id="20486" name="CaixaDeTexto 10"/>
          <p:cNvSpPr txBox="1">
            <a:spLocks noChangeArrowheads="1"/>
          </p:cNvSpPr>
          <p:nvPr/>
        </p:nvSpPr>
        <p:spPr bwMode="auto">
          <a:xfrm>
            <a:off x="9739313" y="6518275"/>
            <a:ext cx="8001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FMVZ / USP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825625" y="1527175"/>
            <a:ext cx="8504238" cy="4572000"/>
          </a:xfrm>
        </p:spPr>
        <p:txBody>
          <a:bodyPr/>
          <a:lstStyle/>
          <a:p>
            <a:pPr eaLnBrk="1" hangingPunct="1"/>
            <a:endParaRPr lang="pt-BR" sz="2400" dirty="0"/>
          </a:p>
          <a:p>
            <a:pPr eaLnBrk="1" hangingPunct="1"/>
            <a:endParaRPr lang="pt-BR" sz="2400" dirty="0"/>
          </a:p>
          <a:p>
            <a:pPr eaLnBrk="1" hangingPunct="1"/>
            <a:endParaRPr lang="pt-BR" dirty="0"/>
          </a:p>
        </p:txBody>
      </p:sp>
      <p:sp>
        <p:nvSpPr>
          <p:cNvPr id="15365" name="CaixaDeTexto 4"/>
          <p:cNvSpPr txBox="1">
            <a:spLocks noChangeArrowheads="1"/>
          </p:cNvSpPr>
          <p:nvPr/>
        </p:nvSpPr>
        <p:spPr bwMode="auto">
          <a:xfrm>
            <a:off x="9739313" y="6518275"/>
            <a:ext cx="8001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FMVZ / USP</a:t>
            </a:r>
          </a:p>
        </p:txBody>
      </p:sp>
      <p:graphicFrame>
        <p:nvGraphicFramePr>
          <p:cNvPr id="7" name="Diagrama 6"/>
          <p:cNvGraphicFramePr/>
          <p:nvPr/>
        </p:nvGraphicFramePr>
        <p:xfrm>
          <a:off x="7032104" y="1484784"/>
          <a:ext cx="4104456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Conector reto 8"/>
          <p:cNvCxnSpPr/>
          <p:nvPr/>
        </p:nvCxnSpPr>
        <p:spPr>
          <a:xfrm>
            <a:off x="2279576" y="3933056"/>
            <a:ext cx="59046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2279576" y="1916832"/>
            <a:ext cx="0" cy="3960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rma livre 14"/>
          <p:cNvSpPr/>
          <p:nvPr/>
        </p:nvSpPr>
        <p:spPr>
          <a:xfrm>
            <a:off x="2492992" y="2347416"/>
            <a:ext cx="5527343" cy="3616657"/>
          </a:xfrm>
          <a:custGeom>
            <a:avLst/>
            <a:gdLst>
              <a:gd name="connsiteX0" fmla="*/ 0 w 5527343"/>
              <a:gd name="connsiteY0" fmla="*/ 1555845 h 3616657"/>
              <a:gd name="connsiteX1" fmla="*/ 368490 w 5527343"/>
              <a:gd name="connsiteY1" fmla="*/ 1078173 h 3616657"/>
              <a:gd name="connsiteX2" fmla="*/ 1064525 w 5527343"/>
              <a:gd name="connsiteY2" fmla="*/ 968991 h 3616657"/>
              <a:gd name="connsiteX3" fmla="*/ 1883391 w 5527343"/>
              <a:gd name="connsiteY3" fmla="*/ 1269242 h 3616657"/>
              <a:gd name="connsiteX4" fmla="*/ 2142699 w 5527343"/>
              <a:gd name="connsiteY4" fmla="*/ 1883391 h 3616657"/>
              <a:gd name="connsiteX5" fmla="*/ 2756848 w 5527343"/>
              <a:gd name="connsiteY5" fmla="*/ 2320119 h 3616657"/>
              <a:gd name="connsiteX6" fmla="*/ 3207224 w 5527343"/>
              <a:gd name="connsiteY6" fmla="*/ 2156346 h 3616657"/>
              <a:gd name="connsiteX7" fmla="*/ 3439236 w 5527343"/>
              <a:gd name="connsiteY7" fmla="*/ 1528549 h 3616657"/>
              <a:gd name="connsiteX8" fmla="*/ 3739487 w 5527343"/>
              <a:gd name="connsiteY8" fmla="*/ 272955 h 3616657"/>
              <a:gd name="connsiteX9" fmla="*/ 4121624 w 5527343"/>
              <a:gd name="connsiteY9" fmla="*/ 163773 h 3616657"/>
              <a:gd name="connsiteX10" fmla="*/ 4476466 w 5527343"/>
              <a:gd name="connsiteY10" fmla="*/ 1255594 h 3616657"/>
              <a:gd name="connsiteX11" fmla="*/ 4708478 w 5527343"/>
              <a:gd name="connsiteY11" fmla="*/ 2006221 h 3616657"/>
              <a:gd name="connsiteX12" fmla="*/ 5049672 w 5527343"/>
              <a:gd name="connsiteY12" fmla="*/ 3289110 h 3616657"/>
              <a:gd name="connsiteX13" fmla="*/ 5527343 w 5527343"/>
              <a:gd name="connsiteY13" fmla="*/ 3616657 h 361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27343" h="3616657">
                <a:moveTo>
                  <a:pt x="0" y="1555845"/>
                </a:moveTo>
                <a:cubicBezTo>
                  <a:pt x="95534" y="1365913"/>
                  <a:pt x="191069" y="1175982"/>
                  <a:pt x="368490" y="1078173"/>
                </a:cubicBezTo>
                <a:cubicBezTo>
                  <a:pt x="545911" y="980364"/>
                  <a:pt x="812042" y="937146"/>
                  <a:pt x="1064525" y="968991"/>
                </a:cubicBezTo>
                <a:cubicBezTo>
                  <a:pt x="1317009" y="1000836"/>
                  <a:pt x="1703695" y="1116842"/>
                  <a:pt x="1883391" y="1269242"/>
                </a:cubicBezTo>
                <a:cubicBezTo>
                  <a:pt x="2063087" y="1421642"/>
                  <a:pt x="1997123" y="1708245"/>
                  <a:pt x="2142699" y="1883391"/>
                </a:cubicBezTo>
                <a:cubicBezTo>
                  <a:pt x="2288275" y="2058537"/>
                  <a:pt x="2579427" y="2274627"/>
                  <a:pt x="2756848" y="2320119"/>
                </a:cubicBezTo>
                <a:cubicBezTo>
                  <a:pt x="2934269" y="2365612"/>
                  <a:pt x="3093493" y="2288274"/>
                  <a:pt x="3207224" y="2156346"/>
                </a:cubicBezTo>
                <a:cubicBezTo>
                  <a:pt x="3320955" y="2024418"/>
                  <a:pt x="3350526" y="1842447"/>
                  <a:pt x="3439236" y="1528549"/>
                </a:cubicBezTo>
                <a:cubicBezTo>
                  <a:pt x="3527946" y="1214651"/>
                  <a:pt x="3625756" y="500418"/>
                  <a:pt x="3739487" y="272955"/>
                </a:cubicBezTo>
                <a:cubicBezTo>
                  <a:pt x="3853218" y="45492"/>
                  <a:pt x="3998794" y="0"/>
                  <a:pt x="4121624" y="163773"/>
                </a:cubicBezTo>
                <a:cubicBezTo>
                  <a:pt x="4244454" y="327546"/>
                  <a:pt x="4378657" y="948519"/>
                  <a:pt x="4476466" y="1255594"/>
                </a:cubicBezTo>
                <a:cubicBezTo>
                  <a:pt x="4574275" y="1562669"/>
                  <a:pt x="4612944" y="1667302"/>
                  <a:pt x="4708478" y="2006221"/>
                </a:cubicBezTo>
                <a:cubicBezTo>
                  <a:pt x="4804012" y="2345140"/>
                  <a:pt x="4913194" y="3020704"/>
                  <a:pt x="5049672" y="3289110"/>
                </a:cubicBezTo>
                <a:cubicBezTo>
                  <a:pt x="5186150" y="3557516"/>
                  <a:pt x="5356746" y="3587086"/>
                  <a:pt x="5527343" y="3616657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2567608" y="1628801"/>
            <a:ext cx="2328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Clinica / Cirurgia</a:t>
            </a:r>
          </a:p>
        </p:txBody>
      </p:sp>
      <p:sp>
        <p:nvSpPr>
          <p:cNvPr id="12" name="Forma livre 11"/>
          <p:cNvSpPr/>
          <p:nvPr/>
        </p:nvSpPr>
        <p:spPr>
          <a:xfrm>
            <a:off x="2561230" y="1437565"/>
            <a:ext cx="5732060" cy="5329451"/>
          </a:xfrm>
          <a:custGeom>
            <a:avLst/>
            <a:gdLst>
              <a:gd name="connsiteX0" fmla="*/ 0 w 5732060"/>
              <a:gd name="connsiteY0" fmla="*/ 2452048 h 5329451"/>
              <a:gd name="connsiteX1" fmla="*/ 245660 w 5732060"/>
              <a:gd name="connsiteY1" fmla="*/ 2110854 h 5329451"/>
              <a:gd name="connsiteX2" fmla="*/ 559558 w 5732060"/>
              <a:gd name="connsiteY2" fmla="*/ 1756012 h 5329451"/>
              <a:gd name="connsiteX3" fmla="*/ 859809 w 5732060"/>
              <a:gd name="connsiteY3" fmla="*/ 1019033 h 5329451"/>
              <a:gd name="connsiteX4" fmla="*/ 1119116 w 5732060"/>
              <a:gd name="connsiteY4" fmla="*/ 1524000 h 5329451"/>
              <a:gd name="connsiteX5" fmla="*/ 1378424 w 5732060"/>
              <a:gd name="connsiteY5" fmla="*/ 2042615 h 5329451"/>
              <a:gd name="connsiteX6" fmla="*/ 1760561 w 5732060"/>
              <a:gd name="connsiteY6" fmla="*/ 2288275 h 5329451"/>
              <a:gd name="connsiteX7" fmla="*/ 1978925 w 5732060"/>
              <a:gd name="connsiteY7" fmla="*/ 2711355 h 5329451"/>
              <a:gd name="connsiteX8" fmla="*/ 2279176 w 5732060"/>
              <a:gd name="connsiteY8" fmla="*/ 4198961 h 5329451"/>
              <a:gd name="connsiteX9" fmla="*/ 2756848 w 5732060"/>
              <a:gd name="connsiteY9" fmla="*/ 3926006 h 5329451"/>
              <a:gd name="connsiteX10" fmla="*/ 3125337 w 5732060"/>
              <a:gd name="connsiteY10" fmla="*/ 3202675 h 5329451"/>
              <a:gd name="connsiteX11" fmla="*/ 3384645 w 5732060"/>
              <a:gd name="connsiteY11" fmla="*/ 2697708 h 5329451"/>
              <a:gd name="connsiteX12" fmla="*/ 3562066 w 5732060"/>
              <a:gd name="connsiteY12" fmla="*/ 1796955 h 5329451"/>
              <a:gd name="connsiteX13" fmla="*/ 3712191 w 5732060"/>
              <a:gd name="connsiteY13" fmla="*/ 1210102 h 5329451"/>
              <a:gd name="connsiteX14" fmla="*/ 3862316 w 5732060"/>
              <a:gd name="connsiteY14" fmla="*/ 118281 h 5329451"/>
              <a:gd name="connsiteX15" fmla="*/ 3985146 w 5732060"/>
              <a:gd name="connsiteY15" fmla="*/ 500418 h 5329451"/>
              <a:gd name="connsiteX16" fmla="*/ 4148919 w 5732060"/>
              <a:gd name="connsiteY16" fmla="*/ 1564943 h 5329451"/>
              <a:gd name="connsiteX17" fmla="*/ 4462818 w 5732060"/>
              <a:gd name="connsiteY17" fmla="*/ 2725003 h 5329451"/>
              <a:gd name="connsiteX18" fmla="*/ 4790364 w 5732060"/>
              <a:gd name="connsiteY18" fmla="*/ 4048836 h 5329451"/>
              <a:gd name="connsiteX19" fmla="*/ 5076967 w 5732060"/>
              <a:gd name="connsiteY19" fmla="*/ 5154305 h 5329451"/>
              <a:gd name="connsiteX20" fmla="*/ 5732060 w 5732060"/>
              <a:gd name="connsiteY20" fmla="*/ 5099714 h 5329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32060" h="5329451">
                <a:moveTo>
                  <a:pt x="0" y="2452048"/>
                </a:moveTo>
                <a:cubicBezTo>
                  <a:pt x="76200" y="2339454"/>
                  <a:pt x="152400" y="2226860"/>
                  <a:pt x="245660" y="2110854"/>
                </a:cubicBezTo>
                <a:cubicBezTo>
                  <a:pt x="338920" y="1994848"/>
                  <a:pt x="457200" y="1937982"/>
                  <a:pt x="559558" y="1756012"/>
                </a:cubicBezTo>
                <a:cubicBezTo>
                  <a:pt x="661916" y="1574042"/>
                  <a:pt x="766549" y="1057702"/>
                  <a:pt x="859809" y="1019033"/>
                </a:cubicBezTo>
                <a:cubicBezTo>
                  <a:pt x="953069" y="980364"/>
                  <a:pt x="1032680" y="1353403"/>
                  <a:pt x="1119116" y="1524000"/>
                </a:cubicBezTo>
                <a:cubicBezTo>
                  <a:pt x="1205552" y="1694597"/>
                  <a:pt x="1271517" y="1915236"/>
                  <a:pt x="1378424" y="2042615"/>
                </a:cubicBezTo>
                <a:cubicBezTo>
                  <a:pt x="1485331" y="2169994"/>
                  <a:pt x="1660478" y="2176818"/>
                  <a:pt x="1760561" y="2288275"/>
                </a:cubicBezTo>
                <a:cubicBezTo>
                  <a:pt x="1860645" y="2399732"/>
                  <a:pt x="1892489" y="2392907"/>
                  <a:pt x="1978925" y="2711355"/>
                </a:cubicBezTo>
                <a:cubicBezTo>
                  <a:pt x="2065361" y="3029803"/>
                  <a:pt x="2149522" y="3996519"/>
                  <a:pt x="2279176" y="4198961"/>
                </a:cubicBezTo>
                <a:cubicBezTo>
                  <a:pt x="2408830" y="4401403"/>
                  <a:pt x="2615821" y="4092054"/>
                  <a:pt x="2756848" y="3926006"/>
                </a:cubicBezTo>
                <a:cubicBezTo>
                  <a:pt x="2897875" y="3759958"/>
                  <a:pt x="3125337" y="3202675"/>
                  <a:pt x="3125337" y="3202675"/>
                </a:cubicBezTo>
                <a:cubicBezTo>
                  <a:pt x="3229970" y="2997959"/>
                  <a:pt x="3311857" y="2931995"/>
                  <a:pt x="3384645" y="2697708"/>
                </a:cubicBezTo>
                <a:cubicBezTo>
                  <a:pt x="3457433" y="2463421"/>
                  <a:pt x="3507475" y="2044889"/>
                  <a:pt x="3562066" y="1796955"/>
                </a:cubicBezTo>
                <a:cubicBezTo>
                  <a:pt x="3616657" y="1549021"/>
                  <a:pt x="3662149" y="1489881"/>
                  <a:pt x="3712191" y="1210102"/>
                </a:cubicBezTo>
                <a:cubicBezTo>
                  <a:pt x="3762233" y="930323"/>
                  <a:pt x="3816824" y="236562"/>
                  <a:pt x="3862316" y="118281"/>
                </a:cubicBezTo>
                <a:cubicBezTo>
                  <a:pt x="3907808" y="0"/>
                  <a:pt x="3937379" y="259308"/>
                  <a:pt x="3985146" y="500418"/>
                </a:cubicBezTo>
                <a:cubicBezTo>
                  <a:pt x="4032913" y="741528"/>
                  <a:pt x="4069307" y="1194179"/>
                  <a:pt x="4148919" y="1564943"/>
                </a:cubicBezTo>
                <a:cubicBezTo>
                  <a:pt x="4228531" y="1935707"/>
                  <a:pt x="4355911" y="2311021"/>
                  <a:pt x="4462818" y="2725003"/>
                </a:cubicBezTo>
                <a:cubicBezTo>
                  <a:pt x="4569726" y="3138985"/>
                  <a:pt x="4688006" y="3643952"/>
                  <a:pt x="4790364" y="4048836"/>
                </a:cubicBezTo>
                <a:cubicBezTo>
                  <a:pt x="4892722" y="4453720"/>
                  <a:pt x="4920018" y="4979159"/>
                  <a:pt x="5076967" y="5154305"/>
                </a:cubicBezTo>
                <a:cubicBezTo>
                  <a:pt x="5233916" y="5329451"/>
                  <a:pt x="5631976" y="5108812"/>
                  <a:pt x="5732060" y="5099714"/>
                </a:cubicBezTo>
              </a:path>
            </a:pathLst>
          </a:cu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de seta reta 13"/>
          <p:cNvCxnSpPr/>
          <p:nvPr/>
        </p:nvCxnSpPr>
        <p:spPr>
          <a:xfrm flipH="1">
            <a:off x="3719736" y="2276872"/>
            <a:ext cx="720080" cy="288032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flipH="1">
            <a:off x="5519936" y="5013176"/>
            <a:ext cx="720080" cy="288032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 flipH="1">
            <a:off x="6672064" y="1412776"/>
            <a:ext cx="720080" cy="288032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 flipH="1">
            <a:off x="8112224" y="5949280"/>
            <a:ext cx="720080" cy="288032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19"/>
          <p:cNvSpPr/>
          <p:nvPr/>
        </p:nvSpPr>
        <p:spPr>
          <a:xfrm>
            <a:off x="4439816" y="2348880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dirty="0">
                <a:solidFill>
                  <a:schemeClr val="accent4">
                    <a:lumMod val="75000"/>
                  </a:schemeClr>
                </a:solidFill>
              </a:rPr>
              <a:t>Sintomas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5663952" y="5229200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dirty="0">
                <a:solidFill>
                  <a:schemeClr val="accent4">
                    <a:lumMod val="75000"/>
                  </a:schemeClr>
                </a:solidFill>
              </a:rPr>
              <a:t>Sintomas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6744072" y="1772817"/>
            <a:ext cx="1261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dirty="0">
                <a:solidFill>
                  <a:schemeClr val="accent4">
                    <a:lumMod val="75000"/>
                  </a:schemeClr>
                </a:solidFill>
              </a:rPr>
              <a:t>Sintomas /</a:t>
            </a:r>
          </a:p>
          <a:p>
            <a:r>
              <a:rPr lang="pt-BR" sz="1800" dirty="0">
                <a:solidFill>
                  <a:schemeClr val="accent4">
                    <a:lumMod val="75000"/>
                  </a:schemeClr>
                </a:solidFill>
              </a:rPr>
              <a:t>Convulsões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8904312" y="5301208"/>
            <a:ext cx="11657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dirty="0">
                <a:solidFill>
                  <a:schemeClr val="accent4">
                    <a:lumMod val="75000"/>
                  </a:schemeClr>
                </a:solidFill>
              </a:rPr>
              <a:t>Sintomas /</a:t>
            </a:r>
          </a:p>
          <a:p>
            <a:r>
              <a:rPr lang="pt-BR" sz="1800" dirty="0">
                <a:solidFill>
                  <a:schemeClr val="accent4">
                    <a:lumMod val="75000"/>
                  </a:schemeClr>
                </a:solidFill>
              </a:rPr>
              <a:t>Coma / </a:t>
            </a:r>
          </a:p>
          <a:p>
            <a:r>
              <a:rPr lang="pt-BR" sz="1800" dirty="0">
                <a:solidFill>
                  <a:schemeClr val="accent4">
                    <a:lumMod val="75000"/>
                  </a:schemeClr>
                </a:solidFill>
              </a:rPr>
              <a:t>Morte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BDDC12E-D8E4-45B7-8EE4-27BFDA130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67" y="228601"/>
            <a:ext cx="11379200" cy="758825"/>
          </a:xfrm>
        </p:spPr>
        <p:txBody>
          <a:bodyPr/>
          <a:lstStyle/>
          <a:p>
            <a:pPr eaLnBrk="1" hangingPunct="1"/>
            <a:r>
              <a:rPr lang="pt-BR" dirty="0">
                <a:solidFill>
                  <a:srgbClr val="164C6C"/>
                </a:solidFill>
              </a:rPr>
              <a:t>Conceitos / </a:t>
            </a:r>
            <a:r>
              <a:rPr lang="pt-BR" dirty="0" err="1">
                <a:solidFill>
                  <a:srgbClr val="164C6C"/>
                </a:solidFill>
              </a:rPr>
              <a:t>Neurofarmacologia</a:t>
            </a:r>
            <a:r>
              <a:rPr lang="pt-BR" dirty="0">
                <a:solidFill>
                  <a:srgbClr val="164C6C"/>
                </a:solidFill>
              </a:rPr>
              <a:t> / Atividade do SNC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>
                <a:solidFill>
                  <a:srgbClr val="164C6C"/>
                </a:solidFill>
              </a:rPr>
              <a:t>Diferentes tipos de receptores</a:t>
            </a:r>
          </a:p>
        </p:txBody>
      </p:sp>
      <p:pic>
        <p:nvPicPr>
          <p:cNvPr id="17411" name="Picture 2" descr="C:\DOCUME~1\LUIZCA~2\LOCALS~1\Temp\~im0007.bm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29043" y="1666875"/>
            <a:ext cx="8210320" cy="4624373"/>
          </a:xfrm>
          <a:noFill/>
        </p:spPr>
      </p:pic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2773364" y="1681164"/>
            <a:ext cx="17224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>
                <a:latin typeface="Verdana" pitchFamily="34" charset="0"/>
                <a:ea typeface="Verdana" pitchFamily="34" charset="0"/>
                <a:cs typeface="Verdana" pitchFamily="34" charset="0"/>
              </a:rPr>
              <a:t>Canais iônicos.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6613526" y="1666875"/>
            <a:ext cx="26527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latin typeface="Verdana" pitchFamily="34" charset="0"/>
                <a:ea typeface="Verdana" pitchFamily="34" charset="0"/>
                <a:cs typeface="Verdana" pitchFamily="34" charset="0"/>
              </a:rPr>
              <a:t>Metabotrópicos</a:t>
            </a:r>
          </a:p>
          <a:p>
            <a:pPr algn="ctr"/>
            <a:r>
              <a:rPr lang="pt-BR" sz="1600">
                <a:latin typeface="Verdana" pitchFamily="34" charset="0"/>
                <a:ea typeface="Verdana" pitchFamily="34" charset="0"/>
                <a:cs typeface="Verdana" pitchFamily="34" charset="0"/>
              </a:rPr>
              <a:t>Segundos mensageiros.</a:t>
            </a:r>
          </a:p>
        </p:txBody>
      </p:sp>
      <p:sp>
        <p:nvSpPr>
          <p:cNvPr id="17415" name="CaixaDeTexto 7"/>
          <p:cNvSpPr txBox="1">
            <a:spLocks noChangeArrowheads="1"/>
          </p:cNvSpPr>
          <p:nvPr/>
        </p:nvSpPr>
        <p:spPr bwMode="auto">
          <a:xfrm>
            <a:off x="9739313" y="6518275"/>
            <a:ext cx="8001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FMVZ / USP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tângulo 45"/>
          <p:cNvSpPr/>
          <p:nvPr/>
        </p:nvSpPr>
        <p:spPr>
          <a:xfrm>
            <a:off x="1730375" y="2608263"/>
            <a:ext cx="8724900" cy="8572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/>
              <a:t>Sistemas de transdução de sinais</a:t>
            </a:r>
          </a:p>
        </p:txBody>
      </p:sp>
      <p:sp>
        <p:nvSpPr>
          <p:cNvPr id="4" name="Retângulo 3"/>
          <p:cNvSpPr/>
          <p:nvPr/>
        </p:nvSpPr>
        <p:spPr>
          <a:xfrm>
            <a:off x="2166938" y="1643064"/>
            <a:ext cx="142875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Sinal externo</a:t>
            </a:r>
            <a:endParaRPr lang="pt-B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381500" y="1643064"/>
            <a:ext cx="142875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Noradrenalina</a:t>
            </a:r>
            <a:endParaRPr lang="pt-BR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167438" y="1643064"/>
            <a:ext cx="142875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Acetilcolina</a:t>
            </a:r>
            <a:endParaRPr lang="pt-BR" sz="1200" dirty="0"/>
          </a:p>
        </p:txBody>
      </p:sp>
      <p:sp>
        <p:nvSpPr>
          <p:cNvPr id="7" name="Retângulo 6"/>
          <p:cNvSpPr/>
          <p:nvPr/>
        </p:nvSpPr>
        <p:spPr>
          <a:xfrm>
            <a:off x="8382000" y="1643064"/>
            <a:ext cx="142875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Histamina</a:t>
            </a:r>
            <a:endParaRPr lang="pt-BR" sz="1200" dirty="0"/>
          </a:p>
        </p:txBody>
      </p:sp>
      <p:sp>
        <p:nvSpPr>
          <p:cNvPr id="8" name="Retângulo 7"/>
          <p:cNvSpPr/>
          <p:nvPr/>
        </p:nvSpPr>
        <p:spPr>
          <a:xfrm>
            <a:off x="2166938" y="2428876"/>
            <a:ext cx="142875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Receptor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4381500" y="2428876"/>
            <a:ext cx="142875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Receptor </a:t>
            </a:r>
            <a:r>
              <a:rPr lang="el-GR"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β</a:t>
            </a:r>
            <a:r>
              <a:rPr lang="pt-BR"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-adrenérgico</a:t>
            </a:r>
            <a:endParaRPr lang="pt-BR" sz="1200">
              <a:solidFill>
                <a:srgbClr val="FFFFFF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167438" y="2428876"/>
            <a:ext cx="142875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Receptor </a:t>
            </a:r>
            <a:r>
              <a:rPr lang="pt-BR" sz="12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muscarínico</a:t>
            </a:r>
            <a:endParaRPr lang="pt-BR" sz="1200" dirty="0"/>
          </a:p>
        </p:txBody>
      </p:sp>
      <p:sp>
        <p:nvSpPr>
          <p:cNvPr id="11" name="Retângulo 10"/>
          <p:cNvSpPr/>
          <p:nvPr/>
        </p:nvSpPr>
        <p:spPr>
          <a:xfrm>
            <a:off x="8382000" y="2428876"/>
            <a:ext cx="142875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Receptor histaminérgico</a:t>
            </a:r>
            <a:endParaRPr lang="pt-BR" sz="1200" dirty="0"/>
          </a:p>
        </p:txBody>
      </p:sp>
      <p:sp>
        <p:nvSpPr>
          <p:cNvPr id="12" name="Retângulo 11"/>
          <p:cNvSpPr/>
          <p:nvPr/>
        </p:nvSpPr>
        <p:spPr>
          <a:xfrm>
            <a:off x="2166938" y="4500564"/>
            <a:ext cx="142875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Segundo mensageiro</a:t>
            </a:r>
            <a:endParaRPr lang="pt-BR" sz="1200" dirty="0"/>
          </a:p>
        </p:txBody>
      </p:sp>
      <p:sp>
        <p:nvSpPr>
          <p:cNvPr id="13" name="Retângulo 12"/>
          <p:cNvSpPr/>
          <p:nvPr/>
        </p:nvSpPr>
        <p:spPr>
          <a:xfrm>
            <a:off x="4381500" y="4500564"/>
            <a:ext cx="142875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AMP</a:t>
            </a:r>
            <a:r>
              <a:rPr lang="pt-BR" sz="1800" baseline="-250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ciclíco</a:t>
            </a:r>
            <a:endParaRPr lang="pt-BR" baseline="-250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8382000" y="4500564"/>
            <a:ext cx="142875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Ácido</a:t>
            </a:r>
          </a:p>
          <a:p>
            <a:pPr algn="ctr">
              <a:defRPr/>
            </a:pPr>
            <a:r>
              <a:rPr lang="pt-BR" sz="12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Aracdônico</a:t>
            </a:r>
            <a:endParaRPr lang="pt-BR" sz="1200" dirty="0"/>
          </a:p>
        </p:txBody>
      </p:sp>
      <p:sp>
        <p:nvSpPr>
          <p:cNvPr id="16" name="Retângulo 15"/>
          <p:cNvSpPr/>
          <p:nvPr/>
        </p:nvSpPr>
        <p:spPr>
          <a:xfrm>
            <a:off x="2166938" y="4929189"/>
            <a:ext cx="142875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Segundo efetor</a:t>
            </a:r>
            <a:endParaRPr lang="pt-BR" sz="1200" dirty="0"/>
          </a:p>
        </p:txBody>
      </p:sp>
      <p:sp>
        <p:nvSpPr>
          <p:cNvPr id="17" name="Retângulo 16"/>
          <p:cNvSpPr/>
          <p:nvPr/>
        </p:nvSpPr>
        <p:spPr>
          <a:xfrm>
            <a:off x="4381500" y="4929189"/>
            <a:ext cx="142875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AMP</a:t>
            </a:r>
            <a:r>
              <a:rPr lang="pt-BR" sz="1100" baseline="-250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ciclico</a:t>
            </a:r>
            <a:endParaRPr lang="pt-BR" sz="1100" baseline="-250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defRPr/>
            </a:pPr>
            <a:r>
              <a:rPr lang="pt-BR" sz="11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Proteína </a:t>
            </a:r>
            <a:r>
              <a:rPr lang="pt-BR" sz="11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kinase</a:t>
            </a:r>
            <a:r>
              <a:rPr lang="pt-BR" sz="11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2095501" y="3214689"/>
            <a:ext cx="785813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8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Transdutor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4238625" y="3214689"/>
            <a:ext cx="85725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</a:t>
            </a:r>
            <a:r>
              <a:rPr lang="pt-BR" baseline="-250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6024563" y="3214689"/>
            <a:ext cx="85725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</a:t>
            </a:r>
            <a:r>
              <a:rPr lang="pt-BR" baseline="-250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</a:t>
            </a:r>
            <a:endParaRPr lang="pt-BR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8024813" y="3214689"/>
            <a:ext cx="85725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2878139" y="3214689"/>
            <a:ext cx="860425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9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Efetor primário</a:t>
            </a:r>
            <a:endParaRPr lang="pt-BR" sz="900" dirty="0"/>
          </a:p>
        </p:txBody>
      </p:sp>
      <p:sp>
        <p:nvSpPr>
          <p:cNvPr id="25" name="Retângulo 24"/>
          <p:cNvSpPr/>
          <p:nvPr/>
        </p:nvSpPr>
        <p:spPr>
          <a:xfrm>
            <a:off x="5102225" y="3214689"/>
            <a:ext cx="85090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Adenil-ciclase</a:t>
            </a:r>
            <a:endParaRPr lang="pt-BR" sz="12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6869113" y="3214689"/>
            <a:ext cx="86995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Fosfo-lipase</a:t>
            </a:r>
            <a:r>
              <a:rPr lang="pt-BR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9097963" y="3214689"/>
            <a:ext cx="92710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Fosfo-lipase</a:t>
            </a:r>
            <a:r>
              <a:rPr lang="pt-BR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</a:t>
            </a:r>
            <a:r>
              <a:rPr lang="pt-BR" sz="1200" baseline="-250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</a:p>
        </p:txBody>
      </p:sp>
      <p:sp>
        <p:nvSpPr>
          <p:cNvPr id="38" name="Seta para baixo 37"/>
          <p:cNvSpPr/>
          <p:nvPr/>
        </p:nvSpPr>
        <p:spPr>
          <a:xfrm>
            <a:off x="2414589" y="2071688"/>
            <a:ext cx="1000125" cy="2857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9" name="Seta para baixo 38"/>
          <p:cNvSpPr/>
          <p:nvPr/>
        </p:nvSpPr>
        <p:spPr>
          <a:xfrm>
            <a:off x="4595814" y="2071688"/>
            <a:ext cx="1000125" cy="2857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0" name="Seta para baixo 39"/>
          <p:cNvSpPr/>
          <p:nvPr/>
        </p:nvSpPr>
        <p:spPr>
          <a:xfrm>
            <a:off x="6391276" y="2071688"/>
            <a:ext cx="1000125" cy="2857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1" name="Seta para baixo 40"/>
          <p:cNvSpPr/>
          <p:nvPr/>
        </p:nvSpPr>
        <p:spPr>
          <a:xfrm>
            <a:off x="8596314" y="2071688"/>
            <a:ext cx="1000125" cy="2857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2" name="Seta para baixo 41"/>
          <p:cNvSpPr/>
          <p:nvPr/>
        </p:nvSpPr>
        <p:spPr>
          <a:xfrm>
            <a:off x="8596314" y="2857500"/>
            <a:ext cx="1000125" cy="2857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3" name="Seta para baixo 42"/>
          <p:cNvSpPr/>
          <p:nvPr/>
        </p:nvSpPr>
        <p:spPr>
          <a:xfrm>
            <a:off x="6381751" y="2857500"/>
            <a:ext cx="1000125" cy="2857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4" name="Seta para baixo 43"/>
          <p:cNvSpPr/>
          <p:nvPr/>
        </p:nvSpPr>
        <p:spPr>
          <a:xfrm>
            <a:off x="4595814" y="2857500"/>
            <a:ext cx="1000125" cy="2857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5" name="Seta para baixo 44"/>
          <p:cNvSpPr/>
          <p:nvPr/>
        </p:nvSpPr>
        <p:spPr>
          <a:xfrm>
            <a:off x="2381251" y="2857500"/>
            <a:ext cx="1000125" cy="2857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7" name="Seta para baixo 46"/>
          <p:cNvSpPr/>
          <p:nvPr/>
        </p:nvSpPr>
        <p:spPr>
          <a:xfrm>
            <a:off x="2381251" y="3643313"/>
            <a:ext cx="1000125" cy="2857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8" name="Seta para baixo 47"/>
          <p:cNvSpPr/>
          <p:nvPr/>
        </p:nvSpPr>
        <p:spPr>
          <a:xfrm>
            <a:off x="4595814" y="3643313"/>
            <a:ext cx="1000125" cy="2857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9" name="Seta para baixo 48"/>
          <p:cNvSpPr/>
          <p:nvPr/>
        </p:nvSpPr>
        <p:spPr>
          <a:xfrm>
            <a:off x="6381751" y="3643313"/>
            <a:ext cx="1000125" cy="2857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0" name="Seta para baixo 49"/>
          <p:cNvSpPr/>
          <p:nvPr/>
        </p:nvSpPr>
        <p:spPr>
          <a:xfrm>
            <a:off x="8596314" y="3643313"/>
            <a:ext cx="1000125" cy="2857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6024563" y="4500564"/>
            <a:ext cx="85725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IP</a:t>
            </a:r>
            <a:r>
              <a:rPr lang="pt-BR" baseline="-250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</a:t>
            </a:r>
          </a:p>
        </p:txBody>
      </p:sp>
      <p:sp>
        <p:nvSpPr>
          <p:cNvPr id="52" name="Retângulo 51"/>
          <p:cNvSpPr/>
          <p:nvPr/>
        </p:nvSpPr>
        <p:spPr>
          <a:xfrm>
            <a:off x="6888163" y="4500564"/>
            <a:ext cx="85090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Diacil-glicerol</a:t>
            </a:r>
            <a:endParaRPr lang="pt-BR" sz="12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3" name="Retângulo 52"/>
          <p:cNvSpPr/>
          <p:nvPr/>
        </p:nvSpPr>
        <p:spPr>
          <a:xfrm>
            <a:off x="6024563" y="4929189"/>
            <a:ext cx="85725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Liberação de Ca</a:t>
            </a:r>
            <a:r>
              <a:rPr lang="pt-BR" sz="1100" baseline="300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++</a:t>
            </a:r>
          </a:p>
        </p:txBody>
      </p:sp>
      <p:sp>
        <p:nvSpPr>
          <p:cNvPr id="54" name="Retângulo 53"/>
          <p:cNvSpPr/>
          <p:nvPr/>
        </p:nvSpPr>
        <p:spPr>
          <a:xfrm>
            <a:off x="6888163" y="4929189"/>
            <a:ext cx="85090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Proteína </a:t>
            </a:r>
            <a:r>
              <a:rPr lang="pt-BR" sz="12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kinase</a:t>
            </a:r>
            <a:r>
              <a:rPr lang="pt-BR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</a:t>
            </a:r>
          </a:p>
        </p:txBody>
      </p:sp>
      <p:sp>
        <p:nvSpPr>
          <p:cNvPr id="55" name="Retângulo 54"/>
          <p:cNvSpPr/>
          <p:nvPr/>
        </p:nvSpPr>
        <p:spPr>
          <a:xfrm>
            <a:off x="7810500" y="4929189"/>
            <a:ext cx="85725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5-</a:t>
            </a:r>
            <a:r>
              <a:rPr lang="pt-BR" sz="11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Lipoxi-genase</a:t>
            </a:r>
            <a:endParaRPr lang="pt-BR" sz="1100" baseline="300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6" name="Retângulo 55"/>
          <p:cNvSpPr/>
          <p:nvPr/>
        </p:nvSpPr>
        <p:spPr>
          <a:xfrm>
            <a:off x="8674100" y="4929189"/>
            <a:ext cx="85090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12Lipoxi-</a:t>
            </a:r>
            <a:r>
              <a:rPr lang="pt-BR" sz="12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genase</a:t>
            </a:r>
            <a:endParaRPr lang="pt-BR" sz="12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7" name="Retângulo 56"/>
          <p:cNvSpPr/>
          <p:nvPr/>
        </p:nvSpPr>
        <p:spPr>
          <a:xfrm>
            <a:off x="9521825" y="4929189"/>
            <a:ext cx="85090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Cicloxi-genase</a:t>
            </a:r>
            <a:endParaRPr lang="pt-BR" sz="12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500" name="Text Box 35"/>
          <p:cNvSpPr txBox="1">
            <a:spLocks noChangeArrowheads="1"/>
          </p:cNvSpPr>
          <p:nvPr/>
        </p:nvSpPr>
        <p:spPr bwMode="auto">
          <a:xfrm>
            <a:off x="2046289" y="5429250"/>
            <a:ext cx="78184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Verdana" pitchFamily="34" charset="0"/>
                <a:ea typeface="Verdana" pitchFamily="34" charset="0"/>
                <a:cs typeface="Verdana" pitchFamily="34" charset="0"/>
              </a:rPr>
              <a:t>A. Diferentes receptores.</a:t>
            </a:r>
          </a:p>
          <a:p>
            <a:r>
              <a:rPr lang="pt-BR" sz="1200">
                <a:latin typeface="Verdana" pitchFamily="34" charset="0"/>
                <a:ea typeface="Verdana" pitchFamily="34" charset="0"/>
                <a:cs typeface="Verdana" pitchFamily="34" charset="0"/>
              </a:rPr>
              <a:t>	          B. Transdutores transmembrana.</a:t>
            </a:r>
          </a:p>
          <a:p>
            <a:r>
              <a:rPr lang="pt-BR" sz="1200">
                <a:latin typeface="Verdana" pitchFamily="34" charset="0"/>
                <a:ea typeface="Verdana" pitchFamily="34" charset="0"/>
                <a:cs typeface="Verdana" pitchFamily="34" charset="0"/>
              </a:rPr>
              <a:t>		                    C. Efetores primários</a:t>
            </a:r>
          </a:p>
          <a:p>
            <a:r>
              <a:rPr lang="pt-BR" sz="1200">
                <a:latin typeface="Verdana" pitchFamily="34" charset="0"/>
                <a:ea typeface="Verdana" pitchFamily="34" charset="0"/>
                <a:cs typeface="Verdana" pitchFamily="34" charset="0"/>
              </a:rPr>
              <a:t>			                              D. Segundos mensageiros</a:t>
            </a:r>
          </a:p>
          <a:p>
            <a:r>
              <a:rPr lang="pt-BR" sz="1200">
                <a:latin typeface="Verdana" pitchFamily="34" charset="0"/>
                <a:ea typeface="Verdana" pitchFamily="34" charset="0"/>
                <a:cs typeface="Verdana" pitchFamily="34" charset="0"/>
              </a:rPr>
              <a:t>				                                        E. Efetores secundários</a:t>
            </a:r>
          </a:p>
        </p:txBody>
      </p:sp>
      <p:sp>
        <p:nvSpPr>
          <p:cNvPr id="19501" name="Text Box 35"/>
          <p:cNvSpPr txBox="1">
            <a:spLocks noChangeArrowheads="1"/>
          </p:cNvSpPr>
          <p:nvPr/>
        </p:nvSpPr>
        <p:spPr bwMode="auto">
          <a:xfrm>
            <a:off x="1876426" y="2295526"/>
            <a:ext cx="2905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</a:p>
        </p:txBody>
      </p:sp>
      <p:sp>
        <p:nvSpPr>
          <p:cNvPr id="19502" name="Text Box 35"/>
          <p:cNvSpPr txBox="1">
            <a:spLocks noChangeArrowheads="1"/>
          </p:cNvSpPr>
          <p:nvPr/>
        </p:nvSpPr>
        <p:spPr bwMode="auto">
          <a:xfrm>
            <a:off x="1854201" y="3446463"/>
            <a:ext cx="2905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Verdana" pitchFamily="34" charset="0"/>
                <a:ea typeface="Verdana" pitchFamily="34" charset="0"/>
                <a:cs typeface="Verdana" pitchFamily="34" charset="0"/>
              </a:rPr>
              <a:t>B</a:t>
            </a:r>
          </a:p>
        </p:txBody>
      </p:sp>
      <p:sp>
        <p:nvSpPr>
          <p:cNvPr id="19503" name="Text Box 35"/>
          <p:cNvSpPr txBox="1">
            <a:spLocks noChangeArrowheads="1"/>
          </p:cNvSpPr>
          <p:nvPr/>
        </p:nvSpPr>
        <p:spPr bwMode="auto">
          <a:xfrm>
            <a:off x="3676651" y="3455988"/>
            <a:ext cx="2905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Verdana" pitchFamily="34" charset="0"/>
                <a:ea typeface="Verdana" pitchFamily="34" charset="0"/>
                <a:cs typeface="Verdana" pitchFamily="34" charset="0"/>
              </a:rPr>
              <a:t>C</a:t>
            </a:r>
          </a:p>
        </p:txBody>
      </p:sp>
      <p:sp>
        <p:nvSpPr>
          <p:cNvPr id="19504" name="Text Box 35"/>
          <p:cNvSpPr txBox="1">
            <a:spLocks noChangeArrowheads="1"/>
          </p:cNvSpPr>
          <p:nvPr/>
        </p:nvSpPr>
        <p:spPr bwMode="auto">
          <a:xfrm>
            <a:off x="1871663" y="4581526"/>
            <a:ext cx="3032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Verdana" pitchFamily="34" charset="0"/>
                <a:ea typeface="Verdana" pitchFamily="34" charset="0"/>
                <a:cs typeface="Verdana" pitchFamily="34" charset="0"/>
              </a:rPr>
              <a:t>D</a:t>
            </a:r>
          </a:p>
        </p:txBody>
      </p:sp>
      <p:sp>
        <p:nvSpPr>
          <p:cNvPr id="19505" name="Text Box 35"/>
          <p:cNvSpPr txBox="1">
            <a:spLocks noChangeArrowheads="1"/>
          </p:cNvSpPr>
          <p:nvPr/>
        </p:nvSpPr>
        <p:spPr bwMode="auto">
          <a:xfrm>
            <a:off x="1881189" y="5010151"/>
            <a:ext cx="2825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</a:p>
        </p:txBody>
      </p:sp>
      <p:sp>
        <p:nvSpPr>
          <p:cNvPr id="19507" name="CaixaDeTexto 6"/>
          <p:cNvSpPr txBox="1">
            <a:spLocks noChangeArrowheads="1"/>
          </p:cNvSpPr>
          <p:nvPr/>
        </p:nvSpPr>
        <p:spPr bwMode="auto">
          <a:xfrm>
            <a:off x="9739313" y="6518275"/>
            <a:ext cx="8001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FMVZ / USP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ívico">
  <a:themeElements>
    <a:clrScheme name="Laranja Vermelho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ívico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ívic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3972</Words>
  <Application>Microsoft Office PowerPoint</Application>
  <PresentationFormat>Widescreen</PresentationFormat>
  <Paragraphs>681</Paragraphs>
  <Slides>63</Slides>
  <Notes>1</Notes>
  <HiddenSlides>0</HiddenSlides>
  <MMClips>5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63</vt:i4>
      </vt:variant>
    </vt:vector>
  </HeadingPairs>
  <TitlesOfParts>
    <vt:vector size="73" baseType="lpstr">
      <vt:lpstr>Arial</vt:lpstr>
      <vt:lpstr>Calibri</vt:lpstr>
      <vt:lpstr>Cambria</vt:lpstr>
      <vt:lpstr>Comic Sans MS</vt:lpstr>
      <vt:lpstr>Georgia</vt:lpstr>
      <vt:lpstr>Times New Roman</vt:lpstr>
      <vt:lpstr>Verdana</vt:lpstr>
      <vt:lpstr>Wingdings</vt:lpstr>
      <vt:lpstr>Wingdings 2</vt:lpstr>
      <vt:lpstr>Cívico</vt:lpstr>
      <vt:lpstr> Convulsões e  Anticonvulsivantes </vt:lpstr>
      <vt:lpstr>Apresentação do Lú</vt:lpstr>
      <vt:lpstr>O que veremos na aula de hoje?</vt:lpstr>
      <vt:lpstr>Conceitos / Neurofarmacologia</vt:lpstr>
      <vt:lpstr>Conceitos / Neurofarmacologia / Atividade do SNC</vt:lpstr>
      <vt:lpstr>Apresentação do PowerPoint</vt:lpstr>
      <vt:lpstr>Conceitos / Neurofarmacologia / Atividade do SNC</vt:lpstr>
      <vt:lpstr>Diferentes tipos de receptores</vt:lpstr>
      <vt:lpstr>Sistemas de transdução de sinais</vt:lpstr>
      <vt:lpstr>Diferentes tipos de neurônios / Multipolares</vt:lpstr>
      <vt:lpstr>Sinapse / Comunicação química</vt:lpstr>
      <vt:lpstr>Anatomia do Sistema Nervoso</vt:lpstr>
      <vt:lpstr>Apresentação do PowerPoint</vt:lpstr>
      <vt:lpstr>Apresentação do PowerPoint</vt:lpstr>
      <vt:lpstr>Convulsões e anticonvulsivantes</vt:lpstr>
      <vt:lpstr>Convulsões e anticonvulsivantes</vt:lpstr>
      <vt:lpstr>Convulsões e anticonvulsivantes</vt:lpstr>
      <vt:lpstr>Convulsões e anticonvulsivantes</vt:lpstr>
      <vt:lpstr>Convulsões e anticonvulsivantes</vt:lpstr>
      <vt:lpstr>Apresentação do PowerPoint</vt:lpstr>
      <vt:lpstr>Apresentação do PowerPoint</vt:lpstr>
      <vt:lpstr>Convulsões e anticonvulsivantes</vt:lpstr>
      <vt:lpstr>Convulsões e anticonvulsivantes</vt:lpstr>
      <vt:lpstr>Convulsões e anticonvulsivantes</vt:lpstr>
      <vt:lpstr>Convulsões e anticonvulsivantes</vt:lpstr>
      <vt:lpstr>Convulsões e anticonvulsivantes</vt:lpstr>
      <vt:lpstr>Convulsões e anticonvulsivantes</vt:lpstr>
      <vt:lpstr>Convulsões e anticonvulsivantes</vt:lpstr>
      <vt:lpstr>Convulsões e anticonvulsivantes</vt:lpstr>
      <vt:lpstr>Convulsões e anticonvulsivantes</vt:lpstr>
      <vt:lpstr>Convulsões e anticonvulsivantes</vt:lpstr>
      <vt:lpstr>Convulsões e anticonvulsivantes</vt:lpstr>
      <vt:lpstr>Convulsões e anticonvulsivantes</vt:lpstr>
      <vt:lpstr>Convulsões e anticonvulsivantes</vt:lpstr>
      <vt:lpstr>Convulsões e anticonvulsivantes</vt:lpstr>
      <vt:lpstr>Convulsões e anticonvulsivantes</vt:lpstr>
      <vt:lpstr>Convulsões e anticonvulsivantes</vt:lpstr>
      <vt:lpstr>Receptor de GABA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Convulsões e anticonvulsivantes</vt:lpstr>
      <vt:lpstr>Convulsões e anticonvulsivantes</vt:lpstr>
      <vt:lpstr>Convulsões e anticonvulsivantes</vt:lpstr>
      <vt:lpstr>Sistema Nervoso</vt:lpstr>
      <vt:lpstr>Apresentação do PowerPoint</vt:lpstr>
      <vt:lpstr>Apresentação do PowerPoint</vt:lpstr>
      <vt:lpstr>Níveis de organização e percepção dos seres vivos</vt:lpstr>
      <vt:lpstr>Conceitos / Neurofarmacologia</vt:lpstr>
      <vt:lpstr>Conceitos / Neurofarmacologia</vt:lpstr>
      <vt:lpstr>Vias noradrenérgicas ligadas à resposta estressora</vt:lpstr>
      <vt:lpstr>Sistema Nervoso</vt:lpstr>
      <vt:lpstr>Farmacologia do Sistema Nervoso</vt:lpstr>
      <vt:lpstr>Sistema Nervoso</vt:lpstr>
      <vt:lpstr>Sistema Nervoso</vt:lpstr>
      <vt:lpstr>Sistema Nervoso</vt:lpstr>
      <vt:lpstr>Sistema Nervoso</vt:lpstr>
      <vt:lpstr>Sistema Nervoso</vt:lpstr>
      <vt:lpstr>Diferentes tipos de neurônios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Convulsões e  Anticonvulsivantes</dc:title>
  <dc:creator>Luiz Carlos Sá Rocha</dc:creator>
  <cp:lastModifiedBy>Luiz Carlos Sá Rocha</cp:lastModifiedBy>
  <cp:revision>27</cp:revision>
  <dcterms:created xsi:type="dcterms:W3CDTF">2020-10-06T12:14:37Z</dcterms:created>
  <dcterms:modified xsi:type="dcterms:W3CDTF">2020-10-24T02:49:30Z</dcterms:modified>
</cp:coreProperties>
</file>