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sldIdLst>
    <p:sldId id="256" r:id="rId2"/>
    <p:sldId id="258" r:id="rId3"/>
    <p:sldId id="296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97" r:id="rId17"/>
    <p:sldId id="272" r:id="rId18"/>
    <p:sldId id="273" r:id="rId19"/>
    <p:sldId id="274" r:id="rId20"/>
    <p:sldId id="275" r:id="rId21"/>
    <p:sldId id="276" r:id="rId22"/>
    <p:sldId id="298" r:id="rId23"/>
    <p:sldId id="277" r:id="rId24"/>
    <p:sldId id="278" r:id="rId25"/>
    <p:sldId id="279" r:id="rId26"/>
    <p:sldId id="29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300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038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1565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8650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495B2-0EDC-44DC-B8A5-C940A04F7E7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59245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 userDrawn="1"/>
        </p:nvSpPr>
        <p:spPr>
          <a:xfrm>
            <a:off x="0" y="6084888"/>
            <a:ext cx="9144000" cy="78581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350"/>
          </a:p>
        </p:txBody>
      </p:sp>
      <p:pic>
        <p:nvPicPr>
          <p:cNvPr id="3" name="Picture 2" descr="http://www.observatoriodacana.org/files/fea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6065838"/>
            <a:ext cx="17859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 userDrawn="1"/>
        </p:nvSpPr>
        <p:spPr>
          <a:xfrm>
            <a:off x="0" y="-12700"/>
            <a:ext cx="9144000" cy="785813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350"/>
          </a:p>
        </p:txBody>
      </p:sp>
      <p:pic>
        <p:nvPicPr>
          <p:cNvPr id="5" name="Picture 4" descr="http://www.cpq.fearp.usp.br/img/fealogo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-12700"/>
            <a:ext cx="1143000" cy="785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ixaDeTexto 5"/>
          <p:cNvSpPr txBox="1">
            <a:spLocks noChangeArrowheads="1"/>
          </p:cNvSpPr>
          <p:nvPr userDrawn="1"/>
        </p:nvSpPr>
        <p:spPr bwMode="auto">
          <a:xfrm>
            <a:off x="1785939" y="6092826"/>
            <a:ext cx="5246949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pt-BR" altLang="pt-BR" sz="1050" smtClean="0">
                <a:solidFill>
                  <a:schemeClr val="bg1"/>
                </a:solidFill>
                <a:latin typeface="Cambria" pitchFamily="18" charset="0"/>
              </a:rPr>
              <a:t>FACULDADE DE ECONOMIA, ADMINISTRAÇÃO E CONTABILIDADE DE RIBEIRÃO PRETO</a:t>
            </a:r>
          </a:p>
          <a:p>
            <a:pPr eaLnBrk="1" hangingPunct="1">
              <a:defRPr/>
            </a:pPr>
            <a:r>
              <a:rPr lang="pt-BR" altLang="pt-BR" sz="1050" smtClean="0">
                <a:solidFill>
                  <a:schemeClr val="bg1"/>
                </a:solidFill>
                <a:latin typeface="Cambria" pitchFamily="18" charset="0"/>
              </a:rPr>
              <a:t>UNIVERSIDADE DE SÃO PAULO</a:t>
            </a:r>
          </a:p>
          <a:p>
            <a:pPr eaLnBrk="1" hangingPunct="1">
              <a:defRPr/>
            </a:pPr>
            <a:endParaRPr lang="pt-BR" altLang="pt-BR" sz="1050" smtClean="0">
              <a:solidFill>
                <a:schemeClr val="bg1"/>
              </a:solidFill>
              <a:latin typeface="Cambria" pitchFamily="18" charset="0"/>
            </a:endParaRPr>
          </a:p>
        </p:txBody>
      </p:sp>
      <p:sp>
        <p:nvSpPr>
          <p:cNvPr id="7" name="Título 1"/>
          <p:cNvSpPr txBox="1">
            <a:spLocks/>
          </p:cNvSpPr>
          <p:nvPr userDrawn="1"/>
        </p:nvSpPr>
        <p:spPr>
          <a:xfrm>
            <a:off x="755650" y="4437065"/>
            <a:ext cx="7772400" cy="1214437"/>
          </a:xfrm>
          <a:prstGeom prst="rect">
            <a:avLst/>
          </a:prstGeom>
        </p:spPr>
        <p:txBody>
          <a:bodyPr anchor="ctr"/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t-BR" sz="2100" cap="small" dirty="0">
              <a:solidFill>
                <a:schemeClr val="accent1"/>
              </a:solidFill>
              <a:latin typeface="Tw Cen MT" pitchFamily="34" charset="0"/>
              <a:ea typeface="+mj-ea"/>
              <a:cs typeface="+mj-cs"/>
            </a:endParaRPr>
          </a:p>
        </p:txBody>
      </p:sp>
      <p:cxnSp>
        <p:nvCxnSpPr>
          <p:cNvPr id="8" name="Conector reto 7"/>
          <p:cNvCxnSpPr/>
          <p:nvPr userDrawn="1"/>
        </p:nvCxnSpPr>
        <p:spPr>
          <a:xfrm>
            <a:off x="2000251" y="4143375"/>
            <a:ext cx="52149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990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070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814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673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02559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358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514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04833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05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B0DF2-44F1-465A-9AF4-F46552EACF47}" type="datetimeFigureOut">
              <a:rPr lang="pt-BR" smtClean="0"/>
              <a:t>09/05/2018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49A72-7844-462F-A365-DF33BBD383F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58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altLang="pt-BR" b="1" dirty="0"/>
              <a:t>Efeito dos Pares</a:t>
            </a:r>
            <a:br>
              <a:rPr lang="pt-BR" altLang="pt-BR" b="1" dirty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altLang="pt-BR" b="1" dirty="0"/>
              <a:t>Economia da Educação</a:t>
            </a:r>
          </a:p>
          <a:p>
            <a:r>
              <a:rPr lang="pt-BR" altLang="pt-BR" b="1" dirty="0"/>
              <a:t>1º semestre - </a:t>
            </a:r>
            <a:r>
              <a:rPr lang="pt-BR" altLang="pt-BR" b="1" dirty="0" smtClean="0"/>
              <a:t>2018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132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Modelo linear na média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 modelo impõe que o efeito do </a:t>
            </a:r>
            <a:r>
              <a:rPr lang="pt-BR" dirty="0" err="1"/>
              <a:t>peer</a:t>
            </a:r>
            <a:r>
              <a:rPr lang="pt-BR" dirty="0"/>
              <a:t> seja o mesmo para todos os estudantes do grupo independente de sua posição na distribuição de habilidades ou de background </a:t>
            </a:r>
            <a:r>
              <a:rPr lang="en-US" altLang="pt-BR" dirty="0">
                <a:latin typeface="Tw Cen MT"/>
              </a:rPr>
              <a:t>(</a:t>
            </a:r>
            <a:r>
              <a:rPr lang="en-US" altLang="pt-BR" dirty="0" err="1">
                <a:latin typeface="Tw Cen MT"/>
              </a:rPr>
              <a:t>efeito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homogêneo</a:t>
            </a:r>
            <a:r>
              <a:rPr lang="en-US" altLang="pt-BR" dirty="0">
                <a:latin typeface="Tw Cen MT"/>
              </a:rPr>
              <a:t>).</a:t>
            </a:r>
          </a:p>
          <a:p>
            <a:r>
              <a:rPr lang="pt-BR" dirty="0"/>
              <a:t>Por definição todo o efeito do </a:t>
            </a:r>
            <a:r>
              <a:rPr lang="pt-BR" dirty="0" err="1"/>
              <a:t>peer</a:t>
            </a:r>
            <a:r>
              <a:rPr lang="pt-BR" dirty="0"/>
              <a:t> </a:t>
            </a:r>
            <a:r>
              <a:rPr lang="pt-BR" i="1" dirty="0" err="1"/>
              <a:t>work</a:t>
            </a:r>
            <a:r>
              <a:rPr lang="pt-BR" i="1" dirty="0"/>
              <a:t> </a:t>
            </a:r>
            <a:r>
              <a:rPr lang="pt-BR" i="1" dirty="0" err="1"/>
              <a:t>through</a:t>
            </a:r>
            <a:r>
              <a:rPr lang="pt-BR" i="1" dirty="0"/>
              <a:t> </a:t>
            </a:r>
            <a:r>
              <a:rPr lang="pt-BR" i="1" dirty="0" err="1"/>
              <a:t>the</a:t>
            </a:r>
            <a:r>
              <a:rPr lang="pt-BR" i="1" dirty="0"/>
              <a:t> </a:t>
            </a:r>
            <a:r>
              <a:rPr lang="pt-BR" i="1" dirty="0" err="1"/>
              <a:t>mean</a:t>
            </a:r>
            <a:r>
              <a:rPr lang="pt-BR" dirty="0"/>
              <a:t>. Por exemplo, </a:t>
            </a:r>
            <a:r>
              <a:rPr lang="pt-BR" i="1" dirty="0"/>
              <a:t>e</a:t>
            </a:r>
            <a:r>
              <a:rPr lang="en-US" i="1" dirty="0" err="1"/>
              <a:t>ffects</a:t>
            </a:r>
            <a:r>
              <a:rPr lang="en-US" i="1" dirty="0"/>
              <a:t> from mean-preserving increases in the variance of the peers’ ability are assumed to be zero</a:t>
            </a:r>
            <a:r>
              <a:rPr lang="en-US" dirty="0"/>
              <a:t>, </a:t>
            </a:r>
            <a:r>
              <a:rPr lang="en-US" dirty="0" err="1"/>
              <a:t>independente</a:t>
            </a:r>
            <a:r>
              <a:rPr lang="en-US" dirty="0"/>
              <a:t> de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efeitos</a:t>
            </a:r>
            <a:r>
              <a:rPr lang="en-US" dirty="0"/>
              <a:t> </a:t>
            </a:r>
            <a:r>
              <a:rPr lang="en-US" dirty="0" err="1"/>
              <a:t>potenciais</a:t>
            </a:r>
            <a:r>
              <a:rPr lang="en-US" dirty="0"/>
              <a:t> que </a:t>
            </a:r>
            <a:r>
              <a:rPr lang="en-US" dirty="0" err="1"/>
              <a:t>possam</a:t>
            </a:r>
            <a:r>
              <a:rPr lang="en-US" dirty="0"/>
              <a:t> </a:t>
            </a:r>
            <a:r>
              <a:rPr lang="en-US" dirty="0" err="1"/>
              <a:t>surgir</a:t>
            </a:r>
            <a:r>
              <a:rPr lang="en-US" dirty="0"/>
              <a:t> through the most able or least able peer.</a:t>
            </a:r>
            <a:r>
              <a:rPr lang="pt-BR" dirty="0"/>
              <a:t>  </a:t>
            </a:r>
          </a:p>
          <a:p>
            <a:endParaRPr lang="en-US" altLang="pt-BR" dirty="0">
              <a:latin typeface="Tw Cen MT"/>
            </a:endParaRP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6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Linear-in-</a:t>
            </a:r>
            <a:r>
              <a:rPr lang="pt-BR" dirty="0" err="1" smtClean="0"/>
              <a:t>means</a:t>
            </a:r>
            <a:r>
              <a:rPr lang="pt-BR" dirty="0" smtClean="0"/>
              <a:t> </a:t>
            </a:r>
            <a:r>
              <a:rPr lang="pt-BR" dirty="0" err="1" smtClean="0"/>
              <a:t>model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pt-BR" sz="2800" dirty="0" err="1"/>
              <a:t>Apesar</a:t>
            </a:r>
            <a:r>
              <a:rPr lang="en-US" altLang="pt-BR" sz="2800" dirty="0"/>
              <a:t> de </a:t>
            </a:r>
            <a:r>
              <a:rPr lang="en-US" altLang="pt-BR" sz="2800" dirty="0" err="1"/>
              <a:t>sua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popularidade</a:t>
            </a:r>
            <a:r>
              <a:rPr lang="en-US" altLang="pt-BR" sz="2800" dirty="0"/>
              <a:t>, </a:t>
            </a:r>
            <a:r>
              <a:rPr lang="en-US" altLang="pt-BR" sz="2800" dirty="0" err="1"/>
              <a:t>não</a:t>
            </a:r>
            <a:r>
              <a:rPr lang="en-US" altLang="pt-BR" sz="2800" dirty="0"/>
              <a:t> </a:t>
            </a:r>
            <a:r>
              <a:rPr lang="en-US" altLang="pt-BR" sz="2800" dirty="0" err="1"/>
              <a:t>necessariamente</a:t>
            </a:r>
            <a:r>
              <a:rPr lang="en-US" altLang="pt-BR" sz="2800" dirty="0"/>
              <a:t> o </a:t>
            </a:r>
            <a:r>
              <a:rPr lang="en-US" altLang="pt-BR" sz="2800" dirty="0" err="1"/>
              <a:t>modelo</a:t>
            </a:r>
            <a:r>
              <a:rPr lang="en-US" altLang="pt-BR" sz="2800" dirty="0"/>
              <a:t> linear </a:t>
            </a:r>
            <a:r>
              <a:rPr lang="en-US" altLang="pt-BR" sz="2800" dirty="0" err="1"/>
              <a:t>na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média</a:t>
            </a:r>
            <a:r>
              <a:rPr lang="en-US" altLang="pt-BR" sz="2800" dirty="0"/>
              <a:t> </a:t>
            </a:r>
            <a:r>
              <a:rPr lang="en-US" altLang="pt-BR" sz="2800" dirty="0" err="1"/>
              <a:t>descreve</a:t>
            </a:r>
            <a:r>
              <a:rPr lang="en-US" altLang="pt-BR" sz="2800" dirty="0"/>
              <a:t> de </a:t>
            </a:r>
            <a:r>
              <a:rPr lang="en-US" altLang="pt-BR" sz="2800" dirty="0" err="1"/>
              <a:t>modo</a:t>
            </a:r>
            <a:r>
              <a:rPr lang="en-US" altLang="pt-BR" sz="2800" dirty="0"/>
              <a:t> </a:t>
            </a:r>
            <a:r>
              <a:rPr lang="en-US" altLang="pt-BR" sz="2800" dirty="0" err="1"/>
              <a:t>adequado</a:t>
            </a:r>
            <a:r>
              <a:rPr lang="en-US" altLang="pt-BR" sz="2800" dirty="0"/>
              <a:t> o </a:t>
            </a:r>
            <a:r>
              <a:rPr lang="en-US" altLang="pt-BR" sz="2800" dirty="0" err="1"/>
              <a:t>efeito</a:t>
            </a:r>
            <a:r>
              <a:rPr lang="en-US" altLang="pt-BR" sz="2800" dirty="0"/>
              <a:t> dos pares.</a:t>
            </a:r>
          </a:p>
          <a:p>
            <a:pPr lvl="1"/>
            <a:endParaRPr lang="en-US" altLang="pt-BR" sz="2800" dirty="0"/>
          </a:p>
          <a:p>
            <a:pPr marL="728663" lvl="1" indent="-385763">
              <a:buFont typeface="+mj-lt"/>
              <a:buAutoNum type="arabicPeriod"/>
            </a:pPr>
            <a:r>
              <a:rPr lang="en-US" sz="2800" dirty="0"/>
              <a:t>Do </a:t>
            </a:r>
            <a:r>
              <a:rPr lang="en-US" sz="2800" dirty="0" err="1"/>
              <a:t>ponto</a:t>
            </a:r>
            <a:r>
              <a:rPr lang="en-US" sz="2800" dirty="0"/>
              <a:t> de vista social, o </a:t>
            </a:r>
            <a:r>
              <a:rPr lang="en-US" sz="2800" dirty="0" err="1"/>
              <a:t>modelo</a:t>
            </a:r>
            <a:r>
              <a:rPr lang="en-US" sz="2800" dirty="0"/>
              <a:t> </a:t>
            </a:r>
            <a:r>
              <a:rPr lang="en-US" sz="2800" dirty="0" err="1"/>
              <a:t>pode</a:t>
            </a:r>
            <a:r>
              <a:rPr lang="en-US" sz="2800" dirty="0"/>
              <a:t> </a:t>
            </a:r>
            <a:r>
              <a:rPr lang="en-US" sz="2800" dirty="0" err="1"/>
              <a:t>nao</a:t>
            </a:r>
            <a:r>
              <a:rPr lang="en-US" sz="2800" dirty="0"/>
              <a:t> </a:t>
            </a:r>
            <a:r>
              <a:rPr lang="en-US" sz="2800" dirty="0" err="1"/>
              <a:t>ser</a:t>
            </a:r>
            <a:r>
              <a:rPr lang="en-US" sz="2800" dirty="0"/>
              <a:t> </a:t>
            </a:r>
            <a:r>
              <a:rPr lang="en-US" sz="2800" dirty="0" err="1"/>
              <a:t>interessante</a:t>
            </a:r>
            <a:r>
              <a:rPr lang="en-US" sz="2800" dirty="0"/>
              <a:t>: o </a:t>
            </a:r>
            <a:r>
              <a:rPr lang="en-US" sz="2800" dirty="0" err="1"/>
              <a:t>efeito</a:t>
            </a:r>
            <a:r>
              <a:rPr lang="en-US" sz="2800" dirty="0"/>
              <a:t> de </a:t>
            </a:r>
            <a:r>
              <a:rPr lang="en-US" sz="2800" dirty="0" err="1"/>
              <a:t>uma</a:t>
            </a:r>
            <a:r>
              <a:rPr lang="en-US" sz="2800" dirty="0"/>
              <a:t> </a:t>
            </a:r>
            <a:r>
              <a:rPr lang="en-US" sz="2800" dirty="0" err="1"/>
              <a:t>melhoria</a:t>
            </a:r>
            <a:r>
              <a:rPr lang="en-US" sz="2800" dirty="0"/>
              <a:t> de 1,0 </a:t>
            </a:r>
            <a:r>
              <a:rPr lang="en-US" sz="2800" dirty="0" err="1"/>
              <a:t>ponto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média</a:t>
            </a:r>
            <a:r>
              <a:rPr lang="en-US" sz="2800" dirty="0"/>
              <a:t> da </a:t>
            </a:r>
            <a:r>
              <a:rPr lang="en-US" sz="2800" dirty="0" err="1"/>
              <a:t>classe</a:t>
            </a:r>
            <a:r>
              <a:rPr lang="en-US" sz="2800" dirty="0"/>
              <a:t> </a:t>
            </a:r>
            <a:r>
              <a:rPr lang="en-US" sz="2800" dirty="0" err="1"/>
              <a:t>causada</a:t>
            </a:r>
            <a:r>
              <a:rPr lang="en-US" sz="2800" dirty="0"/>
              <a:t> </a:t>
            </a:r>
            <a:r>
              <a:rPr lang="en-US" sz="2800" dirty="0" err="1"/>
              <a:t>por</a:t>
            </a:r>
            <a:r>
              <a:rPr lang="en-US" sz="2800" dirty="0"/>
              <a:t> </a:t>
            </a:r>
            <a:r>
              <a:rPr lang="en-US" sz="2800" dirty="0" err="1"/>
              <a:t>apenas</a:t>
            </a:r>
            <a:r>
              <a:rPr lang="en-US" sz="2800" dirty="0"/>
              <a:t> um </a:t>
            </a:r>
            <a:r>
              <a:rPr lang="en-US" sz="2800" dirty="0" err="1"/>
              <a:t>estudante</a:t>
            </a:r>
            <a:r>
              <a:rPr lang="en-US" sz="2800" dirty="0"/>
              <a:t> = à </a:t>
            </a:r>
            <a:r>
              <a:rPr lang="en-US" sz="2800" dirty="0" err="1"/>
              <a:t>situação</a:t>
            </a:r>
            <a:r>
              <a:rPr lang="en-US" sz="2800" dirty="0"/>
              <a:t> </a:t>
            </a:r>
            <a:r>
              <a:rPr lang="en-US" sz="2800" dirty="0" err="1"/>
              <a:t>em</a:t>
            </a:r>
            <a:r>
              <a:rPr lang="en-US" sz="2800" dirty="0"/>
              <a:t> que </a:t>
            </a:r>
            <a:r>
              <a:rPr lang="en-US" sz="2800" dirty="0" err="1"/>
              <a:t>vários</a:t>
            </a:r>
            <a:r>
              <a:rPr lang="en-US" sz="2800" dirty="0"/>
              <a:t> </a:t>
            </a:r>
            <a:r>
              <a:rPr lang="en-US" sz="2800" dirty="0" err="1"/>
              <a:t>estudantes</a:t>
            </a:r>
            <a:r>
              <a:rPr lang="en-US" sz="2800" dirty="0"/>
              <a:t> </a:t>
            </a:r>
            <a:r>
              <a:rPr lang="en-US" sz="2800" dirty="0" err="1"/>
              <a:t>tivessem</a:t>
            </a:r>
            <a:r>
              <a:rPr lang="en-US" sz="2800" dirty="0"/>
              <a:t> </a:t>
            </a:r>
            <a:r>
              <a:rPr lang="en-US" sz="2800" dirty="0" err="1"/>
              <a:t>contribuído</a:t>
            </a:r>
            <a:r>
              <a:rPr lang="en-US" sz="2800" dirty="0"/>
              <a:t> para </a:t>
            </a:r>
            <a:r>
              <a:rPr lang="en-US" sz="2800" dirty="0" err="1"/>
              <a:t>esse</a:t>
            </a:r>
            <a:r>
              <a:rPr lang="en-US" sz="2800" dirty="0"/>
              <a:t> </a:t>
            </a:r>
            <a:r>
              <a:rPr lang="en-US" sz="2800" dirty="0" err="1"/>
              <a:t>mesmo</a:t>
            </a:r>
            <a:r>
              <a:rPr lang="en-US" sz="2800" dirty="0"/>
              <a:t> </a:t>
            </a:r>
            <a:r>
              <a:rPr lang="en-US" sz="2800" dirty="0" err="1"/>
              <a:t>aumento</a:t>
            </a:r>
            <a:r>
              <a:rPr lang="en-US" sz="2800" dirty="0"/>
              <a:t> de 1,0 </a:t>
            </a:r>
            <a:r>
              <a:rPr lang="en-US" sz="2800" dirty="0" err="1"/>
              <a:t>ponto</a:t>
            </a:r>
            <a:r>
              <a:rPr lang="en-US" sz="2800" dirty="0"/>
              <a:t>. </a:t>
            </a:r>
          </a:p>
          <a:p>
            <a:pPr lvl="1"/>
            <a:endParaRPr lang="en-US" sz="2800" dirty="0"/>
          </a:p>
          <a:p>
            <a:pPr lvl="1"/>
            <a:endParaRPr lang="pt-BR" sz="28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BEC97-29E6-4EC5-B68E-3EF2D9B29063}" type="slidenum">
              <a:rPr lang="pt-BR" altLang="pt-BR" smtClean="0"/>
              <a:pPr>
                <a:defRPr/>
              </a:pPr>
              <a:t>11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17930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Modelo linear na média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721121"/>
            <a:ext cx="7886700" cy="4351338"/>
          </a:xfrm>
        </p:spPr>
        <p:txBody>
          <a:bodyPr>
            <a:noAutofit/>
          </a:bodyPr>
          <a:lstStyle/>
          <a:p>
            <a:pPr marL="385763" indent="-385763">
              <a:buFont typeface="+mj-lt"/>
              <a:buAutoNum type="arabicPeriod" startAt="2"/>
            </a:pPr>
            <a:r>
              <a:rPr lang="en-US" altLang="pt-BR" dirty="0" err="1">
                <a:latin typeface="Tw Cen MT"/>
              </a:rPr>
              <a:t>Modelos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empíricos</a:t>
            </a:r>
            <a:r>
              <a:rPr lang="en-US" altLang="pt-BR" dirty="0">
                <a:latin typeface="Tw Cen MT"/>
              </a:rPr>
              <a:t> tem </a:t>
            </a:r>
            <a:r>
              <a:rPr lang="en-US" altLang="pt-BR" dirty="0" err="1">
                <a:latin typeface="Tw Cen MT"/>
              </a:rPr>
              <a:t>encontrado</a:t>
            </a:r>
            <a:r>
              <a:rPr lang="en-US" altLang="pt-BR" dirty="0">
                <a:latin typeface="Tw Cen MT"/>
              </a:rPr>
              <a:t> que peer effects are not in fact linear-in-means. </a:t>
            </a:r>
          </a:p>
          <a:p>
            <a:pPr lvl="1"/>
            <a:r>
              <a:rPr lang="en-US" altLang="pt-BR" sz="2800" dirty="0">
                <a:latin typeface="Tw Cen MT"/>
              </a:rPr>
              <a:t>Na </a:t>
            </a:r>
            <a:r>
              <a:rPr lang="en-US" altLang="pt-BR" sz="2800" dirty="0" err="1">
                <a:latin typeface="Tw Cen MT"/>
              </a:rPr>
              <a:t>prática</a:t>
            </a:r>
            <a:r>
              <a:rPr lang="en-US" altLang="pt-BR" sz="2800" dirty="0">
                <a:latin typeface="Tw Cen MT"/>
              </a:rPr>
              <a:t>, </a:t>
            </a:r>
            <a:r>
              <a:rPr lang="en-US" altLang="pt-BR" sz="2800" dirty="0" err="1">
                <a:latin typeface="Tw Cen MT"/>
              </a:rPr>
              <a:t>os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efeitos</a:t>
            </a:r>
            <a:r>
              <a:rPr lang="en-US" altLang="pt-BR" sz="2800" dirty="0">
                <a:latin typeface="Tw Cen MT"/>
              </a:rPr>
              <a:t> de pares </a:t>
            </a:r>
            <a:r>
              <a:rPr lang="en-US" altLang="pt-BR" sz="2800" dirty="0" err="1">
                <a:latin typeface="Tw Cen MT"/>
              </a:rPr>
              <a:t>observados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não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estão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ligados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ao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comportamento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médio</a:t>
            </a:r>
            <a:r>
              <a:rPr lang="en-US" altLang="pt-BR" sz="2800" dirty="0">
                <a:latin typeface="Tw Cen MT"/>
              </a:rPr>
              <a:t> da </a:t>
            </a:r>
            <a:r>
              <a:rPr lang="en-US" altLang="pt-BR" sz="2800" dirty="0" err="1">
                <a:latin typeface="Tw Cen MT"/>
              </a:rPr>
              <a:t>turma</a:t>
            </a:r>
            <a:r>
              <a:rPr lang="en-US" altLang="pt-BR" sz="2800" dirty="0">
                <a:latin typeface="Tw Cen MT"/>
              </a:rPr>
              <a:t>, mas </a:t>
            </a:r>
            <a:r>
              <a:rPr lang="en-US" altLang="pt-BR" sz="2800" dirty="0" err="1">
                <a:latin typeface="Tw Cen MT"/>
              </a:rPr>
              <a:t>aos</a:t>
            </a:r>
            <a:r>
              <a:rPr lang="en-US" altLang="pt-BR" sz="2800" dirty="0">
                <a:latin typeface="Tw Cen MT"/>
              </a:rPr>
              <a:t> que </a:t>
            </a:r>
            <a:r>
              <a:rPr lang="en-US" altLang="pt-BR" sz="2800" dirty="0" err="1">
                <a:latin typeface="Tw Cen MT"/>
              </a:rPr>
              <a:t>estão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mais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próximos</a:t>
            </a:r>
            <a:r>
              <a:rPr lang="en-US" altLang="pt-BR" sz="2800" dirty="0">
                <a:latin typeface="Tw Cen MT"/>
              </a:rPr>
              <a:t> de </a:t>
            </a:r>
            <a:r>
              <a:rPr lang="en-US" altLang="pt-BR" sz="2800" dirty="0" err="1">
                <a:latin typeface="Tw Cen MT"/>
              </a:rPr>
              <a:t>você</a:t>
            </a:r>
            <a:r>
              <a:rPr lang="en-US" altLang="pt-BR" sz="2800" dirty="0">
                <a:latin typeface="Tw Cen MT"/>
              </a:rPr>
              <a:t>. </a:t>
            </a:r>
            <a:r>
              <a:rPr lang="en-US" altLang="pt-BR" sz="2800" dirty="0" err="1">
                <a:latin typeface="Tw Cen MT"/>
              </a:rPr>
              <a:t>Evidências</a:t>
            </a:r>
            <a:r>
              <a:rPr lang="en-US" altLang="pt-BR" sz="2800" dirty="0">
                <a:latin typeface="Tw Cen MT"/>
              </a:rPr>
              <a:t> da literature tem </a:t>
            </a:r>
            <a:r>
              <a:rPr lang="en-US" altLang="pt-BR" sz="2800" dirty="0" err="1">
                <a:latin typeface="Tw Cen MT"/>
              </a:rPr>
              <a:t>apontado</a:t>
            </a:r>
            <a:r>
              <a:rPr lang="en-US" altLang="pt-BR" sz="2800" dirty="0">
                <a:latin typeface="Tw Cen MT"/>
              </a:rPr>
              <a:t> que </a:t>
            </a:r>
            <a:r>
              <a:rPr lang="en-US" altLang="pt-BR" sz="2800" dirty="0" err="1">
                <a:latin typeface="Tw Cen MT"/>
              </a:rPr>
              <a:t>estudantes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mais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habilidosos</a:t>
            </a:r>
            <a:r>
              <a:rPr lang="en-US" altLang="pt-BR" sz="2800" dirty="0">
                <a:latin typeface="Tw Cen MT"/>
              </a:rPr>
              <a:t> se </a:t>
            </a:r>
            <a:r>
              <a:rPr lang="en-US" altLang="pt-BR" sz="2800" dirty="0" err="1">
                <a:latin typeface="Tw Cen MT"/>
              </a:rPr>
              <a:t>beneficiam</a:t>
            </a:r>
            <a:r>
              <a:rPr lang="en-US" altLang="pt-BR" sz="2800" dirty="0">
                <a:latin typeface="Tw Cen MT"/>
              </a:rPr>
              <a:t> de </a:t>
            </a:r>
            <a:r>
              <a:rPr lang="en-US" altLang="pt-BR" sz="2800" dirty="0" err="1">
                <a:latin typeface="Tw Cen MT"/>
              </a:rPr>
              <a:t>ter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estudantes</a:t>
            </a:r>
            <a:r>
              <a:rPr lang="en-US" altLang="pt-BR" sz="2800" dirty="0">
                <a:latin typeface="Tw Cen MT"/>
              </a:rPr>
              <a:t> de </a:t>
            </a:r>
            <a:r>
              <a:rPr lang="en-US" altLang="pt-BR" sz="2800" dirty="0" err="1">
                <a:latin typeface="Tw Cen MT"/>
              </a:rPr>
              <a:t>alta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habilidade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ao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seu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redor</a:t>
            </a:r>
            <a:r>
              <a:rPr lang="en-US" altLang="pt-BR" sz="2800" dirty="0">
                <a:latin typeface="Tw Cen MT"/>
              </a:rPr>
              <a:t>, </a:t>
            </a:r>
            <a:r>
              <a:rPr lang="en-US" altLang="pt-BR" sz="2800" dirty="0" err="1">
                <a:latin typeface="Tw Cen MT"/>
              </a:rPr>
              <a:t>enquanto</a:t>
            </a:r>
            <a:r>
              <a:rPr lang="en-US" altLang="pt-BR" sz="2800" dirty="0">
                <a:latin typeface="Tw Cen MT"/>
              </a:rPr>
              <a:t> que </a:t>
            </a:r>
            <a:r>
              <a:rPr lang="en-US" altLang="pt-BR" sz="2800" dirty="0" err="1">
                <a:latin typeface="Tw Cen MT"/>
              </a:rPr>
              <a:t>os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menos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habilidosos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são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prejudicados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por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adicionar</a:t>
            </a:r>
            <a:r>
              <a:rPr lang="en-US" altLang="pt-BR" sz="2800" dirty="0">
                <a:latin typeface="Tw Cen MT"/>
              </a:rPr>
              <a:t> peers de </a:t>
            </a:r>
            <a:r>
              <a:rPr lang="en-US" altLang="pt-BR" sz="2800" dirty="0" err="1">
                <a:latin typeface="Tw Cen MT"/>
              </a:rPr>
              <a:t>alta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habilidade</a:t>
            </a:r>
            <a:r>
              <a:rPr lang="en-US" altLang="pt-BR" sz="2800" dirty="0">
                <a:latin typeface="Tw Cen MT"/>
              </a:rPr>
              <a:t> e de remover peers de </a:t>
            </a:r>
            <a:r>
              <a:rPr lang="en-US" altLang="pt-BR" sz="2800" dirty="0" err="1">
                <a:latin typeface="Tw Cen MT"/>
              </a:rPr>
              <a:t>menor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habilidade</a:t>
            </a:r>
            <a:r>
              <a:rPr lang="en-US" altLang="pt-BR" sz="2800" dirty="0">
                <a:latin typeface="Tw Cen MT"/>
              </a:rPr>
              <a:t>. </a:t>
            </a:r>
            <a:endParaRPr lang="en-US" altLang="pt-BR" sz="2800" dirty="0">
              <a:latin typeface="Tw Cen MT"/>
            </a:endParaRPr>
          </a:p>
          <a:p>
            <a:endParaRPr lang="en-US" altLang="pt-BR" dirty="0">
              <a:latin typeface="Tw Cen MT"/>
            </a:endParaRP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80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Para além do modelo linear na média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pt-BR" dirty="0" err="1">
                <a:latin typeface="Tw Cen MT"/>
              </a:rPr>
              <a:t>Modelos</a:t>
            </a:r>
            <a:r>
              <a:rPr lang="en-US" altLang="pt-BR" dirty="0">
                <a:latin typeface="Tw Cen MT"/>
              </a:rPr>
              <a:t> com </a:t>
            </a:r>
            <a:r>
              <a:rPr lang="en-US" altLang="pt-BR" dirty="0" err="1">
                <a:latin typeface="Tw Cen MT"/>
              </a:rPr>
              <a:t>não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linearidades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podem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explicar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mais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adequadamente</a:t>
            </a:r>
            <a:r>
              <a:rPr lang="en-US" altLang="pt-BR" dirty="0">
                <a:latin typeface="Tw Cen MT"/>
              </a:rPr>
              <a:t> o </a:t>
            </a:r>
            <a:r>
              <a:rPr lang="en-US" altLang="pt-BR" dirty="0" err="1">
                <a:latin typeface="Tw Cen MT"/>
              </a:rPr>
              <a:t>mundo</a:t>
            </a:r>
            <a:r>
              <a:rPr lang="en-US" altLang="pt-BR" dirty="0">
                <a:latin typeface="Tw Cen MT"/>
              </a:rPr>
              <a:t>.</a:t>
            </a:r>
            <a:endParaRPr lang="en-US" altLang="pt-BR" dirty="0">
              <a:latin typeface="Tw Cen MT"/>
            </a:endParaRPr>
          </a:p>
          <a:p>
            <a:r>
              <a:rPr lang="en-US" altLang="pt-BR" dirty="0">
                <a:latin typeface="Tw Cen MT"/>
              </a:rPr>
              <a:t>As </a:t>
            </a:r>
            <a:r>
              <a:rPr lang="en-US" altLang="pt-BR" dirty="0" err="1">
                <a:latin typeface="Tw Cen MT"/>
              </a:rPr>
              <a:t>não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linearidades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abrem</a:t>
            </a:r>
            <a:r>
              <a:rPr lang="en-US" altLang="pt-BR" dirty="0">
                <a:latin typeface="Tw Cen MT"/>
              </a:rPr>
              <a:t> a </a:t>
            </a:r>
            <a:r>
              <a:rPr lang="en-US" altLang="pt-BR" dirty="0" err="1">
                <a:latin typeface="Tw Cen MT"/>
              </a:rPr>
              <a:t>possibilidade</a:t>
            </a:r>
            <a:r>
              <a:rPr lang="en-US" altLang="pt-BR" dirty="0">
                <a:latin typeface="Tw Cen MT"/>
              </a:rPr>
              <a:t> de que </a:t>
            </a:r>
            <a:r>
              <a:rPr lang="en-US" altLang="pt-BR" dirty="0" err="1">
                <a:latin typeface="Tw Cen MT"/>
              </a:rPr>
              <a:t>alguns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estudantes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possam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ser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ajudados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por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uma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mudança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nos</a:t>
            </a:r>
            <a:r>
              <a:rPr lang="en-US" altLang="pt-BR" dirty="0">
                <a:latin typeface="Tw Cen MT"/>
              </a:rPr>
              <a:t> pares, </a:t>
            </a:r>
            <a:r>
              <a:rPr lang="en-US" altLang="pt-BR" dirty="0" err="1">
                <a:latin typeface="Tw Cen MT"/>
              </a:rPr>
              <a:t>sem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piorar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os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demais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alunos</a:t>
            </a:r>
            <a:r>
              <a:rPr lang="en-US" altLang="pt-BR" dirty="0">
                <a:latin typeface="Tw Cen MT"/>
              </a:rPr>
              <a:t>. </a:t>
            </a:r>
          </a:p>
          <a:p>
            <a:r>
              <a:rPr lang="en-US" altLang="pt-BR" dirty="0">
                <a:latin typeface="Tw Cen MT"/>
              </a:rPr>
              <a:t>A </a:t>
            </a:r>
            <a:r>
              <a:rPr lang="en-US" altLang="pt-BR" dirty="0" err="1">
                <a:latin typeface="Tw Cen MT"/>
              </a:rPr>
              <a:t>literatura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em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geral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rejeita</a:t>
            </a:r>
            <a:r>
              <a:rPr lang="en-US" altLang="pt-BR" dirty="0">
                <a:latin typeface="Tw Cen MT"/>
              </a:rPr>
              <a:t> o </a:t>
            </a:r>
            <a:r>
              <a:rPr lang="en-US" altLang="pt-BR" dirty="0" err="1">
                <a:latin typeface="Tw Cen MT"/>
              </a:rPr>
              <a:t>modelo</a:t>
            </a:r>
            <a:r>
              <a:rPr lang="en-US" altLang="pt-BR" dirty="0">
                <a:latin typeface="Tw Cen MT"/>
              </a:rPr>
              <a:t> linear </a:t>
            </a:r>
            <a:r>
              <a:rPr lang="en-US" altLang="pt-BR" dirty="0" err="1">
                <a:latin typeface="Tw Cen MT"/>
              </a:rPr>
              <a:t>na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média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em</a:t>
            </a:r>
            <a:r>
              <a:rPr lang="en-US" altLang="pt-BR" dirty="0">
                <a:latin typeface="Tw Cen MT"/>
              </a:rPr>
              <a:t> favor dos </a:t>
            </a:r>
            <a:r>
              <a:rPr lang="en-US" altLang="pt-BR" dirty="0" err="1">
                <a:latin typeface="Tw Cen MT"/>
              </a:rPr>
              <a:t>modelos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não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lineares</a:t>
            </a:r>
            <a:r>
              <a:rPr lang="en-US" altLang="pt-BR" dirty="0">
                <a:latin typeface="Tw Cen MT"/>
              </a:rPr>
              <a:t>.</a:t>
            </a: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175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Outras teorias de </a:t>
            </a:r>
            <a:r>
              <a:rPr lang="pt-BR" dirty="0" err="1" smtClean="0"/>
              <a:t>peers</a:t>
            </a:r>
            <a:r>
              <a:rPr lang="pt-BR" dirty="0" smtClean="0"/>
              <a:t> </a:t>
            </a:r>
            <a:r>
              <a:rPr lang="pt-BR" dirty="0" err="1" smtClean="0"/>
              <a:t>effects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/>
              <a:t>Hoxby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Weingarth</a:t>
            </a:r>
            <a:r>
              <a:rPr lang="pt-BR" dirty="0" smtClean="0"/>
              <a:t> (2005) apresentam uma interessante categorização para as diferentes teorias de </a:t>
            </a:r>
            <a:r>
              <a:rPr lang="pt-BR" dirty="0" err="1" smtClean="0"/>
              <a:t>peer</a:t>
            </a:r>
            <a:r>
              <a:rPr lang="pt-BR" dirty="0" smtClean="0"/>
              <a:t> </a:t>
            </a:r>
            <a:r>
              <a:rPr lang="pt-BR" dirty="0" err="1" smtClean="0"/>
              <a:t>effect</a:t>
            </a:r>
            <a:r>
              <a:rPr lang="pt-BR" dirty="0" smtClean="0"/>
              <a:t>.</a:t>
            </a:r>
          </a:p>
          <a:p>
            <a:r>
              <a:rPr lang="pt-BR" dirty="0" smtClean="0"/>
              <a:t>Maioria desses outros modelos de </a:t>
            </a:r>
            <a:r>
              <a:rPr lang="pt-BR" dirty="0" err="1" smtClean="0"/>
              <a:t>peer</a:t>
            </a:r>
            <a:r>
              <a:rPr lang="pt-BR" dirty="0" smtClean="0"/>
              <a:t> </a:t>
            </a:r>
            <a:r>
              <a:rPr lang="pt-BR" dirty="0" err="1" smtClean="0"/>
              <a:t>effect</a:t>
            </a:r>
            <a:r>
              <a:rPr lang="pt-BR" dirty="0" smtClean="0"/>
              <a:t> são definidos com base no comportamento, em oposição a especificação de uma equação.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BEC97-29E6-4EC5-B68E-3EF2D9B29063}" type="slidenum">
              <a:rPr lang="pt-BR" altLang="pt-BR" smtClean="0"/>
              <a:pPr>
                <a:defRPr/>
              </a:pPr>
              <a:t>14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1400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495B2-0EDC-44DC-B8A5-C940A04F7E7D}" type="slidenum">
              <a:rPr lang="pt-BR" altLang="pt-BR" smtClean="0"/>
              <a:pPr>
                <a:defRPr/>
              </a:pPr>
              <a:t>15</a:t>
            </a:fld>
            <a:endParaRPr lang="pt-BR" alt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796929"/>
              </p:ext>
            </p:extLst>
          </p:nvPr>
        </p:nvGraphicFramePr>
        <p:xfrm>
          <a:off x="287384" y="757644"/>
          <a:ext cx="8621486" cy="443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1978146588"/>
                    </a:ext>
                  </a:extLst>
                </a:gridCol>
                <a:gridCol w="1584431">
                  <a:extLst>
                    <a:ext uri="{9D8B030D-6E8A-4147-A177-3AD203B41FA5}">
                      <a16:colId xmlns:a16="http://schemas.microsoft.com/office/drawing/2014/main" val="4097852158"/>
                    </a:ext>
                  </a:extLst>
                </a:gridCol>
                <a:gridCol w="5116816">
                  <a:extLst>
                    <a:ext uri="{9D8B030D-6E8A-4147-A177-3AD203B41FA5}">
                      <a16:colId xmlns:a16="http://schemas.microsoft.com/office/drawing/2014/main" val="2701945813"/>
                    </a:ext>
                  </a:extLst>
                </a:gridCol>
              </a:tblGrid>
              <a:tr h="538402"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Model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Homogenous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effects</a:t>
                      </a:r>
                      <a:r>
                        <a:rPr lang="pt-BR" sz="2400" dirty="0" smtClean="0"/>
                        <a:t>?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Description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54477952"/>
                  </a:ext>
                </a:extLst>
              </a:tr>
              <a:tr h="397004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Linear-in-</a:t>
                      </a:r>
                      <a:r>
                        <a:rPr lang="pt-BR" sz="2400" dirty="0" err="1" smtClean="0"/>
                        <a:t>means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yes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Only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the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mean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of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peers</a:t>
                      </a:r>
                      <a:r>
                        <a:rPr lang="pt-BR" sz="2400" baseline="0" dirty="0" smtClean="0"/>
                        <a:t> background </a:t>
                      </a:r>
                      <a:r>
                        <a:rPr lang="pt-BR" sz="2400" baseline="0" dirty="0" err="1" smtClean="0"/>
                        <a:t>or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outcomes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matters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826502"/>
                  </a:ext>
                </a:extLst>
              </a:tr>
              <a:tr h="397004"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Bad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apple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yes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One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disruptive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student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harms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everyone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21609830"/>
                  </a:ext>
                </a:extLst>
              </a:tr>
              <a:tr h="397004"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Shining</a:t>
                      </a:r>
                      <a:r>
                        <a:rPr lang="pt-BR" sz="2400" dirty="0" smtClean="0"/>
                        <a:t> light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yes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One</a:t>
                      </a:r>
                      <a:r>
                        <a:rPr lang="pt-BR" sz="2400" baseline="0" dirty="0" smtClean="0"/>
                        <a:t> excelente </a:t>
                      </a:r>
                      <a:r>
                        <a:rPr lang="pt-BR" sz="2400" baseline="0" dirty="0" err="1" smtClean="0"/>
                        <a:t>student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provides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great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example</a:t>
                      </a:r>
                      <a:r>
                        <a:rPr lang="pt-BR" sz="2400" baseline="0" dirty="0" smtClean="0"/>
                        <a:t> for </a:t>
                      </a:r>
                      <a:r>
                        <a:rPr lang="pt-BR" sz="2400" baseline="0" dirty="0" err="1" smtClean="0"/>
                        <a:t>all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670332000"/>
                  </a:ext>
                </a:extLst>
              </a:tr>
              <a:tr h="397004"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Invidious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comparison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No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Outcomes</a:t>
                      </a:r>
                      <a:r>
                        <a:rPr lang="pt-BR" sz="2400" dirty="0" smtClean="0"/>
                        <a:t> are </a:t>
                      </a:r>
                      <a:r>
                        <a:rPr lang="pt-BR" sz="2400" dirty="0" err="1" smtClean="0"/>
                        <a:t>harmed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by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the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presence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of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better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achieving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peers</a:t>
                      </a:r>
                      <a:r>
                        <a:rPr lang="pt-BR" sz="2400" dirty="0" smtClean="0"/>
                        <a:t> 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19102485"/>
                  </a:ext>
                </a:extLst>
              </a:tr>
              <a:tr h="397004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Boutique/</a:t>
                      </a:r>
                      <a:r>
                        <a:rPr lang="pt-BR" sz="2400" baseline="0" dirty="0" err="1" smtClean="0"/>
                        <a:t>tracking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no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Students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perform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best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when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surrounded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by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others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like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themselves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344688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686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495B2-0EDC-44DC-B8A5-C940A04F7E7D}" type="slidenum">
              <a:rPr lang="pt-BR" altLang="pt-BR" smtClean="0"/>
              <a:pPr>
                <a:defRPr/>
              </a:pPr>
              <a:t>16</a:t>
            </a:fld>
            <a:endParaRPr lang="pt-BR" altLang="pt-BR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5227591"/>
              </p:ext>
            </p:extLst>
          </p:nvPr>
        </p:nvGraphicFramePr>
        <p:xfrm>
          <a:off x="274321" y="65313"/>
          <a:ext cx="8621486" cy="4470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39">
                  <a:extLst>
                    <a:ext uri="{9D8B030D-6E8A-4147-A177-3AD203B41FA5}">
                      <a16:colId xmlns:a16="http://schemas.microsoft.com/office/drawing/2014/main" val="1978146588"/>
                    </a:ext>
                  </a:extLst>
                </a:gridCol>
                <a:gridCol w="1584431">
                  <a:extLst>
                    <a:ext uri="{9D8B030D-6E8A-4147-A177-3AD203B41FA5}">
                      <a16:colId xmlns:a16="http://schemas.microsoft.com/office/drawing/2014/main" val="4097852158"/>
                    </a:ext>
                  </a:extLst>
                </a:gridCol>
                <a:gridCol w="5116816">
                  <a:extLst>
                    <a:ext uri="{9D8B030D-6E8A-4147-A177-3AD203B41FA5}">
                      <a16:colId xmlns:a16="http://schemas.microsoft.com/office/drawing/2014/main" val="2701945813"/>
                    </a:ext>
                  </a:extLst>
                </a:gridCol>
              </a:tblGrid>
              <a:tr h="538402"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Model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Homogenous</a:t>
                      </a:r>
                      <a:r>
                        <a:rPr lang="pt-BR" sz="2400" dirty="0" smtClean="0"/>
                        <a:t> </a:t>
                      </a:r>
                      <a:r>
                        <a:rPr lang="pt-BR" sz="2400" dirty="0" err="1" smtClean="0"/>
                        <a:t>effects</a:t>
                      </a:r>
                      <a:r>
                        <a:rPr lang="pt-BR" sz="2400" dirty="0" smtClean="0"/>
                        <a:t>?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Description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54477952"/>
                  </a:ext>
                </a:extLst>
              </a:tr>
              <a:tr h="538402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Focus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Yes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Classroom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homogeneity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is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good</a:t>
                      </a:r>
                      <a:r>
                        <a:rPr lang="pt-BR" sz="2400" baseline="0" dirty="0" smtClean="0"/>
                        <a:t>, </a:t>
                      </a:r>
                      <a:r>
                        <a:rPr lang="pt-BR" sz="2400" baseline="0" dirty="0" err="1" smtClean="0"/>
                        <a:t>regardless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of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student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i’s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ability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relative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to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the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homogeneous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classmates</a:t>
                      </a:r>
                      <a:r>
                        <a:rPr lang="pt-BR" sz="2400" baseline="0" dirty="0" smtClean="0"/>
                        <a:t> 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860295505"/>
                  </a:ext>
                </a:extLst>
              </a:tr>
              <a:tr h="397004"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Rainbow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Yes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err="1" smtClean="0"/>
                        <a:t>Classroom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heterogeneity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is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good</a:t>
                      </a:r>
                      <a:r>
                        <a:rPr lang="pt-BR" sz="2400" baseline="0" dirty="0" smtClean="0"/>
                        <a:t> for </a:t>
                      </a:r>
                      <a:r>
                        <a:rPr lang="pt-BR" sz="2400" baseline="0" dirty="0" err="1" smtClean="0"/>
                        <a:t>everyone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949701796"/>
                  </a:ext>
                </a:extLst>
              </a:tr>
              <a:tr h="538402"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Single crossing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No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pt-BR" sz="2400" dirty="0" smtClean="0"/>
                        <a:t>Positive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effects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from</a:t>
                      </a:r>
                      <a:r>
                        <a:rPr lang="pt-BR" sz="2400" baseline="0" dirty="0" smtClean="0"/>
                        <a:t> high </a:t>
                      </a:r>
                      <a:r>
                        <a:rPr lang="pt-BR" sz="2400" baseline="0" dirty="0" err="1" smtClean="0"/>
                        <a:t>ability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classmate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is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weakly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monotonically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increasing</a:t>
                      </a:r>
                      <a:r>
                        <a:rPr lang="pt-BR" sz="2400" baseline="0" dirty="0" smtClean="0"/>
                        <a:t> in </a:t>
                      </a:r>
                      <a:r>
                        <a:rPr lang="pt-BR" sz="2400" baseline="0" dirty="0" err="1" smtClean="0"/>
                        <a:t>own</a:t>
                      </a:r>
                      <a:r>
                        <a:rPr lang="pt-BR" sz="2400" baseline="0" dirty="0" smtClean="0"/>
                        <a:t> </a:t>
                      </a:r>
                      <a:r>
                        <a:rPr lang="pt-BR" sz="2400" baseline="0" dirty="0" err="1" smtClean="0"/>
                        <a:t>ability</a:t>
                      </a:r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425043414"/>
                  </a:ext>
                </a:extLst>
              </a:tr>
              <a:tr h="538402"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pt-BR" sz="2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35984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011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xfrm>
            <a:off x="628650" y="299811"/>
            <a:ext cx="78867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Tipos de </a:t>
            </a:r>
            <a:r>
              <a:rPr lang="pt-BR" altLang="pt-BR" cap="none" dirty="0" err="1" smtClean="0">
                <a:latin typeface="Tw Cen MT"/>
              </a:rPr>
              <a:t>Peer</a:t>
            </a:r>
            <a:r>
              <a:rPr lang="pt-BR" altLang="pt-BR" cap="none" dirty="0" smtClean="0">
                <a:latin typeface="Tw Cen MT"/>
              </a:rPr>
              <a:t> </a:t>
            </a:r>
            <a:r>
              <a:rPr lang="pt-BR" altLang="pt-BR" cap="none" dirty="0" err="1" smtClean="0">
                <a:latin typeface="Tw Cen MT"/>
              </a:rPr>
              <a:t>Effect</a:t>
            </a:r>
            <a:endParaRPr lang="pt-BR" altLang="pt-BR" cap="none" dirty="0" smtClean="0">
              <a:latin typeface="Tw Cen MT"/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629679"/>
            <a:ext cx="7886700" cy="4640489"/>
          </a:xfrm>
        </p:spPr>
        <p:txBody>
          <a:bodyPr>
            <a:normAutofit/>
          </a:bodyPr>
          <a:lstStyle/>
          <a:p>
            <a:r>
              <a:rPr lang="en-US" b="1" dirty="0" err="1"/>
              <a:t>Maçã</a:t>
            </a:r>
            <a:r>
              <a:rPr lang="en-US" b="1" dirty="0"/>
              <a:t> </a:t>
            </a:r>
            <a:r>
              <a:rPr lang="en-US" b="1" dirty="0" err="1"/>
              <a:t>Podre</a:t>
            </a:r>
            <a:r>
              <a:rPr lang="en-US" dirty="0"/>
              <a:t>: um </a:t>
            </a:r>
            <a:r>
              <a:rPr lang="en-US" dirty="0" err="1"/>
              <a:t>estudante</a:t>
            </a:r>
            <a:r>
              <a:rPr lang="en-US" dirty="0"/>
              <a:t> com </a:t>
            </a:r>
            <a:r>
              <a:rPr lang="en-US" dirty="0" err="1"/>
              <a:t>desempenho</a:t>
            </a:r>
            <a:r>
              <a:rPr lang="en-US" dirty="0"/>
              <a:t> </a:t>
            </a:r>
            <a:r>
              <a:rPr lang="en-US" dirty="0" err="1"/>
              <a:t>ruim</a:t>
            </a:r>
            <a:r>
              <a:rPr lang="en-US" dirty="0"/>
              <a:t> “</a:t>
            </a:r>
            <a:r>
              <a:rPr lang="en-US" dirty="0" err="1"/>
              <a:t>estraga</a:t>
            </a:r>
            <a:r>
              <a:rPr lang="en-US" dirty="0"/>
              <a:t>” o </a:t>
            </a:r>
            <a:r>
              <a:rPr lang="en-US" dirty="0" err="1"/>
              <a:t>desempenho</a:t>
            </a:r>
            <a:r>
              <a:rPr lang="en-US" dirty="0"/>
              <a:t> dos </a:t>
            </a:r>
            <a:r>
              <a:rPr lang="en-US" dirty="0" err="1"/>
              <a:t>demais</a:t>
            </a:r>
            <a:r>
              <a:rPr lang="en-US" dirty="0"/>
              <a:t> </a:t>
            </a:r>
            <a:r>
              <a:rPr lang="en-US" dirty="0" err="1"/>
              <a:t>estudantes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 um </a:t>
            </a:r>
            <a:r>
              <a:rPr lang="en-US" dirty="0" err="1"/>
              <a:t>aumento</a:t>
            </a:r>
            <a:r>
              <a:rPr lang="en-US" dirty="0"/>
              <a:t> no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estudantes</a:t>
            </a:r>
            <a:r>
              <a:rPr lang="en-US" dirty="0"/>
              <a:t> de </a:t>
            </a:r>
            <a:r>
              <a:rPr lang="en-US" dirty="0" err="1"/>
              <a:t>baixa</a:t>
            </a:r>
            <a:r>
              <a:rPr lang="en-US" dirty="0"/>
              <a:t> </a:t>
            </a:r>
            <a:r>
              <a:rPr lang="en-US" dirty="0" err="1"/>
              <a:t>habilidade</a:t>
            </a:r>
            <a:r>
              <a:rPr lang="en-US" dirty="0"/>
              <a:t> tem </a:t>
            </a:r>
            <a:r>
              <a:rPr lang="en-US" dirty="0" smtClean="0"/>
              <a:t>um 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/>
              <a:t>negativo</a:t>
            </a:r>
            <a:r>
              <a:rPr lang="en-US" dirty="0"/>
              <a:t> </a:t>
            </a:r>
            <a:r>
              <a:rPr lang="en-US" dirty="0" err="1"/>
              <a:t>muito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nota dos </a:t>
            </a:r>
            <a:r>
              <a:rPr lang="en-US" dirty="0" err="1"/>
              <a:t>estudantes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toda</a:t>
            </a:r>
            <a:r>
              <a:rPr lang="en-US" dirty="0"/>
              <a:t> a </a:t>
            </a:r>
            <a:r>
              <a:rPr lang="en-US" dirty="0" err="1" smtClean="0"/>
              <a:t>distribuição</a:t>
            </a:r>
            <a:r>
              <a:rPr lang="en-US" dirty="0" smtClean="0"/>
              <a:t>: </a:t>
            </a:r>
            <a:r>
              <a:rPr lang="en-US" dirty="0" err="1" smtClean="0"/>
              <a:t>evidência</a:t>
            </a:r>
            <a:r>
              <a:rPr lang="en-US" dirty="0" smtClean="0"/>
              <a:t> para o </a:t>
            </a:r>
            <a:r>
              <a:rPr lang="en-US" dirty="0" err="1" smtClean="0"/>
              <a:t>modelo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b="1" dirty="0"/>
              <a:t>Shining Light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 err="1"/>
              <a:t>oposto</a:t>
            </a:r>
            <a:r>
              <a:rPr lang="en-US" dirty="0"/>
              <a:t> do </a:t>
            </a:r>
            <a:r>
              <a:rPr lang="en-US" dirty="0" err="1"/>
              <a:t>maçã</a:t>
            </a:r>
            <a:r>
              <a:rPr lang="en-US" dirty="0"/>
              <a:t> </a:t>
            </a:r>
            <a:r>
              <a:rPr lang="en-US" dirty="0" err="1"/>
              <a:t>podre</a:t>
            </a:r>
            <a:r>
              <a:rPr lang="en-US" dirty="0"/>
              <a:t>. Um </a:t>
            </a:r>
            <a:r>
              <a:rPr lang="en-US" dirty="0" err="1"/>
              <a:t>só</a:t>
            </a:r>
            <a:r>
              <a:rPr lang="en-US" dirty="0"/>
              <a:t> </a:t>
            </a:r>
            <a:r>
              <a:rPr lang="en-US" dirty="0" err="1"/>
              <a:t>estudante</a:t>
            </a:r>
            <a:r>
              <a:rPr lang="en-US" dirty="0"/>
              <a:t> </a:t>
            </a:r>
            <a:r>
              <a:rPr lang="en-US" dirty="0" err="1"/>
              <a:t>brilhante</a:t>
            </a:r>
            <a:r>
              <a:rPr lang="en-US" dirty="0"/>
              <a:t> </a:t>
            </a:r>
            <a:r>
              <a:rPr lang="en-US" dirty="0" err="1"/>
              <a:t>pode</a:t>
            </a:r>
            <a:r>
              <a:rPr lang="en-US" dirty="0"/>
              <a:t> </a:t>
            </a:r>
            <a:r>
              <a:rPr lang="en-US" dirty="0" err="1"/>
              <a:t>inspirar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demais</a:t>
            </a:r>
            <a:r>
              <a:rPr lang="en-US" dirty="0"/>
              <a:t> a </a:t>
            </a:r>
            <a:r>
              <a:rPr lang="en-US" dirty="0" err="1"/>
              <a:t>melhorar</a:t>
            </a:r>
            <a:r>
              <a:rPr lang="en-US" dirty="0"/>
              <a:t> </a:t>
            </a:r>
            <a:r>
              <a:rPr lang="en-US" dirty="0" err="1"/>
              <a:t>seus</a:t>
            </a:r>
            <a:r>
              <a:rPr lang="en-US" dirty="0"/>
              <a:t> </a:t>
            </a:r>
            <a:r>
              <a:rPr lang="en-US" dirty="0" err="1"/>
              <a:t>resultados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 um </a:t>
            </a:r>
            <a:r>
              <a:rPr lang="en-US" dirty="0" err="1"/>
              <a:t>aumento</a:t>
            </a:r>
            <a:r>
              <a:rPr lang="en-US" dirty="0"/>
              <a:t> no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estudantes</a:t>
            </a:r>
            <a:r>
              <a:rPr lang="en-US" dirty="0"/>
              <a:t> de </a:t>
            </a:r>
            <a:r>
              <a:rPr lang="en-US" dirty="0" err="1"/>
              <a:t>altíssima</a:t>
            </a:r>
            <a:r>
              <a:rPr lang="en-US" dirty="0"/>
              <a:t> nota </a:t>
            </a:r>
            <a:r>
              <a:rPr lang="en-US" dirty="0" err="1"/>
              <a:t>tiver</a:t>
            </a:r>
            <a:r>
              <a:rPr lang="en-US" dirty="0"/>
              <a:t> </a:t>
            </a:r>
            <a:r>
              <a:rPr lang="en-US" dirty="0" smtClean="0"/>
              <a:t>um 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/>
              <a:t>positivo</a:t>
            </a:r>
            <a:r>
              <a:rPr lang="en-US" dirty="0"/>
              <a:t> </a:t>
            </a:r>
            <a:r>
              <a:rPr lang="en-US" dirty="0" err="1"/>
              <a:t>muito</a:t>
            </a:r>
            <a:r>
              <a:rPr lang="en-US" dirty="0"/>
              <a:t> </a:t>
            </a:r>
            <a:r>
              <a:rPr lang="en-US" dirty="0" err="1"/>
              <a:t>grande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toda</a:t>
            </a:r>
            <a:r>
              <a:rPr lang="en-US" dirty="0"/>
              <a:t> a </a:t>
            </a:r>
            <a:r>
              <a:rPr lang="en-US" dirty="0" err="1"/>
              <a:t>distribuição</a:t>
            </a:r>
            <a:r>
              <a:rPr lang="en-US" dirty="0"/>
              <a:t> de </a:t>
            </a:r>
            <a:r>
              <a:rPr lang="en-US" dirty="0" err="1" smtClean="0"/>
              <a:t>notas</a:t>
            </a:r>
            <a:r>
              <a:rPr lang="en-US" dirty="0"/>
              <a:t> : </a:t>
            </a:r>
            <a:r>
              <a:rPr lang="en-US" dirty="0" err="1"/>
              <a:t>evidência</a:t>
            </a:r>
            <a:r>
              <a:rPr lang="en-US" dirty="0"/>
              <a:t> para o </a:t>
            </a:r>
            <a:r>
              <a:rPr lang="en-US" dirty="0" err="1"/>
              <a:t>modelo</a:t>
            </a:r>
            <a:r>
              <a:rPr lang="en-US" dirty="0"/>
              <a:t>.</a:t>
            </a:r>
            <a:endParaRPr lang="en-US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40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Tipos de </a:t>
            </a:r>
            <a:r>
              <a:rPr lang="pt-BR" altLang="pt-BR" cap="none" dirty="0" err="1" smtClean="0">
                <a:latin typeface="Tw Cen MT"/>
              </a:rPr>
              <a:t>Peer</a:t>
            </a:r>
            <a:r>
              <a:rPr lang="pt-BR" altLang="pt-BR" cap="none" dirty="0" smtClean="0">
                <a:latin typeface="Tw Cen MT"/>
              </a:rPr>
              <a:t> </a:t>
            </a:r>
            <a:r>
              <a:rPr lang="pt-BR" altLang="pt-BR" cap="none" dirty="0" err="1" smtClean="0">
                <a:latin typeface="Tw Cen MT"/>
              </a:rPr>
              <a:t>Effect</a:t>
            </a:r>
            <a:r>
              <a:rPr lang="pt-BR" altLang="pt-BR" cap="none" dirty="0" smtClean="0">
                <a:latin typeface="Tw Cen MT"/>
              </a:rPr>
              <a:t> 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Invidious </a:t>
            </a:r>
            <a:r>
              <a:rPr lang="en-US" b="1" dirty="0"/>
              <a:t>Comparison </a:t>
            </a:r>
            <a:r>
              <a:rPr lang="en-US" b="1" dirty="0"/>
              <a:t>model</a:t>
            </a:r>
            <a:r>
              <a:rPr lang="en-US" dirty="0"/>
              <a:t>:</a:t>
            </a:r>
            <a:r>
              <a:rPr lang="en-US" dirty="0"/>
              <a:t> </a:t>
            </a:r>
            <a:r>
              <a:rPr lang="en-US" dirty="0"/>
              <a:t>a </a:t>
            </a:r>
            <a:r>
              <a:rPr lang="en-US" dirty="0" err="1"/>
              <a:t>chegada</a:t>
            </a:r>
            <a:r>
              <a:rPr lang="en-US" dirty="0"/>
              <a:t> de um </a:t>
            </a:r>
            <a:r>
              <a:rPr lang="en-US" dirty="0" err="1"/>
              <a:t>aluno</a:t>
            </a:r>
            <a:r>
              <a:rPr lang="en-US" dirty="0"/>
              <a:t> de </a:t>
            </a:r>
            <a:r>
              <a:rPr lang="en-US" dirty="0" err="1"/>
              <a:t>desempenho</a:t>
            </a:r>
            <a:r>
              <a:rPr lang="en-US" dirty="0"/>
              <a:t> </a:t>
            </a:r>
            <a:r>
              <a:rPr lang="en-US" dirty="0" err="1"/>
              <a:t>melhor</a:t>
            </a:r>
            <a:r>
              <a:rPr lang="en-US" dirty="0"/>
              <a:t> </a:t>
            </a:r>
            <a:r>
              <a:rPr lang="en-US" dirty="0" err="1"/>
              <a:t>diminui</a:t>
            </a:r>
            <a:r>
              <a:rPr lang="en-US" dirty="0"/>
              <a:t> o </a:t>
            </a:r>
            <a:r>
              <a:rPr lang="en-US" dirty="0" err="1"/>
              <a:t>desempenho</a:t>
            </a:r>
            <a:r>
              <a:rPr lang="en-US" dirty="0"/>
              <a:t> de </a:t>
            </a:r>
            <a:r>
              <a:rPr lang="en-US" dirty="0" err="1"/>
              <a:t>todo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que </a:t>
            </a:r>
            <a:r>
              <a:rPr lang="en-US" dirty="0" err="1"/>
              <a:t>ficar</a:t>
            </a:r>
            <a:r>
              <a:rPr lang="en-US" dirty="0"/>
              <a:t> </a:t>
            </a:r>
            <a:r>
              <a:rPr lang="en-US" dirty="0" err="1"/>
              <a:t>ranqueado</a:t>
            </a:r>
            <a:r>
              <a:rPr lang="en-US" dirty="0"/>
              <a:t> </a:t>
            </a:r>
            <a:r>
              <a:rPr lang="en-US" dirty="0" err="1"/>
              <a:t>abaixo</a:t>
            </a:r>
            <a:r>
              <a:rPr lang="en-US" dirty="0"/>
              <a:t> dele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turma</a:t>
            </a:r>
            <a:r>
              <a:rPr lang="en-US" dirty="0"/>
              <a:t> (</a:t>
            </a:r>
            <a:r>
              <a:rPr lang="en-US" dirty="0" err="1"/>
              <a:t>possivelmente</a:t>
            </a:r>
            <a:r>
              <a:rPr lang="en-US" dirty="0"/>
              <a:t>, via </a:t>
            </a:r>
            <a:r>
              <a:rPr lang="en-US" dirty="0" err="1"/>
              <a:t>menor</a:t>
            </a:r>
            <a:r>
              <a:rPr lang="en-US" dirty="0"/>
              <a:t> </a:t>
            </a:r>
            <a:r>
              <a:rPr lang="en-US" dirty="0" err="1"/>
              <a:t>autoestima</a:t>
            </a:r>
            <a:r>
              <a:rPr lang="en-US" dirty="0"/>
              <a:t>). A </a:t>
            </a:r>
            <a:r>
              <a:rPr lang="en-US" dirty="0" err="1"/>
              <a:t>chegada</a:t>
            </a:r>
            <a:r>
              <a:rPr lang="en-US" dirty="0"/>
              <a:t> de um </a:t>
            </a:r>
            <a:r>
              <a:rPr lang="en-US" dirty="0" err="1"/>
              <a:t>aluno</a:t>
            </a:r>
            <a:r>
              <a:rPr lang="en-US" dirty="0"/>
              <a:t> com </a:t>
            </a:r>
            <a:r>
              <a:rPr lang="en-US" dirty="0" err="1"/>
              <a:t>desempenho</a:t>
            </a:r>
            <a:r>
              <a:rPr lang="en-US" dirty="0"/>
              <a:t> </a:t>
            </a:r>
            <a:r>
              <a:rPr lang="en-US" dirty="0" err="1"/>
              <a:t>pior</a:t>
            </a:r>
            <a:r>
              <a:rPr lang="en-US" dirty="0"/>
              <a:t> </a:t>
            </a:r>
            <a:r>
              <a:rPr lang="en-US" dirty="0" err="1"/>
              <a:t>melhora</a:t>
            </a:r>
            <a:r>
              <a:rPr lang="en-US" dirty="0"/>
              <a:t> a nota de </a:t>
            </a: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ranqueados</a:t>
            </a:r>
            <a:r>
              <a:rPr lang="en-US" dirty="0"/>
              <a:t> </a:t>
            </a:r>
            <a:r>
              <a:rPr lang="en-US" dirty="0" err="1"/>
              <a:t>acima</a:t>
            </a:r>
            <a:r>
              <a:rPr lang="en-US" dirty="0"/>
              <a:t> dele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turma</a:t>
            </a:r>
            <a:r>
              <a:rPr lang="en-US" dirty="0"/>
              <a:t>.</a:t>
            </a: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98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Tipos de </a:t>
            </a:r>
            <a:r>
              <a:rPr lang="pt-BR" altLang="pt-BR" cap="none" dirty="0" err="1" smtClean="0">
                <a:latin typeface="Tw Cen MT"/>
              </a:rPr>
              <a:t>Peer</a:t>
            </a:r>
            <a:r>
              <a:rPr lang="pt-BR" altLang="pt-BR" cap="none" dirty="0" smtClean="0">
                <a:latin typeface="Tw Cen MT"/>
              </a:rPr>
              <a:t> </a:t>
            </a:r>
            <a:r>
              <a:rPr lang="pt-BR" altLang="pt-BR" cap="none" dirty="0" err="1" smtClean="0">
                <a:latin typeface="Tw Cen MT"/>
              </a:rPr>
              <a:t>Effect</a:t>
            </a:r>
            <a:endParaRPr lang="pt-BR" altLang="pt-BR" cap="none" dirty="0" smtClean="0">
              <a:latin typeface="Tw Cen MT"/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Boutique model</a:t>
            </a:r>
            <a:r>
              <a:rPr lang="pt-BR" dirty="0"/>
              <a:t>:  aluno terá maior nota sempre que estiver rodeado por pares com características similares. Isto é, os estudantes vão melhor quando o ambiente escolar se alinha ao seu tipo.</a:t>
            </a:r>
          </a:p>
          <a:p>
            <a:pPr lvl="1"/>
            <a:r>
              <a:rPr lang="pt-BR" dirty="0" err="1"/>
              <a:t>Ex</a:t>
            </a:r>
            <a:r>
              <a:rPr lang="pt-BR" dirty="0"/>
              <a:t>: professores organizam as tarefas e materiais de acordo com o estilo de aprendizagem dos estudantes; estudantes conseguem aprender mais quando os seus colegas de sala tem habilidade parecida com a sua ou quando estão usando materiais similares.</a:t>
            </a:r>
          </a:p>
          <a:p>
            <a:pPr lvl="1"/>
            <a:r>
              <a:rPr lang="pt-BR" dirty="0"/>
              <a:t>Principal justificativa para organizar classes de acordo com o desempenho. </a:t>
            </a:r>
            <a:endParaRPr lang="pt-BR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79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Objetivo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dirty="0">
                <a:latin typeface="Tw Cen MT"/>
              </a:rPr>
              <a:t>Desde o Relatório Coleman (1966) se identifica os insumos dos pares como um desafio para os estudantes com baixa qualificação</a:t>
            </a:r>
          </a:p>
          <a:p>
            <a:r>
              <a:rPr lang="pt-BR" altLang="pt-BR" dirty="0" smtClean="0">
                <a:latin typeface="Tw Cen MT"/>
              </a:rPr>
              <a:t>Discutir </a:t>
            </a:r>
            <a:r>
              <a:rPr lang="pt-BR" altLang="pt-BR" dirty="0" smtClean="0">
                <a:latin typeface="Tw Cen MT"/>
              </a:rPr>
              <a:t>o que a literatura apresenta sobre </a:t>
            </a:r>
            <a:r>
              <a:rPr lang="pt-BR" altLang="pt-BR" i="1" dirty="0" err="1" smtClean="0">
                <a:latin typeface="Tw Cen MT"/>
              </a:rPr>
              <a:t>Peer</a:t>
            </a:r>
            <a:r>
              <a:rPr lang="pt-BR" altLang="pt-BR" i="1" dirty="0" smtClean="0">
                <a:latin typeface="Tw Cen MT"/>
              </a:rPr>
              <a:t> </a:t>
            </a:r>
            <a:r>
              <a:rPr lang="pt-BR" altLang="pt-BR" i="1" dirty="0" err="1" smtClean="0">
                <a:latin typeface="Tw Cen MT"/>
              </a:rPr>
              <a:t>Effects</a:t>
            </a:r>
            <a:r>
              <a:rPr lang="pt-BR" altLang="pt-BR" dirty="0" smtClean="0">
                <a:latin typeface="Tw Cen MT"/>
              </a:rPr>
              <a:t> na área de educação</a:t>
            </a:r>
          </a:p>
          <a:p>
            <a:pPr lvl="1"/>
            <a:r>
              <a:rPr lang="pt-BR" altLang="pt-BR" dirty="0" smtClean="0">
                <a:latin typeface="Tw Cen MT"/>
              </a:rPr>
              <a:t>Tipos </a:t>
            </a:r>
            <a:r>
              <a:rPr lang="pt-BR" altLang="pt-BR" dirty="0" smtClean="0">
                <a:latin typeface="Tw Cen MT"/>
              </a:rPr>
              <a:t>de efeitos</a:t>
            </a:r>
          </a:p>
          <a:p>
            <a:pPr lvl="1"/>
            <a:r>
              <a:rPr lang="pt-BR" altLang="pt-BR" dirty="0" smtClean="0">
                <a:latin typeface="Tw Cen MT"/>
              </a:rPr>
              <a:t>Estratégia de identificação do efeito causal</a:t>
            </a:r>
          </a:p>
          <a:p>
            <a:pPr lvl="1"/>
            <a:r>
              <a:rPr lang="pt-BR" altLang="pt-BR" dirty="0" smtClean="0">
                <a:latin typeface="Tw Cen MT"/>
              </a:rPr>
              <a:t>Resultados da literatura</a:t>
            </a:r>
          </a:p>
        </p:txBody>
      </p:sp>
      <p:sp>
        <p:nvSpPr>
          <p:cNvPr id="8196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C10C9A1-3C2A-4751-BF48-2333E4453AA0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97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Tipos de </a:t>
            </a:r>
            <a:r>
              <a:rPr lang="pt-BR" altLang="pt-BR" cap="none" dirty="0" err="1" smtClean="0">
                <a:latin typeface="Tw Cen MT"/>
              </a:rPr>
              <a:t>Peer</a:t>
            </a:r>
            <a:r>
              <a:rPr lang="pt-BR" altLang="pt-BR" cap="none" dirty="0" smtClean="0">
                <a:latin typeface="Tw Cen MT"/>
              </a:rPr>
              <a:t> </a:t>
            </a:r>
            <a:r>
              <a:rPr lang="pt-BR" altLang="pt-BR" cap="none" dirty="0" err="1" smtClean="0">
                <a:latin typeface="Tw Cen MT"/>
              </a:rPr>
              <a:t>Effect</a:t>
            </a:r>
            <a:endParaRPr lang="pt-BR" altLang="pt-BR" cap="none" dirty="0" smtClean="0">
              <a:latin typeface="Tw Cen MT"/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/>
              <a:t>Focus </a:t>
            </a:r>
            <a:r>
              <a:rPr lang="pt-BR" b="1" dirty="0" err="1"/>
              <a:t>model</a:t>
            </a:r>
            <a:r>
              <a:rPr lang="pt-BR" dirty="0"/>
              <a:t>: parecido com o modelo de boutique, mas sugere que a homogeneidade é boa para o aprendizado do estudante, mesmo se o próprio estudante não faz parte do grupo de estudantes homogêneos.</a:t>
            </a:r>
          </a:p>
          <a:p>
            <a:r>
              <a:rPr lang="pt-BR" b="1" dirty="0" err="1"/>
              <a:t>Rainbow</a:t>
            </a:r>
            <a:r>
              <a:rPr lang="pt-BR" b="1" dirty="0"/>
              <a:t> </a:t>
            </a:r>
            <a:r>
              <a:rPr lang="pt-BR" b="1" dirty="0" err="1"/>
              <a:t>model</a:t>
            </a:r>
            <a:r>
              <a:rPr lang="pt-BR" dirty="0"/>
              <a:t>: todos os alunos ficam melhores quando tiverem que conviver com todos os outros tipos de estudantes. A lógica é que os alunos aprendem a resposta de uma questão mais profundamente quando isso é visto por mais de um ângulo. </a:t>
            </a:r>
            <a:endParaRPr lang="pt-BR" sz="1800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2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xfrm>
            <a:off x="628650" y="325937"/>
            <a:ext cx="78867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Tipos de </a:t>
            </a:r>
            <a:r>
              <a:rPr lang="pt-BR" altLang="pt-BR" cap="none" dirty="0" err="1" smtClean="0">
                <a:latin typeface="Tw Cen MT"/>
              </a:rPr>
              <a:t>Peer</a:t>
            </a:r>
            <a:r>
              <a:rPr lang="pt-BR" altLang="pt-BR" cap="none" dirty="0" smtClean="0">
                <a:latin typeface="Tw Cen MT"/>
              </a:rPr>
              <a:t> </a:t>
            </a:r>
            <a:r>
              <a:rPr lang="pt-BR" altLang="pt-BR" cap="none" dirty="0" err="1" smtClean="0">
                <a:latin typeface="Tw Cen MT"/>
              </a:rPr>
              <a:t>Effect</a:t>
            </a:r>
            <a:endParaRPr lang="pt-BR" altLang="pt-BR" cap="none" dirty="0" smtClean="0">
              <a:latin typeface="Tw Cen MT"/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690690"/>
            <a:ext cx="7886700" cy="4736236"/>
          </a:xfrm>
        </p:spPr>
        <p:txBody>
          <a:bodyPr>
            <a:normAutofit/>
          </a:bodyPr>
          <a:lstStyle/>
          <a:p>
            <a:r>
              <a:rPr lang="pt-BR" b="1" dirty="0"/>
              <a:t>Single Crossing</a:t>
            </a:r>
            <a:r>
              <a:rPr lang="pt-BR" dirty="0"/>
              <a:t>: </a:t>
            </a:r>
            <a:r>
              <a:rPr lang="pt-BR" dirty="0" smtClean="0"/>
              <a:t>estudantes com um nível inicial maior de </a:t>
            </a:r>
            <a:r>
              <a:rPr lang="pt-BR" dirty="0" err="1" smtClean="0"/>
              <a:t>outcome</a:t>
            </a:r>
            <a:r>
              <a:rPr lang="pt-BR" dirty="0" smtClean="0"/>
              <a:t> são (fracamente) mais sensíveis a terem pares de alto nível de </a:t>
            </a:r>
            <a:r>
              <a:rPr lang="pt-BR" dirty="0" err="1" smtClean="0"/>
              <a:t>outcome</a:t>
            </a:r>
            <a:r>
              <a:rPr lang="pt-BR" dirty="0" smtClean="0"/>
              <a:t>.</a:t>
            </a:r>
            <a:endParaRPr lang="pt-BR" dirty="0"/>
          </a:p>
          <a:p>
            <a:pPr lvl="1"/>
            <a:r>
              <a:rPr lang="pt-BR" dirty="0"/>
              <a:t>Alunos de melhor desempenho se beneficiam mais e alunos de pior nota se beneficiam menos da chegada de um bom aluno. </a:t>
            </a:r>
          </a:p>
          <a:p>
            <a:pPr lvl="1"/>
            <a:r>
              <a:rPr lang="pt-BR" dirty="0"/>
              <a:t>No modelo de boutique, estudantes de notas ruins se beneficiam muito da chegada de outro aluno ruim; no single crossing, esse benefício é bem pequeno, se houver. </a:t>
            </a:r>
            <a:endParaRPr lang="pt-BR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2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>
                <a:latin typeface="Tw Cen MT"/>
              </a:rPr>
              <a:t>Tipos de </a:t>
            </a:r>
            <a:r>
              <a:rPr lang="pt-BR" altLang="pt-BR" dirty="0" err="1">
                <a:latin typeface="Tw Cen MT"/>
              </a:rPr>
              <a:t>Peer</a:t>
            </a:r>
            <a:r>
              <a:rPr lang="pt-BR" altLang="pt-BR" dirty="0">
                <a:latin typeface="Tw Cen MT"/>
              </a:rPr>
              <a:t> </a:t>
            </a:r>
            <a:r>
              <a:rPr lang="pt-BR" altLang="pt-BR" dirty="0" err="1">
                <a:latin typeface="Tw Cen MT"/>
              </a:rPr>
              <a:t>Effect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653552"/>
          </a:xfrm>
        </p:spPr>
        <p:txBody>
          <a:bodyPr/>
          <a:lstStyle/>
          <a:p>
            <a:r>
              <a:rPr lang="en-US" b="1" dirty="0"/>
              <a:t>Subculture model</a:t>
            </a:r>
            <a:r>
              <a:rPr lang="en-US" dirty="0"/>
              <a:t>: </a:t>
            </a:r>
            <a:r>
              <a:rPr lang="pt-BR" dirty="0"/>
              <a:t>oposto ao modelo de boutique, mas é provável que afete apenas algumas minorias (por nota, raciais etc.)</a:t>
            </a:r>
          </a:p>
          <a:p>
            <a:pPr lvl="1"/>
            <a:r>
              <a:rPr lang="pt-BR" dirty="0"/>
              <a:t> Nesse modelo, o tipo majoritário continua a dar suporte aos minoritários. Porém, se os minoritários se tornarem prevalentes a ponto de formar uma “massa crítica”, o tipo majoritário os rejeita (talvez porque a “cultura” da minoria ameaça o ambiente que é melhor para a maioria).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64491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Tw Cen MT" panose="020B0602020104020603" pitchFamily="34" charset="0"/>
              </a:rPr>
              <a:t>IDENTIFICAÇÃO DO EFEITO CAUSAL DOS </a:t>
            </a:r>
            <a:r>
              <a:rPr lang="pt-BR" dirty="0" smtClean="0">
                <a:latin typeface="Tw Cen MT" panose="020B0602020104020603" pitchFamily="34" charset="0"/>
              </a:rPr>
              <a:t>PARES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056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Identificação do efeito de pares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 desafio fundamental para essa literatura é a identificação. 3 razões de porque estimar aquela equação por OLS pode ser problemático:</a:t>
            </a:r>
          </a:p>
          <a:p>
            <a:endParaRPr lang="pt-BR" dirty="0" smtClean="0"/>
          </a:p>
          <a:p>
            <a:pPr marL="728663" lvl="1" indent="-385763">
              <a:buFont typeface="+mj-lt"/>
              <a:buAutoNum type="arabicPeriod"/>
            </a:pPr>
            <a:r>
              <a:rPr lang="pt-BR" dirty="0" smtClean="0"/>
              <a:t>Pares influenciam o desempenho do estudante i da mesma forma que o desempenho do estudante i também deve afetar o resultado médio de seus pares. Sendo assim, beta1 está sujeito ao viés de </a:t>
            </a:r>
            <a:r>
              <a:rPr lang="pt-BR" dirty="0" err="1" smtClean="0"/>
              <a:t>endogeneidade</a:t>
            </a:r>
            <a:r>
              <a:rPr lang="pt-BR" dirty="0" smtClean="0"/>
              <a:t>. Problema de Reflexão (</a:t>
            </a:r>
            <a:r>
              <a:rPr lang="pt-BR" dirty="0" err="1" smtClean="0"/>
              <a:t>reflection</a:t>
            </a:r>
            <a:r>
              <a:rPr lang="pt-BR" dirty="0" smtClean="0"/>
              <a:t> </a:t>
            </a:r>
            <a:r>
              <a:rPr lang="pt-BR" dirty="0" err="1" smtClean="0"/>
              <a:t>problem</a:t>
            </a:r>
            <a:r>
              <a:rPr lang="pt-BR" dirty="0" smtClean="0"/>
              <a:t>) </a:t>
            </a:r>
            <a:r>
              <a:rPr lang="pt-BR" dirty="0" smtClean="0">
                <a:sym typeface="Wingdings" panose="05000000000000000000" pitchFamily="2" charset="2"/>
              </a:rPr>
              <a:t> </a:t>
            </a:r>
            <a:r>
              <a:rPr lang="pt-BR" dirty="0" err="1" smtClean="0">
                <a:sym typeface="Wingdings" panose="05000000000000000000" pitchFamily="2" charset="2"/>
              </a:rPr>
              <a:t>Mansky</a:t>
            </a:r>
            <a:r>
              <a:rPr lang="pt-BR" dirty="0" smtClean="0">
                <a:sym typeface="Wingdings" panose="05000000000000000000" pitchFamily="2" charset="2"/>
              </a:rPr>
              <a:t> (1993)</a:t>
            </a:r>
            <a:endParaRPr lang="pt-BR" dirty="0" smtClean="0"/>
          </a:p>
          <a:p>
            <a:pPr lvl="1"/>
            <a:endParaRPr lang="pt-BR" dirty="0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495B2-0EDC-44DC-B8A5-C940A04F7E7D}" type="slidenum">
              <a:rPr lang="pt-BR" altLang="pt-BR" smtClean="0"/>
              <a:pPr>
                <a:defRPr/>
              </a:pPr>
              <a:t>24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3452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Identificação</a:t>
            </a:r>
            <a:endParaRPr lang="pt-BR" altLang="pt-BR" cap="none" dirty="0" smtClean="0">
              <a:latin typeface="Tw Cen MT"/>
            </a:endParaRP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28663" lvl="1" indent="-385763">
              <a:buFont typeface="+mj-lt"/>
              <a:buAutoNum type="arabicPeriod" startAt="2"/>
            </a:pPr>
            <a:r>
              <a:rPr lang="en-US" altLang="pt-BR" sz="2800" dirty="0" smtClean="0">
                <a:latin typeface="Tw Cen MT"/>
              </a:rPr>
              <a:t>Além disso</a:t>
            </a:r>
            <a:r>
              <a:rPr lang="pt-BR" altLang="pt-BR" sz="2800" dirty="0" smtClean="0">
                <a:latin typeface="Tw Cen MT"/>
              </a:rPr>
              <a:t>, </a:t>
            </a:r>
            <a:r>
              <a:rPr lang="pt-BR" altLang="pt-BR" sz="2800" dirty="0" smtClean="0">
                <a:latin typeface="Tw Cen MT"/>
              </a:rPr>
              <a:t>pares </a:t>
            </a:r>
            <a:r>
              <a:rPr lang="pt-BR" altLang="pt-BR" sz="2800" dirty="0" smtClean="0">
                <a:latin typeface="Tw Cen MT"/>
              </a:rPr>
              <a:t>se </a:t>
            </a:r>
            <a:r>
              <a:rPr lang="pt-BR" altLang="pt-BR" sz="2800" dirty="0" err="1" smtClean="0">
                <a:latin typeface="Tw Cen MT"/>
              </a:rPr>
              <a:t>autoselecionam</a:t>
            </a:r>
            <a:r>
              <a:rPr lang="pt-BR" altLang="pt-BR" sz="2800" dirty="0" smtClean="0">
                <a:latin typeface="Tw Cen MT"/>
              </a:rPr>
              <a:t> para seus grupos de maneira não observada pelo </a:t>
            </a:r>
            <a:r>
              <a:rPr lang="pt-BR" altLang="pt-BR" sz="2800" dirty="0" err="1" smtClean="0">
                <a:latin typeface="Tw Cen MT"/>
              </a:rPr>
              <a:t>econometrista</a:t>
            </a:r>
            <a:r>
              <a:rPr lang="pt-BR" altLang="pt-BR" sz="2800" dirty="0" smtClean="0">
                <a:latin typeface="Tw Cen MT"/>
              </a:rPr>
              <a:t>. Frequentemente, existe uma </a:t>
            </a:r>
            <a:r>
              <a:rPr lang="pt-BR" altLang="pt-BR" sz="2800" i="1" dirty="0" smtClean="0">
                <a:latin typeface="Tw Cen MT"/>
              </a:rPr>
              <a:t>seleção positiva </a:t>
            </a:r>
            <a:r>
              <a:rPr lang="pt-BR" altLang="pt-BR" sz="2800" dirty="0" smtClean="0">
                <a:latin typeface="Tw Cen MT"/>
              </a:rPr>
              <a:t>em que as pessoas vão para os grupos de pessoas parecidos com elas. Essa seleção positiva poderia </a:t>
            </a:r>
            <a:r>
              <a:rPr lang="pt-BR" altLang="pt-BR" sz="2800" dirty="0" err="1" smtClean="0">
                <a:latin typeface="Tw Cen MT"/>
              </a:rPr>
              <a:t>viesar</a:t>
            </a:r>
            <a:r>
              <a:rPr lang="pt-BR" altLang="pt-BR" sz="2800" dirty="0" smtClean="0">
                <a:latin typeface="Tw Cen MT"/>
              </a:rPr>
              <a:t> para cima os parâmetros de interesse. </a:t>
            </a:r>
            <a:r>
              <a:rPr lang="pt-BR" altLang="pt-BR" sz="2800" dirty="0" err="1" smtClean="0">
                <a:latin typeface="Tw Cen MT"/>
              </a:rPr>
              <a:t>Mansky</a:t>
            </a:r>
            <a:r>
              <a:rPr lang="pt-BR" altLang="pt-BR" sz="2800" dirty="0" smtClean="0">
                <a:latin typeface="Tw Cen MT"/>
              </a:rPr>
              <a:t> denominou esse efeito de </a:t>
            </a:r>
            <a:r>
              <a:rPr lang="pt-BR" altLang="pt-BR" sz="2800" dirty="0" err="1" smtClean="0">
                <a:latin typeface="Tw Cen MT"/>
              </a:rPr>
              <a:t>correlated</a:t>
            </a:r>
            <a:r>
              <a:rPr lang="pt-BR" altLang="pt-BR" sz="2800" dirty="0" smtClean="0">
                <a:latin typeface="Tw Cen MT"/>
              </a:rPr>
              <a:t> </a:t>
            </a:r>
            <a:r>
              <a:rPr lang="pt-BR" altLang="pt-BR" sz="2800" dirty="0" err="1" smtClean="0">
                <a:latin typeface="Tw Cen MT"/>
              </a:rPr>
              <a:t>effect</a:t>
            </a:r>
            <a:r>
              <a:rPr lang="pt-BR" altLang="pt-BR" sz="2800" dirty="0" smtClean="0">
                <a:latin typeface="Tw Cen MT"/>
              </a:rPr>
              <a:t>.</a:t>
            </a: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36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Política de tutoria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0">
              <a:buNone/>
            </a:pPr>
            <a:r>
              <a:rPr lang="en-US" sz="2800" dirty="0" err="1" smtClean="0">
                <a:latin typeface="Tw Cen MT"/>
              </a:rPr>
              <a:t>Programa</a:t>
            </a:r>
            <a:r>
              <a:rPr lang="en-US" sz="2800" dirty="0" smtClean="0">
                <a:latin typeface="Tw Cen MT"/>
              </a:rPr>
              <a:t> </a:t>
            </a:r>
            <a:r>
              <a:rPr lang="en-US" sz="2800" dirty="0">
                <a:latin typeface="Tw Cen MT"/>
              </a:rPr>
              <a:t>de </a:t>
            </a:r>
            <a:r>
              <a:rPr lang="en-US" sz="2800" dirty="0" err="1">
                <a:latin typeface="Tw Cen MT"/>
              </a:rPr>
              <a:t>tutoria</a:t>
            </a:r>
            <a:r>
              <a:rPr lang="en-US" sz="2800" dirty="0">
                <a:latin typeface="Tw Cen MT"/>
              </a:rPr>
              <a:t> a </a:t>
            </a:r>
            <a:r>
              <a:rPr lang="en-US" sz="2800" dirty="0" err="1">
                <a:latin typeface="Tw Cen MT"/>
              </a:rPr>
              <a:t>apenas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alguns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alunos</a:t>
            </a:r>
            <a:r>
              <a:rPr lang="en-US" sz="2800" dirty="0">
                <a:latin typeface="Tw Cen MT"/>
              </a:rPr>
              <a:t> da </a:t>
            </a:r>
            <a:r>
              <a:rPr lang="en-US" sz="2800" dirty="0" err="1">
                <a:latin typeface="Tw Cen MT"/>
              </a:rPr>
              <a:t>escola</a:t>
            </a:r>
            <a:r>
              <a:rPr lang="en-US" sz="2800" dirty="0">
                <a:latin typeface="Tw Cen MT"/>
              </a:rPr>
              <a:t>. Se a nota de um </a:t>
            </a:r>
            <a:r>
              <a:rPr lang="en-US" sz="2800" dirty="0" err="1">
                <a:latin typeface="Tw Cen MT"/>
              </a:rPr>
              <a:t>aluno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cresce</a:t>
            </a:r>
            <a:r>
              <a:rPr lang="en-US" sz="2800" dirty="0">
                <a:latin typeface="Tw Cen MT"/>
              </a:rPr>
              <a:t> com a </a:t>
            </a:r>
            <a:r>
              <a:rPr lang="en-US" sz="2800" dirty="0" err="1">
                <a:latin typeface="Tw Cen MT"/>
              </a:rPr>
              <a:t>média</a:t>
            </a:r>
            <a:r>
              <a:rPr lang="en-US" sz="2800" dirty="0">
                <a:latin typeface="Tw Cen MT"/>
              </a:rPr>
              <a:t> da nota da </a:t>
            </a:r>
            <a:r>
              <a:rPr lang="en-US" sz="2800" dirty="0" err="1">
                <a:latin typeface="Tw Cen MT"/>
              </a:rPr>
              <a:t>escola</a:t>
            </a:r>
            <a:r>
              <a:rPr lang="en-US" sz="2800" dirty="0">
                <a:latin typeface="Tw Cen MT"/>
              </a:rPr>
              <a:t>, um </a:t>
            </a:r>
            <a:r>
              <a:rPr lang="en-US" sz="2800" dirty="0" err="1">
                <a:latin typeface="Tw Cen MT"/>
              </a:rPr>
              <a:t>programa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efetivo</a:t>
            </a:r>
            <a:r>
              <a:rPr lang="en-US" sz="2800" dirty="0">
                <a:latin typeface="Tw Cen MT"/>
              </a:rPr>
              <a:t> de </a:t>
            </a:r>
            <a:r>
              <a:rPr lang="en-US" sz="2800" dirty="0" err="1">
                <a:latin typeface="Tw Cen MT"/>
              </a:rPr>
              <a:t>tutoria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não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somente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ajuda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diretamente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os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tutorados</a:t>
            </a:r>
            <a:r>
              <a:rPr lang="en-US" sz="2800" dirty="0">
                <a:latin typeface="Tw Cen MT"/>
              </a:rPr>
              <a:t> mas, </a:t>
            </a:r>
            <a:r>
              <a:rPr lang="en-US" sz="2800" dirty="0" err="1">
                <a:latin typeface="Tw Cen MT"/>
              </a:rPr>
              <a:t>como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seu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desempenho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melhora</a:t>
            </a:r>
            <a:r>
              <a:rPr lang="en-US" sz="2800" dirty="0">
                <a:latin typeface="Tw Cen MT"/>
              </a:rPr>
              <a:t>, </a:t>
            </a:r>
            <a:r>
              <a:rPr lang="en-US" sz="2800" dirty="0" err="1">
                <a:latin typeface="Tw Cen MT"/>
              </a:rPr>
              <a:t>indiretamente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ajuda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todos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os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estudantes</a:t>
            </a:r>
            <a:r>
              <a:rPr lang="en-US" sz="2800" dirty="0">
                <a:latin typeface="Tw Cen MT"/>
              </a:rPr>
              <a:t> da </a:t>
            </a:r>
            <a:r>
              <a:rPr lang="en-US" sz="2800" dirty="0" err="1">
                <a:latin typeface="Tw Cen MT"/>
              </a:rPr>
              <a:t>escola</a:t>
            </a:r>
            <a:r>
              <a:rPr lang="en-US" sz="2800" dirty="0">
                <a:latin typeface="Tw Cen MT"/>
              </a:rPr>
              <a:t>, com um feedback para </a:t>
            </a:r>
            <a:r>
              <a:rPr lang="en-US" sz="2800" dirty="0" err="1">
                <a:latin typeface="Tw Cen MT"/>
              </a:rPr>
              <a:t>ganhos</a:t>
            </a:r>
            <a:r>
              <a:rPr lang="en-US" sz="2800" dirty="0">
                <a:latin typeface="Tw Cen MT"/>
              </a:rPr>
              <a:t> de nota </a:t>
            </a:r>
            <a:r>
              <a:rPr lang="en-US" sz="2800" dirty="0" err="1">
                <a:latin typeface="Tw Cen MT"/>
              </a:rPr>
              <a:t>adicionais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aos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 smtClean="0">
                <a:latin typeface="Tw Cen MT"/>
              </a:rPr>
              <a:t>tutorados</a:t>
            </a:r>
            <a:r>
              <a:rPr lang="en-US" sz="2800" dirty="0" smtClean="0">
                <a:latin typeface="Tw Cen MT"/>
              </a:rPr>
              <a:t>.</a:t>
            </a:r>
            <a:endParaRPr lang="en-US" sz="2800" dirty="0">
              <a:latin typeface="Tw Cen MT"/>
            </a:endParaRPr>
          </a:p>
          <a:p>
            <a:pPr marL="763588" lvl="2" indent="-363538"/>
            <a:r>
              <a:rPr lang="en-US" sz="2800" dirty="0" err="1" smtClean="0">
                <a:latin typeface="Tw Cen MT"/>
              </a:rPr>
              <a:t>Efeito</a:t>
            </a:r>
            <a:r>
              <a:rPr lang="en-US" sz="2800" dirty="0" smtClean="0">
                <a:latin typeface="Tw Cen MT"/>
              </a:rPr>
              <a:t> </a:t>
            </a:r>
            <a:r>
              <a:rPr lang="en-US" sz="2800" dirty="0" err="1" smtClean="0">
                <a:latin typeface="Tw Cen MT"/>
              </a:rPr>
              <a:t>endogeno</a:t>
            </a:r>
            <a:r>
              <a:rPr lang="en-US" sz="2800" dirty="0" smtClean="0">
                <a:latin typeface="Tw Cen MT"/>
              </a:rPr>
              <a:t> </a:t>
            </a:r>
          </a:p>
          <a:p>
            <a:pPr marL="763588" lvl="2" indent="-363538"/>
            <a:r>
              <a:rPr lang="en-US" sz="2800" dirty="0" err="1" smtClean="0">
                <a:latin typeface="Tw Cen MT"/>
              </a:rPr>
              <a:t>Efeito</a:t>
            </a:r>
            <a:r>
              <a:rPr lang="en-US" sz="2800" dirty="0" smtClean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exógeno</a:t>
            </a:r>
            <a:r>
              <a:rPr lang="en-US" sz="2800" dirty="0">
                <a:latin typeface="Tw Cen MT"/>
              </a:rPr>
              <a:t> e </a:t>
            </a:r>
            <a:r>
              <a:rPr lang="en-US" sz="2800" dirty="0" err="1">
                <a:latin typeface="Tw Cen MT"/>
              </a:rPr>
              <a:t>correlacional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não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geram</a:t>
            </a:r>
            <a:r>
              <a:rPr lang="en-US" sz="2800" dirty="0">
                <a:latin typeface="Tw Cen MT"/>
              </a:rPr>
              <a:t> </a:t>
            </a:r>
            <a:r>
              <a:rPr lang="en-US" sz="2800" dirty="0" err="1">
                <a:latin typeface="Tw Cen MT"/>
              </a:rPr>
              <a:t>esse</a:t>
            </a:r>
            <a:r>
              <a:rPr lang="en-US" sz="2800" dirty="0">
                <a:latin typeface="Tw Cen MT"/>
              </a:rPr>
              <a:t> “</a:t>
            </a:r>
            <a:r>
              <a:rPr lang="en-US" sz="2800" dirty="0" err="1">
                <a:latin typeface="Tw Cen MT"/>
              </a:rPr>
              <a:t>multiplicador</a:t>
            </a:r>
            <a:r>
              <a:rPr lang="en-US" sz="2800" dirty="0">
                <a:latin typeface="Tw Cen MT"/>
              </a:rPr>
              <a:t> social”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229357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 bwMode="auto">
          <a:xfrm>
            <a:off x="628650" y="339001"/>
            <a:ext cx="7886700" cy="13255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b="1" dirty="0" err="1">
                <a:latin typeface="Tw Cen MT"/>
              </a:rPr>
              <a:t>Efeito</a:t>
            </a:r>
            <a:r>
              <a:rPr lang="en-US" b="1" dirty="0">
                <a:latin typeface="Tw Cen MT"/>
              </a:rPr>
              <a:t> </a:t>
            </a:r>
            <a:r>
              <a:rPr lang="en-US" b="1" dirty="0" err="1">
                <a:latin typeface="Tw Cen MT"/>
              </a:rPr>
              <a:t>correlacional</a:t>
            </a:r>
            <a:endParaRPr lang="pt-BR" altLang="pt-BR" i="1" cap="none" dirty="0" smtClean="0">
              <a:latin typeface="Tw Cen MT"/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>
                <a:latin typeface="Tw Cen MT"/>
              </a:rPr>
              <a:t> </a:t>
            </a:r>
            <a:r>
              <a:rPr lang="en-US" b="1" dirty="0" err="1" smtClean="0">
                <a:latin typeface="Tw Cen MT"/>
              </a:rPr>
              <a:t>Efeito</a:t>
            </a:r>
            <a:r>
              <a:rPr lang="en-US" b="1" dirty="0" smtClean="0">
                <a:latin typeface="Tw Cen MT"/>
              </a:rPr>
              <a:t> </a:t>
            </a:r>
            <a:r>
              <a:rPr lang="en-US" b="1" dirty="0" err="1" smtClean="0">
                <a:latin typeface="Tw Cen MT"/>
              </a:rPr>
              <a:t>correlacional</a:t>
            </a:r>
            <a:r>
              <a:rPr lang="en-US" dirty="0" smtClean="0"/>
              <a:t>: </a:t>
            </a:r>
            <a:r>
              <a:rPr lang="en-US" dirty="0" err="1" smtClean="0"/>
              <a:t>Indivíduos</a:t>
            </a:r>
            <a:r>
              <a:rPr lang="en-US" dirty="0" smtClean="0"/>
              <a:t> do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r>
              <a:rPr lang="en-US" dirty="0" smtClean="0"/>
              <a:t> </a:t>
            </a:r>
            <a:r>
              <a:rPr lang="en-US" dirty="0" err="1" smtClean="0"/>
              <a:t>tendem</a:t>
            </a:r>
            <a:r>
              <a:rPr lang="en-US" dirty="0" smtClean="0"/>
              <a:t> a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r>
              <a:rPr lang="en-US" dirty="0" smtClean="0"/>
              <a:t> similar </a:t>
            </a:r>
            <a:r>
              <a:rPr lang="en-US" dirty="0" err="1" smtClean="0"/>
              <a:t>pois</a:t>
            </a:r>
            <a:r>
              <a:rPr lang="en-US" dirty="0" smtClean="0"/>
              <a:t> </a:t>
            </a:r>
            <a:r>
              <a:rPr lang="en-US" dirty="0" err="1" smtClean="0"/>
              <a:t>possuem</a:t>
            </a:r>
            <a:r>
              <a:rPr lang="en-US" dirty="0" smtClean="0"/>
              <a:t>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similares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se </a:t>
            </a:r>
            <a:r>
              <a:rPr lang="en-US" dirty="0" err="1" smtClean="0"/>
              <a:t>defrontam</a:t>
            </a:r>
            <a:r>
              <a:rPr lang="en-US" dirty="0" smtClean="0"/>
              <a:t> com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</a:t>
            </a:r>
            <a:r>
              <a:rPr lang="en-US" dirty="0" err="1" smtClean="0"/>
              <a:t>institucional</a:t>
            </a:r>
            <a:r>
              <a:rPr lang="en-US" dirty="0" smtClean="0"/>
              <a:t>. (</a:t>
            </a:r>
            <a:r>
              <a:rPr lang="en-US" dirty="0" err="1" smtClean="0"/>
              <a:t>problema</a:t>
            </a:r>
            <a:r>
              <a:rPr lang="en-US" dirty="0" smtClean="0"/>
              <a:t> de </a:t>
            </a:r>
            <a:r>
              <a:rPr lang="en-US" dirty="0" err="1" smtClean="0"/>
              <a:t>autosseleção</a:t>
            </a:r>
            <a:r>
              <a:rPr lang="en-US" dirty="0"/>
              <a:t>)</a:t>
            </a:r>
            <a:r>
              <a:rPr lang="en-US" dirty="0" smtClean="0"/>
              <a:t>  Ex: </a:t>
            </a:r>
            <a:r>
              <a:rPr lang="en-US" dirty="0" err="1" smtClean="0"/>
              <a:t>Efeito</a:t>
            </a:r>
            <a:r>
              <a:rPr lang="en-US" dirty="0" smtClean="0"/>
              <a:t> </a:t>
            </a:r>
            <a:r>
              <a:rPr lang="en-US" dirty="0" err="1" smtClean="0"/>
              <a:t>correlacional</a:t>
            </a:r>
            <a:r>
              <a:rPr lang="en-US" dirty="0" smtClean="0"/>
              <a:t> </a:t>
            </a:r>
            <a:r>
              <a:rPr lang="en-US" dirty="0" err="1" smtClean="0"/>
              <a:t>ocorre</a:t>
            </a:r>
            <a:r>
              <a:rPr lang="en-US" dirty="0" smtClean="0"/>
              <a:t> se </a:t>
            </a:r>
            <a:r>
              <a:rPr lang="en-US" dirty="0" err="1" smtClean="0"/>
              <a:t>jovens</a:t>
            </a:r>
            <a:r>
              <a:rPr lang="en-US" dirty="0" smtClean="0"/>
              <a:t> da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escola</a:t>
            </a:r>
            <a:r>
              <a:rPr lang="en-US" dirty="0" smtClean="0"/>
              <a:t> </a:t>
            </a:r>
            <a:r>
              <a:rPr lang="en-US" dirty="0" err="1" smtClean="0"/>
              <a:t>tendem</a:t>
            </a:r>
            <a:r>
              <a:rPr lang="en-US" dirty="0" smtClean="0"/>
              <a:t> a </a:t>
            </a:r>
            <a:r>
              <a:rPr lang="en-US" dirty="0" err="1" smtClean="0"/>
              <a:t>ter</a:t>
            </a:r>
            <a:r>
              <a:rPr lang="en-US" dirty="0" smtClean="0"/>
              <a:t>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desempenho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fato</a:t>
            </a:r>
            <a:r>
              <a:rPr lang="en-US" dirty="0" smtClean="0"/>
              <a:t> de </a:t>
            </a:r>
            <a:r>
              <a:rPr lang="en-US" dirty="0" err="1" smtClean="0"/>
              <a:t>possuírem</a:t>
            </a:r>
            <a:r>
              <a:rPr lang="en-US" dirty="0" smtClean="0"/>
              <a:t> background familiar </a:t>
            </a:r>
            <a:r>
              <a:rPr lang="en-US" dirty="0" err="1" smtClean="0"/>
              <a:t>semelhante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terem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mesmos</a:t>
            </a:r>
            <a:r>
              <a:rPr lang="en-US" dirty="0" smtClean="0"/>
              <a:t> </a:t>
            </a:r>
            <a:r>
              <a:rPr lang="en-US" dirty="0" err="1" smtClean="0"/>
              <a:t>professores</a:t>
            </a:r>
            <a:r>
              <a:rPr lang="en-US" dirty="0" smtClean="0"/>
              <a:t>. </a:t>
            </a:r>
            <a:endParaRPr lang="en-US" sz="2400" dirty="0">
              <a:latin typeface="Tw Cen MT"/>
            </a:endParaRPr>
          </a:p>
        </p:txBody>
      </p:sp>
      <p:sp>
        <p:nvSpPr>
          <p:cNvPr id="10244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4280B8A-2E13-4E2A-BE68-0E72A16AEE15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Identificação</a:t>
            </a:r>
            <a:endParaRPr lang="pt-B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489166"/>
                <a:ext cx="7886700" cy="4687797"/>
              </a:xfrm>
            </p:spPr>
            <p:txBody>
              <a:bodyPr>
                <a:normAutofit fontScale="92500" lnSpcReduction="10000"/>
              </a:bodyPr>
              <a:lstStyle/>
              <a:p>
                <a:pPr marL="728663" lvl="1" indent="-385763">
                  <a:buFont typeface="+mj-lt"/>
                  <a:buAutoNum type="arabicPeriod" startAt="3"/>
                </a:pP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Separar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os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efeitos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endógeno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e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exógeno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dos pares é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bastante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complicado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(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mesmo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se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resolveu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o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problema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 de </a:t>
                </a:r>
                <a:r>
                  <a:rPr lang="en-US" altLang="pt-BR" sz="2800" dirty="0" err="1" smtClean="0">
                    <a:latin typeface="Tw Cen MT" panose="020B0602020104020603" pitchFamily="34" charset="0"/>
                  </a:rPr>
                  <a:t>autoseleção</a:t>
                </a:r>
                <a:r>
                  <a:rPr lang="en-US" altLang="pt-BR" sz="2800" dirty="0" smtClean="0">
                    <a:latin typeface="Tw Cen MT" panose="020B0602020104020603" pitchFamily="34" charset="0"/>
                  </a:rPr>
                  <a:t>).</a:t>
                </a:r>
              </a:p>
              <a:p>
                <a:pPr marL="342900" lvl="1" indent="0">
                  <a:buNone/>
                </a:pPr>
                <a:endParaRPr lang="en-US" altLang="pt-BR" sz="2800" dirty="0" smtClean="0">
                  <a:latin typeface="Tw Cen MT" panose="020B0602020104020603" pitchFamily="34" charset="0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altLang="pt-BR" sz="28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pt-BR" altLang="pt-BR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acc>
                      <m:accPr>
                        <m:chr m:val="̅"/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pt-BR" alt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pt-BR" alt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acc>
                      <m:accPr>
                        <m:chr m:val="̅"/>
                        <m:ctrlP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pt-BR" altLang="pt-BR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pt-BR" altLang="pt-BR" sz="2800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t-BR" altLang="pt-BR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b>
                        <m:r>
                          <a:rPr lang="pt-BR" altLang="pt-BR" sz="28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pt-BR" sz="2800" dirty="0" smtClean="0">
                  <a:latin typeface="Tw Cen MT" panose="020B0602020104020603" pitchFamily="34" charset="0"/>
                </a:endParaRPr>
              </a:p>
              <a:p>
                <a:r>
                  <a:rPr lang="pt-BR" dirty="0">
                    <a:latin typeface="Tw Cen MT" panose="020B0602020104020603" pitchFamily="34" charset="0"/>
                  </a:rPr>
                  <a:t>Identificar beta1 e gama2 é difícil: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pt-BR" dirty="0">
                    <a:latin typeface="Tw Cen MT" panose="020B0602020104020603" pitchFamily="34" charset="0"/>
                  </a:rPr>
                  <a:t> </a:t>
                </a:r>
                <a:r>
                  <a:rPr lang="pt-BR" dirty="0">
                    <a:latin typeface="Tw Cen MT" panose="020B0602020104020603" pitchFamily="34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b>
                            <m: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pt-BR" alt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pt-BR" dirty="0">
                  <a:latin typeface="Tw Cen MT" panose="020B0602020104020603" pitchFamily="34" charset="0"/>
                </a:endParaRPr>
              </a:p>
              <a:p>
                <a:endParaRPr lang="pt-BR" dirty="0">
                  <a:latin typeface="Tw Cen MT" panose="020B0602020104020603" pitchFamily="34" charset="0"/>
                </a:endParaRPr>
              </a:p>
              <a:p>
                <a:r>
                  <a:rPr lang="pt-BR" dirty="0">
                    <a:latin typeface="Tw Cen MT" panose="020B0602020104020603" pitchFamily="34" charset="0"/>
                  </a:rPr>
                  <a:t>Observação: efeito endógeno tem um potencial multiplicador: uma mudança no desempenho do estudante i deve afetar seus pares e então refletir de volta no próprio estudante i, que por sua vez afetará seus pares e, assim por diante.</a:t>
                </a: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489166"/>
                <a:ext cx="7886700" cy="4687797"/>
              </a:xfrm>
              <a:blipFill>
                <a:blip r:embed="rId2"/>
                <a:stretch>
                  <a:fillRect l="-1159" t="-2731" r="-22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BEC97-29E6-4EC5-B68E-3EF2D9B29063}" type="slidenum">
              <a:rPr lang="pt-BR" altLang="pt-BR" smtClean="0"/>
              <a:pPr>
                <a:defRPr/>
              </a:pPr>
              <a:t>28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5063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Moderna literatura de </a:t>
            </a:r>
            <a:r>
              <a:rPr lang="pt-BR" dirty="0" err="1"/>
              <a:t>peer</a:t>
            </a:r>
            <a:r>
              <a:rPr lang="pt-BR" dirty="0"/>
              <a:t> tem tentado lidar com esses desafios.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Mais comum:</a:t>
            </a:r>
          </a:p>
          <a:p>
            <a:r>
              <a:rPr lang="pt-BR" dirty="0" smtClean="0"/>
              <a:t>I) estudos trabalham com efeitos fixos de escolas e/ou alunos como forma de controlar for </a:t>
            </a:r>
            <a:r>
              <a:rPr lang="pt-BR" dirty="0" err="1" smtClean="0"/>
              <a:t>selection</a:t>
            </a:r>
            <a:r>
              <a:rPr lang="pt-BR" dirty="0" smtClean="0"/>
              <a:t> </a:t>
            </a:r>
            <a:r>
              <a:rPr lang="pt-BR" dirty="0" err="1" smtClean="0"/>
              <a:t>into</a:t>
            </a:r>
            <a:r>
              <a:rPr lang="pt-BR" dirty="0" smtClean="0"/>
              <a:t> </a:t>
            </a:r>
            <a:r>
              <a:rPr lang="pt-BR" dirty="0" err="1" smtClean="0"/>
              <a:t>peer</a:t>
            </a:r>
            <a:r>
              <a:rPr lang="pt-BR" dirty="0" smtClean="0"/>
              <a:t> </a:t>
            </a:r>
            <a:r>
              <a:rPr lang="pt-BR" dirty="0" err="1" smtClean="0"/>
              <a:t>groups</a:t>
            </a:r>
            <a:endParaRPr lang="pt-BR" dirty="0"/>
          </a:p>
          <a:p>
            <a:r>
              <a:rPr lang="pt-BR" dirty="0" smtClean="0"/>
              <a:t>II) estudos confiam em alguma variação exógena na composição dos pares</a:t>
            </a:r>
          </a:p>
          <a:p>
            <a:r>
              <a:rPr lang="pt-BR" dirty="0" smtClean="0"/>
              <a:t>Em geral, os estudos não identificam os efeitos endógenos e exógenos separadamente. 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BEC97-29E6-4EC5-B68E-3EF2D9B29063}" type="slidenum">
              <a:rPr lang="pt-BR" altLang="pt-BR" smtClean="0"/>
              <a:pPr>
                <a:defRPr/>
              </a:pPr>
              <a:t>29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447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latin typeface="Tw Cen MT" panose="020B0602020104020603" pitchFamily="34" charset="0"/>
              </a:rPr>
              <a:t>PEER EFFECT EM EDUCAÇÃO </a:t>
            </a:r>
            <a:r>
              <a:rPr lang="pt-BR" dirty="0" smtClean="0">
                <a:latin typeface="Tw Cen MT" panose="020B0602020104020603" pitchFamily="34" charset="0"/>
              </a:rPr>
              <a:t>IDEIA BASICA</a:t>
            </a:r>
            <a:endParaRPr lang="pt-BR" dirty="0"/>
          </a:p>
        </p:txBody>
      </p:sp>
      <p:sp>
        <p:nvSpPr>
          <p:cNvPr id="4" name="Subtítulo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522805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Identificação</a:t>
            </a:r>
            <a:endParaRPr lang="pt-BR" altLang="pt-BR" cap="none" dirty="0" smtClean="0">
              <a:latin typeface="Tw Cen M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pt-BR" dirty="0" smtClean="0">
                    <a:latin typeface="Tw Cen MT"/>
                  </a:rPr>
                  <a:t>O que </a:t>
                </a:r>
                <a:r>
                  <a:rPr lang="en-US" altLang="pt-BR" dirty="0" err="1" smtClean="0">
                    <a:latin typeface="Tw Cen MT"/>
                  </a:rPr>
                  <a:t>esses</a:t>
                </a:r>
                <a:r>
                  <a:rPr lang="en-US" altLang="pt-BR" dirty="0" smtClean="0">
                    <a:latin typeface="Tw Cen MT"/>
                  </a:rPr>
                  <a:t> papers </a:t>
                </a:r>
                <a:r>
                  <a:rPr lang="en-US" altLang="pt-BR" dirty="0" err="1" smtClean="0">
                    <a:latin typeface="Tw Cen MT"/>
                  </a:rPr>
                  <a:t>fazem</a:t>
                </a:r>
                <a:r>
                  <a:rPr lang="en-US" altLang="pt-BR" dirty="0" smtClean="0">
                    <a:latin typeface="Tw Cen MT"/>
                  </a:rPr>
                  <a:t> é </a:t>
                </a:r>
                <a:r>
                  <a:rPr lang="en-US" altLang="pt-BR" dirty="0" err="1" smtClean="0">
                    <a:latin typeface="Tw Cen MT"/>
                  </a:rPr>
                  <a:t>estimar</a:t>
                </a:r>
                <a:r>
                  <a:rPr lang="en-US" altLang="pt-BR" dirty="0" smtClean="0">
                    <a:latin typeface="Tw Cen MT"/>
                  </a:rPr>
                  <a:t> o </a:t>
                </a:r>
                <a:r>
                  <a:rPr lang="en-US" altLang="pt-BR" dirty="0" err="1" smtClean="0">
                    <a:latin typeface="Tw Cen MT"/>
                  </a:rPr>
                  <a:t>efeito</a:t>
                </a:r>
                <a:r>
                  <a:rPr lang="en-US" altLang="pt-BR" dirty="0" smtClean="0">
                    <a:latin typeface="Tw Cen MT"/>
                  </a:rPr>
                  <a:t> </a:t>
                </a:r>
                <a:r>
                  <a:rPr lang="en-US" altLang="pt-BR" dirty="0" smtClean="0">
                    <a:latin typeface="Tw Cen MT"/>
                  </a:rPr>
                  <a:t>das </a:t>
                </a:r>
                <a:r>
                  <a:rPr lang="en-US" altLang="pt-BR" dirty="0" err="1" smtClean="0">
                    <a:latin typeface="Tw Cen MT"/>
                  </a:rPr>
                  <a:t>mudanças</a:t>
                </a:r>
                <a:r>
                  <a:rPr lang="en-US" altLang="pt-BR" dirty="0" smtClean="0">
                    <a:latin typeface="Tw Cen MT"/>
                  </a:rPr>
                  <a:t> de </a:t>
                </a:r>
                <a:r>
                  <a:rPr lang="en-US" altLang="pt-BR" dirty="0" err="1" smtClean="0">
                    <a:latin typeface="Tw Cen MT"/>
                  </a:rPr>
                  <a:t>composição</a:t>
                </a:r>
                <a:r>
                  <a:rPr lang="en-US" altLang="pt-BR" dirty="0" smtClean="0">
                    <a:latin typeface="Tw Cen MT"/>
                  </a:rPr>
                  <a:t> dos </a:t>
                </a:r>
                <a:r>
                  <a:rPr lang="en-US" altLang="pt-BR" dirty="0" err="1" smtClean="0">
                    <a:latin typeface="Tw Cen MT"/>
                  </a:rPr>
                  <a:t>grupos</a:t>
                </a:r>
                <a:r>
                  <a:rPr lang="en-US" altLang="pt-BR" dirty="0" smtClean="0">
                    <a:latin typeface="Tw Cen MT"/>
                  </a:rPr>
                  <a:t>, </a:t>
                </a:r>
                <a:r>
                  <a:rPr lang="en-US" altLang="pt-BR" dirty="0" err="1" smtClean="0">
                    <a:latin typeface="Tw Cen MT"/>
                  </a:rPr>
                  <a:t>sem</a:t>
                </a:r>
                <a:r>
                  <a:rPr lang="en-US" altLang="pt-BR" dirty="0" smtClean="0">
                    <a:latin typeface="Tw Cen MT"/>
                  </a:rPr>
                  <a:t> </a:t>
                </a:r>
                <a:r>
                  <a:rPr lang="en-US" altLang="pt-BR" dirty="0" err="1" smtClean="0">
                    <a:latin typeface="Tw Cen MT"/>
                  </a:rPr>
                  <a:t>recuperar</a:t>
                </a:r>
                <a:r>
                  <a:rPr lang="en-US" altLang="pt-BR" dirty="0" smtClean="0">
                    <a:latin typeface="Tw Cen MT"/>
                  </a:rPr>
                  <a:t> </a:t>
                </a:r>
                <a:r>
                  <a:rPr lang="en-US" altLang="pt-BR" dirty="0" err="1" smtClean="0">
                    <a:latin typeface="Tw Cen MT"/>
                  </a:rPr>
                  <a:t>os</a:t>
                </a:r>
                <a:r>
                  <a:rPr lang="en-US" altLang="pt-BR" dirty="0" smtClean="0">
                    <a:latin typeface="Tw Cen MT"/>
                  </a:rPr>
                  <a:t> </a:t>
                </a:r>
                <a:r>
                  <a:rPr lang="en-US" altLang="pt-BR" dirty="0" err="1" smtClean="0">
                    <a:latin typeface="Tw Cen MT"/>
                  </a:rPr>
                  <a:t>parâmetros</a:t>
                </a:r>
                <a:r>
                  <a:rPr lang="en-US" altLang="pt-BR" dirty="0" smtClean="0">
                    <a:latin typeface="Tw Cen M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pt-BR" dirty="0">
                    <a:latin typeface="Tw Cen MT"/>
                  </a:rPr>
                  <a:t>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pt-BR" dirty="0" smtClean="0">
                    <a:latin typeface="Tw Cen MT"/>
                  </a:rPr>
                  <a:t> (</a:t>
                </a:r>
                <a:r>
                  <a:rPr lang="en-US" altLang="pt-BR" dirty="0" err="1" smtClean="0">
                    <a:latin typeface="Tw Cen MT"/>
                  </a:rPr>
                  <a:t>estimam</a:t>
                </a:r>
                <a:r>
                  <a:rPr lang="en-US" altLang="pt-BR" dirty="0" smtClean="0">
                    <a:latin typeface="Tw Cen MT"/>
                  </a:rPr>
                  <a:t> a forma </a:t>
                </a:r>
                <a:r>
                  <a:rPr lang="en-US" altLang="pt-BR" dirty="0" err="1" smtClean="0">
                    <a:latin typeface="Tw Cen MT"/>
                  </a:rPr>
                  <a:t>reduzida</a:t>
                </a:r>
                <a:r>
                  <a:rPr lang="en-US" altLang="pt-BR" dirty="0" smtClean="0">
                    <a:latin typeface="Tw Cen MT"/>
                  </a:rPr>
                  <a:t> do </a:t>
                </a:r>
                <a:r>
                  <a:rPr lang="en-US" altLang="pt-BR" dirty="0" err="1" smtClean="0">
                    <a:latin typeface="Tw Cen MT"/>
                  </a:rPr>
                  <a:t>modelo</a:t>
                </a:r>
                <a:r>
                  <a:rPr lang="en-US" altLang="pt-BR" dirty="0" smtClean="0">
                    <a:latin typeface="Tw Cen MT"/>
                  </a:rPr>
                  <a:t>).</a:t>
                </a:r>
                <a:endParaRPr lang="en-US" altLang="pt-BR" dirty="0" smtClean="0">
                  <a:latin typeface="Tw Cen MT"/>
                </a:endParaRPr>
              </a:p>
            </p:txBody>
          </p:sp>
        </mc:Choice>
        <mc:Fallback>
          <p:sp>
            <p:nvSpPr>
              <p:cNvPr id="12291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381" r="-123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30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2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Identificação</a:t>
            </a:r>
            <a:endParaRPr lang="pt-BR" altLang="pt-BR" cap="none" dirty="0" smtClean="0">
              <a:latin typeface="Tw Cen M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altLang="pt-BR" dirty="0">
                    <a:latin typeface="Tw Cen MT"/>
                  </a:rPr>
                  <a:t>Outro </a:t>
                </a:r>
                <a:r>
                  <a:rPr lang="en-US" altLang="pt-BR" dirty="0" err="1">
                    <a:latin typeface="Tw Cen MT"/>
                  </a:rPr>
                  <a:t>jeito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consiste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em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assumir</a:t>
                </a:r>
                <a:r>
                  <a:rPr lang="en-US" altLang="pt-BR" dirty="0">
                    <a:latin typeface="Tw Cen MT"/>
                  </a:rPr>
                  <a:t> que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t-BR" alt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altLang="pt-BR" dirty="0">
                    <a:latin typeface="Tw Cen MT"/>
                  </a:rPr>
                  <a:t>, </a:t>
                </a:r>
                <a:r>
                  <a:rPr lang="en-US" altLang="pt-BR" dirty="0" err="1">
                    <a:latin typeface="Tw Cen MT"/>
                  </a:rPr>
                  <a:t>ou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seja</a:t>
                </a:r>
                <a:r>
                  <a:rPr lang="en-US" altLang="pt-BR" dirty="0">
                    <a:latin typeface="Tw Cen MT"/>
                  </a:rPr>
                  <a:t>, que </a:t>
                </a:r>
                <a:r>
                  <a:rPr lang="en-US" altLang="pt-BR" dirty="0" err="1">
                    <a:latin typeface="Tw Cen MT"/>
                  </a:rPr>
                  <a:t>todo</a:t>
                </a:r>
                <a:r>
                  <a:rPr lang="en-US" altLang="pt-BR" dirty="0">
                    <a:latin typeface="Tw Cen MT"/>
                  </a:rPr>
                  <a:t> o </a:t>
                </a:r>
                <a:r>
                  <a:rPr lang="en-US" altLang="pt-BR" dirty="0" err="1">
                    <a:latin typeface="Tw Cen MT"/>
                  </a:rPr>
                  <a:t>efeito</a:t>
                </a:r>
                <a:r>
                  <a:rPr lang="en-US" altLang="pt-BR" dirty="0">
                    <a:latin typeface="Tw Cen MT"/>
                  </a:rPr>
                  <a:t> dos pares se </a:t>
                </a:r>
                <a:r>
                  <a:rPr lang="en-US" altLang="pt-BR" dirty="0" err="1">
                    <a:latin typeface="Tw Cen MT"/>
                  </a:rPr>
                  <a:t>dá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endogenamente</a:t>
                </a:r>
                <a:r>
                  <a:rPr lang="en-US" altLang="pt-BR" dirty="0">
                    <a:latin typeface="Tw Cen MT"/>
                  </a:rPr>
                  <a:t>. </a:t>
                </a:r>
              </a:p>
              <a:p>
                <a:r>
                  <a:rPr lang="en-US" altLang="pt-BR" dirty="0" err="1">
                    <a:latin typeface="Tw Cen MT"/>
                  </a:rPr>
                  <a:t>Assim</a:t>
                </a:r>
                <a:r>
                  <a:rPr lang="en-US" altLang="pt-BR" dirty="0">
                    <a:latin typeface="Tw Cen MT"/>
                  </a:rPr>
                  <a:t>, </a:t>
                </a:r>
                <a:r>
                  <a:rPr lang="en-US" altLang="pt-BR" dirty="0" err="1">
                    <a:latin typeface="Tw Cen MT"/>
                  </a:rPr>
                  <a:t>pode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instrumentalizar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os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resultados</a:t>
                </a:r>
                <a:r>
                  <a:rPr lang="en-US" altLang="pt-BR" dirty="0">
                    <a:latin typeface="Tw Cen MT"/>
                  </a:rPr>
                  <a:t> dos pares </a:t>
                </a:r>
                <a:r>
                  <a:rPr lang="en-US" altLang="pt-BR" dirty="0" err="1">
                    <a:latin typeface="Tw Cen MT"/>
                  </a:rPr>
                  <a:t>utilizando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como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instrumento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características</a:t>
                </a:r>
                <a:r>
                  <a:rPr lang="en-US" altLang="pt-BR" dirty="0">
                    <a:latin typeface="Tw Cen MT"/>
                  </a:rPr>
                  <a:t> de background </a:t>
                </a:r>
                <a:r>
                  <a:rPr lang="en-US" altLang="pt-BR" dirty="0" err="1">
                    <a:latin typeface="Tw Cen MT"/>
                  </a:rPr>
                  <a:t>exógenas</a:t>
                </a:r>
                <a:r>
                  <a:rPr lang="en-US" altLang="pt-BR" dirty="0">
                    <a:latin typeface="Tw Cen MT"/>
                  </a:rPr>
                  <a:t> dos pares e, </a:t>
                </a:r>
                <a:r>
                  <a:rPr lang="en-US" altLang="pt-BR" dirty="0" err="1">
                    <a:latin typeface="Tw Cen MT"/>
                  </a:rPr>
                  <a:t>assim</a:t>
                </a:r>
                <a:r>
                  <a:rPr lang="en-US" altLang="pt-BR" dirty="0">
                    <a:latin typeface="Tw Cen MT"/>
                  </a:rPr>
                  <a:t>, </a:t>
                </a:r>
                <a:r>
                  <a:rPr lang="en-US" altLang="pt-BR" dirty="0" err="1">
                    <a:latin typeface="Tw Cen MT"/>
                  </a:rPr>
                  <a:t>estimar</a:t>
                </a:r>
                <a:r>
                  <a:rPr lang="en-US" altLang="pt-BR" dirty="0">
                    <a:latin typeface="Tw Cen MT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pt-BR" dirty="0">
                    <a:latin typeface="Tw Cen MT"/>
                  </a:rPr>
                  <a:t>.</a:t>
                </a:r>
              </a:p>
              <a:p>
                <a:r>
                  <a:rPr lang="en-US" altLang="pt-BR" dirty="0">
                    <a:latin typeface="Tw Cen MT"/>
                  </a:rPr>
                  <a:t>Ex: </a:t>
                </a:r>
                <a:r>
                  <a:rPr lang="en-US" altLang="pt-BR" dirty="0" err="1">
                    <a:latin typeface="Tw Cen MT"/>
                  </a:rPr>
                  <a:t>instrumento</a:t>
                </a:r>
                <a:r>
                  <a:rPr lang="en-US" altLang="pt-BR" dirty="0">
                    <a:latin typeface="Tw Cen MT"/>
                    <a:sym typeface="Wingdings" panose="05000000000000000000" pitchFamily="2" charset="2"/>
                  </a:rPr>
                  <a:t>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usar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resultados</a:t>
                </a:r>
                <a:r>
                  <a:rPr lang="en-US" altLang="pt-BR" dirty="0">
                    <a:latin typeface="Tw Cen MT"/>
                  </a:rPr>
                  <a:t> dos “amigos dos meus amigos” (</a:t>
                </a:r>
                <a:r>
                  <a:rPr lang="en-US" altLang="pt-BR" dirty="0" err="1">
                    <a:latin typeface="Tw Cen MT"/>
                  </a:rPr>
                  <a:t>aqueles</a:t>
                </a:r>
                <a:r>
                  <a:rPr lang="en-US" altLang="pt-BR" dirty="0">
                    <a:latin typeface="Tw Cen MT"/>
                  </a:rPr>
                  <a:t> com </a:t>
                </a:r>
                <a:r>
                  <a:rPr lang="en-US" altLang="pt-BR" dirty="0" err="1">
                    <a:latin typeface="Tw Cen MT"/>
                  </a:rPr>
                  <a:t>os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quais</a:t>
                </a:r>
                <a:r>
                  <a:rPr lang="en-US" altLang="pt-BR" dirty="0">
                    <a:latin typeface="Tw Cen MT"/>
                  </a:rPr>
                  <a:t> o </a:t>
                </a:r>
                <a:r>
                  <a:rPr lang="en-US" altLang="pt-BR" dirty="0" err="1">
                    <a:latin typeface="Tw Cen MT"/>
                  </a:rPr>
                  <a:t>indivíduo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nao</a:t>
                </a:r>
                <a:r>
                  <a:rPr lang="en-US" altLang="pt-BR" dirty="0">
                    <a:latin typeface="Tw Cen MT"/>
                  </a:rPr>
                  <a:t> tem </a:t>
                </a:r>
                <a:r>
                  <a:rPr lang="en-US" altLang="pt-BR" dirty="0" err="1">
                    <a:latin typeface="Tw Cen MT"/>
                  </a:rPr>
                  <a:t>contato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direto</a:t>
                </a:r>
                <a:r>
                  <a:rPr lang="en-US" altLang="pt-BR" dirty="0">
                    <a:latin typeface="Tw Cen MT"/>
                  </a:rPr>
                  <a:t>): </a:t>
                </a:r>
                <a:r>
                  <a:rPr lang="en-US" altLang="pt-BR" dirty="0" err="1">
                    <a:latin typeface="Tw Cen MT"/>
                  </a:rPr>
                  <a:t>só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>
                    <a:latin typeface="Tw Cen MT"/>
                  </a:rPr>
                  <a:t>me </a:t>
                </a:r>
                <a:r>
                  <a:rPr lang="en-US" altLang="pt-BR" dirty="0" err="1">
                    <a:latin typeface="Tw Cen MT"/>
                  </a:rPr>
                  <a:t>afetam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por</a:t>
                </a:r>
                <a:r>
                  <a:rPr lang="en-US" altLang="pt-BR" dirty="0">
                    <a:latin typeface="Tw Cen MT"/>
                  </a:rPr>
                  <a:t> </a:t>
                </a:r>
                <a:r>
                  <a:rPr lang="en-US" altLang="pt-BR" dirty="0" err="1">
                    <a:latin typeface="Tw Cen MT"/>
                  </a:rPr>
                  <a:t>meio</a:t>
                </a:r>
                <a:r>
                  <a:rPr lang="en-US" altLang="pt-BR" dirty="0">
                    <a:latin typeface="Tw Cen MT"/>
                  </a:rPr>
                  <a:t> dos meus amigos</a:t>
                </a:r>
              </a:p>
            </p:txBody>
          </p:sp>
        </mc:Choice>
        <mc:Fallback>
          <p:sp>
            <p:nvSpPr>
              <p:cNvPr id="12291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391" t="-2381" r="-2473" b="-14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31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77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Literatura</a:t>
            </a:r>
            <a:endParaRPr lang="pt-BR" dirty="0"/>
          </a:p>
        </p:txBody>
      </p:sp>
      <p:sp>
        <p:nvSpPr>
          <p:cNvPr id="6" name="Subtítulo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230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err="1" smtClean="0">
                <a:latin typeface="Tw Cen MT"/>
              </a:rPr>
              <a:t>Hoxby</a:t>
            </a:r>
            <a:r>
              <a:rPr lang="pt-BR" altLang="pt-BR" cap="none" dirty="0" smtClean="0">
                <a:latin typeface="Tw Cen MT"/>
              </a:rPr>
              <a:t> e </a:t>
            </a:r>
            <a:r>
              <a:rPr lang="pt-BR" altLang="pt-BR" cap="none" dirty="0" err="1" smtClean="0">
                <a:latin typeface="Tw Cen MT"/>
              </a:rPr>
              <a:t>Weingarth</a:t>
            </a:r>
            <a:r>
              <a:rPr lang="pt-BR" altLang="pt-BR" cap="none" dirty="0" smtClean="0">
                <a:latin typeface="Tw Cen MT"/>
              </a:rPr>
              <a:t> (2005)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Utilizam</a:t>
            </a:r>
            <a:r>
              <a:rPr lang="en-US" dirty="0"/>
              <a:t> a </a:t>
            </a:r>
            <a:r>
              <a:rPr lang="en-US" dirty="0" err="1"/>
              <a:t>política</a:t>
            </a:r>
            <a:r>
              <a:rPr lang="en-US" dirty="0"/>
              <a:t> de </a:t>
            </a:r>
            <a:r>
              <a:rPr lang="en-US" i="1" dirty="0"/>
              <a:t>re</a:t>
            </a:r>
            <a:r>
              <a:rPr lang="en-US" dirty="0"/>
              <a:t>-</a:t>
            </a:r>
            <a:r>
              <a:rPr lang="en-US" dirty="0" err="1"/>
              <a:t>atribuição</a:t>
            </a:r>
            <a:r>
              <a:rPr lang="en-US" dirty="0"/>
              <a:t> dos </a:t>
            </a:r>
            <a:r>
              <a:rPr lang="en-US" dirty="0" err="1"/>
              <a:t>alunos</a:t>
            </a:r>
            <a:r>
              <a:rPr lang="en-US" dirty="0"/>
              <a:t> </a:t>
            </a:r>
            <a:r>
              <a:rPr lang="en-US" dirty="0" err="1"/>
              <a:t>às</a:t>
            </a:r>
            <a:r>
              <a:rPr lang="en-US" dirty="0"/>
              <a:t> </a:t>
            </a:r>
            <a:r>
              <a:rPr lang="en-US" dirty="0" err="1"/>
              <a:t>escolas</a:t>
            </a:r>
            <a:r>
              <a:rPr lang="en-US" dirty="0"/>
              <a:t> no </a:t>
            </a:r>
            <a:r>
              <a:rPr lang="en-US" dirty="0" err="1"/>
              <a:t>condado</a:t>
            </a:r>
            <a:r>
              <a:rPr lang="en-US" dirty="0"/>
              <a:t> Wake (NC) com o </a:t>
            </a:r>
            <a:r>
              <a:rPr lang="en-US" dirty="0" err="1"/>
              <a:t>objetivo</a:t>
            </a:r>
            <a:r>
              <a:rPr lang="en-US" dirty="0"/>
              <a:t> de </a:t>
            </a:r>
            <a:r>
              <a:rPr lang="en-US" dirty="0" err="1"/>
              <a:t>reduzir</a:t>
            </a:r>
            <a:r>
              <a:rPr lang="en-US" dirty="0"/>
              <a:t> a </a:t>
            </a:r>
            <a:r>
              <a:rPr lang="en-US" dirty="0" err="1"/>
              <a:t>disparidade</a:t>
            </a:r>
            <a:r>
              <a:rPr lang="en-US" dirty="0"/>
              <a:t> de background </a:t>
            </a:r>
            <a:r>
              <a:rPr lang="en-US" dirty="0" err="1"/>
              <a:t>socioeconômico</a:t>
            </a:r>
            <a:r>
              <a:rPr lang="en-US" dirty="0"/>
              <a:t> </a:t>
            </a:r>
            <a:r>
              <a:rPr lang="en-US" dirty="0" err="1"/>
              <a:t>médio</a:t>
            </a:r>
            <a:r>
              <a:rPr lang="en-US" dirty="0"/>
              <a:t> dos </a:t>
            </a:r>
            <a:r>
              <a:rPr lang="en-US" dirty="0" err="1"/>
              <a:t>alunos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escola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Como </a:t>
            </a:r>
            <a:r>
              <a:rPr lang="en-US" dirty="0" err="1"/>
              <a:t>instrumento</a:t>
            </a:r>
            <a:r>
              <a:rPr lang="en-US" dirty="0"/>
              <a:t> para o </a:t>
            </a:r>
            <a:r>
              <a:rPr lang="en-US" i="1" dirty="0"/>
              <a:t>peer group </a:t>
            </a:r>
            <a:r>
              <a:rPr lang="en-US" dirty="0"/>
              <a:t>do </a:t>
            </a:r>
            <a:r>
              <a:rPr lang="en-US" dirty="0" err="1"/>
              <a:t>aluno</a:t>
            </a:r>
            <a:r>
              <a:rPr lang="en-US" dirty="0"/>
              <a:t>, </a:t>
            </a:r>
            <a:r>
              <a:rPr lang="en-US" dirty="0" err="1"/>
              <a:t>usam</a:t>
            </a:r>
            <a:r>
              <a:rPr lang="en-US" dirty="0"/>
              <a:t> </a:t>
            </a:r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i="1" dirty="0"/>
              <a:t>peer groups</a:t>
            </a:r>
            <a:r>
              <a:rPr lang="en-US" dirty="0"/>
              <a:t> que </a:t>
            </a:r>
            <a:r>
              <a:rPr lang="en-US" dirty="0" err="1"/>
              <a:t>teriam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gerados</a:t>
            </a:r>
            <a:r>
              <a:rPr lang="en-US" dirty="0"/>
              <a:t> </a:t>
            </a:r>
            <a:r>
              <a:rPr lang="en-US" dirty="0" err="1"/>
              <a:t>pelas</a:t>
            </a:r>
            <a:r>
              <a:rPr lang="en-US" dirty="0"/>
              <a:t> </a:t>
            </a:r>
            <a:r>
              <a:rPr lang="en-US" dirty="0" err="1"/>
              <a:t>regras</a:t>
            </a:r>
            <a:r>
              <a:rPr lang="en-US" dirty="0"/>
              <a:t> de </a:t>
            </a:r>
            <a:r>
              <a:rPr lang="en-US" dirty="0" err="1"/>
              <a:t>realocação</a:t>
            </a:r>
            <a:r>
              <a:rPr lang="en-US" dirty="0"/>
              <a:t> de </a:t>
            </a:r>
            <a:r>
              <a:rPr lang="en-US" dirty="0" err="1"/>
              <a:t>alunos</a:t>
            </a:r>
            <a:r>
              <a:rPr lang="en-US" dirty="0"/>
              <a:t>. </a:t>
            </a: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33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76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err="1" smtClean="0">
                <a:latin typeface="Tw Cen MT"/>
              </a:rPr>
              <a:t>Hoxby</a:t>
            </a:r>
            <a:r>
              <a:rPr lang="pt-BR" altLang="pt-BR" cap="none" dirty="0" smtClean="0">
                <a:latin typeface="Tw Cen MT"/>
              </a:rPr>
              <a:t> e </a:t>
            </a:r>
            <a:r>
              <a:rPr lang="pt-BR" altLang="pt-BR" cap="none" dirty="0" err="1" smtClean="0">
                <a:latin typeface="Tw Cen MT"/>
              </a:rPr>
              <a:t>Weingarth</a:t>
            </a:r>
            <a:r>
              <a:rPr lang="pt-BR" altLang="pt-BR" cap="none" dirty="0" smtClean="0">
                <a:latin typeface="Tw Cen MT"/>
              </a:rPr>
              <a:t> (2005)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Os</a:t>
            </a:r>
            <a:r>
              <a:rPr lang="en-US" dirty="0"/>
              <a:t> </a:t>
            </a:r>
            <a:r>
              <a:rPr lang="en-US" dirty="0" err="1"/>
              <a:t>estudantes</a:t>
            </a:r>
            <a:r>
              <a:rPr lang="en-US" dirty="0"/>
              <a:t> de </a:t>
            </a:r>
            <a:r>
              <a:rPr lang="en-US" dirty="0" err="1"/>
              <a:t>diferentes</a:t>
            </a:r>
            <a:r>
              <a:rPr lang="en-US" dirty="0"/>
              <a:t> </a:t>
            </a:r>
            <a:r>
              <a:rPr lang="en-US" dirty="0" err="1"/>
              <a:t>raças</a:t>
            </a:r>
            <a:r>
              <a:rPr lang="en-US" dirty="0"/>
              <a:t> e </a:t>
            </a:r>
            <a:r>
              <a:rPr lang="en-US" dirty="0" err="1"/>
              <a:t>rendas</a:t>
            </a:r>
            <a:r>
              <a:rPr lang="en-US" dirty="0"/>
              <a:t> tem </a:t>
            </a:r>
            <a:r>
              <a:rPr lang="en-US" dirty="0" err="1"/>
              <a:t>probabilidades</a:t>
            </a:r>
            <a:r>
              <a:rPr lang="en-US" dirty="0"/>
              <a:t> </a:t>
            </a:r>
            <a:r>
              <a:rPr lang="en-US" dirty="0" err="1"/>
              <a:t>diferentes</a:t>
            </a:r>
            <a:r>
              <a:rPr lang="en-US" dirty="0"/>
              <a:t> de </a:t>
            </a:r>
            <a:r>
              <a:rPr lang="en-US" dirty="0" err="1"/>
              <a:t>serem</a:t>
            </a:r>
            <a:r>
              <a:rPr lang="en-US" dirty="0"/>
              <a:t> </a:t>
            </a:r>
            <a:r>
              <a:rPr lang="en-US" dirty="0" err="1"/>
              <a:t>realocados</a:t>
            </a:r>
            <a:r>
              <a:rPr lang="en-US" dirty="0"/>
              <a:t>. </a:t>
            </a:r>
            <a:endParaRPr lang="en-US" dirty="0"/>
          </a:p>
          <a:p>
            <a:r>
              <a:rPr lang="en-US" dirty="0"/>
              <a:t>Mas 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condicionamos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fatores</a:t>
            </a:r>
            <a:r>
              <a:rPr lang="en-US" dirty="0"/>
              <a:t> </a:t>
            </a:r>
            <a:r>
              <a:rPr lang="en-US" dirty="0" err="1"/>
              <a:t>fixos</a:t>
            </a:r>
            <a:r>
              <a:rPr lang="en-US" dirty="0"/>
              <a:t> dos </a:t>
            </a:r>
            <a:r>
              <a:rPr lang="en-US" dirty="0" err="1"/>
              <a:t>alunos</a:t>
            </a:r>
            <a:r>
              <a:rPr lang="en-US" dirty="0"/>
              <a:t>, o </a:t>
            </a:r>
            <a:r>
              <a:rPr lang="en-US" dirty="0" err="1"/>
              <a:t>evento</a:t>
            </a:r>
            <a:r>
              <a:rPr lang="en-US" dirty="0"/>
              <a:t> real de </a:t>
            </a:r>
            <a:r>
              <a:rPr lang="en-US" dirty="0" err="1"/>
              <a:t>realocação</a:t>
            </a:r>
            <a:r>
              <a:rPr lang="en-US" dirty="0"/>
              <a:t> </a:t>
            </a:r>
            <a:r>
              <a:rPr lang="en-US" dirty="0" err="1"/>
              <a:t>parece</a:t>
            </a:r>
            <a:r>
              <a:rPr lang="en-US" dirty="0"/>
              <a:t> </a:t>
            </a:r>
            <a:r>
              <a:rPr lang="en-US" dirty="0" err="1"/>
              <a:t>ter</a:t>
            </a:r>
            <a:r>
              <a:rPr lang="en-US" dirty="0"/>
              <a:t> </a:t>
            </a:r>
            <a:r>
              <a:rPr lang="en-US" dirty="0" err="1"/>
              <a:t>sido</a:t>
            </a:r>
            <a:r>
              <a:rPr lang="en-US" dirty="0"/>
              <a:t> </a:t>
            </a:r>
            <a:r>
              <a:rPr lang="en-US" dirty="0" err="1"/>
              <a:t>aleatório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mudança</a:t>
            </a:r>
            <a:r>
              <a:rPr lang="en-US" dirty="0">
                <a:sym typeface="Wingdings" panose="05000000000000000000" pitchFamily="2" charset="2"/>
              </a:rPr>
              <a:t> dos pares </a:t>
            </a:r>
            <a:r>
              <a:rPr lang="en-US" dirty="0" err="1">
                <a:sym typeface="Wingdings" panose="05000000000000000000" pitchFamily="2" charset="2"/>
              </a:rPr>
              <a:t>exógena</a:t>
            </a:r>
            <a:r>
              <a:rPr lang="en-US" dirty="0"/>
              <a:t>.</a:t>
            </a:r>
          </a:p>
          <a:p>
            <a:r>
              <a:rPr lang="en-US" dirty="0"/>
              <a:t>Além disso, </a:t>
            </a:r>
            <a:r>
              <a:rPr lang="en-US" dirty="0" err="1"/>
              <a:t>estudantes</a:t>
            </a:r>
            <a:r>
              <a:rPr lang="en-US" dirty="0"/>
              <a:t> com </a:t>
            </a:r>
            <a:r>
              <a:rPr lang="en-US" dirty="0" err="1"/>
              <a:t>mesmo</a:t>
            </a:r>
            <a:r>
              <a:rPr lang="en-US" dirty="0"/>
              <a:t> </a:t>
            </a:r>
            <a:r>
              <a:rPr lang="en-US" dirty="0" err="1"/>
              <a:t>perfil</a:t>
            </a:r>
            <a:r>
              <a:rPr lang="en-US" dirty="0"/>
              <a:t> </a:t>
            </a:r>
            <a:r>
              <a:rPr lang="en-US" dirty="0" err="1"/>
              <a:t>foram</a:t>
            </a:r>
            <a:r>
              <a:rPr lang="en-US" dirty="0"/>
              <a:t> </a:t>
            </a:r>
            <a:r>
              <a:rPr lang="en-US" dirty="0" err="1"/>
              <a:t>expostos</a:t>
            </a:r>
            <a:r>
              <a:rPr lang="en-US" dirty="0"/>
              <a:t> a </a:t>
            </a:r>
            <a:r>
              <a:rPr lang="en-US" dirty="0" err="1"/>
              <a:t>realocações</a:t>
            </a:r>
            <a:r>
              <a:rPr lang="en-US" dirty="0"/>
              <a:t> que </a:t>
            </a:r>
            <a:r>
              <a:rPr lang="en-US" dirty="0" err="1"/>
              <a:t>variaram</a:t>
            </a:r>
            <a:r>
              <a:rPr lang="en-US" dirty="0"/>
              <a:t> </a:t>
            </a:r>
            <a:r>
              <a:rPr lang="en-US" dirty="0" err="1"/>
              <a:t>bastante</a:t>
            </a:r>
            <a:r>
              <a:rPr lang="en-US" dirty="0"/>
              <a:t>, o que </a:t>
            </a:r>
            <a:r>
              <a:rPr lang="en-US" dirty="0" err="1"/>
              <a:t>ajuda</a:t>
            </a:r>
            <a:r>
              <a:rPr lang="en-US" dirty="0"/>
              <a:t> a </a:t>
            </a:r>
            <a:r>
              <a:rPr lang="en-US" dirty="0" err="1"/>
              <a:t>identificar</a:t>
            </a:r>
            <a:r>
              <a:rPr lang="en-US" dirty="0"/>
              <a:t> o </a:t>
            </a:r>
            <a:r>
              <a:rPr lang="en-US" dirty="0" err="1"/>
              <a:t>efeito</a:t>
            </a:r>
            <a:r>
              <a:rPr lang="en-US" dirty="0"/>
              <a:t> dos pares.</a:t>
            </a: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34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6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Para além do modelo linear na média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pt-BR" dirty="0" err="1">
                <a:latin typeface="Tw Cen MT"/>
              </a:rPr>
              <a:t>Hoxby</a:t>
            </a:r>
            <a:r>
              <a:rPr lang="en-US" altLang="pt-BR" dirty="0">
                <a:latin typeface="Tw Cen MT"/>
              </a:rPr>
              <a:t> e </a:t>
            </a:r>
            <a:r>
              <a:rPr lang="en-US" altLang="pt-BR" dirty="0" err="1">
                <a:latin typeface="Tw Cen MT"/>
              </a:rPr>
              <a:t>Weinghart</a:t>
            </a:r>
            <a:r>
              <a:rPr lang="en-US" altLang="pt-BR" dirty="0">
                <a:latin typeface="Tw Cen MT"/>
              </a:rPr>
              <a:t> (2005) </a:t>
            </a:r>
            <a:r>
              <a:rPr lang="en-US" altLang="pt-BR" dirty="0" err="1" smtClean="0">
                <a:latin typeface="Tw Cen MT"/>
              </a:rPr>
              <a:t>dividem</a:t>
            </a:r>
            <a:r>
              <a:rPr lang="en-US" altLang="pt-BR" dirty="0" smtClean="0">
                <a:latin typeface="Tw Cen MT"/>
              </a:rPr>
              <a:t> a </a:t>
            </a:r>
            <a:r>
              <a:rPr lang="en-US" altLang="pt-BR" dirty="0" err="1" smtClean="0">
                <a:latin typeface="Tw Cen MT"/>
              </a:rPr>
              <a:t>distribuição</a:t>
            </a:r>
            <a:r>
              <a:rPr lang="en-US" altLang="pt-BR" dirty="0" smtClean="0">
                <a:latin typeface="Tw Cen MT"/>
              </a:rPr>
              <a:t> do score </a:t>
            </a:r>
            <a:r>
              <a:rPr lang="en-US" altLang="pt-BR" dirty="0" err="1" smtClean="0">
                <a:latin typeface="Tw Cen MT"/>
              </a:rPr>
              <a:t>passado</a:t>
            </a:r>
            <a:r>
              <a:rPr lang="en-US" altLang="pt-BR" dirty="0" smtClean="0">
                <a:latin typeface="Tw Cen MT"/>
              </a:rPr>
              <a:t> </a:t>
            </a:r>
            <a:r>
              <a:rPr lang="en-US" altLang="pt-BR" dirty="0" err="1" smtClean="0">
                <a:latin typeface="Tw Cen MT"/>
              </a:rPr>
              <a:t>em</a:t>
            </a:r>
            <a:r>
              <a:rPr lang="en-US" altLang="pt-BR" dirty="0" smtClean="0">
                <a:latin typeface="Tw Cen MT"/>
              </a:rPr>
              <a:t> </a:t>
            </a:r>
            <a:r>
              <a:rPr lang="en-US" altLang="pt-BR" dirty="0" err="1" smtClean="0">
                <a:latin typeface="Tw Cen MT"/>
              </a:rPr>
              <a:t>decis</a:t>
            </a:r>
            <a:r>
              <a:rPr lang="en-US" altLang="pt-BR" dirty="0" smtClean="0">
                <a:latin typeface="Tw Cen MT"/>
              </a:rPr>
              <a:t>. E </a:t>
            </a:r>
            <a:r>
              <a:rPr lang="en-US" altLang="pt-BR" dirty="0" err="1" smtClean="0">
                <a:latin typeface="Tw Cen MT"/>
              </a:rPr>
              <a:t>sugerem</a:t>
            </a:r>
            <a:r>
              <a:rPr lang="en-US" altLang="pt-BR" dirty="0" smtClean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calcular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smtClean="0">
                <a:latin typeface="Tw Cen MT"/>
              </a:rPr>
              <a:t>para </a:t>
            </a:r>
            <a:r>
              <a:rPr lang="en-US" altLang="pt-BR" dirty="0" err="1" smtClean="0">
                <a:latin typeface="Tw Cen MT"/>
              </a:rPr>
              <a:t>cada</a:t>
            </a:r>
            <a:r>
              <a:rPr lang="en-US" altLang="pt-BR" dirty="0" smtClean="0">
                <a:latin typeface="Tw Cen MT"/>
              </a:rPr>
              <a:t> </a:t>
            </a:r>
            <a:r>
              <a:rPr lang="en-US" altLang="pt-BR" dirty="0" err="1" smtClean="0">
                <a:latin typeface="Tw Cen MT"/>
              </a:rPr>
              <a:t>estudante</a:t>
            </a:r>
            <a:r>
              <a:rPr lang="en-US" altLang="pt-BR" dirty="0" smtClean="0">
                <a:latin typeface="Tw Cen MT"/>
              </a:rPr>
              <a:t> “</a:t>
            </a:r>
            <a:r>
              <a:rPr lang="en-US" altLang="pt-BR" dirty="0" err="1" smtClean="0">
                <a:latin typeface="Tw Cen MT"/>
              </a:rPr>
              <a:t>i</a:t>
            </a:r>
            <a:r>
              <a:rPr lang="en-US" altLang="pt-BR" dirty="0" smtClean="0">
                <a:latin typeface="Tw Cen MT"/>
              </a:rPr>
              <a:t>” a </a:t>
            </a:r>
            <a:r>
              <a:rPr lang="en-US" altLang="pt-BR" dirty="0">
                <a:latin typeface="Tw Cen MT"/>
              </a:rPr>
              <a:t>%  pares </a:t>
            </a:r>
            <a:r>
              <a:rPr lang="en-US" altLang="pt-BR" dirty="0" err="1">
                <a:latin typeface="Tw Cen MT"/>
              </a:rPr>
              <a:t>por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décimos</a:t>
            </a:r>
            <a:r>
              <a:rPr lang="en-US" altLang="pt-BR" dirty="0">
                <a:latin typeface="Tw Cen MT"/>
              </a:rPr>
              <a:t> da </a:t>
            </a:r>
            <a:r>
              <a:rPr lang="en-US" altLang="pt-BR" dirty="0" err="1">
                <a:latin typeface="Tw Cen MT"/>
              </a:rPr>
              <a:t>distribuição</a:t>
            </a:r>
            <a:r>
              <a:rPr lang="en-US" altLang="pt-BR" dirty="0">
                <a:latin typeface="Tw Cen MT"/>
              </a:rPr>
              <a:t> de </a:t>
            </a:r>
            <a:r>
              <a:rPr lang="en-US" altLang="pt-BR" dirty="0" err="1">
                <a:latin typeface="Tw Cen MT"/>
              </a:rPr>
              <a:t>habilidades</a:t>
            </a:r>
            <a:r>
              <a:rPr lang="en-US" altLang="pt-BR" dirty="0">
                <a:latin typeface="Tw Cen MT"/>
              </a:rPr>
              <a:t> dos pares</a:t>
            </a:r>
            <a:r>
              <a:rPr lang="en-US" altLang="pt-BR" dirty="0">
                <a:latin typeface="Tw Cen MT"/>
              </a:rPr>
              <a:t>.</a:t>
            </a:r>
          </a:p>
          <a:p>
            <a:r>
              <a:rPr lang="en-US" altLang="pt-BR" dirty="0">
                <a:latin typeface="Tw Cen MT"/>
              </a:rPr>
              <a:t>Essa % é </a:t>
            </a:r>
            <a:r>
              <a:rPr lang="en-US" altLang="pt-BR" dirty="0" err="1">
                <a:latin typeface="Tw Cen MT"/>
              </a:rPr>
              <a:t>interagida</a:t>
            </a:r>
            <a:r>
              <a:rPr lang="en-US" altLang="pt-BR" dirty="0">
                <a:latin typeface="Tw Cen MT"/>
              </a:rPr>
              <a:t> com </a:t>
            </a:r>
            <a:r>
              <a:rPr lang="en-US" altLang="pt-BR" dirty="0" err="1">
                <a:latin typeface="Tw Cen MT"/>
              </a:rPr>
              <a:t>uma</a:t>
            </a:r>
            <a:r>
              <a:rPr lang="en-US" altLang="pt-BR" dirty="0">
                <a:latin typeface="Tw Cen MT"/>
              </a:rPr>
              <a:t> dummy </a:t>
            </a:r>
            <a:r>
              <a:rPr lang="en-US" altLang="pt-BR" dirty="0" err="1">
                <a:latin typeface="Tw Cen MT"/>
              </a:rPr>
              <a:t>indicando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qual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smtClean="0">
                <a:latin typeface="Tw Cen MT"/>
              </a:rPr>
              <a:t>era </a:t>
            </a:r>
            <a:r>
              <a:rPr lang="en-US" altLang="pt-BR" dirty="0" err="1">
                <a:latin typeface="Tw Cen MT"/>
              </a:rPr>
              <a:t>décimo</a:t>
            </a:r>
            <a:r>
              <a:rPr lang="en-US" altLang="pt-BR" dirty="0">
                <a:latin typeface="Tw Cen MT"/>
              </a:rPr>
              <a:t> da </a:t>
            </a:r>
            <a:r>
              <a:rPr lang="en-US" altLang="pt-BR" dirty="0" err="1">
                <a:latin typeface="Tw Cen MT"/>
              </a:rPr>
              <a:t>distribuição</a:t>
            </a:r>
            <a:r>
              <a:rPr lang="en-US" altLang="pt-BR" dirty="0">
                <a:latin typeface="Tw Cen MT"/>
              </a:rPr>
              <a:t> do </a:t>
            </a:r>
            <a:r>
              <a:rPr lang="en-US" altLang="pt-BR" dirty="0" err="1">
                <a:latin typeface="Tw Cen MT"/>
              </a:rPr>
              <a:t>próprio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aluno</a:t>
            </a:r>
            <a:r>
              <a:rPr lang="en-US" altLang="pt-BR" dirty="0" smtClean="0">
                <a:latin typeface="Tw Cen MT"/>
              </a:rPr>
              <a:t>.</a:t>
            </a:r>
          </a:p>
          <a:p>
            <a:r>
              <a:rPr lang="en-US" altLang="pt-BR" dirty="0" smtClean="0">
                <a:latin typeface="Tw Cen MT"/>
              </a:rPr>
              <a:t>Sao </a:t>
            </a:r>
            <a:r>
              <a:rPr lang="en-US" altLang="pt-BR" dirty="0" err="1" smtClean="0">
                <a:latin typeface="Tw Cen MT"/>
              </a:rPr>
              <a:t>criadas</a:t>
            </a:r>
            <a:r>
              <a:rPr lang="en-US" altLang="pt-BR" dirty="0" smtClean="0">
                <a:latin typeface="Tw Cen MT"/>
              </a:rPr>
              <a:t> </a:t>
            </a:r>
            <a:r>
              <a:rPr lang="en-US" altLang="pt-BR" dirty="0" err="1" smtClean="0">
                <a:latin typeface="Tw Cen MT"/>
              </a:rPr>
              <a:t>assim</a:t>
            </a:r>
            <a:r>
              <a:rPr lang="en-US" altLang="pt-BR" dirty="0" smtClean="0">
                <a:latin typeface="Tw Cen MT"/>
              </a:rPr>
              <a:t> 100 </a:t>
            </a:r>
            <a:r>
              <a:rPr lang="en-US" altLang="pt-BR" dirty="0" err="1" smtClean="0">
                <a:latin typeface="Tw Cen MT"/>
              </a:rPr>
              <a:t>interações</a:t>
            </a:r>
            <a:r>
              <a:rPr lang="en-US" altLang="pt-BR" dirty="0" smtClean="0">
                <a:latin typeface="Tw Cen MT"/>
              </a:rPr>
              <a:t>. </a:t>
            </a:r>
            <a:endParaRPr lang="en-US" altLang="pt-BR" dirty="0">
              <a:latin typeface="Tw Cen MT"/>
            </a:endParaRPr>
          </a:p>
          <a:p>
            <a:r>
              <a:rPr lang="en-US" altLang="pt-BR" dirty="0" err="1">
                <a:latin typeface="Tw Cen MT"/>
              </a:rPr>
              <a:t>Assim</a:t>
            </a:r>
            <a:r>
              <a:rPr lang="en-US" altLang="pt-BR" dirty="0">
                <a:latin typeface="Tw Cen MT"/>
              </a:rPr>
              <a:t>, é </a:t>
            </a:r>
            <a:r>
              <a:rPr lang="en-US" altLang="pt-BR" dirty="0" err="1">
                <a:latin typeface="Tw Cen MT"/>
              </a:rPr>
              <a:t>possível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estimar</a:t>
            </a:r>
            <a:r>
              <a:rPr lang="en-US" altLang="pt-BR" dirty="0">
                <a:latin typeface="Tw Cen MT"/>
              </a:rPr>
              <a:t> o </a:t>
            </a:r>
            <a:r>
              <a:rPr lang="en-US" altLang="pt-BR" dirty="0" err="1">
                <a:latin typeface="Tw Cen MT"/>
              </a:rPr>
              <a:t>efeito</a:t>
            </a:r>
            <a:r>
              <a:rPr lang="en-US" altLang="pt-BR" dirty="0">
                <a:latin typeface="Tw Cen MT"/>
              </a:rPr>
              <a:t> de pares com </a:t>
            </a:r>
            <a:r>
              <a:rPr lang="en-US" altLang="pt-BR" dirty="0" err="1">
                <a:latin typeface="Tw Cen MT"/>
              </a:rPr>
              <a:t>diferentes</a:t>
            </a:r>
            <a:r>
              <a:rPr lang="en-US" altLang="pt-BR" dirty="0">
                <a:latin typeface="Tw Cen MT"/>
              </a:rPr>
              <a:t> </a:t>
            </a:r>
            <a:r>
              <a:rPr lang="en-US" altLang="pt-BR" dirty="0" err="1">
                <a:latin typeface="Tw Cen MT"/>
              </a:rPr>
              <a:t>níveis</a:t>
            </a:r>
            <a:r>
              <a:rPr lang="en-US" altLang="pt-BR" dirty="0">
                <a:latin typeface="Tw Cen MT"/>
              </a:rPr>
              <a:t> de </a:t>
            </a:r>
            <a:r>
              <a:rPr lang="en-US" altLang="pt-BR" dirty="0" err="1">
                <a:latin typeface="Tw Cen MT"/>
              </a:rPr>
              <a:t>habilidades</a:t>
            </a:r>
            <a:r>
              <a:rPr lang="en-US" altLang="pt-BR" dirty="0">
                <a:latin typeface="Tw Cen MT"/>
              </a:rPr>
              <a:t> no meu </a:t>
            </a:r>
            <a:r>
              <a:rPr lang="en-US" altLang="pt-BR" dirty="0" err="1">
                <a:latin typeface="Tw Cen MT"/>
              </a:rPr>
              <a:t>desempenho</a:t>
            </a:r>
            <a:r>
              <a:rPr lang="en-US" altLang="pt-BR" dirty="0">
                <a:latin typeface="Tw Cen MT"/>
              </a:rPr>
              <a:t>. </a:t>
            </a:r>
            <a:endParaRPr lang="en-US" altLang="pt-BR" dirty="0">
              <a:latin typeface="Tw Cen MT"/>
            </a:endParaRP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35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50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err="1" smtClean="0">
                <a:latin typeface="Tw Cen MT"/>
              </a:rPr>
              <a:t>Hoxby</a:t>
            </a:r>
            <a:r>
              <a:rPr lang="pt-BR" altLang="pt-BR" cap="none" dirty="0" smtClean="0">
                <a:latin typeface="Tw Cen MT"/>
              </a:rPr>
              <a:t> e </a:t>
            </a:r>
            <a:r>
              <a:rPr lang="pt-BR" altLang="pt-BR" cap="none" dirty="0" err="1" smtClean="0">
                <a:latin typeface="Tw Cen MT"/>
              </a:rPr>
              <a:t>Weingarth</a:t>
            </a:r>
            <a:r>
              <a:rPr lang="pt-BR" altLang="pt-BR" cap="none" dirty="0" smtClean="0">
                <a:latin typeface="Tw Cen MT"/>
              </a:rPr>
              <a:t> (2005)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Acham suporte para o modelo de boutique:</a:t>
            </a:r>
          </a:p>
          <a:p>
            <a:pPr lvl="1"/>
            <a:r>
              <a:rPr lang="pt-BR" dirty="0"/>
              <a:t>alunos nos décimos 9 e 10 da distribuição de notas se beneficiam fortemente da adição de pares nesses décimos.</a:t>
            </a:r>
          </a:p>
          <a:p>
            <a:pPr lvl="1"/>
            <a:r>
              <a:rPr lang="pt-BR" dirty="0"/>
              <a:t>alunos dos décimos 1 se beneficiam mais da adição de alunos aos décimos 2 e 3. </a:t>
            </a:r>
            <a:endParaRPr lang="pt-BR" sz="2100" dirty="0"/>
          </a:p>
          <a:p>
            <a:r>
              <a:rPr lang="pt-BR" dirty="0"/>
              <a:t>Também encontram evidência do modelo de foco, no qual os alunos podem ser prejudicados pela heterogeneidade dos pares, mesmo quando a heterogeneidade adicional se dá com a inclusão de par semelhante a ele.</a:t>
            </a:r>
          </a:p>
          <a:p>
            <a:endParaRPr lang="en-US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36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28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Estratégias de Identificação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 err="1"/>
              <a:t>estratégia</a:t>
            </a:r>
            <a:r>
              <a:rPr lang="en-US" dirty="0"/>
              <a:t> de </a:t>
            </a:r>
            <a:r>
              <a:rPr lang="en-US" dirty="0" err="1"/>
              <a:t>identificação</a:t>
            </a:r>
            <a:r>
              <a:rPr lang="en-US" dirty="0"/>
              <a:t> de </a:t>
            </a:r>
            <a:r>
              <a:rPr lang="en-US" dirty="0" err="1"/>
              <a:t>Hoxby</a:t>
            </a:r>
            <a:r>
              <a:rPr lang="en-US" dirty="0"/>
              <a:t> e </a:t>
            </a:r>
            <a:r>
              <a:rPr lang="en-US" dirty="0" err="1"/>
              <a:t>Weingarth</a:t>
            </a:r>
            <a:r>
              <a:rPr lang="en-US" dirty="0"/>
              <a:t> (2005) é </a:t>
            </a:r>
            <a:r>
              <a:rPr lang="en-US" dirty="0" err="1"/>
              <a:t>uma</a:t>
            </a:r>
            <a:r>
              <a:rPr lang="en-US" dirty="0"/>
              <a:t> das </a:t>
            </a:r>
            <a:r>
              <a:rPr lang="en-US" dirty="0" err="1"/>
              <a:t>possíveis</a:t>
            </a:r>
            <a:r>
              <a:rPr lang="en-US" dirty="0"/>
              <a:t>. </a:t>
            </a:r>
            <a:r>
              <a:rPr lang="en-US" dirty="0" err="1"/>
              <a:t>Há</a:t>
            </a:r>
            <a:r>
              <a:rPr lang="en-US" dirty="0"/>
              <a:t> outros </a:t>
            </a:r>
            <a:r>
              <a:rPr lang="en-US" dirty="0" err="1"/>
              <a:t>casos</a:t>
            </a:r>
            <a:r>
              <a:rPr lang="en-US" dirty="0"/>
              <a:t>:</a:t>
            </a:r>
            <a:endParaRPr lang="en-US" dirty="0"/>
          </a:p>
          <a:p>
            <a:r>
              <a:rPr lang="en-US" b="1" dirty="0" err="1"/>
              <a:t>Movimentos</a:t>
            </a:r>
            <a:r>
              <a:rPr lang="en-US" b="1" dirty="0"/>
              <a:t> </a:t>
            </a:r>
            <a:r>
              <a:rPr lang="en-US" b="1" dirty="0" err="1"/>
              <a:t>exógenos</a:t>
            </a:r>
            <a:r>
              <a:rPr lang="en-US" b="1" dirty="0"/>
              <a:t> de </a:t>
            </a:r>
            <a:r>
              <a:rPr lang="en-US" b="1" dirty="0" err="1"/>
              <a:t>pessoas</a:t>
            </a:r>
            <a:endParaRPr lang="en-US" b="1" dirty="0"/>
          </a:p>
          <a:p>
            <a:pPr lvl="1"/>
            <a:r>
              <a:rPr lang="en-US" dirty="0" err="1"/>
              <a:t>Imberman</a:t>
            </a:r>
            <a:r>
              <a:rPr lang="en-US" dirty="0"/>
              <a:t> (2012) </a:t>
            </a:r>
            <a:r>
              <a:rPr lang="en-US" dirty="0" err="1"/>
              <a:t>analisa</a:t>
            </a:r>
            <a:r>
              <a:rPr lang="en-US" dirty="0"/>
              <a:t> o </a:t>
            </a:r>
            <a:r>
              <a:rPr lang="en-US" dirty="0" err="1"/>
              <a:t>efeito</a:t>
            </a:r>
            <a:r>
              <a:rPr lang="en-US" dirty="0"/>
              <a:t> da </a:t>
            </a:r>
            <a:r>
              <a:rPr lang="en-US" dirty="0" err="1"/>
              <a:t>variação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composição</a:t>
            </a:r>
            <a:r>
              <a:rPr lang="en-US" dirty="0"/>
              <a:t> dos pares que </a:t>
            </a:r>
            <a:r>
              <a:rPr lang="en-US" dirty="0" err="1"/>
              <a:t>ocorreu</a:t>
            </a:r>
            <a:r>
              <a:rPr lang="en-US" dirty="0"/>
              <a:t> </a:t>
            </a:r>
            <a:r>
              <a:rPr lang="en-US" dirty="0" err="1"/>
              <a:t>após</a:t>
            </a:r>
            <a:r>
              <a:rPr lang="en-US" dirty="0"/>
              <a:t> o </a:t>
            </a:r>
            <a:r>
              <a:rPr lang="en-US" dirty="0" err="1"/>
              <a:t>furacão</a:t>
            </a:r>
            <a:r>
              <a:rPr lang="en-US" dirty="0"/>
              <a:t> Katrina</a:t>
            </a:r>
          </a:p>
          <a:p>
            <a:pPr lvl="1"/>
            <a:r>
              <a:rPr lang="en-US" dirty="0" err="1"/>
              <a:t>Usando</a:t>
            </a:r>
            <a:r>
              <a:rPr lang="en-US" dirty="0"/>
              <a:t> a </a:t>
            </a:r>
            <a:r>
              <a:rPr lang="en-US" dirty="0" err="1"/>
              <a:t>especificação</a:t>
            </a:r>
            <a:r>
              <a:rPr lang="en-US" dirty="0"/>
              <a:t> </a:t>
            </a:r>
            <a:r>
              <a:rPr lang="en-US" dirty="0" err="1"/>
              <a:t>semelhante</a:t>
            </a:r>
            <a:r>
              <a:rPr lang="en-US" dirty="0"/>
              <a:t> a de </a:t>
            </a:r>
            <a:r>
              <a:rPr lang="en-US" dirty="0" err="1"/>
              <a:t>Hoxby</a:t>
            </a:r>
            <a:r>
              <a:rPr lang="en-US" dirty="0"/>
              <a:t> e </a:t>
            </a:r>
            <a:r>
              <a:rPr lang="en-US" dirty="0" err="1"/>
              <a:t>Weingarth</a:t>
            </a:r>
            <a:r>
              <a:rPr lang="en-US" dirty="0"/>
              <a:t> (2005), </a:t>
            </a:r>
            <a:r>
              <a:rPr lang="en-US" dirty="0" err="1"/>
              <a:t>encontra</a:t>
            </a:r>
            <a:r>
              <a:rPr lang="en-US" dirty="0"/>
              <a:t> que </a:t>
            </a:r>
            <a:r>
              <a:rPr lang="en-US" dirty="0" err="1"/>
              <a:t>aumento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10 p.p. </a:t>
            </a:r>
            <a:r>
              <a:rPr lang="en-US" dirty="0" err="1"/>
              <a:t>na</a:t>
            </a:r>
            <a:r>
              <a:rPr lang="en-US" dirty="0"/>
              <a:t> % de </a:t>
            </a:r>
            <a:r>
              <a:rPr lang="en-US" dirty="0" err="1"/>
              <a:t>evacuados</a:t>
            </a:r>
            <a:r>
              <a:rPr lang="en-US" dirty="0"/>
              <a:t> do </a:t>
            </a:r>
            <a:r>
              <a:rPr lang="en-US" dirty="0" err="1"/>
              <a:t>menor</a:t>
            </a:r>
            <a:r>
              <a:rPr lang="en-US" dirty="0"/>
              <a:t> </a:t>
            </a:r>
            <a:r>
              <a:rPr lang="en-US" dirty="0" err="1"/>
              <a:t>quartil</a:t>
            </a:r>
            <a:r>
              <a:rPr lang="en-US" dirty="0"/>
              <a:t> de nota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associado</a:t>
            </a:r>
            <a:r>
              <a:rPr lang="en-US" dirty="0"/>
              <a:t> com </a:t>
            </a:r>
            <a:r>
              <a:rPr lang="en-US" dirty="0" err="1"/>
              <a:t>redução</a:t>
            </a:r>
            <a:r>
              <a:rPr lang="en-US" dirty="0"/>
              <a:t> de nota do </a:t>
            </a:r>
            <a:r>
              <a:rPr lang="en-US" dirty="0" err="1"/>
              <a:t>quartil</a:t>
            </a:r>
            <a:r>
              <a:rPr lang="en-US" dirty="0"/>
              <a:t> superior de 0,17 DP.</a:t>
            </a:r>
          </a:p>
          <a:p>
            <a:endParaRPr lang="en-US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37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23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Estratégias de Identificação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b="1" dirty="0"/>
              <a:t>Chegada de imigrantes e refugiados políticos</a:t>
            </a:r>
          </a:p>
          <a:p>
            <a:pPr lvl="1"/>
            <a:r>
              <a:rPr lang="pt-BR" sz="2800" dirty="0"/>
              <a:t>Pouco efeito na média</a:t>
            </a:r>
          </a:p>
          <a:p>
            <a:pPr lvl="1"/>
            <a:r>
              <a:rPr lang="pt-BR" sz="2800" dirty="0"/>
              <a:t>Para os filhos de mães menos educadas, um aumento de 10% na fração de imigrantes aumenta em 2 </a:t>
            </a:r>
            <a:r>
              <a:rPr lang="pt-BR" sz="2800" dirty="0" err="1"/>
              <a:t>p.p</a:t>
            </a:r>
            <a:r>
              <a:rPr lang="pt-BR" sz="2800" dirty="0"/>
              <a:t>. a probabilidade de evasão escolar. (Gould et al., 2009)</a:t>
            </a:r>
          </a:p>
          <a:p>
            <a:endParaRPr lang="pt-BR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38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2133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Estratégias de Identificação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Variação</a:t>
            </a:r>
            <a:r>
              <a:rPr lang="en-US" b="1" dirty="0"/>
              <a:t> </a:t>
            </a:r>
            <a:r>
              <a:rPr lang="en-US" b="1" dirty="0" err="1"/>
              <a:t>aleatória</a:t>
            </a:r>
            <a:r>
              <a:rPr lang="en-US" b="1" dirty="0"/>
              <a:t> entre </a:t>
            </a:r>
            <a:r>
              <a:rPr lang="en-US" b="1" dirty="0" err="1"/>
              <a:t>coortes</a:t>
            </a:r>
            <a:endParaRPr lang="en-US" b="1" dirty="0"/>
          </a:p>
          <a:p>
            <a:pPr lvl="1"/>
            <a:r>
              <a:rPr lang="en-US" dirty="0" err="1"/>
              <a:t>Coortes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escola</a:t>
            </a:r>
            <a:r>
              <a:rPr lang="en-US" dirty="0"/>
              <a:t> </a:t>
            </a:r>
            <a:r>
              <a:rPr lang="en-US" dirty="0" err="1"/>
              <a:t>básica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pequenas</a:t>
            </a:r>
            <a:r>
              <a:rPr lang="en-US" dirty="0"/>
              <a:t> o </a:t>
            </a:r>
            <a:r>
              <a:rPr lang="en-US" dirty="0" err="1"/>
              <a:t>suficiente</a:t>
            </a:r>
            <a:r>
              <a:rPr lang="en-US" dirty="0"/>
              <a:t> para que </a:t>
            </a:r>
            <a:r>
              <a:rPr lang="en-US" dirty="0" err="1"/>
              <a:t>tenham</a:t>
            </a:r>
            <a:r>
              <a:rPr lang="en-US" dirty="0"/>
              <a:t> </a:t>
            </a:r>
            <a:r>
              <a:rPr lang="en-US" dirty="0" err="1"/>
              <a:t>variação</a:t>
            </a:r>
            <a:r>
              <a:rPr lang="en-US" dirty="0"/>
              <a:t> </a:t>
            </a:r>
            <a:r>
              <a:rPr lang="en-US" dirty="0" err="1"/>
              <a:t>significativa</a:t>
            </a:r>
            <a:r>
              <a:rPr lang="en-US" dirty="0"/>
              <a:t> da % </a:t>
            </a:r>
            <a:r>
              <a:rPr lang="en-US" dirty="0" err="1"/>
              <a:t>meninas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Meninas</a:t>
            </a:r>
            <a:r>
              <a:rPr lang="en-US" dirty="0"/>
              <a:t> tem </a:t>
            </a:r>
            <a:r>
              <a:rPr lang="en-US" dirty="0" err="1"/>
              <a:t>melhor</a:t>
            </a:r>
            <a:r>
              <a:rPr lang="en-US" dirty="0"/>
              <a:t> </a:t>
            </a:r>
            <a:r>
              <a:rPr lang="en-US" dirty="0" err="1"/>
              <a:t>desempenho</a:t>
            </a:r>
            <a:r>
              <a:rPr lang="en-US" dirty="0"/>
              <a:t>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leitura</a:t>
            </a:r>
            <a:r>
              <a:rPr lang="en-US" dirty="0"/>
              <a:t> e </a:t>
            </a:r>
            <a:r>
              <a:rPr lang="en-US" dirty="0" err="1"/>
              <a:t>menos</a:t>
            </a:r>
            <a:r>
              <a:rPr lang="en-US" dirty="0"/>
              <a:t> </a:t>
            </a:r>
            <a:r>
              <a:rPr lang="en-US" dirty="0" err="1"/>
              <a:t>problemas</a:t>
            </a:r>
            <a:r>
              <a:rPr lang="en-US" dirty="0"/>
              <a:t> de </a:t>
            </a:r>
            <a:r>
              <a:rPr lang="en-US" dirty="0" err="1"/>
              <a:t>comportamento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 </a:t>
            </a:r>
            <a:r>
              <a:rPr lang="en-US" dirty="0" err="1"/>
              <a:t>aumentar</a:t>
            </a:r>
            <a:r>
              <a:rPr lang="en-US" dirty="0"/>
              <a:t> 10% a </a:t>
            </a:r>
            <a:r>
              <a:rPr lang="en-US" dirty="0" err="1"/>
              <a:t>fração</a:t>
            </a:r>
            <a:r>
              <a:rPr lang="en-US" dirty="0"/>
              <a:t> de </a:t>
            </a:r>
            <a:r>
              <a:rPr lang="en-US" dirty="0" err="1"/>
              <a:t>mulheres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classe</a:t>
            </a:r>
            <a:r>
              <a:rPr lang="en-US" dirty="0"/>
              <a:t>, </a:t>
            </a:r>
            <a:r>
              <a:rPr lang="en-US" dirty="0" err="1"/>
              <a:t>aumenta</a:t>
            </a:r>
            <a:r>
              <a:rPr lang="en-US" dirty="0"/>
              <a:t> a nota </a:t>
            </a:r>
            <a:r>
              <a:rPr lang="en-US" dirty="0" err="1"/>
              <a:t>em</a:t>
            </a:r>
            <a:r>
              <a:rPr lang="en-US" dirty="0"/>
              <a:t> 20% de um </a:t>
            </a:r>
            <a:r>
              <a:rPr lang="en-US" dirty="0" err="1"/>
              <a:t>desvio</a:t>
            </a:r>
            <a:r>
              <a:rPr lang="en-US" dirty="0"/>
              <a:t> </a:t>
            </a:r>
            <a:r>
              <a:rPr lang="en-US" dirty="0" err="1"/>
              <a:t>padrão</a:t>
            </a:r>
            <a:r>
              <a:rPr lang="en-US" dirty="0"/>
              <a:t>, </a:t>
            </a:r>
            <a:r>
              <a:rPr lang="en-US" dirty="0" err="1"/>
              <a:t>tanto</a:t>
            </a:r>
            <a:r>
              <a:rPr lang="en-US" dirty="0"/>
              <a:t> para </a:t>
            </a:r>
            <a:r>
              <a:rPr lang="en-US" dirty="0" err="1"/>
              <a:t>meninas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para </a:t>
            </a:r>
            <a:r>
              <a:rPr lang="en-US" dirty="0" err="1"/>
              <a:t>meninos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Com </a:t>
            </a:r>
            <a:r>
              <a:rPr lang="en-US" dirty="0" err="1"/>
              <a:t>mais</a:t>
            </a:r>
            <a:r>
              <a:rPr lang="en-US" dirty="0"/>
              <a:t> </a:t>
            </a:r>
            <a:r>
              <a:rPr lang="en-US" dirty="0" err="1"/>
              <a:t>mulheres</a:t>
            </a:r>
            <a:r>
              <a:rPr lang="en-US" dirty="0"/>
              <a:t>, </a:t>
            </a:r>
            <a:r>
              <a:rPr lang="en-US" dirty="0" err="1"/>
              <a:t>Lavy</a:t>
            </a:r>
            <a:r>
              <a:rPr lang="en-US" dirty="0"/>
              <a:t> (2011) </a:t>
            </a:r>
            <a:r>
              <a:rPr lang="en-US" dirty="0" err="1"/>
              <a:t>mostra</a:t>
            </a:r>
            <a:r>
              <a:rPr lang="en-US" dirty="0"/>
              <a:t> </a:t>
            </a:r>
            <a:r>
              <a:rPr lang="en-US" dirty="0" err="1"/>
              <a:t>melhoria</a:t>
            </a:r>
            <a:r>
              <a:rPr lang="en-US" dirty="0"/>
              <a:t> do </a:t>
            </a:r>
            <a:r>
              <a:rPr lang="en-US" dirty="0" err="1"/>
              <a:t>clima</a:t>
            </a:r>
            <a:r>
              <a:rPr lang="en-US" dirty="0"/>
              <a:t> escolar, </a:t>
            </a:r>
            <a:r>
              <a:rPr lang="en-US" dirty="0" err="1"/>
              <a:t>redução</a:t>
            </a:r>
            <a:r>
              <a:rPr lang="en-US" dirty="0"/>
              <a:t> do disruption e </a:t>
            </a:r>
            <a:r>
              <a:rPr lang="en-US" dirty="0" err="1"/>
              <a:t>aumento</a:t>
            </a:r>
            <a:r>
              <a:rPr lang="en-US" dirty="0"/>
              <a:t> de </a:t>
            </a:r>
            <a:r>
              <a:rPr lang="en-US" dirty="0" err="1"/>
              <a:t>esforço</a:t>
            </a:r>
            <a:r>
              <a:rPr lang="en-US" dirty="0"/>
              <a:t> do </a:t>
            </a:r>
            <a:r>
              <a:rPr lang="en-US" dirty="0" err="1"/>
              <a:t>aluno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39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020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O que é </a:t>
            </a:r>
            <a:r>
              <a:rPr lang="pt-BR" altLang="pt-BR" i="1" cap="none" dirty="0" err="1" smtClean="0">
                <a:latin typeface="Tw Cen MT"/>
              </a:rPr>
              <a:t>peer</a:t>
            </a:r>
            <a:r>
              <a:rPr lang="pt-BR" altLang="pt-BR" i="1" cap="none" dirty="0" smtClean="0">
                <a:latin typeface="Tw Cen MT"/>
              </a:rPr>
              <a:t> </a:t>
            </a:r>
            <a:r>
              <a:rPr lang="pt-BR" altLang="pt-BR" i="1" cap="none" dirty="0" err="1" smtClean="0">
                <a:latin typeface="Tw Cen MT"/>
              </a:rPr>
              <a:t>effect</a:t>
            </a:r>
            <a:r>
              <a:rPr lang="pt-BR" altLang="pt-BR" cap="none" dirty="0" smtClean="0">
                <a:latin typeface="Tw Cen MT"/>
              </a:rPr>
              <a:t> em educação?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pt-BR" altLang="pt-BR" dirty="0" smtClean="0"/>
              <a:t>Uma situação na qual para o estudante A, ter como colega de sala o estudante B afeta o resultado educacional do estudante A.</a:t>
            </a:r>
          </a:p>
          <a:p>
            <a:pPr>
              <a:defRPr/>
            </a:pPr>
            <a:r>
              <a:rPr lang="en-US" altLang="pt-BR" dirty="0" smtClean="0"/>
              <a:t>O </a:t>
            </a:r>
            <a:r>
              <a:rPr lang="en-US" altLang="pt-BR" dirty="0" err="1" smtClean="0"/>
              <a:t>efeito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direto</a:t>
            </a:r>
            <a:r>
              <a:rPr lang="en-US" altLang="pt-BR" dirty="0" smtClean="0"/>
              <a:t>: </a:t>
            </a:r>
          </a:p>
          <a:p>
            <a:pPr lvl="1">
              <a:defRPr/>
            </a:pPr>
            <a:r>
              <a:rPr lang="en-US" altLang="pt-BR" dirty="0" err="1" smtClean="0"/>
              <a:t>presença</a:t>
            </a:r>
            <a:r>
              <a:rPr lang="en-US" altLang="pt-BR" dirty="0" smtClean="0"/>
              <a:t> de B </a:t>
            </a:r>
            <a:r>
              <a:rPr lang="en-US" altLang="pt-BR" dirty="0" err="1" smtClean="0"/>
              <a:t>afeta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resultado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educacional</a:t>
            </a:r>
            <a:r>
              <a:rPr lang="en-US" altLang="pt-BR" dirty="0" smtClean="0"/>
              <a:t> de A </a:t>
            </a:r>
            <a:r>
              <a:rPr lang="en-US" altLang="pt-BR" dirty="0" err="1" smtClean="0"/>
              <a:t>sem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mudar</a:t>
            </a:r>
            <a:r>
              <a:rPr lang="en-US" altLang="pt-BR" dirty="0" smtClean="0"/>
              <a:t> o </a:t>
            </a:r>
            <a:r>
              <a:rPr lang="en-US" altLang="pt-BR" dirty="0" err="1" smtClean="0"/>
              <a:t>comportamento</a:t>
            </a:r>
            <a:r>
              <a:rPr lang="en-US" altLang="pt-BR" dirty="0" smtClean="0"/>
              <a:t> de A </a:t>
            </a:r>
            <a:r>
              <a:rPr lang="en-US" altLang="pt-BR" dirty="0" err="1" smtClean="0"/>
              <a:t>ou</a:t>
            </a:r>
            <a:r>
              <a:rPr lang="en-US" altLang="pt-BR" dirty="0" smtClean="0"/>
              <a:t> de </a:t>
            </a:r>
            <a:r>
              <a:rPr lang="en-US" altLang="pt-BR" dirty="0" err="1" smtClean="0"/>
              <a:t>qualquer</a:t>
            </a:r>
            <a:r>
              <a:rPr lang="en-US" altLang="pt-BR" dirty="0" smtClean="0"/>
              <a:t> outro </a:t>
            </a:r>
            <a:r>
              <a:rPr lang="en-US" altLang="pt-BR" dirty="0" err="1" smtClean="0"/>
              <a:t>agente</a:t>
            </a:r>
            <a:r>
              <a:rPr lang="en-US" altLang="pt-BR" dirty="0" smtClean="0"/>
              <a:t>. </a:t>
            </a:r>
          </a:p>
          <a:p>
            <a:pPr lvl="1">
              <a:defRPr/>
            </a:pPr>
            <a:r>
              <a:rPr lang="en-US" altLang="pt-BR" dirty="0" smtClean="0"/>
              <a:t>Ex: </a:t>
            </a:r>
            <a:r>
              <a:rPr lang="en-US" altLang="pt-BR" dirty="0" err="1" smtClean="0"/>
              <a:t>aluno</a:t>
            </a:r>
            <a:r>
              <a:rPr lang="en-US" altLang="pt-BR" dirty="0" smtClean="0"/>
              <a:t> B </a:t>
            </a:r>
            <a:r>
              <a:rPr lang="en-US" altLang="pt-BR" dirty="0" err="1" smtClean="0"/>
              <a:t>responde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bem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uma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pergunta</a:t>
            </a:r>
            <a:r>
              <a:rPr lang="en-US" altLang="pt-BR" dirty="0" smtClean="0"/>
              <a:t> do professor e </a:t>
            </a:r>
            <a:r>
              <a:rPr lang="en-US" altLang="pt-BR" dirty="0" err="1" smtClean="0"/>
              <a:t>ajuda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aluno</a:t>
            </a:r>
            <a:r>
              <a:rPr lang="en-US" altLang="pt-BR" dirty="0" smtClean="0"/>
              <a:t> A </a:t>
            </a:r>
            <a:r>
              <a:rPr lang="en-US" altLang="pt-BR" dirty="0" err="1" smtClean="0"/>
              <a:t>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entender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conteúdo</a:t>
            </a:r>
            <a:r>
              <a:rPr lang="en-US" altLang="pt-BR" dirty="0" smtClean="0"/>
              <a:t>.</a:t>
            </a:r>
          </a:p>
        </p:txBody>
      </p:sp>
      <p:sp>
        <p:nvSpPr>
          <p:cNvPr id="9220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459B53D-E153-473B-90C4-18A13ABF62F5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6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Estratégias de Identificação</a:t>
            </a:r>
          </a:p>
        </p:txBody>
      </p:sp>
      <p:sp>
        <p:nvSpPr>
          <p:cNvPr id="12291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err="1"/>
              <a:t>Variação</a:t>
            </a:r>
            <a:r>
              <a:rPr lang="en-US" b="1" dirty="0"/>
              <a:t> </a:t>
            </a:r>
            <a:r>
              <a:rPr lang="en-US" b="1" dirty="0" err="1"/>
              <a:t>aleatória</a:t>
            </a:r>
            <a:r>
              <a:rPr lang="en-US" b="1" dirty="0"/>
              <a:t> entre </a:t>
            </a:r>
            <a:r>
              <a:rPr lang="en-US" b="1" dirty="0" err="1"/>
              <a:t>coortes</a:t>
            </a:r>
            <a:endParaRPr lang="en-US" b="1" dirty="0"/>
          </a:p>
          <a:p>
            <a:pPr lvl="1"/>
            <a:r>
              <a:rPr lang="en-US" dirty="0">
                <a:solidFill>
                  <a:srgbClr val="4F81BD"/>
                </a:solidFill>
              </a:rPr>
              <a:t>Se </a:t>
            </a:r>
            <a:r>
              <a:rPr lang="en-US" dirty="0" err="1">
                <a:solidFill>
                  <a:srgbClr val="4F81BD"/>
                </a:solidFill>
              </a:rPr>
              <a:t>meninas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estiverem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rodeadas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na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classe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por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apenas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meninas</a:t>
            </a:r>
            <a:r>
              <a:rPr lang="en-US" dirty="0">
                <a:solidFill>
                  <a:srgbClr val="4F81BD"/>
                </a:solidFill>
              </a:rPr>
              <a:t> tem nota 20% de DP </a:t>
            </a:r>
            <a:r>
              <a:rPr lang="en-US" dirty="0" err="1">
                <a:solidFill>
                  <a:srgbClr val="4F81BD"/>
                </a:solidFill>
              </a:rPr>
              <a:t>maior</a:t>
            </a:r>
            <a:r>
              <a:rPr lang="en-US" dirty="0">
                <a:solidFill>
                  <a:srgbClr val="4F81BD"/>
                </a:solidFill>
              </a:rPr>
              <a:t> do que </a:t>
            </a:r>
            <a:r>
              <a:rPr lang="en-US" dirty="0" err="1">
                <a:solidFill>
                  <a:srgbClr val="4F81BD"/>
                </a:solidFill>
              </a:rPr>
              <a:t>menina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cercada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só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por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homens</a:t>
            </a:r>
            <a:r>
              <a:rPr lang="en-US" dirty="0">
                <a:solidFill>
                  <a:srgbClr val="4F81BD"/>
                </a:solidFill>
              </a:rPr>
              <a:t>.</a:t>
            </a:r>
          </a:p>
          <a:p>
            <a:endParaRPr lang="en-US" b="1" dirty="0"/>
          </a:p>
          <a:p>
            <a:pPr marL="257175" lvl="1" indent="-257175"/>
            <a:r>
              <a:rPr lang="en-US" sz="2100" b="1" dirty="0"/>
              <a:t> </a:t>
            </a:r>
            <a:r>
              <a:rPr lang="en-US" b="1" dirty="0" err="1"/>
              <a:t>Atribuição</a:t>
            </a:r>
            <a:r>
              <a:rPr lang="en-US" b="1" dirty="0"/>
              <a:t> </a:t>
            </a:r>
            <a:r>
              <a:rPr lang="en-US" b="1" dirty="0" err="1"/>
              <a:t>aleatória</a:t>
            </a:r>
            <a:r>
              <a:rPr lang="en-US" b="1" dirty="0"/>
              <a:t> de </a:t>
            </a:r>
            <a:r>
              <a:rPr lang="en-US" b="1" dirty="0" err="1"/>
              <a:t>colegas</a:t>
            </a:r>
            <a:r>
              <a:rPr lang="en-US" b="1" dirty="0"/>
              <a:t> de </a:t>
            </a:r>
            <a:r>
              <a:rPr lang="en-US" b="1" dirty="0" err="1" smtClean="0"/>
              <a:t>dormitório</a:t>
            </a:r>
            <a:endParaRPr lang="en-US" b="1" dirty="0" smtClean="0"/>
          </a:p>
          <a:p>
            <a:pPr lvl="1"/>
            <a:r>
              <a:rPr lang="en-US" dirty="0">
                <a:solidFill>
                  <a:srgbClr val="4F81BD"/>
                </a:solidFill>
              </a:rPr>
              <a:t>Dados de </a:t>
            </a:r>
            <a:r>
              <a:rPr lang="en-US" dirty="0" err="1">
                <a:solidFill>
                  <a:srgbClr val="4F81BD"/>
                </a:solidFill>
              </a:rPr>
              <a:t>formação</a:t>
            </a:r>
            <a:r>
              <a:rPr lang="en-US" dirty="0">
                <a:solidFill>
                  <a:srgbClr val="4F81BD"/>
                </a:solidFill>
              </a:rPr>
              <a:t> de </a:t>
            </a:r>
            <a:r>
              <a:rPr lang="en-US" dirty="0" err="1">
                <a:solidFill>
                  <a:srgbClr val="4F81BD"/>
                </a:solidFill>
              </a:rPr>
              <a:t>turmas</a:t>
            </a:r>
            <a:r>
              <a:rPr lang="en-US" dirty="0">
                <a:solidFill>
                  <a:srgbClr val="4F81BD"/>
                </a:solidFill>
              </a:rPr>
              <a:t> da Academia da </a:t>
            </a:r>
            <a:r>
              <a:rPr lang="en-US" dirty="0" err="1">
                <a:solidFill>
                  <a:srgbClr val="4F81BD"/>
                </a:solidFill>
              </a:rPr>
              <a:t>Força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Aérea</a:t>
            </a:r>
            <a:endParaRPr lang="en-US" dirty="0">
              <a:solidFill>
                <a:srgbClr val="4F81BD"/>
              </a:solidFill>
            </a:endParaRPr>
          </a:p>
          <a:p>
            <a:pPr lvl="1"/>
            <a:r>
              <a:rPr lang="en-US" dirty="0">
                <a:solidFill>
                  <a:srgbClr val="4F81BD"/>
                </a:solidFill>
              </a:rPr>
              <a:t>Se </a:t>
            </a:r>
            <a:r>
              <a:rPr lang="en-US" dirty="0" err="1">
                <a:solidFill>
                  <a:srgbClr val="4F81BD"/>
                </a:solidFill>
              </a:rPr>
              <a:t>aumentar</a:t>
            </a:r>
            <a:r>
              <a:rPr lang="en-US" dirty="0">
                <a:solidFill>
                  <a:srgbClr val="4F81BD"/>
                </a:solidFill>
              </a:rPr>
              <a:t> 1 DP </a:t>
            </a:r>
            <a:r>
              <a:rPr lang="en-US" dirty="0" err="1">
                <a:solidFill>
                  <a:srgbClr val="4F81BD"/>
                </a:solidFill>
              </a:rPr>
              <a:t>na</a:t>
            </a:r>
            <a:r>
              <a:rPr lang="en-US" dirty="0">
                <a:solidFill>
                  <a:srgbClr val="4F81BD"/>
                </a:solidFill>
              </a:rPr>
              <a:t> nota media do </a:t>
            </a:r>
            <a:r>
              <a:rPr lang="en-US" dirty="0" err="1">
                <a:solidFill>
                  <a:srgbClr val="4F81BD"/>
                </a:solidFill>
              </a:rPr>
              <a:t>batalhão</a:t>
            </a:r>
            <a:r>
              <a:rPr lang="en-US" dirty="0">
                <a:solidFill>
                  <a:srgbClr val="4F81BD"/>
                </a:solidFill>
              </a:rPr>
              <a:t>, </a:t>
            </a:r>
            <a:r>
              <a:rPr lang="en-US" dirty="0" err="1">
                <a:solidFill>
                  <a:srgbClr val="4F81BD"/>
                </a:solidFill>
              </a:rPr>
              <a:t>aumenta</a:t>
            </a:r>
            <a:r>
              <a:rPr lang="en-US" dirty="0">
                <a:solidFill>
                  <a:srgbClr val="4F81BD"/>
                </a:solidFill>
              </a:rPr>
              <a:t> a nota no 1o </a:t>
            </a:r>
            <a:r>
              <a:rPr lang="en-US" dirty="0" err="1">
                <a:solidFill>
                  <a:srgbClr val="4F81BD"/>
                </a:solidFill>
              </a:rPr>
              <a:t>ano</a:t>
            </a:r>
            <a:r>
              <a:rPr lang="en-US" dirty="0">
                <a:solidFill>
                  <a:srgbClr val="4F81BD"/>
                </a:solidFill>
              </a:rPr>
              <a:t> da </a:t>
            </a:r>
            <a:r>
              <a:rPr lang="en-US" dirty="0" err="1">
                <a:solidFill>
                  <a:srgbClr val="4F81BD"/>
                </a:solidFill>
              </a:rPr>
              <a:t>faculdade</a:t>
            </a:r>
            <a:r>
              <a:rPr lang="en-US" dirty="0">
                <a:solidFill>
                  <a:srgbClr val="4F81BD"/>
                </a:solidFill>
              </a:rPr>
              <a:t> </a:t>
            </a:r>
            <a:r>
              <a:rPr lang="en-US" dirty="0" err="1">
                <a:solidFill>
                  <a:srgbClr val="4F81BD"/>
                </a:solidFill>
              </a:rPr>
              <a:t>em</a:t>
            </a:r>
            <a:r>
              <a:rPr lang="en-US" dirty="0">
                <a:solidFill>
                  <a:srgbClr val="4F81BD"/>
                </a:solidFill>
              </a:rPr>
              <a:t> 0.05 DP.</a:t>
            </a:r>
          </a:p>
        </p:txBody>
      </p:sp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40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9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Bibliografia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Obrigatória</a:t>
            </a:r>
            <a:endParaRPr lang="en-US" dirty="0" smtClean="0"/>
          </a:p>
          <a:p>
            <a:r>
              <a:rPr lang="en-US" dirty="0" smtClean="0"/>
              <a:t>HEE</a:t>
            </a:r>
            <a:r>
              <a:rPr lang="en-US" dirty="0"/>
              <a:t>, Vol 3, Cap. 4 – Peer effects in education: how might they work, how big are they and how much do we know thus far? Bruce </a:t>
            </a:r>
            <a:r>
              <a:rPr lang="en-US" dirty="0" err="1"/>
              <a:t>Sacerdote</a:t>
            </a:r>
            <a:r>
              <a:rPr lang="en-US" dirty="0"/>
              <a:t>.</a:t>
            </a:r>
            <a:endParaRPr lang="pt-BR" dirty="0"/>
          </a:p>
          <a:p>
            <a:r>
              <a:rPr lang="pt-BR" dirty="0" smtClean="0"/>
              <a:t>Complementares:</a:t>
            </a:r>
          </a:p>
          <a:p>
            <a:r>
              <a:rPr lang="pt-BR" dirty="0" err="1" smtClean="0"/>
              <a:t>Hoxby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Weingarth</a:t>
            </a:r>
            <a:r>
              <a:rPr lang="pt-BR" dirty="0" smtClean="0"/>
              <a:t> (2005).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29256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O que é </a:t>
            </a:r>
            <a:r>
              <a:rPr lang="pt-BR" altLang="pt-BR" i="1" cap="none" dirty="0" err="1" smtClean="0">
                <a:latin typeface="Tw Cen MT"/>
              </a:rPr>
              <a:t>peer</a:t>
            </a:r>
            <a:r>
              <a:rPr lang="pt-BR" altLang="pt-BR" i="1" cap="none" dirty="0" smtClean="0">
                <a:latin typeface="Tw Cen MT"/>
              </a:rPr>
              <a:t> </a:t>
            </a:r>
            <a:r>
              <a:rPr lang="pt-BR" altLang="pt-BR" i="1" cap="none" dirty="0" err="1" smtClean="0">
                <a:latin typeface="Tw Cen MT"/>
              </a:rPr>
              <a:t>effect</a:t>
            </a:r>
            <a:r>
              <a:rPr lang="pt-BR" altLang="pt-BR" cap="none" dirty="0" smtClean="0">
                <a:latin typeface="Tw Cen MT"/>
              </a:rPr>
              <a:t> em educação?</a:t>
            </a:r>
          </a:p>
        </p:txBody>
      </p:sp>
      <p:sp>
        <p:nvSpPr>
          <p:cNvPr id="8195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altLang="pt-BR" dirty="0" smtClean="0"/>
              <a:t>O </a:t>
            </a:r>
            <a:r>
              <a:rPr lang="en-US" altLang="pt-BR" dirty="0" err="1" smtClean="0"/>
              <a:t>efeito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indireto</a:t>
            </a:r>
            <a:r>
              <a:rPr lang="en-US" altLang="pt-BR" dirty="0" smtClean="0"/>
              <a:t>:</a:t>
            </a:r>
          </a:p>
          <a:p>
            <a:pPr lvl="1">
              <a:defRPr/>
            </a:pPr>
            <a:r>
              <a:rPr lang="en-US" altLang="pt-BR" dirty="0" smtClean="0"/>
              <a:t>B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bom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aluno</a:t>
            </a:r>
            <a:r>
              <a:rPr lang="en-US" altLang="pt-BR" dirty="0" smtClean="0"/>
              <a:t> no </a:t>
            </a:r>
            <a:r>
              <a:rPr lang="en-US" altLang="pt-BR" dirty="0" err="1" smtClean="0"/>
              <a:t>qual</a:t>
            </a:r>
            <a:r>
              <a:rPr lang="en-US" altLang="pt-BR" dirty="0" smtClean="0"/>
              <a:t> A </a:t>
            </a:r>
            <a:r>
              <a:rPr lang="en-US" altLang="pt-BR" dirty="0" err="1" smtClean="0"/>
              <a:t>quer</a:t>
            </a:r>
            <a:r>
              <a:rPr lang="en-US" altLang="pt-BR" dirty="0" smtClean="0"/>
              <a:t> se </a:t>
            </a:r>
            <a:r>
              <a:rPr lang="en-US" altLang="pt-BR" dirty="0" err="1" smtClean="0"/>
              <a:t>espelhar</a:t>
            </a:r>
            <a:r>
              <a:rPr lang="en-US" altLang="pt-BR" dirty="0" smtClean="0"/>
              <a:t>, </a:t>
            </a:r>
            <a:r>
              <a:rPr lang="en-US" altLang="pt-BR" dirty="0" err="1" smtClean="0"/>
              <a:t>então</a:t>
            </a:r>
            <a:r>
              <a:rPr lang="en-US" altLang="pt-BR" dirty="0" smtClean="0"/>
              <a:t> A </a:t>
            </a:r>
            <a:r>
              <a:rPr lang="en-US" altLang="pt-BR" dirty="0" err="1" smtClean="0"/>
              <a:t>estuda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mais</a:t>
            </a:r>
            <a:r>
              <a:rPr lang="en-US" altLang="pt-BR" dirty="0" smtClean="0"/>
              <a:t>. </a:t>
            </a:r>
          </a:p>
          <a:p>
            <a:pPr lvl="1">
              <a:defRPr/>
            </a:pPr>
            <a:r>
              <a:rPr lang="en-US" altLang="pt-BR" dirty="0" err="1" smtClean="0"/>
              <a:t>Ou</a:t>
            </a:r>
            <a:r>
              <a:rPr lang="en-US" altLang="pt-BR" dirty="0" smtClean="0"/>
              <a:t> B </a:t>
            </a:r>
            <a:r>
              <a:rPr lang="en-US" altLang="pt-BR" dirty="0" err="1" smtClean="0"/>
              <a:t>pode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ser</a:t>
            </a:r>
            <a:r>
              <a:rPr lang="en-US" altLang="pt-BR" dirty="0" smtClean="0"/>
              <a:t> um </a:t>
            </a:r>
            <a:r>
              <a:rPr lang="en-US" altLang="pt-BR" dirty="0" err="1" smtClean="0"/>
              <a:t>bom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aluno</a:t>
            </a:r>
            <a:r>
              <a:rPr lang="en-US" altLang="pt-BR" dirty="0" smtClean="0"/>
              <a:t> que </a:t>
            </a:r>
            <a:r>
              <a:rPr lang="en-US" altLang="pt-BR" dirty="0" err="1" smtClean="0"/>
              <a:t>motiva</a:t>
            </a:r>
            <a:r>
              <a:rPr lang="en-US" altLang="pt-BR" dirty="0" smtClean="0"/>
              <a:t> o professor a </a:t>
            </a:r>
            <a:r>
              <a:rPr lang="en-US" altLang="pt-BR" dirty="0" err="1" smtClean="0"/>
              <a:t>dar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aulas</a:t>
            </a:r>
            <a:r>
              <a:rPr lang="en-US" altLang="pt-BR" dirty="0" smtClean="0"/>
              <a:t> </a:t>
            </a:r>
            <a:r>
              <a:rPr lang="en-US" altLang="pt-BR" dirty="0" err="1" smtClean="0"/>
              <a:t>melhores</a:t>
            </a:r>
            <a:r>
              <a:rPr lang="en-US" altLang="pt-BR" dirty="0" smtClean="0"/>
              <a:t> das </a:t>
            </a:r>
            <a:r>
              <a:rPr lang="en-US" altLang="pt-BR" dirty="0" err="1" smtClean="0"/>
              <a:t>quais</a:t>
            </a:r>
            <a:r>
              <a:rPr lang="en-US" altLang="pt-BR" dirty="0" smtClean="0"/>
              <a:t> A se </a:t>
            </a:r>
            <a:r>
              <a:rPr lang="en-US" altLang="pt-BR" dirty="0" err="1" smtClean="0"/>
              <a:t>beneficia</a:t>
            </a:r>
            <a:r>
              <a:rPr lang="en-US" altLang="pt-BR" dirty="0" smtClean="0"/>
              <a:t>.</a:t>
            </a:r>
          </a:p>
        </p:txBody>
      </p:sp>
      <p:sp>
        <p:nvSpPr>
          <p:cNvPr id="9220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459B53D-E153-473B-90C4-18A13ABF62F5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25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Efeito direto? Indireto?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pt-BR" dirty="0"/>
              <a:t>- “If the student is disruptive and consumes more of the teacher’s attention, thereby reducing her classmates’ test scores, that too is a peer effect (</a:t>
            </a:r>
            <a:r>
              <a:rPr lang="en-US" altLang="pt-BR" dirty="0" err="1"/>
              <a:t>Lazear</a:t>
            </a:r>
            <a:r>
              <a:rPr lang="en-US" altLang="pt-BR" dirty="0"/>
              <a:t>, 2001)”  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ABEC97-29E6-4EC5-B68E-3EF2D9B29063}" type="slidenum">
              <a:rPr lang="pt-BR" altLang="pt-BR" smtClean="0"/>
              <a:pPr>
                <a:defRPr/>
              </a:pPr>
              <a:t>6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4364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pt-BR" altLang="pt-BR" cap="none" dirty="0" err="1" smtClean="0">
                <a:latin typeface="Tw Cen MT"/>
              </a:rPr>
              <a:t>Peer</a:t>
            </a:r>
            <a:r>
              <a:rPr lang="pt-BR" altLang="pt-BR" cap="none" dirty="0" smtClean="0">
                <a:latin typeface="Tw Cen MT"/>
              </a:rPr>
              <a:t> </a:t>
            </a:r>
            <a:r>
              <a:rPr lang="pt-BR" altLang="pt-BR" cap="none" dirty="0" err="1" smtClean="0">
                <a:latin typeface="Tw Cen MT"/>
              </a:rPr>
              <a:t>Effect</a:t>
            </a:r>
            <a:r>
              <a:rPr lang="pt-BR" altLang="pt-BR" cap="none" dirty="0" smtClean="0">
                <a:latin typeface="Tw Cen MT"/>
              </a:rPr>
              <a:t> - </a:t>
            </a:r>
            <a:r>
              <a:rPr lang="pt-BR" altLang="pt-BR" i="1" dirty="0">
                <a:latin typeface="Tw Cen MT"/>
                <a:sym typeface="Wingdings" panose="05000000000000000000" pitchFamily="2" charset="2"/>
              </a:rPr>
              <a:t>linear in </a:t>
            </a:r>
            <a:r>
              <a:rPr lang="pt-BR" altLang="pt-BR" i="1" dirty="0" err="1">
                <a:latin typeface="Tw Cen MT"/>
                <a:sym typeface="Wingdings" panose="05000000000000000000" pitchFamily="2" charset="2"/>
              </a:rPr>
              <a:t>means</a:t>
            </a:r>
            <a:r>
              <a:rPr lang="pt-BR" altLang="pt-BR" i="1" dirty="0">
                <a:latin typeface="Tw Cen MT"/>
                <a:sym typeface="Wingdings" panose="05000000000000000000" pitchFamily="2" charset="2"/>
              </a:rPr>
              <a:t> </a:t>
            </a:r>
            <a:r>
              <a:rPr lang="pt-BR" altLang="pt-BR" i="1" dirty="0" err="1">
                <a:latin typeface="Tw Cen MT"/>
                <a:sym typeface="Wingdings" panose="05000000000000000000" pitchFamily="2" charset="2"/>
              </a:rPr>
              <a:t>model</a:t>
            </a:r>
            <a:r>
              <a:rPr lang="pt-BR" altLang="pt-BR" i="1" dirty="0">
                <a:latin typeface="Tw Cen MT"/>
                <a:sym typeface="Wingdings" panose="05000000000000000000" pitchFamily="2" charset="2"/>
              </a:rPr>
              <a:t> </a:t>
            </a:r>
            <a:endParaRPr lang="pt-BR" altLang="pt-BR" cap="none" dirty="0" smtClean="0">
              <a:latin typeface="Tw Cen M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291" name="Espaço Reservado para Conteúd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pt-BR" altLang="pt-BR" dirty="0" smtClean="0">
                    <a:latin typeface="Tw Cen MT"/>
                  </a:rPr>
                  <a:t>Modelo mais tradicional de estimação do efeito dos pares </a:t>
                </a:r>
                <a:r>
                  <a:rPr lang="pt-BR" altLang="pt-BR" dirty="0" smtClean="0">
                    <a:latin typeface="Tw Cen MT"/>
                    <a:sym typeface="Wingdings" panose="05000000000000000000" pitchFamily="2" charset="2"/>
                  </a:rPr>
                  <a:t> </a:t>
                </a:r>
                <a:r>
                  <a:rPr lang="pt-BR" altLang="pt-BR" i="1" dirty="0" smtClean="0">
                    <a:latin typeface="Tw Cen MT"/>
                    <a:sym typeface="Wingdings" panose="05000000000000000000" pitchFamily="2" charset="2"/>
                  </a:rPr>
                  <a:t>linear in </a:t>
                </a:r>
                <a:r>
                  <a:rPr lang="pt-BR" altLang="pt-BR" i="1" dirty="0" err="1" smtClean="0">
                    <a:latin typeface="Tw Cen MT"/>
                    <a:sym typeface="Wingdings" panose="05000000000000000000" pitchFamily="2" charset="2"/>
                  </a:rPr>
                  <a:t>means</a:t>
                </a:r>
                <a:r>
                  <a:rPr lang="pt-BR" altLang="pt-BR" i="1" dirty="0" smtClean="0">
                    <a:latin typeface="Tw Cen MT"/>
                    <a:sym typeface="Wingdings" panose="05000000000000000000" pitchFamily="2" charset="2"/>
                  </a:rPr>
                  <a:t> </a:t>
                </a:r>
                <a:r>
                  <a:rPr lang="pt-BR" altLang="pt-BR" i="1" dirty="0" err="1" smtClean="0">
                    <a:latin typeface="Tw Cen MT"/>
                    <a:sym typeface="Wingdings" panose="05000000000000000000" pitchFamily="2" charset="2"/>
                  </a:rPr>
                  <a:t>model</a:t>
                </a:r>
                <a:r>
                  <a:rPr lang="pt-BR" altLang="pt-BR" i="1" dirty="0" smtClean="0">
                    <a:latin typeface="Tw Cen MT"/>
                    <a:sym typeface="Wingdings" panose="05000000000000000000" pitchFamily="2" charset="2"/>
                  </a:rPr>
                  <a:t> </a:t>
                </a:r>
                <a:r>
                  <a:rPr lang="pt-BR" altLang="pt-BR" dirty="0" smtClean="0">
                    <a:latin typeface="Tw Cen MT"/>
                    <a:sym typeface="Wingdings" panose="05000000000000000000" pitchFamily="2" charset="2"/>
                  </a:rPr>
                  <a:t> </a:t>
                </a:r>
                <a:r>
                  <a:rPr lang="pt-BR" altLang="pt-BR" b="1" dirty="0" smtClean="0">
                    <a:latin typeface="Tw Cen MT"/>
                    <a:sym typeface="Wingdings" panose="05000000000000000000" pitchFamily="2" charset="2"/>
                  </a:rPr>
                  <a:t>modelo </a:t>
                </a:r>
                <a:r>
                  <a:rPr lang="pt-BR" altLang="pt-BR" b="1" dirty="0" smtClean="0">
                    <a:latin typeface="Tw Cen MT"/>
                    <a:sym typeface="Wingdings" panose="05000000000000000000" pitchFamily="2" charset="2"/>
                  </a:rPr>
                  <a:t>linear na média</a:t>
                </a:r>
              </a:p>
              <a:p>
                <a:r>
                  <a:rPr lang="pt-BR" altLang="pt-BR" dirty="0" smtClean="0">
                    <a:latin typeface="Tw Cen MT"/>
                  </a:rPr>
                  <a:t>A nota do aluno depende do resultado </a:t>
                </a:r>
                <a:r>
                  <a:rPr lang="pt-BR" altLang="pt-BR" u="sng" dirty="0" smtClean="0">
                    <a:latin typeface="Tw Cen MT"/>
                  </a:rPr>
                  <a:t>médio</a:t>
                </a:r>
                <a:r>
                  <a:rPr lang="pt-BR" altLang="pt-BR" dirty="0" smtClean="0">
                    <a:latin typeface="Tw Cen MT"/>
                  </a:rPr>
                  <a:t> dos pares, do background do aluno e do background </a:t>
                </a:r>
                <a:r>
                  <a:rPr lang="pt-BR" altLang="pt-BR" u="sng" dirty="0" smtClean="0">
                    <a:latin typeface="Tw Cen MT"/>
                  </a:rPr>
                  <a:t>médio</a:t>
                </a:r>
                <a:r>
                  <a:rPr lang="pt-BR" altLang="pt-BR" dirty="0" smtClean="0">
                    <a:latin typeface="Tw Cen MT"/>
                  </a:rPr>
                  <a:t> dos pares</a:t>
                </a:r>
                <a:r>
                  <a:rPr lang="pt-BR" altLang="pt-BR" dirty="0" smtClean="0">
                    <a:latin typeface="Tw Cen MT"/>
                  </a:rPr>
                  <a:t>:</a:t>
                </a:r>
              </a:p>
              <a:p>
                <a:endParaRPr lang="pt-BR" altLang="pt-BR" dirty="0" smtClean="0">
                  <a:latin typeface="Tw Cen MT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altLang="pt-B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alt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pt-BR" altLang="pt-B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pt-BR" alt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pt-BR" alt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alt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pt-BR" alt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t-BR" alt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pt-BR" alt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pt-BR" alt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altLang="pt-B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pt-BR" altLang="pt-BR" i="1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pt-BR" altLang="pt-BR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𝛾</m:t>
                          </m:r>
                        </m:e>
                        <m:sub>
                          <m:r>
                            <a:rPr lang="pt-BR" altLang="pt-B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acc>
                        <m:accPr>
                          <m:chr m:val="̅"/>
                          <m:ctrlPr>
                            <a:rPr lang="pt-BR" altLang="pt-B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pt-BR" alt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pt-BR" altLang="pt-B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pt-BR" alt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pt-BR" altLang="pt-BR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pt-BR" altLang="pt-BR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pt-BR" altLang="pt-B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pt-BR" altLang="pt-BR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b>
                          <m:r>
                            <a:rPr lang="pt-BR" altLang="pt-B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US" altLang="pt-BR" dirty="0" smtClean="0">
                  <a:latin typeface="Tw Cen MT"/>
                </a:endParaRPr>
              </a:p>
              <a:p>
                <a:pPr marL="0" indent="0" algn="ctr">
                  <a:buNone/>
                </a:pPr>
                <a:endParaRPr lang="en-US" altLang="pt-BR" dirty="0" smtClean="0">
                  <a:latin typeface="Tw Cen MT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pt-BR" dirty="0" smtClean="0">
                    <a:latin typeface="Tw Cen MT"/>
                  </a:rPr>
                  <a:t>:efeito </a:t>
                </a:r>
                <a:r>
                  <a:rPr lang="en-US" altLang="pt-BR" dirty="0">
                    <a:latin typeface="Tw Cen MT"/>
                  </a:rPr>
                  <a:t>dos pares </a:t>
                </a:r>
                <a:r>
                  <a:rPr lang="en-US" altLang="pt-BR" dirty="0" err="1" smtClean="0">
                    <a:latin typeface="Tw Cen MT"/>
                  </a:rPr>
                  <a:t>endógeno</a:t>
                </a:r>
                <a:r>
                  <a:rPr lang="en-US" altLang="pt-BR" dirty="0" smtClean="0">
                    <a:latin typeface="Tw Cen MT"/>
                  </a:rPr>
                  <a:t>;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e>
                      <m:sub>
                        <m:r>
                          <a:rPr lang="pt-BR" alt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pt-BR" dirty="0" smtClean="0">
                    <a:latin typeface="Tw Cen MT"/>
                  </a:rPr>
                  <a:t>: efeito dos pares </a:t>
                </a:r>
                <a:r>
                  <a:rPr lang="en-US" altLang="pt-BR" dirty="0" err="1" smtClean="0">
                    <a:latin typeface="Tw Cen MT"/>
                  </a:rPr>
                  <a:t>exógeno</a:t>
                </a:r>
                <a:endParaRPr lang="en-US" altLang="pt-BR" dirty="0" smtClean="0">
                  <a:latin typeface="Tw Cen MT"/>
                </a:endParaRPr>
              </a:p>
              <a:p>
                <a:pPr marL="0" indent="0" algn="ctr">
                  <a:buNone/>
                </a:pPr>
                <a:endParaRPr lang="en-US" altLang="pt-BR" dirty="0" smtClean="0">
                  <a:latin typeface="Tw Cen MT"/>
                </a:endParaRPr>
              </a:p>
            </p:txBody>
          </p:sp>
        </mc:Choice>
        <mc:Fallback>
          <p:sp>
            <p:nvSpPr>
              <p:cNvPr id="12291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59" t="-2941" r="-386" b="-154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92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1E9A7859-750E-48F6-B4B7-FA570A0AF597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57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r>
              <a:rPr lang="pt-BR" altLang="pt-BR" i="1" dirty="0" smtClean="0">
                <a:latin typeface="Tw Cen MT"/>
                <a:sym typeface="Wingdings" panose="05000000000000000000" pitchFamily="2" charset="2"/>
              </a:rPr>
              <a:t>Modelo Linear</a:t>
            </a:r>
            <a:endParaRPr lang="pt-BR" altLang="pt-BR" i="1" cap="none" dirty="0" smtClean="0">
              <a:latin typeface="Tw Cen MT"/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>
          <a:xfrm>
            <a:off x="535577" y="1825625"/>
            <a:ext cx="7979773" cy="4351338"/>
          </a:xfrm>
        </p:spPr>
        <p:txBody>
          <a:bodyPr>
            <a:normAutofit/>
          </a:bodyPr>
          <a:lstStyle/>
          <a:p>
            <a:pPr lvl="1"/>
            <a:r>
              <a:rPr lang="en-US" altLang="pt-BR" sz="2800" b="1" dirty="0" err="1">
                <a:latin typeface="Tw Cen MT"/>
              </a:rPr>
              <a:t>Efeito</a:t>
            </a:r>
            <a:r>
              <a:rPr lang="en-US" altLang="pt-BR" sz="2800" b="1" dirty="0">
                <a:latin typeface="Tw Cen MT"/>
              </a:rPr>
              <a:t> </a:t>
            </a:r>
            <a:r>
              <a:rPr lang="en-US" altLang="pt-BR" sz="2800" b="1" dirty="0" err="1">
                <a:latin typeface="Tw Cen MT"/>
              </a:rPr>
              <a:t>Endógeno</a:t>
            </a:r>
            <a:r>
              <a:rPr lang="en-US" altLang="pt-BR" sz="2800" dirty="0">
                <a:latin typeface="Tw Cen MT"/>
              </a:rPr>
              <a:t>: a </a:t>
            </a:r>
            <a:r>
              <a:rPr lang="en-US" altLang="pt-BR" sz="2800" dirty="0" err="1">
                <a:latin typeface="Tw Cen MT"/>
              </a:rPr>
              <a:t>propensão</a:t>
            </a:r>
            <a:r>
              <a:rPr lang="en-US" altLang="pt-BR" sz="2800" dirty="0">
                <a:latin typeface="Tw Cen MT"/>
              </a:rPr>
              <a:t> de um </a:t>
            </a:r>
            <a:r>
              <a:rPr lang="en-US" altLang="pt-BR" sz="2800" dirty="0" err="1">
                <a:latin typeface="Tw Cen MT"/>
              </a:rPr>
              <a:t>indivíduo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ter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determinado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comportamento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varia</a:t>
            </a:r>
            <a:r>
              <a:rPr lang="en-US" altLang="pt-BR" sz="2800" dirty="0">
                <a:latin typeface="Tw Cen MT"/>
              </a:rPr>
              <a:t> com a </a:t>
            </a:r>
            <a:r>
              <a:rPr lang="en-US" altLang="pt-BR" sz="2800" dirty="0" err="1">
                <a:latin typeface="Tw Cen MT"/>
              </a:rPr>
              <a:t>prevalência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desse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comportamento</a:t>
            </a:r>
            <a:r>
              <a:rPr lang="en-US" altLang="pt-BR" sz="2800" dirty="0">
                <a:latin typeface="Tw Cen MT"/>
              </a:rPr>
              <a:t> no </a:t>
            </a:r>
            <a:r>
              <a:rPr lang="en-US" altLang="pt-BR" sz="2800" dirty="0" err="1">
                <a:latin typeface="Tw Cen MT"/>
              </a:rPr>
              <a:t>grupo</a:t>
            </a:r>
            <a:r>
              <a:rPr lang="en-US" altLang="pt-BR" sz="2800" dirty="0">
                <a:latin typeface="Tw Cen MT"/>
              </a:rPr>
              <a:t>. </a:t>
            </a:r>
            <a:r>
              <a:rPr lang="pt-BR" altLang="pt-BR" sz="2800" dirty="0" err="1">
                <a:latin typeface="Tw Cen MT"/>
              </a:rPr>
              <a:t>Ex</a:t>
            </a:r>
            <a:r>
              <a:rPr lang="pt-BR" altLang="pt-BR" sz="2800" dirty="0">
                <a:latin typeface="Tw Cen MT"/>
              </a:rPr>
              <a:t>: proficiência de aluno do ensino </a:t>
            </a:r>
            <a:r>
              <a:rPr lang="pt-BR" altLang="pt-BR" sz="2800" dirty="0">
                <a:latin typeface="Tw Cen MT"/>
              </a:rPr>
              <a:t>médio. Efeito endógeno </a:t>
            </a:r>
            <a:r>
              <a:rPr lang="pt-BR" altLang="pt-BR" sz="2800" dirty="0">
                <a:latin typeface="Tw Cen MT"/>
              </a:rPr>
              <a:t>ocorre se, </a:t>
            </a:r>
            <a:r>
              <a:rPr lang="pt-BR" altLang="pt-BR" sz="2800" dirty="0" err="1">
                <a:latin typeface="Tw Cen MT"/>
              </a:rPr>
              <a:t>ceteris</a:t>
            </a:r>
            <a:r>
              <a:rPr lang="pt-BR" altLang="pt-BR" sz="2800" dirty="0">
                <a:latin typeface="Tw Cen MT"/>
              </a:rPr>
              <a:t> </a:t>
            </a:r>
            <a:r>
              <a:rPr lang="pt-BR" altLang="pt-BR" sz="2800" dirty="0" err="1">
                <a:latin typeface="Tw Cen MT"/>
              </a:rPr>
              <a:t>paribus</a:t>
            </a:r>
            <a:r>
              <a:rPr lang="pt-BR" altLang="pt-BR" sz="2800" dirty="0">
                <a:latin typeface="Tw Cen MT"/>
              </a:rPr>
              <a:t>, nota do aluno tende a variar com a nota </a:t>
            </a:r>
            <a:r>
              <a:rPr lang="pt-BR" altLang="pt-BR" sz="2800" dirty="0">
                <a:latin typeface="Tw Cen MT"/>
              </a:rPr>
              <a:t>média de sua classe, de sua escola ou de outro </a:t>
            </a:r>
            <a:r>
              <a:rPr lang="pt-BR" altLang="pt-BR" sz="2800" dirty="0">
                <a:latin typeface="Tw Cen MT"/>
              </a:rPr>
              <a:t>grupo de </a:t>
            </a:r>
            <a:r>
              <a:rPr lang="pt-BR" altLang="pt-BR" sz="2800" dirty="0">
                <a:latin typeface="Tw Cen MT"/>
              </a:rPr>
              <a:t>referência.</a:t>
            </a:r>
            <a:endParaRPr lang="en-US" altLang="pt-BR" sz="2800" dirty="0">
              <a:latin typeface="Tw Cen MT"/>
            </a:endParaRPr>
          </a:p>
        </p:txBody>
      </p:sp>
      <p:sp>
        <p:nvSpPr>
          <p:cNvPr id="10244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4280B8A-2E13-4E2A-BE68-0E72A16AEE15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376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ítulo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cap="none" dirty="0" smtClean="0">
                <a:latin typeface="Tw Cen MT"/>
              </a:rPr>
              <a:t>Tipos de </a:t>
            </a:r>
            <a:r>
              <a:rPr lang="pt-BR" altLang="pt-BR" i="1" cap="none" dirty="0" err="1" smtClean="0">
                <a:latin typeface="Tw Cen MT"/>
              </a:rPr>
              <a:t>Peer</a:t>
            </a:r>
            <a:r>
              <a:rPr lang="pt-BR" altLang="pt-BR" i="1" cap="none" dirty="0" smtClean="0">
                <a:latin typeface="Tw Cen MT"/>
              </a:rPr>
              <a:t> </a:t>
            </a:r>
            <a:r>
              <a:rPr lang="pt-BR" altLang="pt-BR" i="1" cap="none" dirty="0" err="1" smtClean="0">
                <a:latin typeface="Tw Cen MT"/>
              </a:rPr>
              <a:t>Effect</a:t>
            </a:r>
            <a:endParaRPr lang="pt-BR" altLang="pt-BR" i="1" cap="none" dirty="0" smtClean="0">
              <a:latin typeface="Tw Cen MT"/>
            </a:endParaRPr>
          </a:p>
        </p:txBody>
      </p:sp>
      <p:sp>
        <p:nvSpPr>
          <p:cNvPr id="1024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2654" lvl="1" indent="-272654"/>
            <a:r>
              <a:rPr lang="en-US" altLang="pt-BR" sz="2800" b="1" dirty="0" err="1">
                <a:latin typeface="Tw Cen MT"/>
              </a:rPr>
              <a:t>Efeito</a:t>
            </a:r>
            <a:r>
              <a:rPr lang="en-US" altLang="pt-BR" sz="2800" b="1" dirty="0">
                <a:latin typeface="Tw Cen MT"/>
              </a:rPr>
              <a:t> </a:t>
            </a:r>
            <a:r>
              <a:rPr lang="en-US" altLang="pt-BR" sz="2800" b="1" dirty="0" err="1">
                <a:latin typeface="Tw Cen MT"/>
              </a:rPr>
              <a:t>Exógeno</a:t>
            </a:r>
            <a:r>
              <a:rPr lang="en-US" altLang="pt-BR" sz="2800" b="1" dirty="0">
                <a:latin typeface="Tw Cen MT"/>
              </a:rPr>
              <a:t> </a:t>
            </a:r>
            <a:r>
              <a:rPr lang="en-US" altLang="pt-BR" sz="2800" dirty="0">
                <a:latin typeface="Tw Cen MT"/>
              </a:rPr>
              <a:t>(contextual): </a:t>
            </a:r>
            <a:r>
              <a:rPr lang="en-US" altLang="pt-BR" sz="2800" dirty="0">
                <a:latin typeface="Tw Cen MT"/>
              </a:rPr>
              <a:t>a </a:t>
            </a:r>
            <a:r>
              <a:rPr lang="en-US" altLang="pt-BR" sz="2800" dirty="0" err="1">
                <a:latin typeface="Tw Cen MT"/>
              </a:rPr>
              <a:t>propensão</a:t>
            </a:r>
            <a:r>
              <a:rPr lang="en-US" altLang="pt-BR" sz="2800" dirty="0">
                <a:latin typeface="Tw Cen MT"/>
              </a:rPr>
              <a:t> de um </a:t>
            </a:r>
            <a:r>
              <a:rPr lang="en-US" altLang="pt-BR" sz="2800" dirty="0" err="1">
                <a:latin typeface="Tw Cen MT"/>
              </a:rPr>
              <a:t>indivíduo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ter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determinado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comportamento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varia</a:t>
            </a:r>
            <a:r>
              <a:rPr lang="en-US" altLang="pt-BR" sz="2800" dirty="0">
                <a:latin typeface="Tw Cen MT"/>
              </a:rPr>
              <a:t> com as </a:t>
            </a:r>
            <a:r>
              <a:rPr lang="en-US" altLang="pt-BR" sz="2800" dirty="0" err="1">
                <a:latin typeface="Tw Cen MT"/>
              </a:rPr>
              <a:t>características</a:t>
            </a:r>
            <a:r>
              <a:rPr lang="en-US" altLang="pt-BR" sz="2800" dirty="0">
                <a:latin typeface="Tw Cen MT"/>
              </a:rPr>
              <a:t> do </a:t>
            </a:r>
            <a:r>
              <a:rPr lang="en-US" altLang="pt-BR" sz="2800" dirty="0" err="1">
                <a:latin typeface="Tw Cen MT"/>
              </a:rPr>
              <a:t>grupo</a:t>
            </a:r>
            <a:r>
              <a:rPr lang="en-US" altLang="pt-BR" sz="2800" dirty="0">
                <a:latin typeface="Tw Cen MT"/>
              </a:rPr>
              <a:t>. Ex: </a:t>
            </a:r>
            <a:r>
              <a:rPr lang="en-US" altLang="pt-BR" sz="2800" dirty="0" err="1">
                <a:latin typeface="Tw Cen MT"/>
              </a:rPr>
              <a:t>efeito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exógeno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ocorre</a:t>
            </a:r>
            <a:r>
              <a:rPr lang="en-US" altLang="pt-BR" sz="2800" dirty="0">
                <a:latin typeface="Tw Cen MT"/>
              </a:rPr>
              <a:t> se </a:t>
            </a:r>
            <a:r>
              <a:rPr lang="en-US" altLang="pt-BR" sz="2800" dirty="0" err="1">
                <a:latin typeface="Tw Cen MT"/>
              </a:rPr>
              <a:t>desempenho</a:t>
            </a:r>
            <a:r>
              <a:rPr lang="en-US" altLang="pt-BR" sz="2800" dirty="0">
                <a:latin typeface="Tw Cen MT"/>
              </a:rPr>
              <a:t> do </a:t>
            </a:r>
            <a:r>
              <a:rPr lang="en-US" altLang="pt-BR" sz="2800" dirty="0" err="1">
                <a:latin typeface="Tw Cen MT"/>
              </a:rPr>
              <a:t>aluno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tende</a:t>
            </a:r>
            <a:r>
              <a:rPr lang="en-US" altLang="pt-BR" sz="2800" dirty="0">
                <a:latin typeface="Tw Cen MT"/>
              </a:rPr>
              <a:t> a </a:t>
            </a:r>
            <a:r>
              <a:rPr lang="en-US" altLang="pt-BR" sz="2800" dirty="0" err="1">
                <a:latin typeface="Tw Cen MT"/>
              </a:rPr>
              <a:t>variar</a:t>
            </a:r>
            <a:r>
              <a:rPr lang="en-US" altLang="pt-BR" sz="2800" dirty="0">
                <a:latin typeface="Tw Cen MT"/>
              </a:rPr>
              <a:t> com, </a:t>
            </a:r>
            <a:r>
              <a:rPr lang="en-US" altLang="pt-BR" sz="2800" dirty="0" err="1">
                <a:latin typeface="Tw Cen MT"/>
              </a:rPr>
              <a:t>por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exemplo</a:t>
            </a:r>
            <a:r>
              <a:rPr lang="en-US" altLang="pt-BR" sz="2800" dirty="0">
                <a:latin typeface="Tw Cen MT"/>
              </a:rPr>
              <a:t>, a </a:t>
            </a:r>
            <a:r>
              <a:rPr lang="en-US" altLang="pt-BR" sz="2800" dirty="0" err="1">
                <a:latin typeface="Tw Cen MT"/>
              </a:rPr>
              <a:t>composição</a:t>
            </a:r>
            <a:r>
              <a:rPr lang="en-US" altLang="pt-BR" sz="2800" dirty="0">
                <a:latin typeface="Tw Cen MT"/>
              </a:rPr>
              <a:t> </a:t>
            </a:r>
            <a:r>
              <a:rPr lang="en-US" altLang="pt-BR" sz="2800" dirty="0" err="1">
                <a:latin typeface="Tw Cen MT"/>
              </a:rPr>
              <a:t>socioeconômica</a:t>
            </a:r>
            <a:r>
              <a:rPr lang="en-US" altLang="pt-BR" sz="2800" dirty="0">
                <a:latin typeface="Tw Cen MT"/>
              </a:rPr>
              <a:t> do </a:t>
            </a:r>
            <a:r>
              <a:rPr lang="en-US" altLang="pt-BR" sz="2800" dirty="0" err="1">
                <a:latin typeface="Tw Cen MT"/>
              </a:rPr>
              <a:t>grupo</a:t>
            </a:r>
            <a:r>
              <a:rPr lang="en-US" altLang="pt-BR" sz="2800" dirty="0">
                <a:latin typeface="Tw Cen MT"/>
              </a:rPr>
              <a:t> de </a:t>
            </a:r>
            <a:r>
              <a:rPr lang="en-US" altLang="pt-BR" sz="2800" dirty="0" err="1">
                <a:latin typeface="Tw Cen MT"/>
              </a:rPr>
              <a:t>referência</a:t>
            </a:r>
            <a:r>
              <a:rPr lang="en-US" altLang="pt-BR" sz="2800" dirty="0">
                <a:latin typeface="Tw Cen MT"/>
              </a:rPr>
              <a:t>.</a:t>
            </a:r>
          </a:p>
        </p:txBody>
      </p:sp>
      <p:sp>
        <p:nvSpPr>
          <p:cNvPr id="10244" name="Espaço Reservado para Número de Slide 3"/>
          <p:cNvSpPr txBox="1">
            <a:spLocks noGrp="1"/>
          </p:cNvSpPr>
          <p:nvPr/>
        </p:nvSpPr>
        <p:spPr bwMode="auto">
          <a:xfrm>
            <a:off x="6057900" y="5624514"/>
            <a:ext cx="1600200" cy="273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accent1"/>
                </a:solidFill>
                <a:latin typeface="Tw Cen MT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accent1"/>
                </a:solidFill>
                <a:latin typeface="Tw Cen MT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accent1"/>
                </a:solidFill>
                <a:latin typeface="Tw Cen MT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accent1"/>
                </a:solidFill>
                <a:latin typeface="Tw Cen MT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accent1"/>
                </a:solidFill>
                <a:latin typeface="Tw Cen MT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4280B8A-2E13-4E2A-BE68-0E72A16AEE15}" type="slidenum">
              <a:rPr lang="pt-BR" altLang="pt-BR" sz="900" i="1">
                <a:solidFill>
                  <a:schemeClr val="bg1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pt-BR" altLang="pt-BR" sz="900" i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39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2408</Words>
  <Application>Microsoft Office PowerPoint</Application>
  <PresentationFormat>Apresentação na tela (4:3)</PresentationFormat>
  <Paragraphs>212</Paragraphs>
  <Slides>41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9" baseType="lpstr">
      <vt:lpstr>Arial</vt:lpstr>
      <vt:lpstr>Calibri</vt:lpstr>
      <vt:lpstr>Calibri Light</vt:lpstr>
      <vt:lpstr>Cambria</vt:lpstr>
      <vt:lpstr>Cambria Math</vt:lpstr>
      <vt:lpstr>Tw Cen MT</vt:lpstr>
      <vt:lpstr>Wingdings</vt:lpstr>
      <vt:lpstr>Tema do Office</vt:lpstr>
      <vt:lpstr>Efeito dos Pares </vt:lpstr>
      <vt:lpstr>Objetivo</vt:lpstr>
      <vt:lpstr>PEER EFFECT EM EDUCAÇÃO IDEIA BASICA</vt:lpstr>
      <vt:lpstr>O que é peer effect em educação?</vt:lpstr>
      <vt:lpstr>O que é peer effect em educação?</vt:lpstr>
      <vt:lpstr>Efeito direto? Indireto?</vt:lpstr>
      <vt:lpstr>Peer Effect - linear in means model </vt:lpstr>
      <vt:lpstr>Modelo Linear</vt:lpstr>
      <vt:lpstr>Tipos de Peer Effect</vt:lpstr>
      <vt:lpstr>Modelo linear na média</vt:lpstr>
      <vt:lpstr>Linear-in-means model</vt:lpstr>
      <vt:lpstr>Modelo linear na média</vt:lpstr>
      <vt:lpstr>Para além do modelo linear na média</vt:lpstr>
      <vt:lpstr>Outras teorias de peers effects</vt:lpstr>
      <vt:lpstr>Apresentação do PowerPoint</vt:lpstr>
      <vt:lpstr>Apresentação do PowerPoint</vt:lpstr>
      <vt:lpstr>Tipos de Peer Effect</vt:lpstr>
      <vt:lpstr>Tipos de Peer Effect </vt:lpstr>
      <vt:lpstr>Tipos de Peer Effect</vt:lpstr>
      <vt:lpstr>Tipos de Peer Effect</vt:lpstr>
      <vt:lpstr>Tipos de Peer Effect</vt:lpstr>
      <vt:lpstr>Tipos de Peer Effect</vt:lpstr>
      <vt:lpstr>IDENTIFICAÇÃO DO EFEITO CAUSAL DOS PARES</vt:lpstr>
      <vt:lpstr>Identificação do efeito de pares</vt:lpstr>
      <vt:lpstr>Identificação</vt:lpstr>
      <vt:lpstr>Política de tutoria</vt:lpstr>
      <vt:lpstr>Efeito correlacional</vt:lpstr>
      <vt:lpstr>Identificação</vt:lpstr>
      <vt:lpstr>Moderna literatura de peer tem tentado lidar com esses desafios.</vt:lpstr>
      <vt:lpstr>Identificação</vt:lpstr>
      <vt:lpstr>Identificação</vt:lpstr>
      <vt:lpstr>Literatura</vt:lpstr>
      <vt:lpstr>Hoxby e Weingarth (2005)</vt:lpstr>
      <vt:lpstr>Hoxby e Weingarth (2005)</vt:lpstr>
      <vt:lpstr>Para além do modelo linear na média</vt:lpstr>
      <vt:lpstr>Hoxby e Weingarth (2005)</vt:lpstr>
      <vt:lpstr>Estratégias de Identificação</vt:lpstr>
      <vt:lpstr>Estratégias de Identificação</vt:lpstr>
      <vt:lpstr>Estratégias de Identificação</vt:lpstr>
      <vt:lpstr>Estratégias de Identificação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Efeito dos Pares </dc:title>
  <dc:creator>User</dc:creator>
  <cp:lastModifiedBy>User</cp:lastModifiedBy>
  <cp:revision>15</cp:revision>
  <dcterms:created xsi:type="dcterms:W3CDTF">2018-05-09T12:34:03Z</dcterms:created>
  <dcterms:modified xsi:type="dcterms:W3CDTF">2018-05-09T16:57:10Z</dcterms:modified>
</cp:coreProperties>
</file>