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63" r:id="rId2"/>
    <p:sldId id="634" r:id="rId3"/>
    <p:sldId id="635" r:id="rId4"/>
    <p:sldId id="636" r:id="rId5"/>
    <p:sldId id="637" r:id="rId6"/>
    <p:sldId id="521" r:id="rId7"/>
    <p:sldId id="534" r:id="rId8"/>
    <p:sldId id="638" r:id="rId9"/>
    <p:sldId id="639" r:id="rId10"/>
    <p:sldId id="618" r:id="rId11"/>
    <p:sldId id="481" r:id="rId12"/>
    <p:sldId id="482" r:id="rId13"/>
    <p:sldId id="640" r:id="rId14"/>
    <p:sldId id="642" r:id="rId15"/>
    <p:sldId id="641" r:id="rId16"/>
    <p:sldId id="588" r:id="rId17"/>
    <p:sldId id="547" r:id="rId18"/>
    <p:sldId id="548" r:id="rId19"/>
    <p:sldId id="549" r:id="rId20"/>
    <p:sldId id="550" r:id="rId21"/>
    <p:sldId id="625" r:id="rId22"/>
    <p:sldId id="624" r:id="rId23"/>
    <p:sldId id="629" r:id="rId24"/>
    <p:sldId id="626" r:id="rId25"/>
    <p:sldId id="651" r:id="rId26"/>
    <p:sldId id="605" r:id="rId27"/>
    <p:sldId id="627" r:id="rId28"/>
    <p:sldId id="628" r:id="rId29"/>
    <p:sldId id="656" r:id="rId30"/>
    <p:sldId id="557" r:id="rId31"/>
    <p:sldId id="612" r:id="rId32"/>
    <p:sldId id="632" r:id="rId33"/>
    <p:sldId id="633" r:id="rId34"/>
    <p:sldId id="616" r:id="rId35"/>
    <p:sldId id="263" r:id="rId36"/>
    <p:sldId id="264" r:id="rId37"/>
    <p:sldId id="615" r:id="rId38"/>
    <p:sldId id="619" r:id="rId39"/>
    <p:sldId id="620" r:id="rId40"/>
    <p:sldId id="621" r:id="rId41"/>
    <p:sldId id="622" r:id="rId42"/>
    <p:sldId id="617" r:id="rId43"/>
    <p:sldId id="544" r:id="rId44"/>
    <p:sldId id="609" r:id="rId45"/>
    <p:sldId id="311" r:id="rId46"/>
    <p:sldId id="554" r:id="rId47"/>
    <p:sldId id="630" r:id="rId48"/>
    <p:sldId id="643" r:id="rId49"/>
    <p:sldId id="567" r:id="rId50"/>
    <p:sldId id="566" r:id="rId51"/>
    <p:sldId id="569" r:id="rId52"/>
    <p:sldId id="575" r:id="rId53"/>
    <p:sldId id="570" r:id="rId54"/>
    <p:sldId id="574" r:id="rId55"/>
    <p:sldId id="571" r:id="rId56"/>
    <p:sldId id="577" r:id="rId57"/>
    <p:sldId id="606" r:id="rId58"/>
    <p:sldId id="607" r:id="rId59"/>
    <p:sldId id="583" r:id="rId60"/>
    <p:sldId id="561" r:id="rId61"/>
    <p:sldId id="562" r:id="rId62"/>
    <p:sldId id="531" r:id="rId63"/>
    <p:sldId id="623" r:id="rId64"/>
    <p:sldId id="565" r:id="rId65"/>
    <p:sldId id="514" r:id="rId66"/>
    <p:sldId id="269" r:id="rId67"/>
    <p:sldId id="275" r:id="rId68"/>
    <p:sldId id="270" r:id="rId69"/>
    <p:sldId id="585" r:id="rId70"/>
    <p:sldId id="272" r:id="rId71"/>
    <p:sldId id="631" r:id="rId72"/>
    <p:sldId id="587" r:id="rId73"/>
    <p:sldId id="503" r:id="rId74"/>
    <p:sldId id="504" r:id="rId75"/>
    <p:sldId id="519" r:id="rId76"/>
    <p:sldId id="649" r:id="rId77"/>
    <p:sldId id="650" r:id="rId78"/>
    <p:sldId id="644" r:id="rId79"/>
    <p:sldId id="645" r:id="rId80"/>
    <p:sldId id="646" r:id="rId81"/>
    <p:sldId id="655" r:id="rId82"/>
    <p:sldId id="654" r:id="rId83"/>
    <p:sldId id="652" r:id="rId8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maciel barbosa de oliveira" initials="lmb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88643" autoAdjust="0"/>
  </p:normalViewPr>
  <p:slideViewPr>
    <p:cSldViewPr>
      <p:cViewPr varScale="1">
        <p:scale>
          <a:sx n="61" d="100"/>
          <a:sy n="61" d="100"/>
        </p:scale>
        <p:origin x="1962" y="66"/>
      </p:cViewPr>
      <p:guideLst>
        <p:guide orient="horz" pos="2160"/>
        <p:guide pos="2880"/>
      </p:guideLst>
    </p:cSldViewPr>
  </p:slideViewPr>
  <p:outlineViewPr>
    <p:cViewPr>
      <p:scale>
        <a:sx n="33" d="100"/>
        <a:sy n="33" d="100"/>
      </p:scale>
      <p:origin x="0" y="34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6"/>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6"/>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9"/>
            <a:ext cx="6019800" cy="5851526"/>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457200" y="1600201"/>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1"/>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57200" y="3938589"/>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4648200" y="3938589"/>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245225"/>
            <a:ext cx="2133600" cy="476250"/>
          </a:xfrm>
        </p:spPr>
        <p:txBody>
          <a:bodyPr/>
          <a:lstStyle>
            <a:lvl1pPr>
              <a:defRPr/>
            </a:lvl1pPr>
          </a:lstStyle>
          <a:p>
            <a:endParaRPr lang="pt-BR"/>
          </a:p>
        </p:txBody>
      </p:sp>
      <p:sp>
        <p:nvSpPr>
          <p:cNvPr id="8" name="Espaço Reservado para Rodapé 7"/>
          <p:cNvSpPr>
            <a:spLocks noGrp="1"/>
          </p:cNvSpPr>
          <p:nvPr>
            <p:ph type="ftr" sz="quarter" idx="11"/>
          </p:nvPr>
        </p:nvSpPr>
        <p:spPr>
          <a:xfrm>
            <a:off x="3124200" y="6245225"/>
            <a:ext cx="2895600" cy="476250"/>
          </a:xfrm>
        </p:spPr>
        <p:txBody>
          <a:bodyPr/>
          <a:lstStyle>
            <a:lvl1pPr>
              <a:defRPr/>
            </a:lvl1pPr>
          </a:lstStyle>
          <a:p>
            <a:endParaRPr lang="pt-BR"/>
          </a:p>
        </p:txBody>
      </p:sp>
      <p:sp>
        <p:nvSpPr>
          <p:cNvPr id="9" name="Espaço Reservado para Número de Slide 8"/>
          <p:cNvSpPr>
            <a:spLocks noGrp="1"/>
          </p:cNvSpPr>
          <p:nvPr>
            <p:ph type="sldNum" sz="quarter" idx="12"/>
          </p:nvPr>
        </p:nvSpPr>
        <p:spPr>
          <a:xfrm>
            <a:off x="6553200" y="6245225"/>
            <a:ext cx="2133600" cy="476250"/>
          </a:xfrm>
        </p:spPr>
        <p:txBody>
          <a:bodyPr/>
          <a:lstStyle>
            <a:lvl1pPr>
              <a:defRPr/>
            </a:lvl1pPr>
          </a:lstStyle>
          <a:p>
            <a:fld id="{BD96AA13-45B3-46BB-B44F-24F78E6362D0}" type="slidenum">
              <a:rPr lang="pt-B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9"/>
            <a:ext cx="8229600" cy="5851526"/>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5225"/>
            <a:ext cx="21336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3124200" y="6245225"/>
            <a:ext cx="28956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553200" y="6245225"/>
            <a:ext cx="2133600" cy="476250"/>
          </a:xfrm>
        </p:spPr>
        <p:txBody>
          <a:bodyPr/>
          <a:lstStyle>
            <a:lvl1pPr>
              <a:defRPr/>
            </a:lvl1pPr>
          </a:lstStyle>
          <a:p>
            <a:fld id="{1F0BF610-000D-49D3-A6BC-38CADBB87A08}"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6"/>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2"/>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1"/>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1689CAD-89AC-43CC-9313-BC426DF9D664}" type="datetimeFigureOut">
              <a:rPr lang="pt-BR" smtClean="0"/>
              <a:pPr/>
              <a:t>01/09/2020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76463F-35CC-4EBE-88CC-FCD42BF7F8D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D1689CAD-89AC-43CC-9313-BC426DF9D664}" type="datetimeFigureOut">
              <a:rPr lang="pt-BR" smtClean="0"/>
              <a:pPr/>
              <a:t>01/09/2020</a:t>
            </a:fld>
            <a:endParaRPr lang="pt-BR"/>
          </a:p>
        </p:txBody>
      </p:sp>
      <p:sp>
        <p:nvSpPr>
          <p:cNvPr id="5" name="Espaço Reservado para Rodapé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5A76463F-35CC-4EBE-88CC-FCD42BF7F8D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oglobo.globo.com/mundo/nova-caravana-de-migrantes-de-honduras-deixa-estados-unidos-mexico-em-alerta-233719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xfam.org/en/research/time-ca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zF-focK30W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ytimes.com/2020/05/11/world/europe/ukraine-holocaust-babyn-yar.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rchtrends.com/blog/ai-weiwe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ea.usp.br/publicacoes/ensaios/tecnologia-e-filosofi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iweiwei.com/coronation" TargetMode="External"/><Relationship Id="rId2" Type="http://schemas.openxmlformats.org/officeDocument/2006/relationships/hyperlink" Target="https://www.youtube.com/watch?v=uL4X26wEDQw"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b.mil.br/web/imprensa/resenha/-/journal_content/56/18107/860650;jsessionid=6C37B8896C5DE3CAF88E25B4392DC5DF.lr1?refererPlid=18115#.VRwHZvnF-n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oBZYd-InWnM" TargetMode="External"/><Relationship Id="rId2" Type="http://schemas.openxmlformats.org/officeDocument/2006/relationships/hyperlink" Target="https://vimeo.com/6648504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noticias.uol.com.br/cotidiano/ultimas-noticias/2011/09/15/lider-que-levou-o-google-a-aldeias-indigenas-denuncia-sofrer-ameacas-de-morte.htm"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www.instagram.com/p/B0fY2R6hfKr/"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n-1edicoes.org/038"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lemonde.fr/planete/article/2017/03/20/la-nouvelle-zelande-dote-un-fleuve-d-une-personnalite-juridique_5097268_3244.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n.org/sites/un2.un.org/files/wmr_202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864096"/>
          </a:xfrm>
        </p:spPr>
        <p:txBody>
          <a:bodyPr>
            <a:normAutofit/>
          </a:bodyPr>
          <a:lstStyle/>
          <a:p>
            <a:r>
              <a:rPr lang="pt-BR" sz="3200" b="1" dirty="0" smtClean="0">
                <a:solidFill>
                  <a:schemeClr val="bg1">
                    <a:lumMod val="95000"/>
                  </a:schemeClr>
                </a:solidFill>
              </a:rPr>
              <a:t>SOCIEDADE E CULTURA EM TEMPOS GLOBAIS</a:t>
            </a:r>
            <a:endParaRPr lang="pt-BR" sz="3200" b="1" dirty="0">
              <a:solidFill>
                <a:schemeClr val="bg1">
                  <a:lumMod val="95000"/>
                </a:schemeClr>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865020"/>
            <a:ext cx="8229600" cy="5593681"/>
          </a:xfrm>
        </p:spPr>
      </p:pic>
      <p:sp>
        <p:nvSpPr>
          <p:cNvPr id="5" name="CaixaDeTexto 4"/>
          <p:cNvSpPr txBox="1"/>
          <p:nvPr/>
        </p:nvSpPr>
        <p:spPr>
          <a:xfrm>
            <a:off x="6372200" y="5877272"/>
            <a:ext cx="2314600" cy="400110"/>
          </a:xfrm>
          <a:prstGeom prst="rect">
            <a:avLst/>
          </a:prstGeom>
          <a:noFill/>
        </p:spPr>
        <p:txBody>
          <a:bodyPr wrap="square" rtlCol="0">
            <a:spAutoFit/>
          </a:bodyPr>
          <a:lstStyle/>
          <a:p>
            <a:r>
              <a:rPr lang="pt-BR" sz="2000" b="1" dirty="0" smtClean="0"/>
              <a:t>Aulas 2 e 3 </a:t>
            </a:r>
            <a:endParaRPr lang="pt-BR" sz="2000" b="1" dirty="0"/>
          </a:p>
        </p:txBody>
      </p:sp>
    </p:spTree>
    <p:extLst>
      <p:ext uri="{BB962C8B-B14F-4D97-AF65-F5344CB8AC3E}">
        <p14:creationId xmlns:p14="http://schemas.microsoft.com/office/powerpoint/2010/main" val="42025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sz="3600" dirty="0" smtClean="0">
                <a:solidFill>
                  <a:srgbClr val="C00000"/>
                </a:solidFill>
              </a:rPr>
              <a:t>Nova </a:t>
            </a:r>
            <a:r>
              <a:rPr lang="pt-BR" sz="3600" dirty="0">
                <a:solidFill>
                  <a:srgbClr val="C00000"/>
                </a:solidFill>
              </a:rPr>
              <a:t>caravana de migrantes de Honduras deixa Estados Unidos e México em alerta</a:t>
            </a:r>
            <a:r>
              <a:rPr lang="pt-BR" dirty="0">
                <a:solidFill>
                  <a:srgbClr val="C00000"/>
                </a:solidFill>
              </a:rPr>
              <a:t/>
            </a:r>
            <a:br>
              <a:rPr lang="pt-BR" dirty="0">
                <a:solidFill>
                  <a:srgbClr val="C00000"/>
                </a:solidFill>
              </a:rPr>
            </a:br>
            <a:endParaRPr lang="pt-BR"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endParaRPr lang="pt-BR" dirty="0" smtClean="0">
              <a:hlinkClick r:id="rId2"/>
            </a:endParaRPr>
          </a:p>
          <a:p>
            <a:pPr marL="0" indent="0">
              <a:buNone/>
            </a:pPr>
            <a:r>
              <a:rPr lang="pt-BR" dirty="0"/>
              <a:t>Marcha vem sendo convocada pelas redes sociais, sem líderes definidos; emissoras de rádio locais pedem que hondurenhos não deixem o </a:t>
            </a:r>
            <a:r>
              <a:rPr lang="pt-BR" dirty="0" smtClean="0"/>
              <a:t>país</a:t>
            </a:r>
          </a:p>
          <a:p>
            <a:pPr marL="0" indent="0" algn="r">
              <a:buNone/>
            </a:pPr>
            <a:r>
              <a:rPr lang="pt-BR" dirty="0" err="1" smtClean="0"/>
              <a:t>Jacobo</a:t>
            </a:r>
            <a:r>
              <a:rPr lang="pt-BR" dirty="0" smtClean="0"/>
              <a:t> </a:t>
            </a:r>
            <a:r>
              <a:rPr lang="pt-BR" dirty="0"/>
              <a:t>García, de El </a:t>
            </a:r>
            <a:r>
              <a:rPr lang="pt-BR" dirty="0" smtClean="0"/>
              <a:t>País, 15/01/2019</a:t>
            </a:r>
            <a:r>
              <a:rPr lang="pt-BR" dirty="0"/>
              <a:t> </a:t>
            </a:r>
          </a:p>
          <a:p>
            <a:pPr marL="0" indent="0">
              <a:buNone/>
            </a:pPr>
            <a:endParaRPr lang="pt-BR" dirty="0">
              <a:hlinkClick r:id="rId2"/>
            </a:endParaRPr>
          </a:p>
          <a:p>
            <a:endParaRPr lang="pt-BR" dirty="0" smtClean="0">
              <a:hlinkClick r:id="rId2"/>
            </a:endParaRPr>
          </a:p>
          <a:p>
            <a:endParaRPr lang="pt-BR" dirty="0">
              <a:hlinkClick r:id="rId2"/>
            </a:endParaRPr>
          </a:p>
          <a:p>
            <a:endParaRPr lang="pt-BR" dirty="0" smtClean="0">
              <a:hlinkClick r:id="rId2"/>
            </a:endParaRPr>
          </a:p>
          <a:p>
            <a:r>
              <a:rPr lang="pt-BR" dirty="0" smtClean="0">
                <a:hlinkClick r:id="rId2"/>
              </a:rPr>
              <a:t>https</a:t>
            </a:r>
            <a:r>
              <a:rPr lang="pt-BR" dirty="0">
                <a:hlinkClick r:id="rId2"/>
              </a:rPr>
              <a:t>://oglobo.globo.com/mundo/nova-caravana-de-migrantes-de-honduras-deixa-estados-unidos-mexico-em-alerta-23371931</a:t>
            </a:r>
            <a:endParaRPr lang="pt-BR" dirty="0"/>
          </a:p>
        </p:txBody>
      </p:sp>
    </p:spTree>
    <p:extLst>
      <p:ext uri="{BB962C8B-B14F-4D97-AF65-F5344CB8AC3E}">
        <p14:creationId xmlns:p14="http://schemas.microsoft.com/office/powerpoint/2010/main" val="47434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Espaço Reservado para Conteúdo 2" descr="Imagem4.jpg"/>
          <p:cNvPicPr>
            <a:picLocks noGrp="1" noChangeAspect="1"/>
          </p:cNvPicPr>
          <p:nvPr>
            <p:ph/>
          </p:nvPr>
        </p:nvPicPr>
        <p:blipFill>
          <a:blip r:embed="rId2" cstate="print"/>
          <a:stretch>
            <a:fillRect/>
          </a:stretch>
        </p:blipFill>
        <p:spPr>
          <a:xfrm>
            <a:off x="857225" y="642918"/>
            <a:ext cx="7789359" cy="5472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ONU/OXFAM</a:t>
            </a:r>
            <a:endParaRPr lang="pt-BR" dirty="0"/>
          </a:p>
        </p:txBody>
      </p:sp>
      <p:sp>
        <p:nvSpPr>
          <p:cNvPr id="3" name="Espaço Reservado para Conteúdo 2"/>
          <p:cNvSpPr>
            <a:spLocks noGrp="1"/>
          </p:cNvSpPr>
          <p:nvPr>
            <p:ph idx="1"/>
          </p:nvPr>
        </p:nvSpPr>
        <p:spPr/>
        <p:txBody>
          <a:bodyPr>
            <a:normAutofit fontScale="70000" lnSpcReduction="20000"/>
          </a:bodyPr>
          <a:lstStyle/>
          <a:p>
            <a:pPr algn="just"/>
            <a:r>
              <a:rPr lang="pt-BR" dirty="0" smtClean="0"/>
              <a:t>50 </a:t>
            </a:r>
            <a:r>
              <a:rPr lang="pt-BR" dirty="0"/>
              <a:t>maiores multinacionais têm uma receita anual maior do que o PIB de 70% dos </a:t>
            </a:r>
            <a:r>
              <a:rPr lang="pt-BR" dirty="0" smtClean="0"/>
              <a:t>países.</a:t>
            </a:r>
          </a:p>
          <a:p>
            <a:pPr algn="just"/>
            <a:r>
              <a:rPr lang="pt-BR" dirty="0" smtClean="0">
                <a:solidFill>
                  <a:srgbClr val="FF0000"/>
                </a:solidFill>
              </a:rPr>
              <a:t>29 das cem </a:t>
            </a:r>
            <a:r>
              <a:rPr lang="pt-BR" dirty="0" smtClean="0"/>
              <a:t>maiores economias do mundo são empresas multinacionais e não países.</a:t>
            </a:r>
          </a:p>
          <a:p>
            <a:pPr algn="just"/>
            <a:r>
              <a:rPr lang="pt-BR" dirty="0"/>
              <a:t>R</a:t>
            </a:r>
            <a:r>
              <a:rPr lang="pt-BR" dirty="0" smtClean="0"/>
              <a:t>eceita </a:t>
            </a:r>
            <a:r>
              <a:rPr lang="pt-BR" dirty="0"/>
              <a:t>das multinacionais fora do seu país de origem ronda</a:t>
            </a:r>
            <a:r>
              <a:rPr lang="pt-BR" dirty="0">
                <a:solidFill>
                  <a:srgbClr val="FF0000"/>
                </a:solidFill>
              </a:rPr>
              <a:t> 40 trilhões de dólares, ou mais da metade do PIB mundial, com seus 73,5 trilhões de dólares em 2013.</a:t>
            </a:r>
            <a:r>
              <a:rPr lang="pt-BR" dirty="0"/>
              <a:t> O total de exportações dos países está próximo de 20 trilhões de dólares, a metade do que fazem as multinacionais fora do seu país de </a:t>
            </a:r>
            <a:r>
              <a:rPr lang="pt-BR" dirty="0" smtClean="0"/>
              <a:t>origem.</a:t>
            </a:r>
          </a:p>
          <a:p>
            <a:pPr algn="just"/>
            <a:r>
              <a:rPr lang="pt-BR" dirty="0" smtClean="0">
                <a:solidFill>
                  <a:srgbClr val="FF0000"/>
                </a:solidFill>
              </a:rPr>
              <a:t>Oito homens </a:t>
            </a:r>
            <a:r>
              <a:rPr lang="pt-BR" dirty="0" smtClean="0"/>
              <a:t>concentram a riqueza equivalente de 3,6 bilhões de pessoas, a metade mais pobre da população mundial (</a:t>
            </a:r>
            <a:r>
              <a:rPr lang="pt-BR" dirty="0" err="1" smtClean="0"/>
              <a:t>Oxfam</a:t>
            </a:r>
            <a:r>
              <a:rPr lang="pt-BR" dirty="0" smtClean="0"/>
              <a:t>, 2017)</a:t>
            </a:r>
          </a:p>
          <a:p>
            <a:pPr algn="just"/>
            <a:r>
              <a:rPr lang="pt-BR" dirty="0">
                <a:solidFill>
                  <a:srgbClr val="FF0000"/>
                </a:solidFill>
              </a:rPr>
              <a:t>82% da riqueza gerada entre 2016 e 2017 ficou com o 1% mais </a:t>
            </a:r>
            <a:r>
              <a:rPr lang="pt-BR" dirty="0" smtClean="0">
                <a:solidFill>
                  <a:srgbClr val="FF0000"/>
                </a:solidFill>
              </a:rPr>
              <a:t>rico</a:t>
            </a:r>
            <a:r>
              <a:rPr lang="pt-BR" dirty="0" smtClean="0"/>
              <a:t>.</a:t>
            </a:r>
          </a:p>
          <a:p>
            <a:pPr algn="just"/>
            <a:r>
              <a:rPr lang="pt-BR" dirty="0"/>
              <a:t>2.153 bilionários do mundo têm mais riqueza do que 4,6 bilhões de pessoas – ou cerca de 60% da população </a:t>
            </a:r>
            <a:r>
              <a:rPr lang="pt-BR" dirty="0" smtClean="0"/>
              <a:t>mundial (</a:t>
            </a:r>
            <a:r>
              <a:rPr lang="pt-BR" dirty="0" err="1" smtClean="0"/>
              <a:t>Oxfam</a:t>
            </a:r>
            <a:r>
              <a:rPr lang="pt-BR" dirty="0" smtClean="0"/>
              <a:t> 2020)</a:t>
            </a:r>
          </a:p>
          <a:p>
            <a:endParaRPr lang="pt-BR" dirty="0" smtClean="0"/>
          </a:p>
        </p:txBody>
      </p:sp>
      <p:sp>
        <p:nvSpPr>
          <p:cNvPr id="4" name="Espaço Reservado para Número de Slide 3"/>
          <p:cNvSpPr>
            <a:spLocks noGrp="1"/>
          </p:cNvSpPr>
          <p:nvPr>
            <p:ph type="sldNum" sz="quarter" idx="12"/>
          </p:nvPr>
        </p:nvSpPr>
        <p:spPr/>
        <p:txBody>
          <a:bodyPr/>
          <a:lstStyle/>
          <a:p>
            <a:fld id="{112A32AB-97C7-4EEE-A737-E198AB2A7FEF}" type="slidenum">
              <a:rPr lang="pt-BR" smtClean="0"/>
              <a:pPr/>
              <a:t>12</a:t>
            </a:fld>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OXFAM 2020</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smtClean="0"/>
              <a:t>As</a:t>
            </a:r>
            <a:r>
              <a:rPr lang="pt-BR" dirty="0"/>
              <a:t> </a:t>
            </a:r>
            <a:r>
              <a:rPr lang="pt-BR" b="1" dirty="0">
                <a:solidFill>
                  <a:srgbClr val="C00000"/>
                </a:solidFill>
              </a:rPr>
              <a:t>mulheres fazem mais de 75% de todo trabalho de cuidado</a:t>
            </a:r>
            <a:r>
              <a:rPr lang="pt-BR" dirty="0"/>
              <a:t> não remunerado do mundo. Com isso, frequentemente trabalham menos horas em seus empregos ou tem que abandoná-los por causa da carga horária com o cuidado.</a:t>
            </a:r>
          </a:p>
          <a:p>
            <a:r>
              <a:rPr lang="pt-BR" dirty="0"/>
              <a:t>Em todo mundo</a:t>
            </a:r>
            <a:r>
              <a:rPr lang="pt-BR" dirty="0">
                <a:solidFill>
                  <a:srgbClr val="C00000"/>
                </a:solidFill>
              </a:rPr>
              <a:t>, </a:t>
            </a:r>
            <a:r>
              <a:rPr lang="pt-BR" b="1" dirty="0">
                <a:solidFill>
                  <a:srgbClr val="C00000"/>
                </a:solidFill>
              </a:rPr>
              <a:t>42%</a:t>
            </a:r>
            <a:r>
              <a:rPr lang="pt-BR" dirty="0">
                <a:solidFill>
                  <a:srgbClr val="C00000"/>
                </a:solidFill>
              </a:rPr>
              <a:t> </a:t>
            </a:r>
            <a:r>
              <a:rPr lang="pt-BR" dirty="0"/>
              <a:t>das mulheres não conseguem um emprego porque são responsáveis por todo o trabalho de cuidado. Entre os homens, esse percentual é de apenas </a:t>
            </a:r>
            <a:r>
              <a:rPr lang="pt-BR" b="1" dirty="0">
                <a:solidFill>
                  <a:srgbClr val="C00000"/>
                </a:solidFill>
              </a:rPr>
              <a:t>6</a:t>
            </a:r>
            <a:r>
              <a:rPr lang="pt-BR" b="1" dirty="0" smtClean="0">
                <a:solidFill>
                  <a:srgbClr val="C00000"/>
                </a:solidFill>
              </a:rPr>
              <a:t>%</a:t>
            </a:r>
            <a:r>
              <a:rPr lang="pt-BR" b="1" dirty="0" smtClean="0"/>
              <a:t>.</a:t>
            </a:r>
          </a:p>
          <a:p>
            <a:r>
              <a:rPr lang="pt-BR" dirty="0" smtClean="0"/>
              <a:t>Homens detêm 50% mais riqueza do que mulheres.</a:t>
            </a:r>
            <a:endParaRPr lang="pt-BR" dirty="0"/>
          </a:p>
          <a:p>
            <a:pPr marL="0" indent="0" algn="r">
              <a:buNone/>
            </a:pPr>
            <a:r>
              <a:rPr lang="pt-BR" dirty="0">
                <a:hlinkClick r:id="rId2"/>
              </a:rPr>
              <a:t>https://www.oxfam.org/en/research/time-care</a:t>
            </a:r>
            <a:endParaRPr lang="pt-BR" dirty="0"/>
          </a:p>
          <a:p>
            <a:endParaRPr lang="pt-BR" dirty="0"/>
          </a:p>
        </p:txBody>
      </p:sp>
    </p:spTree>
    <p:extLst>
      <p:ext uri="{BB962C8B-B14F-4D97-AF65-F5344CB8AC3E}">
        <p14:creationId xmlns:p14="http://schemas.microsoft.com/office/powerpoint/2010/main" val="240107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OXFAM 2020</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Número de crianças migrantes: 31 milhões</a:t>
            </a:r>
          </a:p>
          <a:p>
            <a:r>
              <a:rPr lang="pt-BR" dirty="0" smtClean="0"/>
              <a:t>Número de crianças refugiadas: 13 milhões</a:t>
            </a:r>
          </a:p>
          <a:p>
            <a:r>
              <a:rPr lang="pt-BR" dirty="0" smtClean="0"/>
              <a:t>Número de crianças solicitantes de asilo: 936 mil</a:t>
            </a:r>
          </a:p>
          <a:p>
            <a:r>
              <a:rPr lang="pt-BR" dirty="0" smtClean="0"/>
              <a:t>Número de crianças forçadas a se deslocar em seu próprio país: 17 milhões.</a:t>
            </a:r>
          </a:p>
          <a:p>
            <a:endParaRPr lang="pt-BR" dirty="0"/>
          </a:p>
          <a:p>
            <a:pPr marL="0" indent="0">
              <a:buNone/>
            </a:pPr>
            <a:r>
              <a:rPr lang="pt-BR" dirty="0" smtClean="0"/>
              <a:t>População mundial estimada em julho 2020: </a:t>
            </a:r>
          </a:p>
          <a:p>
            <a:pPr marL="0" indent="0">
              <a:buNone/>
            </a:pPr>
            <a:r>
              <a:rPr lang="pt-BR" dirty="0" smtClean="0">
                <a:solidFill>
                  <a:srgbClr val="C00000"/>
                </a:solidFill>
              </a:rPr>
              <a:t>7,8 bilhões</a:t>
            </a:r>
            <a:endParaRPr lang="pt-BR" dirty="0">
              <a:solidFill>
                <a:srgbClr val="C00000"/>
              </a:solidFill>
            </a:endParaRPr>
          </a:p>
        </p:txBody>
      </p:sp>
    </p:spTree>
    <p:extLst>
      <p:ext uri="{BB962C8B-B14F-4D97-AF65-F5344CB8AC3E}">
        <p14:creationId xmlns:p14="http://schemas.microsoft.com/office/powerpoint/2010/main" val="340481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1997</a:t>
            </a:r>
            <a:endParaRPr lang="pt-BR" b="1" dirty="0"/>
          </a:p>
        </p:txBody>
      </p:sp>
      <p:sp>
        <p:nvSpPr>
          <p:cNvPr id="3" name="Espaço Reservado para Conteúdo 2"/>
          <p:cNvSpPr>
            <a:spLocks noGrp="1"/>
          </p:cNvSpPr>
          <p:nvPr>
            <p:ph idx="1"/>
          </p:nvPr>
        </p:nvSpPr>
        <p:spPr/>
        <p:txBody>
          <a:bodyPr/>
          <a:lstStyle/>
          <a:p>
            <a:pPr marL="0" indent="0" algn="ctr">
              <a:buNone/>
            </a:pPr>
            <a:endParaRPr lang="pt-BR" b="1" dirty="0" smtClean="0">
              <a:solidFill>
                <a:srgbClr val="C00000"/>
              </a:solidFill>
            </a:endParaRPr>
          </a:p>
          <a:p>
            <a:pPr marL="0" indent="0" algn="ctr">
              <a:buNone/>
            </a:pPr>
            <a:r>
              <a:rPr lang="pt-BR" sz="4000" b="1" dirty="0" smtClean="0">
                <a:solidFill>
                  <a:srgbClr val="C00000"/>
                </a:solidFill>
              </a:rPr>
              <a:t>¿</a:t>
            </a:r>
            <a:r>
              <a:rPr lang="pt-BR" sz="4000" b="1" dirty="0" err="1">
                <a:solidFill>
                  <a:srgbClr val="C00000"/>
                </a:solidFill>
              </a:rPr>
              <a:t>Qué</a:t>
            </a:r>
            <a:r>
              <a:rPr lang="pt-BR" sz="4000" b="1" dirty="0">
                <a:solidFill>
                  <a:srgbClr val="C00000"/>
                </a:solidFill>
              </a:rPr>
              <a:t> es </a:t>
            </a:r>
            <a:r>
              <a:rPr lang="pt-BR" sz="4000" b="1" dirty="0" err="1">
                <a:solidFill>
                  <a:srgbClr val="C00000"/>
                </a:solidFill>
              </a:rPr>
              <a:t>la</a:t>
            </a:r>
            <a:r>
              <a:rPr lang="pt-BR" sz="4000" b="1" dirty="0">
                <a:solidFill>
                  <a:srgbClr val="C00000"/>
                </a:solidFill>
              </a:rPr>
              <a:t> </a:t>
            </a:r>
            <a:r>
              <a:rPr lang="pt-BR" sz="4000" b="1" dirty="0" err="1">
                <a:solidFill>
                  <a:srgbClr val="C00000"/>
                </a:solidFill>
              </a:rPr>
              <a:t>globalización</a:t>
            </a:r>
            <a:r>
              <a:rPr lang="pt-BR" sz="4000" b="1" dirty="0">
                <a:solidFill>
                  <a:srgbClr val="C00000"/>
                </a:solidFill>
              </a:rPr>
              <a:t>?</a:t>
            </a:r>
            <a:r>
              <a:rPr lang="pt-BR" b="1" dirty="0">
                <a:solidFill>
                  <a:srgbClr val="C00000"/>
                </a:solidFill>
              </a:rPr>
              <a:t/>
            </a:r>
            <a:br>
              <a:rPr lang="pt-BR" b="1" dirty="0">
                <a:solidFill>
                  <a:srgbClr val="C00000"/>
                </a:solidFill>
              </a:rPr>
            </a:br>
            <a:r>
              <a:rPr lang="pt-BR" dirty="0" err="1"/>
              <a:t>Ulrich</a:t>
            </a:r>
            <a:r>
              <a:rPr lang="pt-BR" dirty="0"/>
              <a:t> </a:t>
            </a:r>
            <a:r>
              <a:rPr lang="pt-BR" dirty="0" smtClean="0"/>
              <a:t>Beck</a:t>
            </a:r>
          </a:p>
          <a:p>
            <a:pPr marL="0" indent="0" algn="ctr">
              <a:buNone/>
            </a:pPr>
            <a:endParaRPr lang="pt-BR" b="1" dirty="0"/>
          </a:p>
          <a:p>
            <a:pPr marL="0" indent="0" algn="ctr">
              <a:buNone/>
            </a:pPr>
            <a:r>
              <a:rPr lang="pt-BR" b="1" dirty="0">
                <a:solidFill>
                  <a:srgbClr val="C00000"/>
                </a:solidFill>
              </a:rPr>
              <a:t>A Era do </a:t>
            </a:r>
            <a:r>
              <a:rPr lang="pt-BR" b="1" dirty="0" err="1">
                <a:solidFill>
                  <a:srgbClr val="C00000"/>
                </a:solidFill>
              </a:rPr>
              <a:t>Globalismo</a:t>
            </a:r>
            <a:r>
              <a:rPr lang="pt-BR" dirty="0">
                <a:solidFill>
                  <a:srgbClr val="FF0000"/>
                </a:solidFill>
              </a:rPr>
              <a:t/>
            </a:r>
            <a:br>
              <a:rPr lang="pt-BR" dirty="0">
                <a:solidFill>
                  <a:srgbClr val="FF0000"/>
                </a:solidFill>
              </a:rPr>
            </a:br>
            <a:r>
              <a:rPr lang="pt-BR" dirty="0">
                <a:solidFill>
                  <a:srgbClr val="FF0000"/>
                </a:solidFill>
              </a:rPr>
              <a:t> </a:t>
            </a:r>
            <a:r>
              <a:rPr lang="pt-BR" dirty="0"/>
              <a:t>Octavio </a:t>
            </a:r>
            <a:r>
              <a:rPr lang="pt-BR" dirty="0" err="1" smtClean="0"/>
              <a:t>Ianni</a:t>
            </a:r>
            <a:endParaRPr lang="pt-BR" b="1" dirty="0"/>
          </a:p>
        </p:txBody>
      </p:sp>
    </p:spTree>
    <p:extLst>
      <p:ext uri="{BB962C8B-B14F-4D97-AF65-F5344CB8AC3E}">
        <p14:creationId xmlns:p14="http://schemas.microsoft.com/office/powerpoint/2010/main" val="229771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a:t>
            </a:r>
            <a:r>
              <a:rPr lang="pt-BR" dirty="0" err="1" smtClean="0">
                <a:solidFill>
                  <a:srgbClr val="C00000"/>
                </a:solidFill>
              </a:rPr>
              <a:t>Qué</a:t>
            </a:r>
            <a:r>
              <a:rPr lang="pt-BR" dirty="0" smtClean="0">
                <a:solidFill>
                  <a:srgbClr val="C00000"/>
                </a:solidFill>
              </a:rPr>
              <a:t> </a:t>
            </a:r>
            <a:r>
              <a:rPr lang="pt-BR" dirty="0" err="1" smtClean="0">
                <a:solidFill>
                  <a:srgbClr val="C00000"/>
                </a:solidFill>
              </a:rPr>
              <a:t>es</a:t>
            </a:r>
            <a:r>
              <a:rPr lang="pt-BR" dirty="0" smtClean="0">
                <a:solidFill>
                  <a:srgbClr val="C00000"/>
                </a:solidFill>
              </a:rPr>
              <a:t> </a:t>
            </a:r>
            <a:r>
              <a:rPr lang="pt-BR" dirty="0" err="1" smtClean="0">
                <a:solidFill>
                  <a:srgbClr val="C00000"/>
                </a:solidFill>
              </a:rPr>
              <a:t>la</a:t>
            </a:r>
            <a:r>
              <a:rPr lang="pt-BR" dirty="0" smtClean="0">
                <a:solidFill>
                  <a:srgbClr val="C00000"/>
                </a:solidFill>
              </a:rPr>
              <a:t> </a:t>
            </a:r>
            <a:r>
              <a:rPr lang="pt-BR" dirty="0" err="1" smtClean="0">
                <a:solidFill>
                  <a:srgbClr val="C00000"/>
                </a:solidFill>
              </a:rPr>
              <a:t>globalización</a:t>
            </a:r>
            <a:r>
              <a:rPr lang="pt-BR" dirty="0" smtClean="0">
                <a:solidFill>
                  <a:srgbClr val="C00000"/>
                </a:solidFill>
              </a:rPr>
              <a:t>?</a:t>
            </a:r>
            <a:r>
              <a:rPr lang="pt-BR" dirty="0" smtClean="0">
                <a:solidFill>
                  <a:srgbClr val="FF0000"/>
                </a:solidFill>
              </a:rPr>
              <a:t/>
            </a:r>
            <a:br>
              <a:rPr lang="pt-BR" dirty="0" smtClean="0">
                <a:solidFill>
                  <a:srgbClr val="FF0000"/>
                </a:solidFill>
              </a:rPr>
            </a:br>
            <a:r>
              <a:rPr lang="pt-BR" dirty="0" err="1" smtClean="0"/>
              <a:t>Ulrich</a:t>
            </a:r>
            <a:r>
              <a:rPr lang="pt-BR" dirty="0" smtClean="0"/>
              <a:t> Beck</a:t>
            </a:r>
            <a:endParaRPr lang="pt-BR" dirty="0"/>
          </a:p>
        </p:txBody>
      </p:sp>
      <p:sp>
        <p:nvSpPr>
          <p:cNvPr id="3" name="Espaço Reservado para Conteúdo 2"/>
          <p:cNvSpPr>
            <a:spLocks noGrp="1"/>
          </p:cNvSpPr>
          <p:nvPr>
            <p:ph idx="1"/>
          </p:nvPr>
        </p:nvSpPr>
        <p:spPr/>
        <p:txBody>
          <a:bodyPr>
            <a:normAutofit fontScale="77500" lnSpcReduction="20000"/>
          </a:bodyPr>
          <a:lstStyle/>
          <a:p>
            <a:pPr>
              <a:buNone/>
            </a:pPr>
            <a:r>
              <a:rPr lang="pt-BR" dirty="0" smtClean="0"/>
              <a:t>    “</a:t>
            </a:r>
            <a:r>
              <a:rPr lang="pt-BR" dirty="0" err="1" smtClean="0"/>
              <a:t>Globalización</a:t>
            </a:r>
            <a:r>
              <a:rPr lang="pt-BR" dirty="0" smtClean="0"/>
              <a:t> significa </a:t>
            </a:r>
            <a:r>
              <a:rPr lang="pt-BR" dirty="0" err="1" smtClean="0"/>
              <a:t>la</a:t>
            </a:r>
            <a:r>
              <a:rPr lang="pt-BR" dirty="0" smtClean="0"/>
              <a:t> </a:t>
            </a:r>
            <a:r>
              <a:rPr lang="pt-BR" dirty="0" err="1" smtClean="0"/>
              <a:t>perceptible</a:t>
            </a:r>
            <a:r>
              <a:rPr lang="pt-BR" dirty="0" smtClean="0"/>
              <a:t> </a:t>
            </a:r>
            <a:r>
              <a:rPr lang="pt-BR" dirty="0" err="1" smtClean="0"/>
              <a:t>pérdida</a:t>
            </a:r>
            <a:r>
              <a:rPr lang="pt-BR" dirty="0" smtClean="0"/>
              <a:t> de </a:t>
            </a:r>
            <a:r>
              <a:rPr lang="pt-BR" dirty="0" err="1" smtClean="0"/>
              <a:t>fronteras</a:t>
            </a:r>
            <a:r>
              <a:rPr lang="pt-BR" dirty="0" smtClean="0"/>
              <a:t> </a:t>
            </a:r>
            <a:r>
              <a:rPr lang="pt-BR" dirty="0" err="1" smtClean="0"/>
              <a:t>del</a:t>
            </a:r>
            <a:r>
              <a:rPr lang="pt-BR" dirty="0" smtClean="0"/>
              <a:t> </a:t>
            </a:r>
            <a:r>
              <a:rPr lang="pt-BR" dirty="0" err="1" smtClean="0"/>
              <a:t>quehacer</a:t>
            </a:r>
            <a:r>
              <a:rPr lang="pt-BR" dirty="0" smtClean="0"/>
              <a:t> cotidiano </a:t>
            </a:r>
            <a:r>
              <a:rPr lang="pt-BR" dirty="0" err="1" smtClean="0"/>
              <a:t>en</a:t>
            </a:r>
            <a:r>
              <a:rPr lang="pt-BR" dirty="0" smtClean="0"/>
              <a:t> </a:t>
            </a:r>
            <a:r>
              <a:rPr lang="pt-BR" dirty="0" err="1" smtClean="0"/>
              <a:t>las</a:t>
            </a:r>
            <a:r>
              <a:rPr lang="pt-BR" dirty="0" smtClean="0"/>
              <a:t> distintas dimensiones de </a:t>
            </a:r>
            <a:r>
              <a:rPr lang="pt-BR" dirty="0" err="1" smtClean="0"/>
              <a:t>la</a:t>
            </a:r>
            <a:r>
              <a:rPr lang="pt-BR" dirty="0" smtClean="0"/>
              <a:t> </a:t>
            </a:r>
            <a:r>
              <a:rPr lang="pt-BR" dirty="0" err="1" smtClean="0"/>
              <a:t>economía</a:t>
            </a:r>
            <a:r>
              <a:rPr lang="pt-BR" dirty="0" smtClean="0"/>
              <a:t>, </a:t>
            </a:r>
            <a:r>
              <a:rPr lang="pt-BR" dirty="0" err="1" smtClean="0"/>
              <a:t>la</a:t>
            </a:r>
            <a:r>
              <a:rPr lang="pt-BR" dirty="0" smtClean="0"/>
              <a:t> </a:t>
            </a:r>
            <a:r>
              <a:rPr lang="pt-BR" dirty="0" err="1" smtClean="0"/>
              <a:t>información</a:t>
            </a:r>
            <a:r>
              <a:rPr lang="pt-BR" dirty="0" smtClean="0"/>
              <a:t>, </a:t>
            </a:r>
            <a:r>
              <a:rPr lang="pt-BR" dirty="0" err="1" smtClean="0"/>
              <a:t>la</a:t>
            </a:r>
            <a:r>
              <a:rPr lang="pt-BR" dirty="0" smtClean="0"/>
              <a:t> </a:t>
            </a:r>
            <a:r>
              <a:rPr lang="pt-BR" dirty="0" err="1" smtClean="0"/>
              <a:t>ecología</a:t>
            </a:r>
            <a:r>
              <a:rPr lang="pt-BR" dirty="0" smtClean="0"/>
              <a:t>, </a:t>
            </a:r>
            <a:r>
              <a:rPr lang="pt-BR" dirty="0" err="1" smtClean="0"/>
              <a:t>la</a:t>
            </a:r>
            <a:r>
              <a:rPr lang="pt-BR" dirty="0" smtClean="0"/>
              <a:t> técnica, </a:t>
            </a:r>
            <a:r>
              <a:rPr lang="pt-BR" dirty="0" err="1" smtClean="0"/>
              <a:t>los</a:t>
            </a:r>
            <a:r>
              <a:rPr lang="pt-BR" dirty="0" smtClean="0"/>
              <a:t> </a:t>
            </a:r>
            <a:r>
              <a:rPr lang="pt-BR" dirty="0" err="1" smtClean="0"/>
              <a:t>conflictos</a:t>
            </a:r>
            <a:r>
              <a:rPr lang="pt-BR" dirty="0" smtClean="0"/>
              <a:t> </a:t>
            </a:r>
            <a:r>
              <a:rPr lang="pt-BR" dirty="0" err="1" smtClean="0"/>
              <a:t>transculturales</a:t>
            </a:r>
            <a:r>
              <a:rPr lang="pt-BR" dirty="0" smtClean="0"/>
              <a:t> y </a:t>
            </a:r>
            <a:r>
              <a:rPr lang="pt-BR" dirty="0" err="1" smtClean="0"/>
              <a:t>la</a:t>
            </a:r>
            <a:r>
              <a:rPr lang="pt-BR" dirty="0" smtClean="0"/>
              <a:t> </a:t>
            </a:r>
            <a:r>
              <a:rPr lang="pt-BR" dirty="0" err="1" smtClean="0"/>
              <a:t>sociedad</a:t>
            </a:r>
            <a:r>
              <a:rPr lang="pt-BR" dirty="0" smtClean="0"/>
              <a:t> civil, y, relacionada </a:t>
            </a:r>
            <a:r>
              <a:rPr lang="pt-BR" dirty="0" err="1" smtClean="0"/>
              <a:t>básicamente</a:t>
            </a:r>
            <a:r>
              <a:rPr lang="pt-BR" dirty="0" smtClean="0"/>
              <a:t> </a:t>
            </a:r>
            <a:r>
              <a:rPr lang="pt-BR" dirty="0" err="1" smtClean="0"/>
              <a:t>con</a:t>
            </a:r>
            <a:r>
              <a:rPr lang="pt-BR" dirty="0" smtClean="0"/>
              <a:t> todo </a:t>
            </a:r>
            <a:r>
              <a:rPr lang="pt-BR" dirty="0" err="1" smtClean="0"/>
              <a:t>esto</a:t>
            </a:r>
            <a:r>
              <a:rPr lang="pt-BR" dirty="0" smtClean="0"/>
              <a:t>, una cosa que es al </a:t>
            </a:r>
            <a:r>
              <a:rPr lang="pt-BR" dirty="0" err="1" smtClean="0"/>
              <a:t>mismo</a:t>
            </a:r>
            <a:r>
              <a:rPr lang="pt-BR" dirty="0" smtClean="0"/>
              <a:t> </a:t>
            </a:r>
            <a:r>
              <a:rPr lang="pt-BR" dirty="0" err="1" smtClean="0"/>
              <a:t>tiempo</a:t>
            </a:r>
            <a:r>
              <a:rPr lang="pt-BR" dirty="0" smtClean="0"/>
              <a:t> familiar e </a:t>
            </a:r>
            <a:r>
              <a:rPr lang="pt-BR" dirty="0" err="1" smtClean="0"/>
              <a:t>inasible</a:t>
            </a:r>
            <a:r>
              <a:rPr lang="pt-BR" dirty="0" smtClean="0"/>
              <a:t> – </a:t>
            </a:r>
            <a:r>
              <a:rPr lang="pt-BR" dirty="0" err="1" smtClean="0"/>
              <a:t>difícilmente</a:t>
            </a:r>
            <a:r>
              <a:rPr lang="pt-BR" dirty="0" smtClean="0"/>
              <a:t> </a:t>
            </a:r>
            <a:r>
              <a:rPr lang="pt-BR" dirty="0" err="1" smtClean="0"/>
              <a:t>captable</a:t>
            </a:r>
            <a:r>
              <a:rPr lang="pt-BR" dirty="0" smtClean="0"/>
              <a:t> -, que modifica </a:t>
            </a:r>
            <a:r>
              <a:rPr lang="pt-BR" dirty="0" err="1" smtClean="0"/>
              <a:t>con</a:t>
            </a:r>
            <a:r>
              <a:rPr lang="pt-BR" dirty="0" smtClean="0"/>
              <a:t> </a:t>
            </a:r>
            <a:r>
              <a:rPr lang="pt-BR" dirty="0" err="1" smtClean="0"/>
              <a:t>perceptible</a:t>
            </a:r>
            <a:r>
              <a:rPr lang="pt-BR" dirty="0" smtClean="0"/>
              <a:t> </a:t>
            </a:r>
            <a:r>
              <a:rPr lang="pt-BR" dirty="0" err="1" smtClean="0"/>
              <a:t>violencia</a:t>
            </a:r>
            <a:r>
              <a:rPr lang="pt-BR" dirty="0" smtClean="0"/>
              <a:t> </a:t>
            </a:r>
            <a:r>
              <a:rPr lang="pt-BR" dirty="0" err="1" smtClean="0"/>
              <a:t>la</a:t>
            </a:r>
            <a:r>
              <a:rPr lang="pt-BR" dirty="0" smtClean="0"/>
              <a:t> vida cotidiana y que </a:t>
            </a:r>
            <a:r>
              <a:rPr lang="pt-BR" dirty="0" err="1" smtClean="0"/>
              <a:t>fuerza</a:t>
            </a:r>
            <a:r>
              <a:rPr lang="pt-BR" dirty="0" smtClean="0"/>
              <a:t> a todos a </a:t>
            </a:r>
            <a:r>
              <a:rPr lang="pt-BR" dirty="0" err="1" smtClean="0"/>
              <a:t>adaptarse</a:t>
            </a:r>
            <a:r>
              <a:rPr lang="pt-BR" dirty="0" smtClean="0"/>
              <a:t> y a responder. El </a:t>
            </a:r>
            <a:r>
              <a:rPr lang="pt-BR" dirty="0" err="1" smtClean="0"/>
              <a:t>dinero</a:t>
            </a:r>
            <a:r>
              <a:rPr lang="pt-BR" dirty="0" smtClean="0"/>
              <a:t>, </a:t>
            </a:r>
            <a:r>
              <a:rPr lang="pt-BR" dirty="0" err="1" smtClean="0"/>
              <a:t>las</a:t>
            </a:r>
            <a:r>
              <a:rPr lang="pt-BR" dirty="0" smtClean="0"/>
              <a:t> </a:t>
            </a:r>
            <a:r>
              <a:rPr lang="pt-BR" dirty="0" err="1" smtClean="0"/>
              <a:t>tecnologías</a:t>
            </a:r>
            <a:r>
              <a:rPr lang="pt-BR" dirty="0" smtClean="0"/>
              <a:t>, </a:t>
            </a:r>
            <a:r>
              <a:rPr lang="pt-BR" dirty="0" err="1" smtClean="0"/>
              <a:t>las</a:t>
            </a:r>
            <a:r>
              <a:rPr lang="pt-BR" dirty="0" smtClean="0"/>
              <a:t> </a:t>
            </a:r>
            <a:r>
              <a:rPr lang="pt-BR" dirty="0" err="1" smtClean="0"/>
              <a:t>mercancías</a:t>
            </a:r>
            <a:r>
              <a:rPr lang="pt-BR" dirty="0" smtClean="0"/>
              <a:t>, </a:t>
            </a:r>
            <a:r>
              <a:rPr lang="pt-BR" dirty="0" err="1" smtClean="0"/>
              <a:t>las</a:t>
            </a:r>
            <a:r>
              <a:rPr lang="pt-BR" dirty="0" smtClean="0"/>
              <a:t> </a:t>
            </a:r>
            <a:r>
              <a:rPr lang="pt-BR" dirty="0" err="1" smtClean="0"/>
              <a:t>informaciones</a:t>
            </a:r>
            <a:r>
              <a:rPr lang="pt-BR" dirty="0" smtClean="0"/>
              <a:t> y </a:t>
            </a:r>
            <a:r>
              <a:rPr lang="pt-BR" dirty="0" err="1" smtClean="0"/>
              <a:t>las</a:t>
            </a:r>
            <a:r>
              <a:rPr lang="pt-BR" dirty="0" smtClean="0"/>
              <a:t> </a:t>
            </a:r>
            <a:r>
              <a:rPr lang="pt-BR" dirty="0" err="1" smtClean="0"/>
              <a:t>intoxicaciones</a:t>
            </a:r>
            <a:r>
              <a:rPr lang="pt-BR" dirty="0" smtClean="0"/>
              <a:t> ‘</a:t>
            </a:r>
            <a:r>
              <a:rPr lang="pt-BR" dirty="0" err="1" smtClean="0"/>
              <a:t>traspasan</a:t>
            </a:r>
            <a:r>
              <a:rPr lang="pt-BR" dirty="0" smtClean="0"/>
              <a:t>’ </a:t>
            </a:r>
            <a:r>
              <a:rPr lang="pt-BR" dirty="0" err="1" smtClean="0"/>
              <a:t>las</a:t>
            </a:r>
            <a:r>
              <a:rPr lang="pt-BR" dirty="0" smtClean="0"/>
              <a:t> </a:t>
            </a:r>
            <a:r>
              <a:rPr lang="pt-BR" dirty="0" err="1" smtClean="0"/>
              <a:t>fronteras</a:t>
            </a:r>
            <a:r>
              <a:rPr lang="pt-BR" dirty="0" smtClean="0"/>
              <a:t>, como si estas no </a:t>
            </a:r>
            <a:r>
              <a:rPr lang="pt-BR" dirty="0" err="1" smtClean="0"/>
              <a:t>existieran</a:t>
            </a:r>
            <a:r>
              <a:rPr lang="pt-BR" dirty="0" smtClean="0"/>
              <a:t>. Inclusive cosas, </a:t>
            </a:r>
            <a:r>
              <a:rPr lang="pt-BR" dirty="0" err="1" smtClean="0"/>
              <a:t>personas</a:t>
            </a:r>
            <a:r>
              <a:rPr lang="pt-BR" dirty="0" smtClean="0"/>
              <a:t> e </a:t>
            </a:r>
            <a:r>
              <a:rPr lang="pt-BR" dirty="0" err="1" smtClean="0"/>
              <a:t>ideas</a:t>
            </a:r>
            <a:r>
              <a:rPr lang="pt-BR" dirty="0" smtClean="0"/>
              <a:t> que </a:t>
            </a:r>
            <a:r>
              <a:rPr lang="pt-BR" dirty="0" err="1" smtClean="0"/>
              <a:t>los</a:t>
            </a:r>
            <a:r>
              <a:rPr lang="pt-BR" dirty="0" smtClean="0"/>
              <a:t> </a:t>
            </a:r>
            <a:r>
              <a:rPr lang="pt-BR" dirty="0" err="1" smtClean="0"/>
              <a:t>gobiernos</a:t>
            </a:r>
            <a:r>
              <a:rPr lang="pt-BR" dirty="0" smtClean="0"/>
              <a:t> </a:t>
            </a:r>
            <a:r>
              <a:rPr lang="pt-BR" dirty="0" err="1" smtClean="0"/>
              <a:t>mantendrían</a:t>
            </a:r>
            <a:r>
              <a:rPr lang="pt-BR" dirty="0" smtClean="0"/>
              <a:t>, si </a:t>
            </a:r>
            <a:r>
              <a:rPr lang="pt-BR" dirty="0" err="1" smtClean="0"/>
              <a:t>pudieran</a:t>
            </a:r>
            <a:r>
              <a:rPr lang="pt-BR" dirty="0" smtClean="0"/>
              <a:t>, </a:t>
            </a:r>
            <a:r>
              <a:rPr lang="pt-BR" dirty="0" err="1" smtClean="0"/>
              <a:t>fuera</a:t>
            </a:r>
            <a:r>
              <a:rPr lang="pt-BR" dirty="0" smtClean="0"/>
              <a:t> </a:t>
            </a:r>
            <a:r>
              <a:rPr lang="pt-BR" dirty="0" err="1" smtClean="0"/>
              <a:t>del</a:t>
            </a:r>
            <a:r>
              <a:rPr lang="pt-BR" dirty="0" smtClean="0"/>
              <a:t> país </a:t>
            </a:r>
            <a:r>
              <a:rPr lang="pt-BR" dirty="0" err="1" smtClean="0"/>
              <a:t>consiguen</a:t>
            </a:r>
            <a:r>
              <a:rPr lang="pt-BR" dirty="0" smtClean="0"/>
              <a:t> </a:t>
            </a:r>
            <a:r>
              <a:rPr lang="pt-BR" dirty="0" err="1" smtClean="0"/>
              <a:t>introduzirse</a:t>
            </a:r>
            <a:r>
              <a:rPr lang="pt-BR" dirty="0" smtClean="0"/>
              <a:t>.” (p.42)</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pt-BR" sz="4000" dirty="0">
                <a:solidFill>
                  <a:srgbClr val="C00000"/>
                </a:solidFill>
              </a:rPr>
              <a:t>A Era do </a:t>
            </a:r>
            <a:r>
              <a:rPr lang="pt-BR" sz="4000" dirty="0" err="1">
                <a:solidFill>
                  <a:srgbClr val="C00000"/>
                </a:solidFill>
              </a:rPr>
              <a:t>Globalismo</a:t>
            </a:r>
            <a:r>
              <a:rPr lang="pt-BR" sz="4000" dirty="0">
                <a:solidFill>
                  <a:srgbClr val="FF0000"/>
                </a:solidFill>
              </a:rPr>
              <a:t/>
            </a:r>
            <a:br>
              <a:rPr lang="pt-BR" sz="4000" dirty="0">
                <a:solidFill>
                  <a:srgbClr val="FF0000"/>
                </a:solidFill>
              </a:rPr>
            </a:br>
            <a:r>
              <a:rPr lang="pt-BR" sz="4000" dirty="0"/>
              <a:t> Octavio </a:t>
            </a:r>
            <a:r>
              <a:rPr lang="pt-BR" sz="4000" dirty="0" err="1" smtClean="0"/>
              <a:t>Ianni</a:t>
            </a:r>
            <a:endParaRPr lang="pt-BR" sz="4000" dirty="0"/>
          </a:p>
        </p:txBody>
      </p:sp>
      <p:sp>
        <p:nvSpPr>
          <p:cNvPr id="16387" name="Rectangle 3"/>
          <p:cNvSpPr>
            <a:spLocks noGrp="1" noChangeArrowheads="1"/>
          </p:cNvSpPr>
          <p:nvPr>
            <p:ph type="body" idx="1"/>
          </p:nvPr>
        </p:nvSpPr>
        <p:spPr/>
        <p:txBody>
          <a:bodyPr/>
          <a:lstStyle/>
          <a:p>
            <a:pPr>
              <a:lnSpc>
                <a:spcPct val="90000"/>
              </a:lnSpc>
            </a:pPr>
            <a:r>
              <a:rPr lang="pt-BR" sz="2200" dirty="0"/>
              <a:t>Configuração histórico-social </a:t>
            </a:r>
            <a:r>
              <a:rPr lang="pt-BR" sz="2200" dirty="0" smtClean="0">
                <a:cs typeface="Arial" charset="0"/>
              </a:rPr>
              <a:t>→ </a:t>
            </a:r>
            <a:r>
              <a:rPr lang="pt-BR" sz="2200" dirty="0">
                <a:cs typeface="Arial" charset="0"/>
              </a:rPr>
              <a:t>complexo jogo de forças.</a:t>
            </a:r>
            <a:endParaRPr lang="pt-BR" sz="2200" dirty="0"/>
          </a:p>
          <a:p>
            <a:pPr>
              <a:lnSpc>
                <a:spcPct val="90000"/>
              </a:lnSpc>
            </a:pPr>
            <a:r>
              <a:rPr lang="pt-BR" sz="2200" dirty="0"/>
              <a:t>Produto e condição de múltiplos processos sociais, econômicos, políticos e culturais</a:t>
            </a:r>
            <a:r>
              <a:rPr lang="pt-BR" sz="2200" dirty="0" smtClean="0"/>
              <a:t>, em </a:t>
            </a:r>
            <a:r>
              <a:rPr lang="pt-BR" sz="2200" dirty="0"/>
              <a:t>geral sintetizados no conceito de globalização.</a:t>
            </a:r>
          </a:p>
          <a:p>
            <a:pPr>
              <a:lnSpc>
                <a:spcPct val="90000"/>
              </a:lnSpc>
            </a:pPr>
            <a:r>
              <a:rPr lang="pt-BR" sz="2200" dirty="0"/>
              <a:t>Na base está o capitalismo, como modo de produção global: presente em todas as nações, regimes políticos, tradições culturais</a:t>
            </a:r>
            <a:r>
              <a:rPr lang="pt-BR" sz="2200" dirty="0" smtClean="0"/>
              <a:t>.</a:t>
            </a:r>
          </a:p>
          <a:p>
            <a:pPr marL="0" indent="0" algn="r">
              <a:lnSpc>
                <a:spcPct val="90000"/>
              </a:lnSpc>
              <a:buNone/>
            </a:pPr>
            <a:r>
              <a:rPr lang="pt-BR" sz="1200" dirty="0" smtClean="0"/>
              <a:t>        “O capitalismo se apresenta como um modo de produção e um processo civilizatório. Além de desenvolver e </a:t>
            </a:r>
            <a:r>
              <a:rPr lang="pt-BR" sz="1200" dirty="0" err="1" smtClean="0"/>
              <a:t>mundializar</a:t>
            </a:r>
            <a:r>
              <a:rPr lang="pt-BR" sz="1200" dirty="0" smtClean="0"/>
              <a:t>  as suas forças produtivas, e as suas relações de produção, desenvolve e </a:t>
            </a:r>
            <a:r>
              <a:rPr lang="pt-BR" sz="1200" dirty="0" err="1" smtClean="0"/>
              <a:t>mundializa</a:t>
            </a:r>
            <a:r>
              <a:rPr lang="pt-BR" sz="1200" dirty="0" smtClean="0"/>
              <a:t> instituições, padrões e valores socioculturais, formas de agir, sentir, pensar, imaginar” (p.187).</a:t>
            </a:r>
            <a:endParaRPr lang="pt-BR" sz="1200" dirty="0"/>
          </a:p>
          <a:p>
            <a:pPr>
              <a:lnSpc>
                <a:spcPct val="90000"/>
              </a:lnSpc>
            </a:pPr>
            <a:r>
              <a:rPr lang="pt-BR" sz="2200" dirty="0"/>
              <a:t>Emerge de forma particularmente evidente, em suas configurações e em seus movimentos, no fim do século XX, a partir do desabamento do mundo </a:t>
            </a:r>
            <a:r>
              <a:rPr lang="pt-BR" sz="2200" dirty="0" err="1"/>
              <a:t>bipolarizado</a:t>
            </a:r>
            <a:r>
              <a:rPr lang="pt-BR" sz="2200" dirty="0"/>
              <a:t> capitalismo/comunismo</a:t>
            </a:r>
            <a:r>
              <a:rPr lang="pt-BR" sz="2200" dirty="0" smtClean="0"/>
              <a:t>. </a:t>
            </a:r>
          </a:p>
          <a:p>
            <a:pPr>
              <a:lnSpc>
                <a:spcPct val="90000"/>
              </a:lnSpc>
              <a:buNone/>
            </a:pPr>
            <a:r>
              <a:rPr lang="pt-BR" sz="2200" dirty="0" smtClean="0"/>
              <a:t>      </a:t>
            </a:r>
            <a:r>
              <a:rPr lang="pt-BR" sz="1800" dirty="0" smtClean="0"/>
              <a:t>[Beck = capitalismo sem impostos: </a:t>
            </a:r>
            <a:r>
              <a:rPr lang="pt-BR" sz="1200" dirty="0" smtClean="0"/>
              <a:t>“produzir em um país, pagar impostos em outro e exigir gastos estatais na forma de criação de infraestrutura em um terceiro” (p.19)</a:t>
            </a:r>
            <a:r>
              <a:rPr lang="pt-BR" sz="1800" dirty="0" smtClean="0"/>
              <a:t>]</a:t>
            </a:r>
            <a:endParaRPr lang="pt-BR" sz="1800" dirty="0"/>
          </a:p>
          <a:p>
            <a:pPr>
              <a:lnSpc>
                <a:spcPct val="90000"/>
              </a:lnSpc>
            </a:pPr>
            <a:r>
              <a:rPr lang="pt-BR" sz="2200" dirty="0"/>
              <a:t>Ruptura histórica </a:t>
            </a:r>
            <a:r>
              <a:rPr lang="pt-BR" sz="2200" dirty="0" smtClean="0"/>
              <a:t>drástica</a:t>
            </a:r>
            <a:endParaRPr lang="pt-BR"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dirty="0">
                <a:solidFill>
                  <a:srgbClr val="C00000"/>
                </a:solidFill>
              </a:rPr>
              <a:t>A Era do </a:t>
            </a:r>
            <a:r>
              <a:rPr lang="pt-BR" dirty="0" err="1">
                <a:solidFill>
                  <a:srgbClr val="C00000"/>
                </a:solidFill>
              </a:rPr>
              <a:t>Globalismo</a:t>
            </a:r>
            <a:endParaRPr lang="pt-BR" dirty="0">
              <a:solidFill>
                <a:srgbClr val="FF0000"/>
              </a:solidFill>
            </a:endParaRPr>
          </a:p>
        </p:txBody>
      </p:sp>
      <p:sp>
        <p:nvSpPr>
          <p:cNvPr id="18435" name="Rectangle 3"/>
          <p:cNvSpPr>
            <a:spLocks noGrp="1" noChangeArrowheads="1"/>
          </p:cNvSpPr>
          <p:nvPr>
            <p:ph type="body" idx="1"/>
          </p:nvPr>
        </p:nvSpPr>
        <p:spPr/>
        <p:txBody>
          <a:bodyPr/>
          <a:lstStyle/>
          <a:p>
            <a:pPr>
              <a:lnSpc>
                <a:spcPct val="80000"/>
              </a:lnSpc>
            </a:pPr>
            <a:r>
              <a:rPr lang="pt-BR" sz="2800" dirty="0"/>
              <a:t>Expansão das empresas, corporações e conglomerados transnacionais</a:t>
            </a:r>
          </a:p>
          <a:p>
            <a:pPr>
              <a:lnSpc>
                <a:spcPct val="80000"/>
              </a:lnSpc>
            </a:pPr>
            <a:r>
              <a:rPr lang="pt-BR" sz="2800" dirty="0"/>
              <a:t>Nova divisão transnacional do trabalho</a:t>
            </a:r>
          </a:p>
          <a:p>
            <a:pPr>
              <a:lnSpc>
                <a:spcPct val="80000"/>
              </a:lnSpc>
            </a:pPr>
            <a:r>
              <a:rPr lang="pt-BR" sz="2800" dirty="0"/>
              <a:t>Emergência das cidades globais</a:t>
            </a:r>
          </a:p>
          <a:p>
            <a:pPr>
              <a:lnSpc>
                <a:spcPct val="80000"/>
              </a:lnSpc>
            </a:pPr>
            <a:r>
              <a:rPr lang="pt-BR" sz="2800" dirty="0"/>
              <a:t>Declínio do </a:t>
            </a:r>
            <a:r>
              <a:rPr lang="pt-BR" sz="2800" dirty="0" err="1" smtClean="0"/>
              <a:t>estado-nação</a:t>
            </a:r>
            <a:endParaRPr lang="pt-BR" sz="2800" dirty="0"/>
          </a:p>
          <a:p>
            <a:pPr>
              <a:lnSpc>
                <a:spcPct val="80000"/>
              </a:lnSpc>
            </a:pPr>
            <a:r>
              <a:rPr lang="pt-BR" sz="2800" dirty="0"/>
              <a:t>Estados nacionais: elos da sociedade global</a:t>
            </a:r>
          </a:p>
          <a:p>
            <a:pPr>
              <a:lnSpc>
                <a:spcPct val="80000"/>
              </a:lnSpc>
            </a:pPr>
            <a:r>
              <a:rPr lang="pt-BR" sz="2800" dirty="0"/>
              <a:t>Estruturas de poder globais: FMI, BM, OMC</a:t>
            </a:r>
          </a:p>
          <a:p>
            <a:pPr>
              <a:lnSpc>
                <a:spcPct val="80000"/>
              </a:lnSpc>
            </a:pPr>
            <a:r>
              <a:rPr lang="pt-BR" sz="2800" dirty="0"/>
              <a:t>Novos movimentos sociais – sociedade civil global</a:t>
            </a:r>
            <a:r>
              <a:rPr lang="pt-BR" sz="2800" dirty="0" smtClean="0"/>
              <a:t>?</a:t>
            </a:r>
            <a:endParaRPr lang="pt-BR" sz="2800" dirty="0"/>
          </a:p>
          <a:p>
            <a:pPr>
              <a:lnSpc>
                <a:spcPct val="80000"/>
              </a:lnSpc>
            </a:pPr>
            <a:endParaRPr lang="pt-BR" sz="2800" dirty="0" smtClean="0"/>
          </a:p>
          <a:p>
            <a:pPr>
              <a:lnSpc>
                <a:spcPct val="80000"/>
              </a:lnSpc>
              <a:buNone/>
            </a:pPr>
            <a:r>
              <a:rPr lang="pt-BR" sz="2800" dirty="0" smtClean="0"/>
              <a:t>Ver </a:t>
            </a:r>
            <a:r>
              <a:rPr lang="pt-BR" sz="2800" dirty="0" err="1" smtClean="0"/>
              <a:t>Appadurai</a:t>
            </a:r>
            <a:r>
              <a:rPr lang="pt-BR" sz="2800" dirty="0" smtClean="0"/>
              <a:t> p.16/18/36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dirty="0">
                <a:solidFill>
                  <a:srgbClr val="C00000"/>
                </a:solidFill>
              </a:rPr>
              <a:t>A Era do </a:t>
            </a:r>
            <a:r>
              <a:rPr lang="pt-BR" dirty="0" err="1">
                <a:solidFill>
                  <a:srgbClr val="C00000"/>
                </a:solidFill>
              </a:rPr>
              <a:t>Globalismo</a:t>
            </a:r>
            <a:endParaRPr lang="pt-BR" dirty="0">
              <a:solidFill>
                <a:srgbClr val="FF0000"/>
              </a:solidFill>
            </a:endParaRPr>
          </a:p>
        </p:txBody>
      </p:sp>
      <p:sp>
        <p:nvSpPr>
          <p:cNvPr id="19459" name="Rectangle 3"/>
          <p:cNvSpPr>
            <a:spLocks noGrp="1" noChangeArrowheads="1"/>
          </p:cNvSpPr>
          <p:nvPr>
            <p:ph type="body" idx="1"/>
          </p:nvPr>
        </p:nvSpPr>
        <p:spPr/>
        <p:txBody>
          <a:bodyPr>
            <a:normAutofit lnSpcReduction="10000"/>
          </a:bodyPr>
          <a:lstStyle/>
          <a:p>
            <a:pPr>
              <a:lnSpc>
                <a:spcPct val="90000"/>
              </a:lnSpc>
            </a:pPr>
            <a:r>
              <a:rPr lang="pt-BR" sz="2800" dirty="0"/>
              <a:t>Percepção global da existência: ‘todos são levados a perceber algo além do horizonte visível, a captar configurações e movimentos da máquina do mundo</a:t>
            </a:r>
            <a:r>
              <a:rPr lang="pt-BR" sz="2800" dirty="0" smtClean="0"/>
              <a:t>’ </a:t>
            </a:r>
            <a:endParaRPr lang="pt-BR" sz="2800" dirty="0"/>
          </a:p>
          <a:p>
            <a:pPr>
              <a:lnSpc>
                <a:spcPct val="90000"/>
              </a:lnSpc>
            </a:pPr>
            <a:r>
              <a:rPr lang="pt-BR" sz="2800" dirty="0"/>
              <a:t>Não só as sociedades nacionais são atingidas = modos de vida e pensamento de indivíduos e coletividades (cultural</a:t>
            </a:r>
            <a:r>
              <a:rPr lang="pt-BR" sz="2800" dirty="0" smtClean="0"/>
              <a:t>)</a:t>
            </a:r>
          </a:p>
          <a:p>
            <a:pPr>
              <a:lnSpc>
                <a:spcPct val="90000"/>
              </a:lnSpc>
            </a:pPr>
            <a:r>
              <a:rPr lang="pt-BR" sz="2800" dirty="0" smtClean="0"/>
              <a:t>Globalização </a:t>
            </a:r>
            <a:r>
              <a:rPr lang="pt-BR" sz="2800" dirty="0"/>
              <a:t>do mundo acelerada com </a:t>
            </a:r>
            <a:r>
              <a:rPr lang="pt-BR" sz="2800" dirty="0" smtClean="0"/>
              <a:t>o desenvolvimento </a:t>
            </a:r>
            <a:r>
              <a:rPr lang="pt-BR" sz="2800" dirty="0"/>
              <a:t>das tecnologias de informação e comunicação</a:t>
            </a:r>
          </a:p>
          <a:p>
            <a:pPr>
              <a:lnSpc>
                <a:spcPct val="90000"/>
              </a:lnSpc>
            </a:pPr>
            <a:r>
              <a:rPr lang="pt-BR" sz="2800" dirty="0"/>
              <a:t>Problemática ambiental: sistema global</a:t>
            </a:r>
          </a:p>
          <a:p>
            <a:pPr>
              <a:lnSpc>
                <a:spcPct val="90000"/>
              </a:lnSpc>
            </a:pPr>
            <a:r>
              <a:rPr lang="pt-BR" sz="2800" dirty="0"/>
              <a:t>Nomadismo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Alejandro </a:t>
            </a:r>
            <a:r>
              <a:rPr lang="pt-BR" dirty="0" err="1" smtClean="0">
                <a:solidFill>
                  <a:srgbClr val="C00000"/>
                </a:solidFill>
              </a:rPr>
              <a:t>Iñarritu</a:t>
            </a:r>
            <a:r>
              <a:rPr lang="pt-BR" dirty="0" smtClean="0">
                <a:solidFill>
                  <a:srgbClr val="C00000"/>
                </a:solidFill>
              </a:rPr>
              <a:t> </a:t>
            </a:r>
            <a:r>
              <a:rPr lang="pt-BR" dirty="0" smtClean="0"/>
              <a:t>(2018)</a:t>
            </a:r>
            <a:br>
              <a:rPr lang="pt-BR" dirty="0" smtClean="0"/>
            </a:br>
            <a:r>
              <a:rPr lang="pt-BR" dirty="0" smtClean="0"/>
              <a:t>LACMA</a:t>
            </a: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lgn="ctr">
              <a:buNone/>
            </a:pPr>
            <a:r>
              <a:rPr lang="pt-BR" b="1" dirty="0" smtClean="0"/>
              <a:t>Carne y Arena</a:t>
            </a:r>
          </a:p>
          <a:p>
            <a:pPr marL="0" indent="0" algn="ctr">
              <a:buNone/>
            </a:pPr>
            <a:r>
              <a:rPr lang="pt-BR" dirty="0" smtClean="0"/>
              <a:t>(</a:t>
            </a:r>
            <a:r>
              <a:rPr lang="pt-BR" dirty="0" err="1" smtClean="0"/>
              <a:t>virtually</a:t>
            </a:r>
            <a:r>
              <a:rPr lang="pt-BR" dirty="0" smtClean="0"/>
              <a:t> </a:t>
            </a:r>
            <a:r>
              <a:rPr lang="pt-BR" dirty="0" err="1" smtClean="0"/>
              <a:t>present</a:t>
            </a:r>
            <a:r>
              <a:rPr lang="pt-BR" dirty="0" smtClean="0"/>
              <a:t>, </a:t>
            </a:r>
            <a:r>
              <a:rPr lang="pt-BR" dirty="0" err="1" smtClean="0"/>
              <a:t>physically</a:t>
            </a:r>
            <a:r>
              <a:rPr lang="pt-BR" dirty="0" smtClean="0"/>
              <a:t> </a:t>
            </a:r>
            <a:r>
              <a:rPr lang="pt-BR" dirty="0" err="1" smtClean="0"/>
              <a:t>invisible</a:t>
            </a:r>
            <a:r>
              <a:rPr lang="pt-BR" dirty="0" smtClean="0"/>
              <a:t>)</a:t>
            </a:r>
          </a:p>
          <a:p>
            <a:pPr marL="0" indent="0" algn="ctr">
              <a:buNone/>
            </a:pPr>
            <a:endParaRPr lang="pt-BR" dirty="0"/>
          </a:p>
          <a:p>
            <a:pPr marL="0" indent="0" algn="just">
              <a:buNone/>
            </a:pPr>
            <a:r>
              <a:rPr lang="pt-BR" dirty="0" smtClean="0"/>
              <a:t>Experiência de 6’30, arquitetura e realidade virtual, que coloca o participante diretamente em uma cena de violência ao tentar atravessar a fronteira México-EUA, no momento em que migrantes exaustos são capturados pela polícia armada, com cachorros e helicópteros a vigiar.</a:t>
            </a:r>
          </a:p>
          <a:p>
            <a:pPr marL="0" indent="0" algn="just">
              <a:buNone/>
            </a:pPr>
            <a:r>
              <a:rPr lang="pt-BR" dirty="0" smtClean="0"/>
              <a:t>Apenas uma pessoa entra no espaço por vez, uma igreja convertida em palco da experiência, </a:t>
            </a:r>
            <a:r>
              <a:rPr lang="pt-BR" dirty="0" err="1" smtClean="0"/>
              <a:t>cenografada</a:t>
            </a:r>
            <a:r>
              <a:rPr lang="pt-BR" dirty="0" smtClean="0"/>
              <a:t> para simular a região desértica da fronteira. A experiência de estar sozinho em uma espaço hostil em situação de insegurança é parte da vivência.</a:t>
            </a:r>
          </a:p>
          <a:p>
            <a:pPr marL="0" indent="0" algn="just">
              <a:buNone/>
            </a:pPr>
            <a:r>
              <a:rPr lang="pt-BR" dirty="0" smtClean="0"/>
              <a:t>O espaço que antecede a entrada, simula uma cela onde os migrantes presos são colocados.</a:t>
            </a:r>
          </a:p>
          <a:p>
            <a:pPr marL="0" indent="0" algn="just">
              <a:buNone/>
            </a:pPr>
            <a:r>
              <a:rPr lang="pt-BR" dirty="0" smtClean="0"/>
              <a:t>Empatia?                                               </a:t>
            </a:r>
          </a:p>
          <a:p>
            <a:pPr marL="0" indent="0" algn="just">
              <a:buNone/>
            </a:pPr>
            <a:r>
              <a:rPr lang="pt-BR" dirty="0">
                <a:hlinkClick r:id="rId2"/>
              </a:rPr>
              <a:t>https://www.youtube.com/watch?v=zF-focK30WE</a:t>
            </a:r>
            <a:endParaRPr lang="pt-BR" dirty="0"/>
          </a:p>
        </p:txBody>
      </p:sp>
    </p:spTree>
    <p:extLst>
      <p:ext uri="{BB962C8B-B14F-4D97-AF65-F5344CB8AC3E}">
        <p14:creationId xmlns:p14="http://schemas.microsoft.com/office/powerpoint/2010/main" val="236615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dirty="0">
                <a:solidFill>
                  <a:srgbClr val="C00000"/>
                </a:solidFill>
              </a:rPr>
              <a:t>A Era do </a:t>
            </a:r>
            <a:r>
              <a:rPr lang="pt-BR" dirty="0" err="1">
                <a:solidFill>
                  <a:srgbClr val="C00000"/>
                </a:solidFill>
              </a:rPr>
              <a:t>Globalismo</a:t>
            </a:r>
            <a:endParaRPr lang="pt-BR" dirty="0">
              <a:solidFill>
                <a:srgbClr val="FF0000"/>
              </a:solidFill>
            </a:endParaRPr>
          </a:p>
        </p:txBody>
      </p:sp>
      <p:sp>
        <p:nvSpPr>
          <p:cNvPr id="20483" name="Rectangle 3"/>
          <p:cNvSpPr>
            <a:spLocks noGrp="1" noChangeArrowheads="1"/>
          </p:cNvSpPr>
          <p:nvPr>
            <p:ph type="body" idx="1"/>
          </p:nvPr>
        </p:nvSpPr>
        <p:spPr/>
        <p:txBody>
          <a:bodyPr>
            <a:normAutofit fontScale="92500" lnSpcReduction="20000"/>
          </a:bodyPr>
          <a:lstStyle/>
          <a:p>
            <a:pPr algn="just">
              <a:lnSpc>
                <a:spcPct val="90000"/>
              </a:lnSpc>
            </a:pPr>
            <a:r>
              <a:rPr lang="pt-BR" sz="2800" dirty="0"/>
              <a:t>Globalização </a:t>
            </a:r>
            <a:r>
              <a:rPr lang="pt-BR" sz="2800" dirty="0">
                <a:cs typeface="Arial" charset="0"/>
              </a:rPr>
              <a:t>≠ Homogeneização</a:t>
            </a:r>
          </a:p>
          <a:p>
            <a:pPr algn="just">
              <a:lnSpc>
                <a:spcPct val="90000"/>
              </a:lnSpc>
            </a:pPr>
            <a:r>
              <a:rPr lang="pt-BR" sz="2800" dirty="0">
                <a:cs typeface="Arial" charset="0"/>
              </a:rPr>
              <a:t>Sociedade global = totalidade dinâmica, complexa e contraditória</a:t>
            </a:r>
          </a:p>
          <a:p>
            <a:pPr algn="just">
              <a:lnSpc>
                <a:spcPct val="90000"/>
              </a:lnSpc>
            </a:pPr>
            <a:r>
              <a:rPr lang="pt-BR" sz="2800" dirty="0">
                <a:cs typeface="Arial" charset="0"/>
              </a:rPr>
              <a:t>Diversidades, desigualdades, tensões e antagonismos; articulações, associações e integrações regionais, transnacionais e globais</a:t>
            </a:r>
          </a:p>
          <a:p>
            <a:pPr algn="just">
              <a:lnSpc>
                <a:spcPct val="90000"/>
              </a:lnSpc>
            </a:pPr>
            <a:r>
              <a:rPr lang="pt-BR" sz="2800" dirty="0"/>
              <a:t>Local – Global</a:t>
            </a:r>
            <a:endParaRPr lang="pt-BR" sz="2800" dirty="0">
              <a:cs typeface="Arial" charset="0"/>
            </a:endParaRPr>
          </a:p>
          <a:p>
            <a:pPr algn="just">
              <a:lnSpc>
                <a:spcPct val="90000"/>
              </a:lnSpc>
            </a:pPr>
            <a:r>
              <a:rPr lang="pt-BR" sz="2800" dirty="0">
                <a:cs typeface="Arial" charset="0"/>
              </a:rPr>
              <a:t>Nova realidade: integra, subsume e recria singularidades,particularidades, nacionalismos, provincianismos, etnicismos, identidades, fundamentalismos</a:t>
            </a:r>
          </a:p>
          <a:p>
            <a:pPr algn="just">
              <a:lnSpc>
                <a:spcPct val="90000"/>
              </a:lnSpc>
            </a:pPr>
            <a:r>
              <a:rPr lang="pt-BR" sz="2800" dirty="0">
                <a:cs typeface="Arial" charset="0"/>
              </a:rPr>
              <a:t>Multiplicação da diversidade do mundo </a:t>
            </a:r>
            <a:r>
              <a:rPr lang="pt-BR" sz="2800" dirty="0" smtClean="0">
                <a:cs typeface="Arial" charset="0"/>
              </a:rPr>
              <a:t>– caleidoscópio </a:t>
            </a:r>
            <a:r>
              <a:rPr lang="pt-BR" sz="2800" dirty="0">
                <a:cs typeface="Arial" charset="0"/>
              </a:rPr>
              <a:t>desconhecido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Autofit/>
          </a:bodyPr>
          <a:lstStyle/>
          <a:p>
            <a:r>
              <a:rPr lang="pt-BR" sz="2800" dirty="0">
                <a:solidFill>
                  <a:srgbClr val="C00000"/>
                </a:solidFill>
              </a:rPr>
              <a:t>Descendo à Terra: política no novo regime climático</a:t>
            </a:r>
            <a:r>
              <a:rPr lang="pt-BR" sz="2800" dirty="0"/>
              <a:t/>
            </a:r>
            <a:br>
              <a:rPr lang="pt-BR" sz="2800" dirty="0"/>
            </a:br>
            <a:r>
              <a:rPr lang="pt-BR" sz="2800" dirty="0"/>
              <a:t>Bruno </a:t>
            </a:r>
            <a:r>
              <a:rPr lang="pt-BR" sz="2800" dirty="0" err="1"/>
              <a:t>Latour</a:t>
            </a:r>
            <a:r>
              <a:rPr lang="pt-BR" sz="2800" dirty="0"/>
              <a:t> (2017)</a:t>
            </a:r>
          </a:p>
        </p:txBody>
      </p:sp>
      <p:sp>
        <p:nvSpPr>
          <p:cNvPr id="8" name="Espaço Reservado para Conteúdo 7"/>
          <p:cNvSpPr>
            <a:spLocks noGrp="1"/>
          </p:cNvSpPr>
          <p:nvPr>
            <p:ph idx="1"/>
          </p:nvPr>
        </p:nvSpPr>
        <p:spPr/>
        <p:txBody>
          <a:bodyPr>
            <a:normAutofit fontScale="62500" lnSpcReduction="20000"/>
          </a:bodyPr>
          <a:lstStyle/>
          <a:p>
            <a:r>
              <a:rPr lang="pt-BR" dirty="0" smtClean="0"/>
              <a:t>A questão do clima está no coração de todas as questões geopolíticas e está diretamente ligada a questões de injustiça e desigualdade.</a:t>
            </a:r>
          </a:p>
          <a:p>
            <a:r>
              <a:rPr lang="pt-BR" dirty="0" smtClean="0">
                <a:solidFill>
                  <a:srgbClr val="C00000"/>
                </a:solidFill>
              </a:rPr>
              <a:t>Ausência de um mundo comum, compartilhável → </a:t>
            </a:r>
            <a:r>
              <a:rPr lang="pt-BR" dirty="0" smtClean="0"/>
              <a:t>elites = Terra não tem mais espaço suficiente para eles e para todos os outros </a:t>
            </a:r>
            <a:r>
              <a:rPr lang="pt-BR" dirty="0" smtClean="0">
                <a:solidFill>
                  <a:srgbClr val="C00000"/>
                </a:solidFill>
              </a:rPr>
              <a:t>→</a:t>
            </a:r>
            <a:r>
              <a:rPr lang="pt-BR" dirty="0" smtClean="0">
                <a:solidFill>
                  <a:srgbClr val="FF0000"/>
                </a:solidFill>
              </a:rPr>
              <a:t> </a:t>
            </a:r>
            <a:r>
              <a:rPr lang="pt-BR" dirty="0" smtClean="0"/>
              <a:t>não mais liderar, mas se proteger do mundo.</a:t>
            </a:r>
          </a:p>
          <a:p>
            <a:r>
              <a:rPr lang="pt-BR" dirty="0" smtClean="0"/>
              <a:t>Projeto da modernidade se tornou impossível: não há terra capaz de conter seu ideal de progresso, emancipação e desenvolvimento.</a:t>
            </a:r>
          </a:p>
          <a:p>
            <a:r>
              <a:rPr lang="pt-BR" dirty="0" smtClean="0"/>
              <a:t>Todas as formas de pertencimento estão passando por metamorfoses.</a:t>
            </a:r>
          </a:p>
          <a:p>
            <a:r>
              <a:rPr lang="pt-BR" dirty="0" smtClean="0"/>
              <a:t>Crise migratória generalizada – privados de terra </a:t>
            </a:r>
            <a:r>
              <a:rPr lang="pt-BR" dirty="0" smtClean="0">
                <a:solidFill>
                  <a:srgbClr val="C00000"/>
                </a:solidFill>
              </a:rPr>
              <a:t>→ </a:t>
            </a:r>
            <a:r>
              <a:rPr lang="pt-BR" dirty="0" smtClean="0"/>
              <a:t>mudar modos de vida = mudança cultural.</a:t>
            </a:r>
          </a:p>
          <a:p>
            <a:r>
              <a:rPr lang="pt-BR" dirty="0" smtClean="0"/>
              <a:t>A noção de solo está mudando: o solo dos sonhos da globalização está começando a ruir </a:t>
            </a:r>
            <a:r>
              <a:rPr lang="pt-BR" dirty="0" smtClean="0">
                <a:solidFill>
                  <a:srgbClr val="C00000"/>
                </a:solidFill>
              </a:rPr>
              <a:t>→ </a:t>
            </a:r>
            <a:r>
              <a:rPr lang="pt-BR" dirty="0" smtClean="0"/>
              <a:t>questão territorial abarca a todos.</a:t>
            </a:r>
          </a:p>
          <a:p>
            <a:r>
              <a:rPr lang="pt-BR" dirty="0" smtClean="0"/>
              <a:t>O planeta é muito estreito e limitado para o globo da globalização.</a:t>
            </a:r>
          </a:p>
          <a:p>
            <a:r>
              <a:rPr lang="pt-BR" dirty="0" smtClean="0"/>
              <a:t>Chegamos ao final de um certo arco histórico.</a:t>
            </a:r>
          </a:p>
          <a:p>
            <a:pPr marL="0" indent="0">
              <a:buNone/>
            </a:pPr>
            <a:r>
              <a:rPr lang="pt-BR" dirty="0" smtClean="0"/>
              <a:t>“Ou negamos </a:t>
            </a:r>
            <a:r>
              <a:rPr lang="pt-BR" dirty="0" smtClean="0"/>
              <a:t>a </a:t>
            </a:r>
            <a:r>
              <a:rPr lang="pt-BR" dirty="0" smtClean="0"/>
              <a:t>existência do problema ou procuramos um lugar para aterrissar”.</a:t>
            </a:r>
          </a:p>
          <a:p>
            <a:endParaRPr lang="pt-BR" dirty="0" smtClean="0"/>
          </a:p>
        </p:txBody>
      </p:sp>
    </p:spTree>
    <p:extLst>
      <p:ext uri="{BB962C8B-B14F-4D97-AF65-F5344CB8AC3E}">
        <p14:creationId xmlns:p14="http://schemas.microsoft.com/office/powerpoint/2010/main" val="276767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pt-BR" sz="2800" dirty="0" smtClean="0">
                <a:solidFill>
                  <a:srgbClr val="C00000"/>
                </a:solidFill>
              </a:rPr>
              <a:t>Descendo à Terra: política no novo regime climático</a:t>
            </a:r>
            <a:br>
              <a:rPr lang="pt-BR" sz="2800" dirty="0" smtClean="0">
                <a:solidFill>
                  <a:srgbClr val="C00000"/>
                </a:solidFill>
              </a:rPr>
            </a:br>
            <a:r>
              <a:rPr lang="pt-BR" sz="2800" dirty="0" smtClean="0"/>
              <a:t>Bruno </a:t>
            </a:r>
            <a:r>
              <a:rPr lang="pt-BR" sz="2800" dirty="0" err="1" smtClean="0"/>
              <a:t>Latour</a:t>
            </a:r>
            <a:r>
              <a:rPr lang="pt-BR" sz="2800" dirty="0" smtClean="0"/>
              <a:t> (2017)</a:t>
            </a:r>
            <a:endParaRPr lang="pt-BR" sz="2800" dirty="0"/>
          </a:p>
        </p:txBody>
      </p:sp>
      <p:sp>
        <p:nvSpPr>
          <p:cNvPr id="8" name="Espaço Reservado para Conteúdo 7"/>
          <p:cNvSpPr>
            <a:spLocks noGrp="1"/>
          </p:cNvSpPr>
          <p:nvPr>
            <p:ph idx="1"/>
          </p:nvPr>
        </p:nvSpPr>
        <p:spPr/>
        <p:txBody>
          <a:bodyPr>
            <a:normAutofit fontScale="70000" lnSpcReduction="20000"/>
          </a:bodyPr>
          <a:lstStyle/>
          <a:p>
            <a:pPr marL="0" indent="0" algn="just">
              <a:buNone/>
            </a:pPr>
            <a:r>
              <a:rPr lang="pt-BR" dirty="0"/>
              <a:t>C</a:t>
            </a:r>
            <a:r>
              <a:rPr lang="pt-BR" dirty="0" smtClean="0"/>
              <a:t>onexão de três </a:t>
            </a:r>
            <a:r>
              <a:rPr lang="pt-BR" dirty="0"/>
              <a:t>fenômenos: o que desde os anos 80 vem sendo chamado de “</a:t>
            </a:r>
            <a:r>
              <a:rPr lang="pt-BR" dirty="0">
                <a:solidFill>
                  <a:srgbClr val="C00000"/>
                </a:solidFill>
              </a:rPr>
              <a:t>desregulamentação</a:t>
            </a:r>
            <a:r>
              <a:rPr lang="pt-BR" dirty="0"/>
              <a:t>” ou o “desmantelamento do Estado de bem-estar social”; o que desde os anos 2000 é conhecido como “</a:t>
            </a:r>
            <a:r>
              <a:rPr lang="pt-BR" dirty="0">
                <a:solidFill>
                  <a:srgbClr val="C00000"/>
                </a:solidFill>
              </a:rPr>
              <a:t>negação da mudança climática</a:t>
            </a:r>
            <a:r>
              <a:rPr lang="pt-BR" dirty="0" smtClean="0"/>
              <a:t>”; e, </a:t>
            </a:r>
            <a:r>
              <a:rPr lang="pt-BR" dirty="0"/>
              <a:t>acima de tudo, o que nos últimos 40 anos tem sido uma extensão vertiginosa das </a:t>
            </a:r>
            <a:r>
              <a:rPr lang="pt-BR" dirty="0" smtClean="0">
                <a:solidFill>
                  <a:srgbClr val="C00000"/>
                </a:solidFill>
              </a:rPr>
              <a:t>desigualdades</a:t>
            </a:r>
            <a:r>
              <a:rPr lang="pt-BR" dirty="0" smtClean="0"/>
              <a:t>.</a:t>
            </a:r>
            <a:endParaRPr lang="pt-BR" dirty="0"/>
          </a:p>
          <a:p>
            <a:pPr marL="0" indent="0" algn="just">
              <a:buNone/>
            </a:pPr>
            <a:r>
              <a:rPr lang="pt-BR" dirty="0"/>
              <a:t>Se a hipótese estiver correta, tudo isso é parte de um único fenômeno: </a:t>
            </a:r>
            <a:r>
              <a:rPr lang="pt-BR" dirty="0">
                <a:solidFill>
                  <a:srgbClr val="C00000"/>
                </a:solidFill>
              </a:rPr>
              <a:t>as elites estão tão completamente convencidas de que não haveria vida futura para todos que decidiram </a:t>
            </a:r>
            <a:r>
              <a:rPr lang="pt-BR" i="1" dirty="0">
                <a:solidFill>
                  <a:srgbClr val="C00000"/>
                </a:solidFill>
              </a:rPr>
              <a:t>se livrar de todos os fardos da solidariedade o mais rápido possível</a:t>
            </a:r>
            <a:r>
              <a:rPr lang="pt-BR" dirty="0">
                <a:solidFill>
                  <a:srgbClr val="C00000"/>
                </a:solidFill>
              </a:rPr>
              <a:t> </a:t>
            </a:r>
            <a:r>
              <a:rPr lang="pt-BR" dirty="0"/>
              <a:t>- por isso desregulamentação; eles decidiram que uma espécie de fortaleza dourada teria que ser construída para aqueles (uma pequena porcentagem) que seriam capazes de sobreviver - daí a explosão de </a:t>
            </a:r>
            <a:r>
              <a:rPr lang="pt-BR" dirty="0" smtClean="0"/>
              <a:t>desigualdades; </a:t>
            </a:r>
            <a:r>
              <a:rPr lang="pt-BR" dirty="0"/>
              <a:t>e eles decidiram que, para esconder o egoísmo crasso de tal fuga do mundo compartilhado, eles teriam que rejeitar absolutamente a ameaça na origem deste </a:t>
            </a:r>
            <a:r>
              <a:rPr lang="pt-BR" dirty="0" smtClean="0"/>
              <a:t>voo </a:t>
            </a:r>
            <a:r>
              <a:rPr lang="pt-BR" dirty="0"/>
              <a:t>vertiginoso - daí a negação da mudança </a:t>
            </a:r>
            <a:r>
              <a:rPr lang="pt-BR" dirty="0" smtClean="0"/>
              <a:t>climática (p.11).</a:t>
            </a:r>
            <a:endParaRPr lang="pt-BR" dirty="0"/>
          </a:p>
          <a:p>
            <a:pPr algn="just"/>
            <a:endParaRPr lang="pt-BR" dirty="0"/>
          </a:p>
        </p:txBody>
      </p:sp>
    </p:spTree>
    <p:extLst>
      <p:ext uri="{BB962C8B-B14F-4D97-AF65-F5344CB8AC3E}">
        <p14:creationId xmlns:p14="http://schemas.microsoft.com/office/powerpoint/2010/main" val="81680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solidFill>
                  <a:srgbClr val="C00000"/>
                </a:solidFill>
              </a:rPr>
              <a:t>Descendo à Terra: política no novo regime climático</a:t>
            </a:r>
            <a:r>
              <a:rPr lang="pt-BR" sz="2800" dirty="0"/>
              <a:t/>
            </a:r>
            <a:br>
              <a:rPr lang="pt-BR" sz="2800" dirty="0"/>
            </a:br>
            <a:r>
              <a:rPr lang="pt-BR" sz="2800" dirty="0"/>
              <a:t>Bruno </a:t>
            </a:r>
            <a:r>
              <a:rPr lang="pt-BR" sz="2800" dirty="0" err="1"/>
              <a:t>Latour</a:t>
            </a:r>
            <a:r>
              <a:rPr lang="pt-BR" sz="2800" dirty="0"/>
              <a:t> (2017)</a:t>
            </a:r>
          </a:p>
        </p:txBody>
      </p:sp>
      <p:sp>
        <p:nvSpPr>
          <p:cNvPr id="3" name="Espaço Reservado para Conteúdo 2"/>
          <p:cNvSpPr>
            <a:spLocks noGrp="1"/>
          </p:cNvSpPr>
          <p:nvPr>
            <p:ph idx="1"/>
          </p:nvPr>
        </p:nvSpPr>
        <p:spPr/>
        <p:txBody>
          <a:bodyPr/>
          <a:lstStyle/>
          <a:p>
            <a:pPr marL="0" indent="0">
              <a:buNone/>
            </a:pPr>
            <a:r>
              <a:rPr lang="pt-BR" dirty="0" smtClean="0"/>
              <a:t>“A sensação de vertigem, quase de pânico, que atravessa toda a política contemporânea surge devido ao fato de que o chão está cedendo aos pés, de todos ao mesmo tempo, como se todos nos sentíssemos atacados em todos os lugares, em nossos hábitos e em nossas posses”. (p.5)</a:t>
            </a:r>
          </a:p>
          <a:p>
            <a:pPr marL="0" indent="0">
              <a:buNone/>
            </a:pPr>
            <a:endParaRPr lang="pt-BR" dirty="0"/>
          </a:p>
        </p:txBody>
      </p:sp>
    </p:spTree>
    <p:extLst>
      <p:ext uri="{BB962C8B-B14F-4D97-AF65-F5344CB8AC3E}">
        <p14:creationId xmlns:p14="http://schemas.microsoft.com/office/powerpoint/2010/main" val="420827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solidFill>
                  <a:srgbClr val="C00000"/>
                </a:solidFill>
              </a:rPr>
              <a:t>Descendo à Terra: política no novo regime climático</a:t>
            </a:r>
            <a:r>
              <a:rPr lang="pt-BR" sz="2800" dirty="0"/>
              <a:t/>
            </a:r>
            <a:br>
              <a:rPr lang="pt-BR" sz="2800" dirty="0"/>
            </a:br>
            <a:r>
              <a:rPr lang="pt-BR" sz="2800" dirty="0"/>
              <a:t>Bruno </a:t>
            </a:r>
            <a:r>
              <a:rPr lang="pt-BR" sz="2800" dirty="0" err="1"/>
              <a:t>Latour</a:t>
            </a:r>
            <a:r>
              <a:rPr lang="pt-BR" sz="2800" dirty="0"/>
              <a:t> (2017)</a:t>
            </a:r>
          </a:p>
        </p:txBody>
      </p:sp>
      <p:sp>
        <p:nvSpPr>
          <p:cNvPr id="3" name="Espaço Reservado para Conteúdo 2"/>
          <p:cNvSpPr>
            <a:spLocks noGrp="1"/>
          </p:cNvSpPr>
          <p:nvPr>
            <p:ph idx="1"/>
          </p:nvPr>
        </p:nvSpPr>
        <p:spPr/>
        <p:txBody>
          <a:bodyPr>
            <a:normAutofit fontScale="85000" lnSpcReduction="20000"/>
          </a:bodyPr>
          <a:lstStyle/>
          <a:p>
            <a:r>
              <a:rPr lang="pt-BR" dirty="0" smtClean="0"/>
              <a:t>“A nova universalidade consiste em sentir que o chão está no processo de ruir”.</a:t>
            </a:r>
          </a:p>
          <a:p>
            <a:r>
              <a:rPr lang="pt-BR" dirty="0" smtClean="0"/>
              <a:t>Realizar dois movimentos contraditórios: ligar-se a um pedaço particular de solo e ter acesso ao mundo global.</a:t>
            </a:r>
          </a:p>
          <a:p>
            <a:r>
              <a:rPr lang="pt-BR" dirty="0" smtClean="0"/>
              <a:t>Registrar, manter, valorizar um número máximo de formas alternativas de pertencer ao mundo (X homogeneização).</a:t>
            </a:r>
          </a:p>
          <a:p>
            <a:r>
              <a:rPr lang="pt-BR" dirty="0" smtClean="0"/>
              <a:t>Globalização </a:t>
            </a:r>
            <a:r>
              <a:rPr lang="pt-BR" dirty="0" err="1" smtClean="0"/>
              <a:t>Minus</a:t>
            </a:r>
            <a:r>
              <a:rPr lang="pt-BR" dirty="0" smtClean="0"/>
              <a:t> – Globalização Plus</a:t>
            </a:r>
          </a:p>
          <a:p>
            <a:r>
              <a:rPr lang="pt-BR" dirty="0" smtClean="0"/>
              <a:t>Local </a:t>
            </a:r>
            <a:r>
              <a:rPr lang="pt-BR" dirty="0" err="1" smtClean="0"/>
              <a:t>Minus</a:t>
            </a:r>
            <a:r>
              <a:rPr lang="pt-BR" dirty="0" smtClean="0"/>
              <a:t> – Local Plus</a:t>
            </a:r>
          </a:p>
          <a:p>
            <a:pPr marL="0" indent="0">
              <a:buNone/>
            </a:pPr>
            <a:r>
              <a:rPr lang="pt-BR" dirty="0" smtClean="0"/>
              <a:t>“Descobrir em comum que terra é habitável e com quem compartilhá-la”. </a:t>
            </a:r>
            <a:endParaRPr lang="pt-BR" dirty="0"/>
          </a:p>
        </p:txBody>
      </p:sp>
    </p:spTree>
    <p:extLst>
      <p:ext uri="{BB962C8B-B14F-4D97-AF65-F5344CB8AC3E}">
        <p14:creationId xmlns:p14="http://schemas.microsoft.com/office/powerpoint/2010/main" val="275367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solidFill>
                <a:schemeClr val="bg1">
                  <a:lumMod val="75000"/>
                </a:schemeClr>
              </a:solidFill>
            </a:endParaRPr>
          </a:p>
        </p:txBody>
      </p:sp>
      <p:sp>
        <p:nvSpPr>
          <p:cNvPr id="3" name="Espaço Reservado para Conteúdo 2"/>
          <p:cNvSpPr>
            <a:spLocks noGrp="1"/>
          </p:cNvSpPr>
          <p:nvPr>
            <p:ph idx="1"/>
          </p:nvPr>
        </p:nvSpPr>
        <p:spPr/>
        <p:txBody>
          <a:bodyPr>
            <a:normAutofit fontScale="92500" lnSpcReduction="20000"/>
          </a:bodyPr>
          <a:lstStyle/>
          <a:p>
            <a:pPr algn="just"/>
            <a:r>
              <a:rPr lang="pt-BR" dirty="0" err="1" smtClean="0"/>
              <a:t>Achille</a:t>
            </a:r>
            <a:r>
              <a:rPr lang="pt-BR" dirty="0" smtClean="0"/>
              <a:t> </a:t>
            </a:r>
            <a:r>
              <a:rPr lang="pt-BR" dirty="0" err="1" smtClean="0"/>
              <a:t>Mbembe</a:t>
            </a:r>
            <a:r>
              <a:rPr lang="pt-BR" dirty="0" smtClean="0"/>
              <a:t> </a:t>
            </a:r>
            <a:r>
              <a:rPr lang="pt-BR" dirty="0"/>
              <a:t>pondera em “O direito universal à respiração” que, “se o Covid-19 é a expressão espetacular do impasse planetário no qual a humanidade se encontra, então se trata, sem pôr nem tirar, de </a:t>
            </a:r>
            <a:r>
              <a:rPr lang="pt-BR" dirty="0">
                <a:solidFill>
                  <a:srgbClr val="C00000"/>
                </a:solidFill>
              </a:rPr>
              <a:t>recompor uma Terra habitável </a:t>
            </a:r>
            <a:r>
              <a:rPr lang="pt-BR" dirty="0"/>
              <a:t>pois que ela oferecerá a todos a possibilidade de uma vida respirável</a:t>
            </a:r>
            <a:r>
              <a:rPr lang="pt-BR" dirty="0">
                <a:solidFill>
                  <a:srgbClr val="C00000"/>
                </a:solidFill>
              </a:rPr>
              <a:t>. Seremos capazes de redescobrir nossa pertença à mesma espécie e nosso vínculo inquebrantável com a vida como um todo? </a:t>
            </a:r>
            <a:r>
              <a:rPr lang="pt-BR" dirty="0"/>
              <a:t>Talvez seja essa a questão, de todas, a última, antes que se feche, de uma vez por todas, a porta.” </a:t>
            </a:r>
          </a:p>
          <a:p>
            <a:endParaRPr lang="pt-BR" dirty="0"/>
          </a:p>
        </p:txBody>
      </p:sp>
    </p:spTree>
    <p:extLst>
      <p:ext uri="{BB962C8B-B14F-4D97-AF65-F5344CB8AC3E}">
        <p14:creationId xmlns:p14="http://schemas.microsoft.com/office/powerpoint/2010/main" val="6115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sz="quarter"/>
          </p:nvPr>
        </p:nvSpPr>
        <p:spPr>
          <a:xfrm>
            <a:off x="609600" y="-1899592"/>
            <a:ext cx="8229600" cy="3024336"/>
          </a:xfrm>
        </p:spPr>
        <p:txBody>
          <a:bodyPr>
            <a:normAutofit fontScale="90000"/>
          </a:bodyPr>
          <a:lstStyle/>
          <a:p>
            <a:r>
              <a:rPr lang="pt-BR" sz="1200" dirty="0" smtClean="0"/>
              <a:t/>
            </a:r>
            <a:br>
              <a:rPr lang="pt-BR" sz="1200" dirty="0" smtClean="0"/>
            </a:br>
            <a:r>
              <a:rPr lang="pt-BR" sz="1200" dirty="0"/>
              <a:t/>
            </a:r>
            <a:br>
              <a:rPr lang="pt-BR" sz="1200" dirty="0"/>
            </a:br>
            <a:r>
              <a:rPr lang="pt-BR" sz="1200" dirty="0" smtClean="0"/>
              <a:t/>
            </a:r>
            <a:br>
              <a:rPr lang="pt-BR" sz="1200" dirty="0" smtClean="0"/>
            </a:br>
            <a:r>
              <a:rPr lang="pt-BR" sz="1200" dirty="0"/>
              <a:t/>
            </a:r>
            <a:br>
              <a:rPr lang="pt-BR" sz="1200" dirty="0"/>
            </a:br>
            <a:r>
              <a:rPr lang="pt-BR" sz="1200" dirty="0" smtClean="0"/>
              <a:t/>
            </a:r>
            <a:br>
              <a:rPr lang="pt-BR" sz="1200" dirty="0" smtClean="0"/>
            </a:br>
            <a:r>
              <a:rPr lang="pt-BR" sz="1200" dirty="0"/>
              <a:t/>
            </a:r>
            <a:br>
              <a:rPr lang="pt-BR" sz="1200" dirty="0"/>
            </a:br>
            <a:r>
              <a:rPr lang="pt-BR" sz="1200" dirty="0" smtClean="0"/>
              <a:t/>
            </a:r>
            <a:br>
              <a:rPr lang="pt-BR" sz="1200" dirty="0" smtClean="0"/>
            </a:br>
            <a:r>
              <a:rPr lang="pt-BR" sz="1200" dirty="0"/>
              <a:t/>
            </a:r>
            <a:br>
              <a:rPr lang="pt-BR" sz="1200" dirty="0"/>
            </a:br>
            <a:r>
              <a:rPr lang="pt-BR" sz="1200" dirty="0" smtClean="0"/>
              <a:t/>
            </a:r>
            <a:br>
              <a:rPr lang="pt-BR" sz="1200" dirty="0" smtClean="0"/>
            </a:br>
            <a:r>
              <a:rPr lang="pt-BR" sz="1200" dirty="0"/>
              <a:t/>
            </a:r>
            <a:br>
              <a:rPr lang="pt-BR" sz="1200" dirty="0"/>
            </a:br>
            <a:r>
              <a:rPr lang="pt-BR" sz="1200" dirty="0" smtClean="0"/>
              <a:t/>
            </a:r>
            <a:br>
              <a:rPr lang="pt-BR" sz="1200" dirty="0" smtClean="0"/>
            </a:br>
            <a:r>
              <a:rPr lang="pt-BR" sz="1200" dirty="0" smtClean="0"/>
              <a:t>Agência </a:t>
            </a:r>
            <a:r>
              <a:rPr lang="pt-BR" sz="1200" dirty="0"/>
              <a:t>de Imigração e Alfândega (ICE) dos EUA está transferindo 1.600 presos para prisões federais como meio de enfrentar o excesso de processos resultantes das novas políticas de “tolerância zero” do governo de Donald </a:t>
            </a:r>
            <a:r>
              <a:rPr lang="pt-BR" sz="1200" dirty="0" err="1"/>
              <a:t>Trump</a:t>
            </a:r>
            <a:r>
              <a:rPr lang="pt-BR" sz="1200" dirty="0"/>
              <a:t>, informou nesta sexta-feira, 8, a </a:t>
            </a:r>
            <a:r>
              <a:rPr lang="pt-BR" sz="1200" dirty="0" smtClean="0"/>
              <a:t>instituição</a:t>
            </a:r>
            <a:r>
              <a:rPr lang="pt-BR" sz="1200" dirty="0"/>
              <a:t> </a:t>
            </a:r>
            <a:r>
              <a:rPr lang="pt-BR" sz="1200" dirty="0" smtClean="0"/>
              <a:t>(O Estado de </a:t>
            </a:r>
            <a:r>
              <a:rPr lang="pt-BR" sz="1200" dirty="0" err="1" smtClean="0"/>
              <a:t>SPaulo</a:t>
            </a:r>
            <a:r>
              <a:rPr lang="pt-BR" sz="1200" dirty="0" smtClean="0"/>
              <a:t>, 08/06/18)</a:t>
            </a:r>
            <a:br>
              <a:rPr lang="pt-BR" sz="1200" dirty="0" smtClean="0"/>
            </a:br>
            <a:r>
              <a:rPr lang="pt-BR" sz="1200" dirty="0"/>
              <a:t/>
            </a:r>
            <a:br>
              <a:rPr lang="pt-BR" sz="1200" dirty="0"/>
            </a:br>
            <a:r>
              <a:rPr lang="pt-BR" sz="1200" dirty="0" smtClean="0"/>
              <a:t>População de imigrantes nos EUA é estimada em 43 milhões</a:t>
            </a:r>
            <a:br>
              <a:rPr lang="pt-BR" sz="1200" dirty="0" smtClean="0"/>
            </a:br>
            <a:endParaRPr lang="pt-BR" sz="1200" dirty="0"/>
          </a:p>
        </p:txBody>
      </p:sp>
      <p:pic>
        <p:nvPicPr>
          <p:cNvPr id="9" name="Espaço Reservado para Conteúdo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2090" y="1600200"/>
            <a:ext cx="3888819" cy="2185988"/>
          </a:xfrm>
        </p:spPr>
      </p:pic>
      <p:pic>
        <p:nvPicPr>
          <p:cNvPr id="10" name="Espaço Reservado para Conteúdo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724400" y="1600200"/>
            <a:ext cx="3886200" cy="2185988"/>
          </a:xfrm>
        </p:spPr>
      </p:pic>
      <p:pic>
        <p:nvPicPr>
          <p:cNvPr id="11" name="Espaço Reservado para Conteúdo 10"/>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531989" y="3938588"/>
            <a:ext cx="3889022" cy="2187575"/>
          </a:xfrm>
        </p:spPr>
      </p:pic>
      <p:sp>
        <p:nvSpPr>
          <p:cNvPr id="12" name="Rectangle 1"/>
          <p:cNvSpPr>
            <a:spLocks noGrp="1" noChangeArrowheads="1"/>
          </p:cNvSpPr>
          <p:nvPr>
            <p:ph sz="quarter" idx="4"/>
          </p:nvPr>
        </p:nvSpPr>
        <p:spPr bwMode="auto">
          <a:xfrm>
            <a:off x="4648200" y="4109050"/>
            <a:ext cx="4499630"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smtClean="0">
                <a:ln>
                  <a:noFill/>
                </a:ln>
                <a:solidFill>
                  <a:srgbClr val="111111"/>
                </a:solidFill>
                <a:effectLst/>
                <a:latin typeface="inherit"/>
              </a:rPr>
              <a:t>Por que</a:t>
            </a:r>
            <a:r>
              <a:rPr kumimoji="0" lang="pt-BR" altLang="pt-BR" sz="800" b="1" i="0" u="none" strike="noStrike" cap="none" normalizeH="0" baseline="0" dirty="0" smtClean="0">
                <a:ln>
                  <a:noFill/>
                </a:ln>
                <a:solidFill>
                  <a:srgbClr val="111111"/>
                </a:solidFill>
                <a:effectLst/>
                <a:latin typeface="Majerit"/>
              </a:rPr>
              <a:t> </a:t>
            </a:r>
            <a:r>
              <a:rPr kumimoji="0" lang="pt-BR" altLang="pt-BR" sz="800" b="1" i="0" u="none" strike="noStrike" cap="none" normalizeH="0" baseline="0" dirty="0" smtClean="0">
                <a:ln>
                  <a:noFill/>
                </a:ln>
                <a:solidFill>
                  <a:srgbClr val="111111"/>
                </a:solidFill>
                <a:effectLst/>
                <a:latin typeface="inherit"/>
              </a:rPr>
              <a:t>as crianças estão sendo separadas de seus pais ou parentes adultos na fronteira?</a:t>
            </a:r>
            <a:endParaRPr kumimoji="0" lang="pt-BR" altLang="pt-BR" sz="800" b="1" i="0" u="none" strike="noStrike" cap="none" normalizeH="0" baseline="0" dirty="0" smtClean="0">
              <a:ln>
                <a:noFill/>
              </a:ln>
              <a:solidFill>
                <a:srgbClr val="111111"/>
              </a:solidFill>
              <a:effectLst/>
              <a:latin typeface="Maj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Devido a uma mudança de critério do Departamento de Justiça anunciada em abril, impondo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“tolerância zero” às chegadas ilegais no país. Qualquer adulto que tente entrar nos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016CA2"/>
                </a:solidFill>
                <a:effectLst/>
                <a:latin typeface="Benton Sans"/>
              </a:rPr>
              <a:t>Estados Unidos</a:t>
            </a:r>
            <a:r>
              <a:rPr lang="pt-BR" altLang="pt-BR" sz="800" dirty="0">
                <a:solidFill>
                  <a:srgbClr val="444444"/>
                </a:solidFill>
                <a:latin typeface="Benton Sans"/>
              </a:rPr>
              <a:t> </a:t>
            </a:r>
            <a:r>
              <a:rPr kumimoji="0" lang="pt-BR" altLang="pt-BR" sz="800" b="0" i="0" u="none" strike="noStrike" cap="none" normalizeH="0" baseline="0" dirty="0" smtClean="0">
                <a:ln>
                  <a:noFill/>
                </a:ln>
                <a:solidFill>
                  <a:srgbClr val="444444"/>
                </a:solidFill>
                <a:effectLst/>
                <a:latin typeface="Benton Sans"/>
              </a:rPr>
              <a:t>de forma irregular e sem os procedimentos corretos de asilo é considerado um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delinquente e processado judicialmente como tal, mesmo que não tenha antecedentes penais.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Como os menores não podem ser levados à prisão, são separados. Um juiz determina se os pais</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 e os filhos são deportados ou podem ficar nos EUA. A imensa maioria de imigrantes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indocumentados é de centro-americanos.</a:t>
            </a:r>
            <a:endParaRPr kumimoji="0" lang="pt-BR" altLang="pt-BR" sz="800" b="1" i="0" u="none" strike="noStrike" cap="none" normalizeH="0" baseline="0" dirty="0" smtClean="0">
              <a:ln>
                <a:noFill/>
              </a:ln>
              <a:solidFill>
                <a:srgbClr val="111111"/>
              </a:solidFill>
              <a:effectLst/>
              <a:latin typeface="Maj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smtClean="0">
                <a:ln>
                  <a:noFill/>
                </a:ln>
                <a:solidFill>
                  <a:srgbClr val="111111"/>
                </a:solidFill>
                <a:effectLst/>
                <a:latin typeface="inherit"/>
              </a:rPr>
              <a:t>Quantas crianças já foram separadas?</a:t>
            </a:r>
            <a:endParaRPr kumimoji="0" lang="pt-BR" altLang="pt-BR" sz="800" b="1" i="0" u="none" strike="noStrike" cap="none" normalizeH="0" baseline="0" dirty="0" smtClean="0">
              <a:ln>
                <a:noFill/>
              </a:ln>
              <a:solidFill>
                <a:srgbClr val="111111"/>
              </a:solidFill>
              <a:effectLst/>
              <a:latin typeface="Maj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Não há cifras completas. Entre 19 de abril e 6 de junho, 2.033 crianças foram separadas dos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seus pais ao tentarem entrar nos EUA em pontos fronteiriços oficiais, segundo estatísticas obtidas</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 pela agência Associated Press. Isso exclui os muitos imigrantes que chegam ao país por vias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não oficiais, como por exemplo atravessando o rio Grande em um bote. Em abril houve 55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separações, e em março foram 64. De outubro de 2016 a fevereiro de 2018 houve quase 1.800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smtClean="0">
                <a:ln>
                  <a:noFill/>
                </a:ln>
                <a:solidFill>
                  <a:srgbClr val="444444"/>
                </a:solidFill>
                <a:effectLst/>
                <a:latin typeface="Benton Sans"/>
              </a:rPr>
              <a:t>separações, segundo a agência Reuters.</a:t>
            </a:r>
            <a:endParaRPr kumimoji="0" lang="pt-BR" altLang="pt-BR" sz="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83947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A ideia de um mundo sem fronteiras</a:t>
            </a:r>
            <a:r>
              <a:rPr lang="pt-BR" dirty="0" smtClean="0"/>
              <a:t/>
            </a:r>
            <a:br>
              <a:rPr lang="pt-BR" dirty="0" smtClean="0"/>
            </a:br>
            <a:r>
              <a:rPr lang="pt-BR" dirty="0" err="1" smtClean="0"/>
              <a:t>Achille</a:t>
            </a:r>
            <a:r>
              <a:rPr lang="pt-BR" dirty="0" smtClean="0"/>
              <a:t> </a:t>
            </a:r>
            <a:r>
              <a:rPr lang="pt-BR" dirty="0" err="1" smtClean="0"/>
              <a:t>Mbembe</a:t>
            </a:r>
            <a:r>
              <a:rPr lang="pt-BR" dirty="0" smtClean="0"/>
              <a:t> (2019)</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a:t>A capacidade de decidir quem pode se mover, quem pode se estabelecer onde e sob quais condições, ocupa cada vez mais o centro de lutas políticas por soberania, nacionalismo, cidadania, segurança e liberdade. </a:t>
            </a:r>
            <a:endParaRPr lang="pt-BR" dirty="0" smtClean="0"/>
          </a:p>
          <a:p>
            <a:r>
              <a:rPr lang="pt-BR" dirty="0"/>
              <a:t>O</a:t>
            </a:r>
            <a:r>
              <a:rPr lang="pt-BR" dirty="0" smtClean="0"/>
              <a:t> </a:t>
            </a:r>
            <a:r>
              <a:rPr lang="pt-BR" dirty="0"/>
              <a:t>poder da fronteira está em sua capacidade de regular as múltiplas distribuições das </a:t>
            </a:r>
            <a:r>
              <a:rPr lang="pt-BR" dirty="0" smtClean="0"/>
              <a:t>populações </a:t>
            </a:r>
            <a:r>
              <a:rPr lang="pt-BR" dirty="0" smtClean="0">
                <a:solidFill>
                  <a:srgbClr val="FF0000"/>
                </a:solidFill>
              </a:rPr>
              <a:t>→</a:t>
            </a:r>
            <a:r>
              <a:rPr lang="pt-BR" dirty="0" smtClean="0"/>
              <a:t> gerenciamento da mobilidade.</a:t>
            </a:r>
          </a:p>
          <a:p>
            <a:r>
              <a:rPr lang="pt-BR" dirty="0"/>
              <a:t>No século 21, torna-­se evidente um desejo global renovado dos cidadãos e de seus respectivos Estados por um controle mais rígido da </a:t>
            </a:r>
            <a:r>
              <a:rPr lang="pt-BR" dirty="0" smtClean="0"/>
              <a:t>mobilidade.</a:t>
            </a:r>
          </a:p>
          <a:p>
            <a:r>
              <a:rPr lang="pt-BR" dirty="0" smtClean="0"/>
              <a:t>Políticas de controle migratório: controle dos corpos, do movimento.</a:t>
            </a:r>
          </a:p>
          <a:p>
            <a:r>
              <a:rPr lang="pt-BR" dirty="0"/>
              <a:t>E</a:t>
            </a:r>
            <a:r>
              <a:rPr lang="pt-BR" dirty="0" smtClean="0"/>
              <a:t>m </a:t>
            </a:r>
            <a:r>
              <a:rPr lang="pt-BR" dirty="0"/>
              <a:t>um mundo sem fronteiras haveria liberdade de movimento </a:t>
            </a:r>
            <a:r>
              <a:rPr lang="pt-BR" dirty="0" smtClean="0"/>
              <a:t>para o </a:t>
            </a:r>
            <a:r>
              <a:rPr lang="pt-BR" dirty="0"/>
              <a:t>capital, os bens, os serviços e as </a:t>
            </a:r>
            <a:r>
              <a:rPr lang="pt-BR" dirty="0" smtClean="0"/>
              <a:t>pessoas </a:t>
            </a:r>
            <a:r>
              <a:rPr lang="pt-BR" dirty="0" smtClean="0">
                <a:solidFill>
                  <a:srgbClr val="FF0000"/>
                </a:solidFill>
              </a:rPr>
              <a:t>→ </a:t>
            </a:r>
            <a:r>
              <a:rPr lang="pt-BR" dirty="0" smtClean="0"/>
              <a:t>mas </a:t>
            </a:r>
            <a:r>
              <a:rPr lang="pt-BR" dirty="0"/>
              <a:t>não é assim que funciona para todo habitante do nosso </a:t>
            </a:r>
            <a:r>
              <a:rPr lang="pt-BR" dirty="0" smtClean="0"/>
              <a:t>planeta.</a:t>
            </a:r>
            <a:r>
              <a:rPr lang="pt-BR" dirty="0"/>
              <a:t> </a:t>
            </a:r>
            <a:endParaRPr lang="pt-BR" dirty="0" smtClean="0"/>
          </a:p>
          <a:p>
            <a:endParaRPr lang="pt-BR" dirty="0" smtClean="0"/>
          </a:p>
          <a:p>
            <a:endParaRPr lang="pt-BR" dirty="0"/>
          </a:p>
        </p:txBody>
      </p:sp>
    </p:spTree>
    <p:extLst>
      <p:ext uri="{BB962C8B-B14F-4D97-AF65-F5344CB8AC3E}">
        <p14:creationId xmlns:p14="http://schemas.microsoft.com/office/powerpoint/2010/main" val="1020810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C00000"/>
                </a:solidFill>
              </a:rPr>
              <a:t>A ideia de um mundo sem fronteiras</a:t>
            </a:r>
            <a:r>
              <a:rPr lang="pt-BR" dirty="0"/>
              <a:t/>
            </a:r>
            <a:br>
              <a:rPr lang="pt-BR" dirty="0"/>
            </a:br>
            <a:r>
              <a:rPr lang="pt-BR" dirty="0" err="1"/>
              <a:t>Achille</a:t>
            </a:r>
            <a:r>
              <a:rPr lang="pt-BR" dirty="0"/>
              <a:t> </a:t>
            </a:r>
            <a:r>
              <a:rPr lang="pt-BR" dirty="0" err="1"/>
              <a:t>Mbembe</a:t>
            </a:r>
            <a:r>
              <a:rPr lang="pt-BR" dirty="0"/>
              <a:t> (2019)</a:t>
            </a:r>
          </a:p>
        </p:txBody>
      </p:sp>
      <p:sp>
        <p:nvSpPr>
          <p:cNvPr id="3" name="Espaço Reservado para Conteúdo 2"/>
          <p:cNvSpPr>
            <a:spLocks noGrp="1"/>
          </p:cNvSpPr>
          <p:nvPr>
            <p:ph idx="1"/>
          </p:nvPr>
        </p:nvSpPr>
        <p:spPr>
          <a:xfrm>
            <a:off x="683568" y="1700808"/>
            <a:ext cx="8229600" cy="4525964"/>
          </a:xfrm>
        </p:spPr>
        <p:txBody>
          <a:bodyPr>
            <a:normAutofit fontScale="70000" lnSpcReduction="20000"/>
          </a:bodyPr>
          <a:lstStyle/>
          <a:p>
            <a:pPr marL="0" indent="0" algn="just">
              <a:buNone/>
            </a:pPr>
            <a:r>
              <a:rPr lang="pt-BR" dirty="0" smtClean="0"/>
              <a:t>“Porque </a:t>
            </a:r>
            <a:r>
              <a:rPr lang="pt-BR" dirty="0"/>
              <a:t>nós herdamos uma história em que a norma é o sacrifício recorrente de algumas vidas para a melhoria de outras, e porque estes são tempos de medos profundamente enraizados, incluindo o medo de um planeta dominado por outras pessoas de raças diferentes; por tudo isso, </a:t>
            </a:r>
            <a:r>
              <a:rPr lang="pt-BR" dirty="0">
                <a:solidFill>
                  <a:srgbClr val="C00000"/>
                </a:solidFill>
              </a:rPr>
              <a:t>a violência racial está amplamente codificada na linguagem da fronteira e da segurança</a:t>
            </a:r>
            <a:r>
              <a:rPr lang="pt-BR" dirty="0"/>
              <a:t>. Como resultado disso, as fronteiras contemporâneas correm o risco de se tornarem lugares de reforço, reprodução e intensificação da vulnerabilidade para grupos estigmatizados e desrespeitados, para os mais marcados racialmente, cada vez mais dispensáveis, aqueles que, na era do desamparo neoliberal, pagam o preço mais alto pelo período em que mais se construíram prisões em toda a história humana. Aqui me refiro à prisão, às paisagens carcerárias de nosso mundo, precisamente como a antítese do movimento, da liberdade de se mover. Não há oposição mais dramática à ideia de movimento do que a prisão. E a prisão é uma característica-­chave da paisagem dos nossos </a:t>
            </a:r>
            <a:r>
              <a:rPr lang="pt-BR" dirty="0" smtClean="0"/>
              <a:t>tempos”.</a:t>
            </a:r>
            <a:endParaRPr lang="pt-BR" dirty="0"/>
          </a:p>
        </p:txBody>
      </p:sp>
    </p:spTree>
    <p:extLst>
      <p:ext uri="{BB962C8B-B14F-4D97-AF65-F5344CB8AC3E}">
        <p14:creationId xmlns:p14="http://schemas.microsoft.com/office/powerpoint/2010/main" val="179482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Desglobalização</a:t>
            </a:r>
            <a:r>
              <a:rPr lang="pt-BR" dirty="0" smtClean="0"/>
              <a:t/>
            </a:r>
            <a:br>
              <a:rPr lang="pt-BR" dirty="0" smtClean="0"/>
            </a:br>
            <a:r>
              <a:rPr lang="pt-BR" sz="2200" dirty="0" err="1" smtClean="0">
                <a:solidFill>
                  <a:srgbClr val="C00000"/>
                </a:solidFill>
              </a:rPr>
              <a:t>Ciudadanos</a:t>
            </a:r>
            <a:r>
              <a:rPr lang="pt-BR" sz="2200" dirty="0" smtClean="0">
                <a:solidFill>
                  <a:srgbClr val="C00000"/>
                </a:solidFill>
              </a:rPr>
              <a:t> </a:t>
            </a:r>
            <a:r>
              <a:rPr lang="pt-BR" sz="2200" dirty="0" err="1" smtClean="0">
                <a:solidFill>
                  <a:srgbClr val="C00000"/>
                </a:solidFill>
              </a:rPr>
              <a:t>reemplazados</a:t>
            </a:r>
            <a:r>
              <a:rPr lang="pt-BR" sz="2200" dirty="0" smtClean="0">
                <a:solidFill>
                  <a:srgbClr val="C00000"/>
                </a:solidFill>
              </a:rPr>
              <a:t> por algoritmos - </a:t>
            </a:r>
            <a:r>
              <a:rPr lang="pt-BR" sz="2200" dirty="0" err="1" smtClean="0">
                <a:solidFill>
                  <a:srgbClr val="C00000"/>
                </a:solidFill>
              </a:rPr>
              <a:t>Canclini</a:t>
            </a:r>
            <a:endParaRPr lang="pt-BR" sz="22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lgn="just">
              <a:buNone/>
            </a:pPr>
            <a:r>
              <a:rPr lang="es-ES" dirty="0" smtClean="0"/>
              <a:t>“Lo </a:t>
            </a:r>
            <a:r>
              <a:rPr lang="es-ES" dirty="0"/>
              <a:t>único que </a:t>
            </a:r>
            <a:r>
              <a:rPr lang="es-ES" dirty="0" smtClean="0"/>
              <a:t>al final </a:t>
            </a:r>
            <a:r>
              <a:rPr lang="es-ES" dirty="0"/>
              <a:t>parece haberse globalizado es la sensación de que casi todos perdemos. </a:t>
            </a:r>
            <a:r>
              <a:rPr lang="es-ES" dirty="0">
                <a:solidFill>
                  <a:srgbClr val="C00000"/>
                </a:solidFill>
              </a:rPr>
              <a:t>En pocos años el mandato de abrir las fronteras y la fascinación de conectarse con lo lejano se trastocaron </a:t>
            </a:r>
            <a:r>
              <a:rPr lang="es-ES" dirty="0" smtClean="0">
                <a:solidFill>
                  <a:srgbClr val="C00000"/>
                </a:solidFill>
              </a:rPr>
              <a:t>en deseos </a:t>
            </a:r>
            <a:r>
              <a:rPr lang="es-ES" dirty="0">
                <a:solidFill>
                  <a:srgbClr val="C00000"/>
                </a:solidFill>
              </a:rPr>
              <a:t>de </a:t>
            </a:r>
            <a:r>
              <a:rPr lang="es-ES" dirty="0" err="1">
                <a:solidFill>
                  <a:srgbClr val="C00000"/>
                </a:solidFill>
              </a:rPr>
              <a:t>desglobalizarse</a:t>
            </a:r>
            <a:r>
              <a:rPr lang="es-ES" dirty="0"/>
              <a:t>. Los ingleses votaron irse de la Unión Europea. Otras fracturas dividen a esta unión regional: entre este y oeste en relación con los inmigrantes, entre norte y sur por el euro y los distintos modos de sobrellevar el estancamiento y el malestar social. No importan las evidencias </a:t>
            </a:r>
            <a:r>
              <a:rPr lang="es-ES" dirty="0" smtClean="0"/>
              <a:t>científicas</a:t>
            </a:r>
            <a:r>
              <a:rPr lang="es-ES" dirty="0"/>
              <a:t>, bastante obvias, de que el calentamiento global lo producimos entre todos y sólo la cooperación solidaria puede atenuarlo: Estados Unidos, China y otros contaminadores en jefes se aíslan y son reelectos. La globalización se fue desprestigiando al acusársela de haber devastado empleos y </a:t>
            </a:r>
            <a:r>
              <a:rPr lang="es-ES" dirty="0" smtClean="0"/>
              <a:t>beneficios </a:t>
            </a:r>
            <a:r>
              <a:rPr lang="es-ES" dirty="0"/>
              <a:t>sociales, principalmente para los jóvenes, del descenso masivo en la capacidad adquisitiva de los salarios, de la desaparición de derechos y garantías de ciudadanos, de la multiplicación de </a:t>
            </a:r>
            <a:r>
              <a:rPr lang="es-ES" dirty="0" err="1"/>
              <a:t>fake</a:t>
            </a:r>
            <a:r>
              <a:rPr lang="es-ES" dirty="0"/>
              <a:t> </a:t>
            </a:r>
            <a:r>
              <a:rPr lang="es-ES" dirty="0" err="1"/>
              <a:t>news</a:t>
            </a:r>
            <a:r>
              <a:rPr lang="es-ES" dirty="0"/>
              <a:t> e invasiones a la intimidad. </a:t>
            </a:r>
            <a:r>
              <a:rPr lang="es-ES" dirty="0">
                <a:solidFill>
                  <a:srgbClr val="C00000"/>
                </a:solidFill>
              </a:rPr>
              <a:t>Caravanas kilométricas de familias migrantes y fotos de embarcaciones atestadas o náufragas se convirtieron en monumentos </a:t>
            </a:r>
            <a:r>
              <a:rPr lang="es-ES" dirty="0" err="1">
                <a:solidFill>
                  <a:srgbClr val="C00000"/>
                </a:solidFill>
              </a:rPr>
              <a:t>performáticos</a:t>
            </a:r>
            <a:r>
              <a:rPr lang="es-ES" dirty="0">
                <a:solidFill>
                  <a:srgbClr val="C00000"/>
                </a:solidFill>
              </a:rPr>
              <a:t>, como los muros, a los perdedores de la mundialización. Al mismo tiempo, las tecnologías digitales, asociadas a la globalización socioeconómica y cultural, fomentan certezas de lo que ganamos: más información y entretenimiento </a:t>
            </a:r>
            <a:r>
              <a:rPr lang="es-ES" dirty="0" smtClean="0">
                <a:solidFill>
                  <a:srgbClr val="C00000"/>
                </a:solidFill>
              </a:rPr>
              <a:t>diversificado</a:t>
            </a:r>
            <a:r>
              <a:rPr lang="es-ES" dirty="0">
                <a:solidFill>
                  <a:srgbClr val="C00000"/>
                </a:solidFill>
              </a:rPr>
              <a:t>, espacios para debatir y participar, acceso a bienes, mensajes y servicios no disponibles en la propia </a:t>
            </a:r>
            <a:r>
              <a:rPr lang="es-ES" dirty="0" smtClean="0">
                <a:solidFill>
                  <a:srgbClr val="C00000"/>
                </a:solidFill>
              </a:rPr>
              <a:t>nación</a:t>
            </a:r>
            <a:r>
              <a:rPr lang="es-ES" dirty="0" smtClean="0"/>
              <a:t>” (p. 12).</a:t>
            </a:r>
            <a:endParaRPr lang="pt-BR" dirty="0"/>
          </a:p>
        </p:txBody>
      </p:sp>
    </p:spTree>
    <p:extLst>
      <p:ext uri="{BB962C8B-B14F-4D97-AF65-F5344CB8AC3E}">
        <p14:creationId xmlns:p14="http://schemas.microsoft.com/office/powerpoint/2010/main" val="246995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solidFill>
                  <a:srgbClr val="C00000"/>
                </a:solidFill>
              </a:rPr>
              <a:t>Babyn</a:t>
            </a:r>
            <a:r>
              <a:rPr lang="pt-BR" dirty="0" smtClean="0">
                <a:solidFill>
                  <a:srgbClr val="C00000"/>
                </a:solidFill>
              </a:rPr>
              <a:t> </a:t>
            </a:r>
            <a:r>
              <a:rPr lang="pt-BR" dirty="0" err="1" smtClean="0">
                <a:solidFill>
                  <a:srgbClr val="C00000"/>
                </a:solidFill>
              </a:rPr>
              <a:t>Yar</a:t>
            </a:r>
            <a:r>
              <a:rPr lang="pt-BR" dirty="0" smtClean="0">
                <a:solidFill>
                  <a:srgbClr val="C00000"/>
                </a:solidFill>
              </a:rPr>
              <a:t> Memorial Center</a:t>
            </a:r>
            <a:br>
              <a:rPr lang="pt-BR" dirty="0" smtClean="0">
                <a:solidFill>
                  <a:srgbClr val="C00000"/>
                </a:solidFill>
              </a:rPr>
            </a:br>
            <a:r>
              <a:rPr lang="pt-BR" dirty="0" smtClean="0"/>
              <a:t>Ilya </a:t>
            </a:r>
            <a:r>
              <a:rPr lang="pt-BR" dirty="0" err="1" smtClean="0"/>
              <a:t>Khrzhanovsky</a:t>
            </a:r>
            <a:endParaRPr lang="pt-BR"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endParaRPr lang="pt-BR" dirty="0" smtClean="0"/>
          </a:p>
          <a:p>
            <a:pPr marL="0" indent="0">
              <a:buNone/>
            </a:pPr>
            <a:r>
              <a:rPr lang="pt-BR" dirty="0" smtClean="0"/>
              <a:t>“</a:t>
            </a:r>
            <a:r>
              <a:rPr lang="pt-BR" dirty="0" err="1" smtClean="0"/>
              <a:t>Victim</a:t>
            </a:r>
            <a:r>
              <a:rPr lang="pt-BR" dirty="0" smtClean="0"/>
              <a:t> </a:t>
            </a:r>
            <a:r>
              <a:rPr lang="pt-BR" dirty="0" err="1" smtClean="0"/>
              <a:t>or</a:t>
            </a:r>
            <a:r>
              <a:rPr lang="pt-BR" dirty="0" smtClean="0"/>
              <a:t> </a:t>
            </a:r>
            <a:r>
              <a:rPr lang="pt-BR" dirty="0" err="1" smtClean="0"/>
              <a:t>Executioner</a:t>
            </a:r>
            <a:r>
              <a:rPr lang="pt-BR" dirty="0" smtClean="0"/>
              <a:t>? </a:t>
            </a:r>
            <a:r>
              <a:rPr lang="pt-BR" dirty="0" err="1" smtClean="0"/>
              <a:t>Let</a:t>
            </a:r>
            <a:r>
              <a:rPr lang="pt-BR" dirty="0" smtClean="0"/>
              <a:t> </a:t>
            </a:r>
            <a:r>
              <a:rPr lang="pt-BR" dirty="0" err="1" smtClean="0"/>
              <a:t>the</a:t>
            </a:r>
            <a:r>
              <a:rPr lang="pt-BR" dirty="0" smtClean="0"/>
              <a:t> </a:t>
            </a:r>
            <a:r>
              <a:rPr lang="pt-BR" dirty="0" err="1" smtClean="0"/>
              <a:t>computer</a:t>
            </a:r>
            <a:r>
              <a:rPr lang="pt-BR" dirty="0" smtClean="0"/>
              <a:t> decide” – The New York Times, 11/05/2020</a:t>
            </a:r>
          </a:p>
          <a:p>
            <a:pPr marL="0" indent="0">
              <a:buNone/>
            </a:pPr>
            <a:r>
              <a:rPr lang="pt-BR" dirty="0">
                <a:hlinkClick r:id="rId2"/>
              </a:rPr>
              <a:t>https://www.nytimes.com/2020/05/11/world/europe/ukraine-holocaust-babyn-yar.html</a:t>
            </a:r>
            <a:endParaRPr lang="pt-BR" dirty="0" smtClean="0"/>
          </a:p>
          <a:p>
            <a:endParaRPr lang="pt-BR" dirty="0"/>
          </a:p>
          <a:p>
            <a:r>
              <a:rPr lang="pt-BR" dirty="0" smtClean="0"/>
              <a:t>2016 lançadas</a:t>
            </a:r>
            <a:r>
              <a:rPr lang="pt-BR" dirty="0"/>
              <a:t>, em Kiev, as bases de um </a:t>
            </a:r>
            <a:r>
              <a:rPr lang="pt-BR" dirty="0" err="1"/>
              <a:t>Babyn</a:t>
            </a:r>
            <a:r>
              <a:rPr lang="pt-BR" dirty="0"/>
              <a:t> </a:t>
            </a:r>
            <a:r>
              <a:rPr lang="pt-BR" dirty="0" err="1"/>
              <a:t>Yar</a:t>
            </a:r>
            <a:r>
              <a:rPr lang="pt-BR" dirty="0"/>
              <a:t> Memorial e Centro do Holocausto </a:t>
            </a:r>
            <a:r>
              <a:rPr lang="pt-BR" dirty="0" smtClean="0"/>
              <a:t>destinado </a:t>
            </a:r>
            <a:r>
              <a:rPr lang="pt-BR" dirty="0"/>
              <a:t>a documentar, preservar, estudar o que ali aconteceu e estudar causas e consequências. O Centro está em construção e para 2025 prevê-se a abertura de um recurso importante para o conceito do memorial. Nessa data, aberto o Memorial, seus visitantes seriam </a:t>
            </a:r>
            <a:r>
              <a:rPr lang="pt-BR" dirty="0">
                <a:solidFill>
                  <a:srgbClr val="C00000"/>
                </a:solidFill>
              </a:rPr>
              <a:t>"entrevistados" </a:t>
            </a:r>
            <a:r>
              <a:rPr lang="pt-BR" dirty="0"/>
              <a:t>à entrada por um </a:t>
            </a:r>
            <a:r>
              <a:rPr lang="pt-BR" b="1" u="sng" dirty="0">
                <a:solidFill>
                  <a:srgbClr val="C00000"/>
                </a:solidFill>
              </a:rPr>
              <a:t>algoritmo</a:t>
            </a:r>
            <a:r>
              <a:rPr lang="pt-BR" dirty="0"/>
              <a:t> na forma do preenchimento de um questionário individual cujas respostas seriam em seguida complementadas </a:t>
            </a:r>
            <a:r>
              <a:rPr lang="pt-BR" dirty="0">
                <a:solidFill>
                  <a:srgbClr val="C00000"/>
                </a:solidFill>
              </a:rPr>
              <a:t>por dados coletados sobre os respondentes</a:t>
            </a:r>
            <a:r>
              <a:rPr lang="pt-BR" dirty="0"/>
              <a:t>, pelo mesmo algoritmo, junto às "mídias sociais" e onde mais possível. </a:t>
            </a:r>
            <a:r>
              <a:rPr lang="pt-BR" dirty="0" smtClean="0"/>
              <a:t>Esse </a:t>
            </a:r>
            <a:r>
              <a:rPr lang="pt-BR" dirty="0"/>
              <a:t>algoritmo mastigaria as informações obtidas e </a:t>
            </a:r>
            <a:r>
              <a:rPr lang="pt-BR" dirty="0">
                <a:solidFill>
                  <a:srgbClr val="C00000"/>
                </a:solidFill>
              </a:rPr>
              <a:t>designaria, a cada visitante, um papel </a:t>
            </a:r>
            <a:r>
              <a:rPr lang="pt-BR" dirty="0" smtClean="0"/>
              <a:t>dentro </a:t>
            </a:r>
            <a:r>
              <a:rPr lang="pt-BR" dirty="0"/>
              <a:t>da tragédia recordada pelo </a:t>
            </a:r>
            <a:r>
              <a:rPr lang="pt-BR" dirty="0" smtClean="0"/>
              <a:t>Memorial: </a:t>
            </a:r>
            <a:r>
              <a:rPr lang="pt-BR" dirty="0" smtClean="0">
                <a:solidFill>
                  <a:srgbClr val="C00000"/>
                </a:solidFill>
              </a:rPr>
              <a:t>carrascos</a:t>
            </a:r>
            <a:r>
              <a:rPr lang="pt-BR" dirty="0">
                <a:solidFill>
                  <a:srgbClr val="C00000"/>
                </a:solidFill>
              </a:rPr>
              <a:t>, colaboradores dos opressores ou vítimas</a:t>
            </a:r>
            <a:r>
              <a:rPr lang="pt-BR" dirty="0"/>
              <a:t>. Os visitantes não escolherão seus papéis, o algoritmo faz isso por eles, sem margem para opção. Ou isso ou nada. Esse projeto foi concebido por Ilya </a:t>
            </a:r>
            <a:r>
              <a:rPr lang="pt-BR" dirty="0" err="1"/>
              <a:t>Khrzhanovsky</a:t>
            </a:r>
            <a:r>
              <a:rPr lang="pt-BR" dirty="0"/>
              <a:t> </a:t>
            </a:r>
            <a:r>
              <a:rPr lang="pt-BR" dirty="0" smtClean="0"/>
              <a:t>cineasta </a:t>
            </a:r>
            <a:r>
              <a:rPr lang="pt-BR" dirty="0"/>
              <a:t>polêmico conhecido por filmes </a:t>
            </a:r>
            <a:r>
              <a:rPr lang="pt-BR" dirty="0" smtClean="0"/>
              <a:t>ou </a:t>
            </a:r>
            <a:r>
              <a:rPr lang="pt-BR" dirty="0"/>
              <a:t>performances, happenings teatrais </a:t>
            </a:r>
            <a:r>
              <a:rPr lang="pt-BR" dirty="0" smtClean="0"/>
              <a:t>filmados.</a:t>
            </a:r>
            <a:endParaRPr lang="pt-BR" dirty="0"/>
          </a:p>
        </p:txBody>
      </p:sp>
    </p:spTree>
    <p:extLst>
      <p:ext uri="{BB962C8B-B14F-4D97-AF65-F5344CB8AC3E}">
        <p14:creationId xmlns:p14="http://schemas.microsoft.com/office/powerpoint/2010/main" val="78835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solidFill>
                  <a:srgbClr val="C00000"/>
                </a:solidFill>
              </a:rPr>
              <a:t>Human</a:t>
            </a:r>
            <a:r>
              <a:rPr lang="pt-BR" dirty="0" smtClean="0">
                <a:solidFill>
                  <a:srgbClr val="C00000"/>
                </a:solidFill>
              </a:rPr>
              <a:t> </a:t>
            </a:r>
            <a:r>
              <a:rPr lang="pt-BR" dirty="0" err="1" smtClean="0">
                <a:solidFill>
                  <a:srgbClr val="C00000"/>
                </a:solidFill>
              </a:rPr>
              <a:t>Flow</a:t>
            </a:r>
            <a:r>
              <a:rPr lang="pt-BR" dirty="0" smtClean="0">
                <a:solidFill>
                  <a:srgbClr val="C00000"/>
                </a:solidFill>
              </a:rPr>
              <a:t> </a:t>
            </a:r>
            <a:r>
              <a:rPr lang="pt-BR" dirty="0" smtClean="0">
                <a:solidFill>
                  <a:srgbClr val="FF0000"/>
                </a:solidFill>
              </a:rPr>
              <a:t/>
            </a:r>
            <a:br>
              <a:rPr lang="pt-BR" dirty="0" smtClean="0">
                <a:solidFill>
                  <a:srgbClr val="FF0000"/>
                </a:solidFill>
              </a:rPr>
            </a:br>
            <a:r>
              <a:rPr lang="pt-BR" sz="1800" dirty="0" smtClean="0"/>
              <a:t>Direção: Ai </a:t>
            </a:r>
            <a:r>
              <a:rPr lang="pt-BR" sz="1800" dirty="0" err="1" smtClean="0"/>
              <a:t>Weiwei</a:t>
            </a:r>
            <a:r>
              <a:rPr lang="pt-BR" sz="1800" dirty="0" smtClean="0"/>
              <a:t/>
            </a:r>
            <a:br>
              <a:rPr lang="pt-BR" sz="1800" dirty="0" smtClean="0"/>
            </a:br>
            <a:r>
              <a:rPr lang="pt-BR" sz="1800" dirty="0" smtClean="0"/>
              <a:t>2017, 2h20’</a:t>
            </a:r>
            <a:endParaRPr lang="pt-BR" dirty="0">
              <a:solidFill>
                <a:srgbClr val="FF0000"/>
              </a:solidFill>
            </a:endParaRPr>
          </a:p>
        </p:txBody>
      </p:sp>
      <p:pic>
        <p:nvPicPr>
          <p:cNvPr id="1026" name="Picture 2" descr="Resultado de imagem para human fl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7638"/>
            <a:ext cx="3092741"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4427984" y="2276872"/>
            <a:ext cx="4258816" cy="3139321"/>
          </a:xfrm>
          <a:prstGeom prst="rect">
            <a:avLst/>
          </a:prstGeom>
          <a:noFill/>
        </p:spPr>
        <p:txBody>
          <a:bodyPr wrap="square" rtlCol="0">
            <a:spAutoFit/>
          </a:bodyPr>
          <a:lstStyle/>
          <a:p>
            <a:pPr algn="just"/>
            <a:r>
              <a:rPr lang="pt-BR" dirty="0"/>
              <a:t>Ao longo de um ano, o diretor Ai </a:t>
            </a:r>
            <a:r>
              <a:rPr lang="pt-BR" dirty="0" err="1"/>
              <a:t>Weiwei</a:t>
            </a:r>
            <a:r>
              <a:rPr lang="pt-BR" dirty="0"/>
              <a:t> acompanhou crises de refugiados em 23 países, incluindo França, Grécia, Alemanha, Iraque, Afeganistão, México, Turquia, Bangladesh e Quênia. Ele retrata as causas que levam milhões de pessoas a abandonarem seus países de origem, como a guerra, </a:t>
            </a:r>
            <a:r>
              <a:rPr lang="pt-BR" dirty="0" smtClean="0"/>
              <a:t>as mudanças climáticas, a </a:t>
            </a:r>
            <a:r>
              <a:rPr lang="pt-BR" dirty="0"/>
              <a:t>miséria e a perseguição política, refletindo sobre as dificuldades encontradas na busca por uma vida melhor</a:t>
            </a:r>
            <a:r>
              <a:rPr lang="pt-BR" dirty="0" smtClean="0"/>
              <a:t>.</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solidFill>
                  <a:srgbClr val="FF0000"/>
                </a:solidFill>
              </a:rPr>
              <a:t>Human</a:t>
            </a:r>
            <a:r>
              <a:rPr lang="pt-BR" dirty="0">
                <a:solidFill>
                  <a:srgbClr val="FF0000"/>
                </a:solidFill>
              </a:rPr>
              <a:t> </a:t>
            </a:r>
            <a:r>
              <a:rPr lang="pt-BR" dirty="0" err="1">
                <a:solidFill>
                  <a:srgbClr val="FF0000"/>
                </a:solidFill>
              </a:rPr>
              <a:t>Flow</a:t>
            </a:r>
            <a:endParaRPr lang="pt-BR" dirty="0"/>
          </a:p>
        </p:txBody>
      </p:sp>
      <p:sp>
        <p:nvSpPr>
          <p:cNvPr id="4" name="Rectangle 1"/>
          <p:cNvSpPr>
            <a:spLocks noGrp="1" noChangeArrowheads="1"/>
          </p:cNvSpPr>
          <p:nvPr>
            <p:ph idx="1"/>
          </p:nvPr>
        </p:nvSpPr>
        <p:spPr bwMode="auto">
          <a:xfrm>
            <a:off x="107504" y="544611"/>
            <a:ext cx="8712968" cy="55399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800" b="0" i="0" u="none" strike="noStrike" cap="none" normalizeH="0" baseline="0" dirty="0" smtClean="0">
                <a:ln>
                  <a:noFill/>
                </a:ln>
                <a:solidFill>
                  <a:srgbClr val="222222"/>
                </a:solidFill>
                <a:effectLst/>
                <a:latin typeface="inherit"/>
              </a:rPr>
              <a:t>Mais de 65 milhões de pessoas em todo o mundo foram forçadas a sair de suas casas para escapar da fome, da mudança climática e da guerra no maior deslocamento humano desde a Segunda Guerra Mundial. </a:t>
            </a:r>
            <a:r>
              <a:rPr kumimoji="0" lang="pt-PT" altLang="pt-BR" sz="1800" b="0" i="0" u="none" strike="noStrike" cap="none" normalizeH="0" baseline="0" dirty="0" smtClean="0">
                <a:ln>
                  <a:noFill/>
                </a:ln>
                <a:solidFill>
                  <a:srgbClr val="C00000"/>
                </a:solidFill>
                <a:effectLst/>
                <a:latin typeface="inherit"/>
              </a:rPr>
              <a:t>Human Flow</a:t>
            </a:r>
            <a:r>
              <a:rPr kumimoji="0" lang="pt-PT" altLang="pt-BR" sz="1800" b="0" i="0" u="none" strike="noStrike" cap="none" normalizeH="0" baseline="0" dirty="0" smtClean="0">
                <a:ln>
                  <a:noFill/>
                </a:ln>
                <a:solidFill>
                  <a:srgbClr val="222222"/>
                </a:solidFill>
                <a:effectLst/>
                <a:latin typeface="inherit"/>
              </a:rPr>
              <a:t>, uma jornada cinematográfica épica liderada pelo internacionalmente renomado artista Ai Weiwei, dá uma poderosa expressão visual a essa imensa migração humana. O documentário elucida a escalada da crise de refugiados e seu profundo impacto humano pessoal. Capturado ao longo de um ano agitado em 23 países, o filme segue uma cadeia de histórias humanas urgentes que se estende por todo o mundo em países como Afeganistão, Bangladesh, França, Grécia, Alemanha, Iraque, Israel, Itália, Quênia, México e Peru. </a:t>
            </a:r>
            <a:r>
              <a:rPr kumimoji="0" lang="pt-PT" altLang="pt-BR" sz="1800" b="0" i="0" u="none" strike="noStrike" cap="none" normalizeH="0" baseline="0" dirty="0" smtClean="0">
                <a:ln>
                  <a:noFill/>
                </a:ln>
                <a:solidFill>
                  <a:srgbClr val="C00000"/>
                </a:solidFill>
                <a:effectLst/>
                <a:latin typeface="inherit"/>
              </a:rPr>
              <a:t>O Fluxo Humano é uma testemunha da</a:t>
            </a:r>
            <a:r>
              <a:rPr kumimoji="0" lang="pt-PT" altLang="pt-BR" sz="1800" b="0" i="0" u="none" strike="noStrike" cap="none" normalizeH="0" dirty="0" smtClean="0">
                <a:ln>
                  <a:noFill/>
                </a:ln>
                <a:solidFill>
                  <a:srgbClr val="C00000"/>
                </a:solidFill>
                <a:effectLst/>
                <a:latin typeface="inherit"/>
              </a:rPr>
              <a:t> </a:t>
            </a:r>
            <a:r>
              <a:rPr kumimoji="0" lang="pt-PT" altLang="pt-BR" sz="1800" b="0" i="0" u="none" strike="noStrike" cap="none" normalizeH="0" baseline="0" dirty="0" smtClean="0">
                <a:ln>
                  <a:noFill/>
                </a:ln>
                <a:solidFill>
                  <a:srgbClr val="C00000"/>
                </a:solidFill>
                <a:effectLst/>
                <a:latin typeface="inherit"/>
              </a:rPr>
              <a:t>busca desesperada por segurança, abrigo e justiça</a:t>
            </a:r>
            <a:r>
              <a:rPr kumimoji="0" lang="pt-PT" altLang="pt-BR" sz="1800" b="0" i="0" u="none" strike="noStrike" cap="none" normalizeH="0" baseline="0" dirty="0" smtClean="0">
                <a:ln>
                  <a:noFill/>
                </a:ln>
                <a:solidFill>
                  <a:srgbClr val="222222"/>
                </a:solidFill>
                <a:effectLst/>
                <a:latin typeface="inherit"/>
              </a:rPr>
              <a:t>: de campos de refugiados a perigosas travessias oceânicas a fronteiras de arame farpado; de deslocamento e desilusão para coragem, resistência e adaptação; da atração assombrosa de vidas deixadas para o potencial desconhecido do futuro. O Fluxo Humano chega em um momento crucial em que a tolerância, a compaixão e a confiança são necessárias mais do que nunca. Esse trabalho visceral do cinema é um testemunho do espírito humano inatacável e representa uma das questões que definirão este século: </a:t>
            </a:r>
            <a:r>
              <a:rPr kumimoji="0" lang="pt-PT" altLang="pt-BR" sz="1800" b="0" i="0" u="none" strike="noStrike" cap="none" normalizeH="0" baseline="0" dirty="0" smtClean="0">
                <a:ln>
                  <a:noFill/>
                </a:ln>
                <a:solidFill>
                  <a:srgbClr val="C00000"/>
                </a:solidFill>
                <a:effectLst/>
                <a:latin typeface="inherit"/>
              </a:rPr>
              <a:t>nossa sociedade global emergirá do medo, do isolamento e do interesse próprio e escolherá um caminho de abertura, liberdade e respeito? para a humanidade?</a:t>
            </a:r>
            <a:endParaRPr lang="pt-PT" altLang="pt-BR" sz="1800" dirty="0">
              <a:solidFill>
                <a:srgbClr val="C0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pt-BR" sz="1800" dirty="0" smtClean="0">
                <a:hlinkClick r:id="rId2"/>
              </a:rPr>
              <a:t>https</a:t>
            </a:r>
            <a:r>
              <a:rPr lang="pt-BR" sz="1800" dirty="0">
                <a:hlinkClick r:id="rId2"/>
              </a:rPr>
              <a:t>://archtrends.com/blog/ai-weiwei</a:t>
            </a:r>
            <a:r>
              <a:rPr lang="pt-BR" sz="1800" dirty="0" smtClean="0">
                <a:hlinkClick r:id="rId2"/>
              </a:rPr>
              <a:t>/</a:t>
            </a:r>
            <a:endParaRPr kumimoji="0" lang="pt-PT"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4261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buNone/>
            </a:pPr>
            <a:r>
              <a:rPr lang="pt-BR" dirty="0" smtClean="0"/>
              <a:t>Nova configuração → para onde vai o mundo? </a:t>
            </a:r>
            <a:r>
              <a:rPr lang="pt-BR" dirty="0" smtClean="0"/>
              <a:t>→ impasse → </a:t>
            </a:r>
            <a:r>
              <a:rPr lang="pt-BR" dirty="0" smtClean="0"/>
              <a:t>dimensão humana da globalização → vidas singulares</a:t>
            </a:r>
          </a:p>
          <a:p>
            <a:pPr marL="0" indent="0" algn="ctr">
              <a:buNone/>
            </a:pPr>
            <a:r>
              <a:rPr lang="pt-BR" dirty="0">
                <a:solidFill>
                  <a:srgbClr val="C00000"/>
                </a:solidFill>
              </a:rPr>
              <a:t>Ausência de um mundo comum, </a:t>
            </a:r>
            <a:r>
              <a:rPr lang="pt-BR" dirty="0" smtClean="0">
                <a:solidFill>
                  <a:srgbClr val="C00000"/>
                </a:solidFill>
              </a:rPr>
              <a:t>compartilhável?</a:t>
            </a:r>
          </a:p>
        </p:txBody>
      </p:sp>
    </p:spTree>
    <p:extLst>
      <p:ext uri="{BB962C8B-B14F-4D97-AF65-F5344CB8AC3E}">
        <p14:creationId xmlns:p14="http://schemas.microsoft.com/office/powerpoint/2010/main" val="116832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700" dirty="0" smtClean="0"/>
              <a:t/>
            </a:r>
            <a:br>
              <a:rPr lang="pt-BR" sz="2700" dirty="0" smtClean="0"/>
            </a:br>
            <a:r>
              <a:rPr lang="pt-BR" sz="2700" dirty="0" smtClean="0"/>
              <a:t>Em </a:t>
            </a:r>
            <a:r>
              <a:rPr lang="pt-BR" sz="2700" dirty="0"/>
              <a:t>dia mundial, ONU defende direito dos povos indígenas a definir estratégias de </a:t>
            </a:r>
            <a:r>
              <a:rPr lang="pt-BR" sz="2700" dirty="0" smtClean="0"/>
              <a:t>desenvolvimento (09/08/2019)</a:t>
            </a:r>
            <a:r>
              <a:rPr lang="pt-BR" b="1" dirty="0"/>
              <a:t/>
            </a:r>
            <a:br>
              <a:rPr lang="pt-BR" b="1" dirty="0"/>
            </a:br>
            <a:r>
              <a:rPr lang="pt-BR" sz="1200" dirty="0"/>
              <a:t>https://nacoesunidas.org/em-dia-mundial-onu-defende-direito-dos-povos-indigenas-a-definir-estrategias-de-desenvolvimento/amp</a:t>
            </a:r>
            <a:r>
              <a:rPr lang="pt-BR" sz="1200" dirty="0" smtClean="0"/>
              <a:t>/</a:t>
            </a:r>
            <a:br>
              <a:rPr lang="pt-BR" sz="1200" dirty="0" smtClean="0"/>
            </a:br>
            <a:r>
              <a:rPr lang="pt-BR" sz="1200" dirty="0" smtClean="0"/>
              <a:t/>
            </a:r>
            <a:br>
              <a:rPr lang="pt-BR" sz="1200" dirty="0" smtClean="0"/>
            </a:br>
            <a:r>
              <a:rPr lang="pt-BR" sz="1200" dirty="0" smtClean="0"/>
              <a:t/>
            </a:r>
            <a:br>
              <a:rPr lang="pt-BR" sz="1200" dirty="0" smtClean="0"/>
            </a:br>
            <a:endParaRPr lang="pt-BR" sz="1200" dirty="0"/>
          </a:p>
        </p:txBody>
      </p:sp>
      <p:pic>
        <p:nvPicPr>
          <p:cNvPr id="2050" name="Picture 2" descr="Membro do povo Tariana na AmazÃ´nia brasileira. Imagem de 2008. Foto: Banco Mundial/Julio Panto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76545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24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pt-BR" dirty="0" smtClean="0">
                <a:solidFill>
                  <a:srgbClr val="C00000"/>
                </a:solidFill>
              </a:rPr>
              <a:t>A globalização imaginada</a:t>
            </a:r>
            <a:r>
              <a:rPr lang="pt-BR" b="1" dirty="0" smtClean="0">
                <a:solidFill>
                  <a:srgbClr val="C00000"/>
                </a:solidFill>
              </a:rPr>
              <a:t/>
            </a:r>
            <a:br>
              <a:rPr lang="pt-BR" b="1" dirty="0" smtClean="0">
                <a:solidFill>
                  <a:srgbClr val="C00000"/>
                </a:solidFill>
              </a:rPr>
            </a:br>
            <a:r>
              <a:rPr lang="pt-BR" sz="4000" dirty="0" err="1" smtClean="0"/>
              <a:t>Néstor</a:t>
            </a:r>
            <a:r>
              <a:rPr lang="pt-BR" sz="4000" dirty="0" smtClean="0"/>
              <a:t> Garcia </a:t>
            </a:r>
            <a:r>
              <a:rPr lang="pt-BR" sz="4000" dirty="0" err="1" smtClean="0"/>
              <a:t>Canclini</a:t>
            </a:r>
            <a:endParaRPr lang="pt-BR" sz="4000" dirty="0"/>
          </a:p>
        </p:txBody>
      </p:sp>
      <p:sp>
        <p:nvSpPr>
          <p:cNvPr id="32771" name="Rectangle 3"/>
          <p:cNvSpPr>
            <a:spLocks noGrp="1" noChangeArrowheads="1"/>
          </p:cNvSpPr>
          <p:nvPr>
            <p:ph type="body" idx="1"/>
          </p:nvPr>
        </p:nvSpPr>
        <p:spPr/>
        <p:txBody>
          <a:bodyPr>
            <a:normAutofit lnSpcReduction="10000"/>
          </a:bodyPr>
          <a:lstStyle/>
          <a:p>
            <a:pPr>
              <a:lnSpc>
                <a:spcPct val="90000"/>
              </a:lnSpc>
            </a:pPr>
            <a:r>
              <a:rPr lang="pt-BR" sz="2800" dirty="0" smtClean="0"/>
              <a:t>Como as sociedades e os vínculos entre elas têm sido narrados e imaginados no processo de globalização?</a:t>
            </a:r>
          </a:p>
          <a:p>
            <a:pPr marL="0" indent="0">
              <a:lnSpc>
                <a:spcPct val="90000"/>
              </a:lnSpc>
              <a:buNone/>
            </a:pPr>
            <a:endParaRPr lang="pt-BR" sz="2800" dirty="0"/>
          </a:p>
          <a:p>
            <a:pPr>
              <a:lnSpc>
                <a:spcPct val="90000"/>
              </a:lnSpc>
            </a:pPr>
            <a:r>
              <a:rPr lang="pt-BR" sz="2800" dirty="0" smtClean="0"/>
              <a:t>Modos de imaginar o global – multiplicidade de narrações – como sujeitos individuais e coletivos representam seu lugar e suas possibilidades de ação em contextos concretos.</a:t>
            </a:r>
          </a:p>
          <a:p>
            <a:pPr marL="0" indent="0">
              <a:lnSpc>
                <a:spcPct val="90000"/>
              </a:lnSpc>
              <a:buNone/>
            </a:pPr>
            <a:endParaRPr lang="pt-BR" sz="2800" dirty="0"/>
          </a:p>
          <a:p>
            <a:pPr>
              <a:lnSpc>
                <a:spcPct val="90000"/>
              </a:lnSpc>
            </a:pPr>
            <a:r>
              <a:rPr lang="pt-BR" sz="2800" dirty="0" smtClean="0"/>
              <a:t>Compreensão da dimensão cultural X inexorabilidade</a:t>
            </a:r>
          </a:p>
          <a:p>
            <a:pPr marL="0" indent="0">
              <a:lnSpc>
                <a:spcPct val="90000"/>
              </a:lnSpc>
              <a:buNone/>
            </a:pPr>
            <a:endParaRPr lang="pt-BR" sz="2800" dirty="0" smtClean="0"/>
          </a:p>
          <a:p>
            <a:pPr>
              <a:lnSpc>
                <a:spcPct val="90000"/>
              </a:lnSpc>
            </a:pPr>
            <a:r>
              <a:rPr lang="pt-BR" sz="2800" dirty="0" smtClean="0"/>
              <a:t>Fronteiras se tornaram laboratórios do global.</a:t>
            </a:r>
            <a:endParaRPr lang="pt-BR" sz="2800" dirty="0"/>
          </a:p>
        </p:txBody>
      </p:sp>
    </p:spTree>
    <p:extLst>
      <p:ext uri="{BB962C8B-B14F-4D97-AF65-F5344CB8AC3E}">
        <p14:creationId xmlns:p14="http://schemas.microsoft.com/office/powerpoint/2010/main" val="3313051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lighiero-Boetti_Photo_Alex_Jamis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Imagem 1" descr="boetti bordadeiras afeganistão.jpg"/>
          <p:cNvPicPr>
            <a:picLocks noChangeAspect="1"/>
          </p:cNvPicPr>
          <p:nvPr/>
        </p:nvPicPr>
        <p:blipFill>
          <a:blip r:embed="rId2" cstate="print"/>
          <a:stretch>
            <a:fillRect/>
          </a:stretch>
        </p:blipFill>
        <p:spPr>
          <a:xfrm>
            <a:off x="0" y="1428751"/>
            <a:ext cx="9144000" cy="5072084"/>
          </a:xfrm>
          <a:prstGeom prst="rect">
            <a:avLst/>
          </a:prstGeom>
        </p:spPr>
      </p:pic>
      <p:sp>
        <p:nvSpPr>
          <p:cNvPr id="3" name="Retângulo 2"/>
          <p:cNvSpPr/>
          <p:nvPr/>
        </p:nvSpPr>
        <p:spPr>
          <a:xfrm>
            <a:off x="2752303" y="714358"/>
            <a:ext cx="3639395" cy="646331"/>
          </a:xfrm>
          <a:prstGeom prst="rect">
            <a:avLst/>
          </a:prstGeom>
        </p:spPr>
        <p:txBody>
          <a:bodyPr wrap="square">
            <a:spAutoFit/>
          </a:bodyPr>
          <a:lstStyle/>
          <a:p>
            <a:r>
              <a:rPr lang="pt-BR" b="1" dirty="0" err="1" smtClean="0"/>
              <a:t>Alighiero</a:t>
            </a:r>
            <a:r>
              <a:rPr lang="pt-BR" b="1" dirty="0" smtClean="0"/>
              <a:t> </a:t>
            </a:r>
            <a:r>
              <a:rPr lang="pt-BR" b="1" dirty="0" err="1" smtClean="0"/>
              <a:t>Boetti</a:t>
            </a:r>
            <a:endParaRPr lang="pt-BR" b="1" dirty="0" smtClean="0"/>
          </a:p>
          <a:p>
            <a:r>
              <a:rPr lang="pt-BR" b="1" dirty="0" smtClean="0"/>
              <a:t> (Italiano, 1940–1994)</a:t>
            </a:r>
            <a:endParaRPr lang="pt-BR"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Yukinori</a:t>
            </a:r>
            <a:r>
              <a:rPr lang="pt-BR" dirty="0" smtClean="0"/>
              <a:t> </a:t>
            </a:r>
            <a:r>
              <a:rPr lang="pt-BR" dirty="0" err="1" smtClean="0"/>
              <a:t>Yanagi</a:t>
            </a:r>
            <a:r>
              <a:rPr lang="pt-BR" dirty="0" smtClean="0"/>
              <a:t> </a:t>
            </a:r>
            <a:br>
              <a:rPr lang="pt-BR" dirty="0" smtClean="0"/>
            </a:br>
            <a:r>
              <a:rPr lang="pt-BR" dirty="0" smtClean="0"/>
              <a:t>América</a:t>
            </a:r>
            <a:br>
              <a:rPr lang="pt-BR" dirty="0" smtClean="0"/>
            </a:br>
            <a:r>
              <a:rPr lang="pt-BR" sz="1200" dirty="0" smtClean="0"/>
              <a:t>[interação generalizada em que as marcas </a:t>
            </a:r>
            <a:r>
              <a:rPr lang="pt-BR" sz="1200" dirty="0" err="1" smtClean="0"/>
              <a:t>identitárias</a:t>
            </a:r>
            <a:r>
              <a:rPr lang="pt-BR" sz="1200" dirty="0" smtClean="0"/>
              <a:t> se dissolveriam?]</a:t>
            </a:r>
            <a:endParaRPr lang="pt-BR" dirty="0"/>
          </a:p>
        </p:txBody>
      </p:sp>
      <p:pic>
        <p:nvPicPr>
          <p:cNvPr id="4" name="Espaço Reservado para Conteúdo 3" descr="YukinoriYanagi1.jpeg"/>
          <p:cNvPicPr>
            <a:picLocks noGrp="1" noChangeAspect="1"/>
          </p:cNvPicPr>
          <p:nvPr>
            <p:ph idx="1"/>
          </p:nvPr>
        </p:nvPicPr>
        <p:blipFill>
          <a:blip r:embed="rId2" cstate="print"/>
          <a:stretch>
            <a:fillRect/>
          </a:stretch>
        </p:blipFill>
        <p:spPr>
          <a:xfrm>
            <a:off x="1446311" y="1600200"/>
            <a:ext cx="6251379" cy="4525964"/>
          </a:xfrm>
        </p:spPr>
      </p:pic>
    </p:spTree>
    <p:extLst>
      <p:ext uri="{BB962C8B-B14F-4D97-AF65-F5344CB8AC3E}">
        <p14:creationId xmlns:p14="http://schemas.microsoft.com/office/powerpoint/2010/main" val="65534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a:lnSpc>
                <a:spcPct val="90000"/>
              </a:lnSpc>
            </a:pPr>
            <a:r>
              <a:rPr lang="pt-BR" dirty="0" smtClean="0"/>
              <a:t>Durante o século XIX e boa parte do XX </a:t>
            </a:r>
            <a:r>
              <a:rPr lang="pt-BR" dirty="0" smtClean="0">
                <a:cs typeface="Arial" charset="0"/>
              </a:rPr>
              <a:t>→ </a:t>
            </a:r>
            <a:r>
              <a:rPr lang="pt-BR" dirty="0" smtClean="0">
                <a:solidFill>
                  <a:srgbClr val="C00000"/>
                </a:solidFill>
                <a:cs typeface="Arial" charset="0"/>
              </a:rPr>
              <a:t>cada pessoa pertencia a uma nação </a:t>
            </a:r>
            <a:r>
              <a:rPr lang="pt-BR" dirty="0" smtClean="0">
                <a:cs typeface="Arial" charset="0"/>
              </a:rPr>
              <a:t>e era dessa perspectiva que ela imaginava suas relações com os outros. </a:t>
            </a:r>
          </a:p>
          <a:p>
            <a:pPr>
              <a:lnSpc>
                <a:spcPct val="90000"/>
              </a:lnSpc>
            </a:pPr>
            <a:r>
              <a:rPr lang="pt-BR" dirty="0" smtClean="0">
                <a:cs typeface="Arial" charset="0"/>
              </a:rPr>
              <a:t>Nação servia como </a:t>
            </a:r>
            <a:r>
              <a:rPr lang="pt-BR" dirty="0" smtClean="0">
                <a:solidFill>
                  <a:srgbClr val="C00000"/>
                </a:solidFill>
                <a:cs typeface="Arial" charset="0"/>
              </a:rPr>
              <a:t>continente para a cidadania </a:t>
            </a:r>
            <a:r>
              <a:rPr lang="pt-BR" dirty="0" smtClean="0">
                <a:cs typeface="Arial" charset="0"/>
              </a:rPr>
              <a:t>e de mediadora das interações para além das fronteiras.</a:t>
            </a:r>
          </a:p>
        </p:txBody>
      </p:sp>
    </p:spTree>
    <p:extLst>
      <p:ext uri="{BB962C8B-B14F-4D97-AF65-F5344CB8AC3E}">
        <p14:creationId xmlns:p14="http://schemas.microsoft.com/office/powerpoint/2010/main" val="3434524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4" name="Espaço Reservado para Conteúdo 3"/>
          <p:cNvSpPr>
            <a:spLocks noGrp="1"/>
          </p:cNvSpPr>
          <p:nvPr>
            <p:ph idx="1"/>
          </p:nvPr>
        </p:nvSpPr>
        <p:spPr/>
        <p:txBody>
          <a:bodyPr/>
          <a:lstStyle/>
          <a:p>
            <a:pPr algn="ctr">
              <a:buNone/>
            </a:pPr>
            <a:r>
              <a:rPr lang="pt-BR" dirty="0" smtClean="0"/>
              <a:t>   </a:t>
            </a:r>
          </a:p>
          <a:p>
            <a:pPr algn="ctr">
              <a:buNone/>
            </a:pPr>
            <a:r>
              <a:rPr lang="pt-BR" dirty="0" smtClean="0"/>
              <a:t> Mapas culturais não correspondem mais às fronteiras geográficas</a:t>
            </a:r>
          </a:p>
          <a:p>
            <a:pPr algn="ctr">
              <a:buNone/>
            </a:pPr>
            <a:r>
              <a:rPr lang="pt-BR" dirty="0" smtClean="0">
                <a:solidFill>
                  <a:srgbClr val="FF0000"/>
                </a:solidFill>
                <a:latin typeface="Arial"/>
                <a:cs typeface="Arial"/>
              </a:rPr>
              <a:t>↓</a:t>
            </a:r>
          </a:p>
          <a:p>
            <a:pPr algn="ctr">
              <a:buNone/>
            </a:pPr>
            <a:r>
              <a:rPr lang="pt-BR" dirty="0" smtClean="0"/>
              <a:t> culturas deslocam-se, misturam-se, transformam-se</a:t>
            </a:r>
          </a:p>
          <a:p>
            <a:pPr>
              <a:buNone/>
            </a:pPr>
            <a:endParaRPr lang="pt-BR" dirty="0"/>
          </a:p>
        </p:txBody>
      </p:sp>
    </p:spTree>
    <p:extLst>
      <p:ext uri="{BB962C8B-B14F-4D97-AF65-F5344CB8AC3E}">
        <p14:creationId xmlns:p14="http://schemas.microsoft.com/office/powerpoint/2010/main" val="317621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BR" sz="2000" dirty="0"/>
              <a:t>DE COMO UM ALGORITMO E UM GAME PODEM RESOLVER UM VELHO PROBLEMA DE FILOSOFIA -- PELO MENOS EM ARTE ( TALVEZ FORA DELA TAMBÉM) </a:t>
            </a:r>
            <a:r>
              <a:rPr lang="pt-BR" sz="2000" dirty="0" smtClean="0"/>
              <a:t/>
            </a:r>
            <a:br>
              <a:rPr lang="pt-BR" sz="2000" dirty="0" smtClean="0"/>
            </a:br>
            <a:r>
              <a:rPr lang="pt-BR" sz="2000" dirty="0" smtClean="0">
                <a:solidFill>
                  <a:srgbClr val="C00000"/>
                </a:solidFill>
              </a:rPr>
              <a:t>Teixeira Coelho</a:t>
            </a:r>
            <a:endParaRPr lang="pt-BR" sz="2000" dirty="0"/>
          </a:p>
        </p:txBody>
      </p:sp>
      <p:sp>
        <p:nvSpPr>
          <p:cNvPr id="3" name="Espaço Reservado para Conteúdo 2"/>
          <p:cNvSpPr>
            <a:spLocks noGrp="1"/>
          </p:cNvSpPr>
          <p:nvPr>
            <p:ph idx="1"/>
          </p:nvPr>
        </p:nvSpPr>
        <p:spPr/>
        <p:txBody>
          <a:bodyPr>
            <a:normAutofit fontScale="47500" lnSpcReduction="20000"/>
          </a:bodyPr>
          <a:lstStyle/>
          <a:p>
            <a:r>
              <a:rPr lang="pt-BR" dirty="0" smtClean="0"/>
              <a:t>“No </a:t>
            </a:r>
            <a:r>
              <a:rPr lang="pt-BR" dirty="0"/>
              <a:t>Memorial de </a:t>
            </a:r>
            <a:r>
              <a:rPr lang="pt-BR" dirty="0" err="1"/>
              <a:t>Babyn</a:t>
            </a:r>
            <a:r>
              <a:rPr lang="pt-BR" dirty="0"/>
              <a:t> </a:t>
            </a:r>
            <a:r>
              <a:rPr lang="pt-BR" dirty="0" err="1"/>
              <a:t>Yar</a:t>
            </a:r>
            <a:r>
              <a:rPr lang="pt-BR" dirty="0"/>
              <a:t>, quando aberto, o algoritmo, conforme sua análise dos visitantes e o papel a cada um atribuído, irá dirigir os visitantes através dos labirintos da exposição. E nesse cenário passarão por experiências virtuais por meio de </a:t>
            </a:r>
            <a:r>
              <a:rPr lang="pt-BR" dirty="0">
                <a:solidFill>
                  <a:srgbClr val="C00000"/>
                </a:solidFill>
              </a:rPr>
              <a:t>óculos de realidade virtual </a:t>
            </a:r>
            <a:r>
              <a:rPr lang="pt-BR" dirty="0"/>
              <a:t>conforme seus papéis individuais</a:t>
            </a:r>
            <a:r>
              <a:rPr lang="pt-BR" dirty="0">
                <a:solidFill>
                  <a:srgbClr val="C00000"/>
                </a:solidFill>
              </a:rPr>
              <a:t>: vítimas, colaboradores dos nazistas, soldados nazistas, prisioneiros de guerra, encarregados de proceder à queima dos corpos, </a:t>
            </a:r>
            <a:r>
              <a:rPr lang="pt-BR" dirty="0"/>
              <a:t>tantas opções quanto permitidas pelo sistema de computação instalado. Tecnologias do tipo </a:t>
            </a:r>
            <a:r>
              <a:rPr lang="pt-BR" dirty="0">
                <a:solidFill>
                  <a:srgbClr val="C00000"/>
                </a:solidFill>
              </a:rPr>
              <a:t>"</a:t>
            </a:r>
            <a:r>
              <a:rPr lang="pt-BR" dirty="0" err="1">
                <a:solidFill>
                  <a:srgbClr val="C00000"/>
                </a:solidFill>
              </a:rPr>
              <a:t>deep</a:t>
            </a:r>
            <a:r>
              <a:rPr lang="pt-BR" dirty="0">
                <a:solidFill>
                  <a:srgbClr val="C00000"/>
                </a:solidFill>
              </a:rPr>
              <a:t> </a:t>
            </a:r>
            <a:r>
              <a:rPr lang="pt-BR" dirty="0" err="1">
                <a:solidFill>
                  <a:srgbClr val="C00000"/>
                </a:solidFill>
              </a:rPr>
              <a:t>fake</a:t>
            </a:r>
            <a:r>
              <a:rPr lang="pt-BR" dirty="0"/>
              <a:t>", que permitem a colocação de rostos em corpos aos quais não pertencem de modo a serem apresentados, por exemplo, como tendo sido filmados em situações delicadas capazes comprometer as respectivas pessoas, -- ou que colocam palavras nos lábios de quem nunca as disse nem diria, e sem que os observadores percebam anomalias--, farão com que os visitantes do Memorial vejam a si mesmos na situação de vítimas. Ou de carrascos. Ou de cúmplices voluntários. Ou de cúmplices </a:t>
            </a:r>
            <a:r>
              <a:rPr lang="pt-BR" dirty="0" smtClean="0"/>
              <a:t>forçados. </a:t>
            </a:r>
            <a:r>
              <a:rPr lang="pt-BR" dirty="0"/>
              <a:t>A apresentação do projeto observa que cada visita ao Memorial se revelaria "uma jornada desafiadora e por vezes chocante, com opções éticas no centro da experiência". </a:t>
            </a:r>
            <a:endParaRPr lang="pt-BR" dirty="0" smtClean="0"/>
          </a:p>
          <a:p>
            <a:pPr marL="0" indent="0">
              <a:buNone/>
            </a:pPr>
            <a:endParaRPr lang="pt-BR" dirty="0"/>
          </a:p>
          <a:p>
            <a:r>
              <a:rPr lang="pt-BR" dirty="0" smtClean="0"/>
              <a:t>Experiência ética?</a:t>
            </a:r>
          </a:p>
          <a:p>
            <a:r>
              <a:rPr lang="pt-BR" dirty="0" smtClean="0"/>
              <a:t>Escritores, historiadores, artistas e outras figuras assinaram um manifesto se opondo ao projeto que se constitui em “formas imersivas de reconstituição do Holocausto e de </a:t>
            </a:r>
            <a:r>
              <a:rPr lang="pt-BR" dirty="0" err="1" smtClean="0"/>
              <a:t>gameficação</a:t>
            </a:r>
            <a:r>
              <a:rPr lang="pt-BR" dirty="0" smtClean="0"/>
              <a:t> da morte”.</a:t>
            </a:r>
          </a:p>
          <a:p>
            <a:r>
              <a:rPr lang="pt-BR" dirty="0" smtClean="0"/>
              <a:t>“Disneylândia do Holocausto”.</a:t>
            </a:r>
          </a:p>
          <a:p>
            <a:endParaRPr lang="pt-BR" dirty="0"/>
          </a:p>
          <a:p>
            <a:pPr marL="0" indent="0" algn="r">
              <a:buNone/>
            </a:pPr>
            <a:r>
              <a:rPr lang="pt-BR" dirty="0" smtClean="0"/>
              <a:t>Publicado em</a:t>
            </a:r>
            <a:r>
              <a:rPr lang="pt-BR" dirty="0">
                <a:hlinkClick r:id="rId2"/>
              </a:rPr>
              <a:t> http://www.iea.usp.br/publicacoes/ensaios/tecnologia-e-filosofia</a:t>
            </a:r>
            <a:r>
              <a:rPr lang="pt-BR" dirty="0" smtClean="0"/>
              <a:t> </a:t>
            </a:r>
            <a:endParaRPr lang="pt-BR" dirty="0"/>
          </a:p>
        </p:txBody>
      </p:sp>
    </p:spTree>
    <p:extLst>
      <p:ext uri="{BB962C8B-B14F-4D97-AF65-F5344CB8AC3E}">
        <p14:creationId xmlns:p14="http://schemas.microsoft.com/office/powerpoint/2010/main" val="104400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b="1" dirty="0">
              <a:solidFill>
                <a:srgbClr val="FF0000"/>
              </a:solidFill>
            </a:endParaRPr>
          </a:p>
        </p:txBody>
      </p:sp>
      <p:sp>
        <p:nvSpPr>
          <p:cNvPr id="3" name="Espaço Reservado para Conteúdo 2"/>
          <p:cNvSpPr>
            <a:spLocks noGrp="1"/>
          </p:cNvSpPr>
          <p:nvPr>
            <p:ph idx="1"/>
          </p:nvPr>
        </p:nvSpPr>
        <p:spPr/>
        <p:txBody>
          <a:bodyPr>
            <a:normAutofit/>
          </a:bodyPr>
          <a:lstStyle/>
          <a:p>
            <a:r>
              <a:rPr lang="pt-BR" dirty="0" smtClean="0">
                <a:solidFill>
                  <a:srgbClr val="C00000"/>
                </a:solidFill>
              </a:rPr>
              <a:t>Diversidade cultural: característica incontornável da paisagem do século XXI</a:t>
            </a:r>
          </a:p>
          <a:p>
            <a:r>
              <a:rPr lang="pt-BR" dirty="0" smtClean="0"/>
              <a:t>Gestão da diversidade: grande desafio do nosso tempo</a:t>
            </a:r>
          </a:p>
          <a:p>
            <a:r>
              <a:rPr lang="pt-BR" dirty="0" smtClean="0"/>
              <a:t>Processos de </a:t>
            </a:r>
            <a:r>
              <a:rPr lang="pt-BR" dirty="0" err="1" smtClean="0"/>
              <a:t>interculturalidade</a:t>
            </a:r>
            <a:r>
              <a:rPr lang="pt-BR" dirty="0" smtClean="0"/>
              <a:t> transnacionais</a:t>
            </a:r>
          </a:p>
          <a:p>
            <a:pPr marL="0" indent="0">
              <a:buNone/>
            </a:pPr>
            <a:endParaRPr lang="pt-BR" dirty="0"/>
          </a:p>
        </p:txBody>
      </p:sp>
    </p:spTree>
    <p:extLst>
      <p:ext uri="{BB962C8B-B14F-4D97-AF65-F5344CB8AC3E}">
        <p14:creationId xmlns:p14="http://schemas.microsoft.com/office/powerpoint/2010/main" val="1404000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BR" dirty="0">
                <a:solidFill>
                  <a:srgbClr val="C00000"/>
                </a:solidFill>
              </a:rPr>
              <a:t>Globalização</a:t>
            </a:r>
          </a:p>
        </p:txBody>
      </p:sp>
      <p:sp>
        <p:nvSpPr>
          <p:cNvPr id="12291" name="Rectangle 3"/>
          <p:cNvSpPr>
            <a:spLocks noGrp="1" noChangeArrowheads="1"/>
          </p:cNvSpPr>
          <p:nvPr>
            <p:ph type="body" idx="1"/>
          </p:nvPr>
        </p:nvSpPr>
        <p:spPr/>
        <p:txBody>
          <a:bodyPr/>
          <a:lstStyle/>
          <a:p>
            <a:pPr>
              <a:lnSpc>
                <a:spcPct val="90000"/>
              </a:lnSpc>
              <a:buFontTx/>
              <a:buNone/>
            </a:pPr>
            <a:r>
              <a:rPr lang="pt-BR" sz="2800" dirty="0"/>
              <a:t>   Discrepância na datação refere-se ao modo pela qual é definida:</a:t>
            </a:r>
          </a:p>
          <a:p>
            <a:pPr>
              <a:lnSpc>
                <a:spcPct val="90000"/>
              </a:lnSpc>
            </a:pPr>
            <a:r>
              <a:rPr lang="pt-BR" sz="2800" dirty="0"/>
              <a:t>Século XVI: aspecto </a:t>
            </a:r>
            <a:r>
              <a:rPr lang="pt-BR" sz="2800" dirty="0" smtClean="0"/>
              <a:t>econômico</a:t>
            </a:r>
            <a:endParaRPr lang="pt-BR" sz="2800" dirty="0"/>
          </a:p>
          <a:p>
            <a:pPr>
              <a:lnSpc>
                <a:spcPct val="90000"/>
              </a:lnSpc>
            </a:pPr>
            <a:r>
              <a:rPr lang="pt-BR" sz="2800" dirty="0"/>
              <a:t>Meados do século XX: dimensão política e </a:t>
            </a:r>
            <a:r>
              <a:rPr lang="pt-BR" sz="2800" dirty="0" smtClean="0"/>
              <a:t>cultural</a:t>
            </a:r>
            <a:endParaRPr lang="pt-BR" sz="2800" dirty="0"/>
          </a:p>
          <a:p>
            <a:pPr>
              <a:lnSpc>
                <a:spcPct val="90000"/>
              </a:lnSpc>
            </a:pPr>
            <a:r>
              <a:rPr lang="pt-BR" sz="2800" dirty="0"/>
              <a:t>Nova configuração do globo</a:t>
            </a:r>
          </a:p>
          <a:p>
            <a:pPr>
              <a:lnSpc>
                <a:spcPct val="90000"/>
              </a:lnSpc>
            </a:pPr>
            <a:r>
              <a:rPr lang="pt-BR" sz="2800" dirty="0" err="1"/>
              <a:t>Complexificação</a:t>
            </a:r>
            <a:r>
              <a:rPr lang="pt-BR" sz="2800" dirty="0"/>
              <a:t> das </a:t>
            </a:r>
            <a:r>
              <a:rPr lang="pt-BR" sz="2800" dirty="0" smtClean="0"/>
              <a:t>tramas</a:t>
            </a:r>
            <a:endParaRPr lang="pt-BR" sz="2800" dirty="0"/>
          </a:p>
        </p:txBody>
      </p:sp>
    </p:spTree>
    <p:extLst>
      <p:ext uri="{BB962C8B-B14F-4D97-AF65-F5344CB8AC3E}">
        <p14:creationId xmlns:p14="http://schemas.microsoft.com/office/powerpoint/2010/main" val="3338962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pt-BR" dirty="0" smtClean="0"/>
              <a:t>A Globalização Imaginada</a:t>
            </a:r>
            <a:r>
              <a:rPr lang="pt-BR" dirty="0" smtClean="0">
                <a:solidFill>
                  <a:srgbClr val="FF0000"/>
                </a:solidFill>
              </a:rPr>
              <a:t/>
            </a:r>
            <a:br>
              <a:rPr lang="pt-BR" dirty="0" smtClean="0">
                <a:solidFill>
                  <a:srgbClr val="FF0000"/>
                </a:solidFill>
              </a:rPr>
            </a:br>
            <a:r>
              <a:rPr lang="pt-BR" dirty="0" err="1" smtClean="0">
                <a:solidFill>
                  <a:srgbClr val="C00000"/>
                </a:solidFill>
              </a:rPr>
              <a:t>Canclini</a:t>
            </a:r>
            <a:r>
              <a:rPr lang="pt-BR" dirty="0" smtClean="0">
                <a:solidFill>
                  <a:srgbClr val="C00000"/>
                </a:solidFill>
              </a:rPr>
              <a:t> </a:t>
            </a:r>
            <a:endParaRPr lang="pt-BR" dirty="0">
              <a:solidFill>
                <a:srgbClr val="C00000"/>
              </a:solidFill>
            </a:endParaRPr>
          </a:p>
        </p:txBody>
      </p:sp>
      <p:sp>
        <p:nvSpPr>
          <p:cNvPr id="14339" name="Rectangle 3"/>
          <p:cNvSpPr>
            <a:spLocks noGrp="1" noChangeArrowheads="1"/>
          </p:cNvSpPr>
          <p:nvPr>
            <p:ph type="body" idx="1"/>
          </p:nvPr>
        </p:nvSpPr>
        <p:spPr/>
        <p:txBody>
          <a:bodyPr/>
          <a:lstStyle/>
          <a:p>
            <a:pPr algn="ctr">
              <a:buNone/>
            </a:pPr>
            <a:r>
              <a:rPr lang="pt-BR" dirty="0" smtClean="0"/>
              <a:t>Embora </a:t>
            </a:r>
            <a:r>
              <a:rPr lang="pt-BR" dirty="0"/>
              <a:t>a globalização seja imaginada como co-presença e interação de todos os países, de todas as empresas e de todos os consumidores, é um processo segmentado e </a:t>
            </a:r>
            <a:r>
              <a:rPr lang="pt-BR" dirty="0" smtClean="0"/>
              <a:t>desigual</a:t>
            </a:r>
          </a:p>
          <a:p>
            <a:pPr algn="ctr">
              <a:buNone/>
            </a:pPr>
            <a:r>
              <a:rPr lang="pt-BR" dirty="0" smtClean="0">
                <a:solidFill>
                  <a:srgbClr val="FF0000"/>
                </a:solidFill>
                <a:latin typeface="Arial"/>
                <a:cs typeface="Arial"/>
              </a:rPr>
              <a:t>↓</a:t>
            </a:r>
            <a:endParaRPr lang="pt-BR" dirty="0" smtClean="0">
              <a:solidFill>
                <a:srgbClr val="FF0000"/>
              </a:solidFill>
            </a:endParaRPr>
          </a:p>
          <a:p>
            <a:pPr algn="ctr">
              <a:buNone/>
            </a:pPr>
            <a:r>
              <a:rPr lang="pt-BR" dirty="0" smtClean="0"/>
              <a:t>≠ conceito de globalização como unificação e homogeneização</a:t>
            </a:r>
            <a:endParaRPr lang="pt-BR" dirty="0"/>
          </a:p>
          <a:p>
            <a:endParaRPr lang="pt-BR" dirty="0"/>
          </a:p>
        </p:txBody>
      </p:sp>
    </p:spTree>
    <p:extLst>
      <p:ext uri="{BB962C8B-B14F-4D97-AF65-F5344CB8AC3E}">
        <p14:creationId xmlns:p14="http://schemas.microsoft.com/office/powerpoint/2010/main" val="3754561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pt-BR" dirty="0"/>
          </a:p>
        </p:txBody>
      </p:sp>
      <p:sp>
        <p:nvSpPr>
          <p:cNvPr id="13315" name="Rectangle 3"/>
          <p:cNvSpPr>
            <a:spLocks noGrp="1" noChangeArrowheads="1"/>
          </p:cNvSpPr>
          <p:nvPr>
            <p:ph type="body" idx="1"/>
          </p:nvPr>
        </p:nvSpPr>
        <p:spPr/>
        <p:txBody>
          <a:bodyPr>
            <a:normAutofit fontScale="92500" lnSpcReduction="20000"/>
          </a:bodyPr>
          <a:lstStyle/>
          <a:p>
            <a:pPr algn="ctr">
              <a:lnSpc>
                <a:spcPct val="90000"/>
              </a:lnSpc>
              <a:buNone/>
            </a:pPr>
            <a:r>
              <a:rPr lang="pt-BR" sz="2800" dirty="0"/>
              <a:t>Intensificação das dependências recíprocas: assimetria dos </a:t>
            </a:r>
            <a:r>
              <a:rPr lang="pt-BR" sz="2800" dirty="0" smtClean="0"/>
              <a:t>fluxos = processo segmentado e desigual.</a:t>
            </a:r>
          </a:p>
          <a:p>
            <a:pPr>
              <a:lnSpc>
                <a:spcPct val="90000"/>
              </a:lnSpc>
              <a:buNone/>
            </a:pPr>
            <a:endParaRPr lang="pt-BR" sz="2800" dirty="0" smtClean="0"/>
          </a:p>
          <a:p>
            <a:pPr algn="ctr">
              <a:lnSpc>
                <a:spcPct val="90000"/>
              </a:lnSpc>
              <a:buNone/>
            </a:pPr>
            <a:r>
              <a:rPr lang="pt-BR" sz="2800" dirty="0" smtClean="0"/>
              <a:t> De </a:t>
            </a:r>
            <a:r>
              <a:rPr lang="pt-BR" sz="2800" dirty="0"/>
              <a:t>um mundo</a:t>
            </a:r>
            <a:r>
              <a:rPr lang="pt-BR" sz="2800" dirty="0">
                <a:solidFill>
                  <a:srgbClr val="FF0000"/>
                </a:solidFill>
              </a:rPr>
              <a:t> </a:t>
            </a:r>
            <a:r>
              <a:rPr lang="pt-BR" sz="2800" u="sng" dirty="0">
                <a:solidFill>
                  <a:srgbClr val="C00000"/>
                </a:solidFill>
              </a:rPr>
              <a:t>multicultural</a:t>
            </a:r>
            <a:r>
              <a:rPr lang="pt-BR" sz="2800" dirty="0">
                <a:solidFill>
                  <a:srgbClr val="FF0000"/>
                </a:solidFill>
              </a:rPr>
              <a:t> </a:t>
            </a:r>
            <a:r>
              <a:rPr lang="pt-BR" sz="2800" dirty="0"/>
              <a:t>= justaposição de etnias ou grupos em uma cidade ou </a:t>
            </a:r>
            <a:r>
              <a:rPr lang="pt-BR" sz="2800" dirty="0" smtClean="0"/>
              <a:t>nação </a:t>
            </a:r>
          </a:p>
          <a:p>
            <a:pPr algn="ctr">
              <a:lnSpc>
                <a:spcPct val="90000"/>
              </a:lnSpc>
              <a:buNone/>
            </a:pPr>
            <a:r>
              <a:rPr lang="pt-BR" sz="2800" dirty="0" smtClean="0"/>
              <a:t>↓</a:t>
            </a:r>
          </a:p>
          <a:p>
            <a:pPr algn="ctr">
              <a:lnSpc>
                <a:spcPct val="90000"/>
              </a:lnSpc>
              <a:buNone/>
            </a:pPr>
            <a:r>
              <a:rPr lang="pt-BR" sz="2800" dirty="0" smtClean="0"/>
              <a:t> </a:t>
            </a:r>
            <a:r>
              <a:rPr lang="pt-BR" sz="2800" dirty="0" smtClean="0">
                <a:cs typeface="Arial" charset="0"/>
              </a:rPr>
              <a:t>mundo</a:t>
            </a:r>
            <a:r>
              <a:rPr lang="pt-BR" sz="2800" dirty="0" smtClean="0">
                <a:solidFill>
                  <a:srgbClr val="C00000"/>
                </a:solidFill>
                <a:cs typeface="Arial" charset="0"/>
              </a:rPr>
              <a:t> </a:t>
            </a:r>
            <a:r>
              <a:rPr lang="pt-BR" sz="2800" u="sng" dirty="0">
                <a:solidFill>
                  <a:srgbClr val="C00000"/>
                </a:solidFill>
                <a:cs typeface="Arial" charset="0"/>
              </a:rPr>
              <a:t>intercultural</a:t>
            </a:r>
            <a:r>
              <a:rPr lang="pt-BR" sz="2800" dirty="0">
                <a:solidFill>
                  <a:srgbClr val="C00000"/>
                </a:solidFill>
                <a:cs typeface="Arial" charset="0"/>
              </a:rPr>
              <a:t> </a:t>
            </a:r>
            <a:r>
              <a:rPr lang="pt-BR" sz="2800" dirty="0">
                <a:cs typeface="Arial" charset="0"/>
              </a:rPr>
              <a:t>globalizado = </a:t>
            </a:r>
            <a:r>
              <a:rPr lang="pt-BR" sz="2800" dirty="0" smtClean="0">
                <a:cs typeface="Arial" charset="0"/>
              </a:rPr>
              <a:t>os diferentes se encontram em um mesmo mundo e devem conviver em relações de negociação, conflito e trocas recíprocas - confrontação </a:t>
            </a:r>
            <a:r>
              <a:rPr lang="pt-BR" sz="2800" dirty="0">
                <a:cs typeface="Arial" charset="0"/>
              </a:rPr>
              <a:t>e </a:t>
            </a:r>
            <a:r>
              <a:rPr lang="pt-BR" sz="2800" dirty="0" smtClean="0">
                <a:cs typeface="Arial" charset="0"/>
              </a:rPr>
              <a:t>entrelaçamento</a:t>
            </a:r>
            <a:endParaRPr lang="pt-BR" sz="2800" dirty="0">
              <a:cs typeface="Arial" charset="0"/>
            </a:endParaRPr>
          </a:p>
          <a:p>
            <a:pPr algn="ctr">
              <a:lnSpc>
                <a:spcPct val="90000"/>
              </a:lnSpc>
              <a:buNone/>
            </a:pPr>
            <a:endParaRPr lang="pt-BR" sz="2800" dirty="0" smtClean="0">
              <a:cs typeface="Arial" charset="0"/>
            </a:endParaRPr>
          </a:p>
          <a:p>
            <a:pPr algn="ctr">
              <a:lnSpc>
                <a:spcPct val="90000"/>
              </a:lnSpc>
              <a:buNone/>
            </a:pPr>
            <a:r>
              <a:rPr lang="pt-BR" sz="2800" dirty="0" err="1" smtClean="0">
                <a:cs typeface="Arial" charset="0"/>
              </a:rPr>
              <a:t>Martín-Barbero</a:t>
            </a:r>
            <a:r>
              <a:rPr lang="pt-BR" sz="2800" dirty="0" smtClean="0">
                <a:cs typeface="Arial" charset="0"/>
              </a:rPr>
              <a:t>: “</a:t>
            </a:r>
            <a:r>
              <a:rPr lang="pt-BR" sz="2800" dirty="0" err="1" smtClean="0">
                <a:cs typeface="Arial" charset="0"/>
              </a:rPr>
              <a:t>Interculturalidade</a:t>
            </a:r>
            <a:r>
              <a:rPr lang="pt-BR" sz="2800" dirty="0" smtClean="0">
                <a:cs typeface="Arial" charset="0"/>
              </a:rPr>
              <a:t> nomeia a impossibilidade de uma diversidade cultural compreendida de cima”</a:t>
            </a:r>
            <a:endParaRPr lang="pt-BR" sz="2800" dirty="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Diferentes, Desiguales Y Desconectados </a:t>
            </a:r>
            <a:r>
              <a:rPr lang="pt-BR" sz="3200" dirty="0"/>
              <a:t>(2004)</a:t>
            </a:r>
            <a:r>
              <a:rPr lang="pt-BR" dirty="0"/>
              <a:t/>
            </a:r>
            <a:br>
              <a:rPr lang="pt-BR" dirty="0"/>
            </a:br>
            <a:r>
              <a:rPr lang="pt-BR" sz="2800" dirty="0" err="1">
                <a:solidFill>
                  <a:srgbClr val="C00000"/>
                </a:solidFill>
              </a:rPr>
              <a:t>Néstor</a:t>
            </a:r>
            <a:r>
              <a:rPr lang="pt-BR" sz="2800" dirty="0">
                <a:solidFill>
                  <a:srgbClr val="C00000"/>
                </a:solidFill>
              </a:rPr>
              <a:t> García </a:t>
            </a:r>
            <a:r>
              <a:rPr lang="pt-BR" sz="2800" dirty="0" err="1">
                <a:solidFill>
                  <a:srgbClr val="C00000"/>
                </a:solidFill>
              </a:rPr>
              <a:t>Canclini</a:t>
            </a:r>
            <a:endParaRPr lang="pt-BR" sz="2800" dirty="0">
              <a:solidFill>
                <a:srgbClr val="C00000"/>
              </a:solidFill>
            </a:endParaRPr>
          </a:p>
        </p:txBody>
      </p:sp>
      <p:sp>
        <p:nvSpPr>
          <p:cNvPr id="3" name="Espaço Reservado para Conteúdo 2"/>
          <p:cNvSpPr>
            <a:spLocks noGrp="1"/>
          </p:cNvSpPr>
          <p:nvPr>
            <p:ph idx="1"/>
          </p:nvPr>
        </p:nvSpPr>
        <p:spPr/>
        <p:txBody>
          <a:bodyPr/>
          <a:lstStyle/>
          <a:p>
            <a:pPr marL="0" indent="0">
              <a:buNone/>
            </a:pPr>
            <a:endParaRPr lang="pt-BR" b="1" dirty="0" smtClean="0">
              <a:solidFill>
                <a:srgbClr val="FF0000"/>
              </a:solidFill>
            </a:endParaRPr>
          </a:p>
          <a:p>
            <a:pPr marL="0" indent="0">
              <a:buNone/>
            </a:pPr>
            <a:r>
              <a:rPr lang="pt-BR" b="1" dirty="0" err="1" smtClean="0">
                <a:solidFill>
                  <a:srgbClr val="C00000"/>
                </a:solidFill>
              </a:rPr>
              <a:t>Interculturalidade</a:t>
            </a:r>
            <a:r>
              <a:rPr lang="pt-BR" b="1" dirty="0" smtClean="0">
                <a:solidFill>
                  <a:srgbClr val="FF0000"/>
                </a:solidFill>
              </a:rPr>
              <a:t> </a:t>
            </a:r>
            <a:r>
              <a:rPr lang="pt-BR" dirty="0" smtClean="0"/>
              <a:t>é o modo de produção do social que remete ao entrelaçamento, ao que sucede quando os grupos entram em relações e intercâmbios. Implica que os diferentes são o que são em relações de negociação, conflito e trocas recíprocas.</a:t>
            </a:r>
            <a:endParaRPr lang="pt-BR" dirty="0"/>
          </a:p>
        </p:txBody>
      </p:sp>
    </p:spTree>
    <p:extLst>
      <p:ext uri="{BB962C8B-B14F-4D97-AF65-F5344CB8AC3E}">
        <p14:creationId xmlns:p14="http://schemas.microsoft.com/office/powerpoint/2010/main" val="2127423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lstStyle/>
          <a:p>
            <a:endParaRPr lang="pt-BR" dirty="0" smtClean="0"/>
          </a:p>
          <a:p>
            <a:pPr>
              <a:buNone/>
            </a:pPr>
            <a:r>
              <a:rPr lang="pt-BR" dirty="0" smtClean="0"/>
              <a:t>    Ao intensificar as interdependências, a globalização exige maior disponibilidade para </a:t>
            </a:r>
            <a:r>
              <a:rPr lang="pt-BR" dirty="0" smtClean="0">
                <a:solidFill>
                  <a:srgbClr val="C00000"/>
                </a:solidFill>
              </a:rPr>
              <a:t>conviver diariamente com os diferentes </a:t>
            </a:r>
            <a:r>
              <a:rPr lang="pt-BR" dirty="0" smtClean="0"/>
              <a:t>e aumenta os riscos – reais e imaginários – de que essas diferenças se tornem </a:t>
            </a:r>
            <a:r>
              <a:rPr lang="pt-BR" dirty="0" smtClean="0">
                <a:solidFill>
                  <a:srgbClr val="C00000"/>
                </a:solidFill>
              </a:rPr>
              <a:t>conflituosas</a:t>
            </a:r>
            <a:r>
              <a:rPr lang="pt-BR" dirty="0" smtClean="0"/>
              <a:t>. </a:t>
            </a:r>
          </a:p>
          <a:p>
            <a:pPr>
              <a:buNone/>
            </a:pPr>
            <a:r>
              <a:rPr lang="pt-BR" dirty="0" smtClean="0"/>
              <a:t>    O incremento dos choques indica que suportamos mal tanta proximidade.</a:t>
            </a:r>
            <a:endParaRPr lang="pt-BR" dirty="0"/>
          </a:p>
        </p:txBody>
      </p:sp>
      <p:sp>
        <p:nvSpPr>
          <p:cNvPr id="3" name="Espaço Reservado para Número de Slide 2"/>
          <p:cNvSpPr>
            <a:spLocks noGrp="1"/>
          </p:cNvSpPr>
          <p:nvPr>
            <p:ph type="sldNum" sz="quarter" idx="12"/>
          </p:nvPr>
        </p:nvSpPr>
        <p:spPr/>
        <p:txBody>
          <a:bodyPr/>
          <a:lstStyle/>
          <a:p>
            <a:fld id="{1F0BF610-000D-49D3-A6BC-38CADBB87A08}" type="slidenum">
              <a:rPr lang="pt-BR" smtClean="0"/>
              <a:pPr/>
              <a:t>45</a:t>
            </a:fld>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pt-BR" dirty="0" smtClean="0"/>
              <a:t>   “A relação entre cada cultura e um território específico, sem desaparecer, está sendo alterada pelo deslocamento de enormes massas de imigrantes, exilados, turistas e outros viajantes, assim como pela crescente interdependência de cada sociedade com muitas outras, próximas e longínquas.“</a:t>
            </a:r>
            <a:endParaRPr lang="pt-BR" dirty="0"/>
          </a:p>
        </p:txBody>
      </p:sp>
      <p:sp>
        <p:nvSpPr>
          <p:cNvPr id="5" name="Título 1"/>
          <p:cNvSpPr>
            <a:spLocks noGrp="1"/>
          </p:cNvSpPr>
          <p:nvPr>
            <p:ph type="title"/>
          </p:nvPr>
        </p:nvSpPr>
        <p:spPr/>
        <p:txBody>
          <a:bodyPr>
            <a:normAutofit fontScale="90000"/>
          </a:bodyPr>
          <a:lstStyle/>
          <a:p>
            <a:r>
              <a:rPr lang="pt-BR" dirty="0" smtClean="0">
                <a:solidFill>
                  <a:srgbClr val="FF0000"/>
                </a:solidFill>
              </a:rPr>
              <a:t/>
            </a:r>
            <a:br>
              <a:rPr lang="pt-BR" dirty="0" smtClean="0">
                <a:solidFill>
                  <a:srgbClr val="FF0000"/>
                </a:solidFill>
              </a:rPr>
            </a:br>
            <a:r>
              <a:rPr lang="pt-BR" dirty="0" err="1" smtClean="0"/>
              <a:t>Conflictos</a:t>
            </a:r>
            <a:r>
              <a:rPr lang="pt-BR" dirty="0" smtClean="0"/>
              <a:t> </a:t>
            </a:r>
            <a:r>
              <a:rPr lang="pt-BR" dirty="0" err="1" smtClean="0"/>
              <a:t>Interculturares</a:t>
            </a:r>
            <a:r>
              <a:rPr lang="pt-BR" dirty="0" smtClean="0"/>
              <a:t> </a:t>
            </a:r>
            <a:br>
              <a:rPr lang="pt-BR" dirty="0" smtClean="0"/>
            </a:br>
            <a:r>
              <a:rPr lang="pt-BR" sz="3200" dirty="0" err="1" smtClean="0">
                <a:solidFill>
                  <a:srgbClr val="C00000"/>
                </a:solidFill>
              </a:rPr>
              <a:t>Néstor</a:t>
            </a:r>
            <a:r>
              <a:rPr lang="pt-BR" sz="3200" dirty="0" smtClean="0">
                <a:solidFill>
                  <a:srgbClr val="C00000"/>
                </a:solidFill>
              </a:rPr>
              <a:t> García </a:t>
            </a:r>
            <a:r>
              <a:rPr lang="pt-BR" sz="3200" dirty="0" err="1" smtClean="0">
                <a:solidFill>
                  <a:srgbClr val="C00000"/>
                </a:solidFill>
              </a:rPr>
              <a:t>Canclini</a:t>
            </a:r>
            <a:r>
              <a:rPr lang="pt-BR" dirty="0" smtClean="0">
                <a:solidFill>
                  <a:srgbClr val="FF0000"/>
                </a:solidFill>
              </a:rPr>
              <a:t/>
            </a:r>
            <a:br>
              <a:rPr lang="pt-BR" dirty="0" smtClean="0">
                <a:solidFill>
                  <a:srgbClr val="FF0000"/>
                </a:solidFill>
              </a:rPr>
            </a:br>
            <a:endParaRPr lang="pt-B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623634"/>
            <a:ext cx="8229600" cy="1143000"/>
          </a:xfrm>
        </p:spPr>
        <p:txBody>
          <a:bodyPr/>
          <a:lstStyle/>
          <a:p>
            <a:r>
              <a:rPr lang="pt-BR" dirty="0" smtClean="0">
                <a:solidFill>
                  <a:srgbClr val="C00000"/>
                </a:solidFill>
              </a:rPr>
              <a:t>VENEZA</a:t>
            </a:r>
            <a:endParaRPr lang="pt-BR" dirty="0">
              <a:solidFill>
                <a:srgbClr val="C00000"/>
              </a:solidFill>
            </a:endParaRPr>
          </a:p>
        </p:txBody>
      </p:sp>
      <p:pic>
        <p:nvPicPr>
          <p:cNvPr id="1026" name="Picture 2" descr="Resultado de imagem para veneza com muitos turist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284" y="2329739"/>
            <a:ext cx="6652276" cy="3754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veneza com muitos turi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4" y="623634"/>
            <a:ext cx="2125712" cy="129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72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C00000"/>
                </a:solidFill>
              </a:rPr>
              <a:t>Veneza</a:t>
            </a:r>
            <a:r>
              <a:rPr lang="pt-BR" dirty="0" smtClean="0"/>
              <a:t> – 2020 - Pandemia</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30" y="1052736"/>
            <a:ext cx="6783517" cy="4525963"/>
          </a:xfrm>
        </p:spPr>
      </p:pic>
      <p:pic>
        <p:nvPicPr>
          <p:cNvPr id="5" name="Espaço Reservado para Conteú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394" y="4941168"/>
            <a:ext cx="2619375" cy="1743075"/>
          </a:xfrm>
          <a:prstGeom prst="rect">
            <a:avLst/>
          </a:prstGeom>
        </p:spPr>
      </p:pic>
    </p:spTree>
    <p:extLst>
      <p:ext uri="{BB962C8B-B14F-4D97-AF65-F5344CB8AC3E}">
        <p14:creationId xmlns:p14="http://schemas.microsoft.com/office/powerpoint/2010/main" val="1204477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http://16411-presscdn-0-65.pagely.netdna-cdn.com/wp-content/uploads/2016/04/5053.BC_021-copy-960x4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11204" y="4077072"/>
            <a:ext cx="5852160" cy="2621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ll, east of Nogales, Arizona, 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0" cy="859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0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CORONATION</a:t>
            </a:r>
            <a:r>
              <a:rPr lang="pt-BR" dirty="0" smtClean="0"/>
              <a:t> (2020)</a:t>
            </a:r>
            <a:br>
              <a:rPr lang="pt-BR" dirty="0" smtClean="0"/>
            </a:br>
            <a:r>
              <a:rPr lang="pt-BR" dirty="0" smtClean="0"/>
              <a:t>Ai </a:t>
            </a:r>
            <a:r>
              <a:rPr lang="pt-BR" dirty="0" err="1" smtClean="0"/>
              <a:t>Weiwei</a:t>
            </a:r>
            <a:r>
              <a:rPr lang="pt-BR" dirty="0" smtClean="0"/>
              <a:t> </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Documentário sobre o </a:t>
            </a:r>
            <a:r>
              <a:rPr lang="pt-BR" dirty="0" err="1" smtClean="0"/>
              <a:t>lockdown</a:t>
            </a:r>
            <a:r>
              <a:rPr lang="pt-BR" dirty="0" smtClean="0"/>
              <a:t> in Wuhan, China.</a:t>
            </a:r>
          </a:p>
          <a:p>
            <a:r>
              <a:rPr lang="pt-BR" dirty="0" smtClean="0"/>
              <a:t>01/12/19 - primeiro paciente com Covid-19 foi identificado em Wuhan.</a:t>
            </a:r>
          </a:p>
          <a:p>
            <a:r>
              <a:rPr lang="pt-BR" dirty="0" smtClean="0"/>
              <a:t>A doença tornou-se uma pandemia global, com 22.589.017 infectados e 792.475 mortos no mundo (21/08/20).</a:t>
            </a:r>
          </a:p>
          <a:p>
            <a:r>
              <a:rPr lang="pt-BR" dirty="0" smtClean="0"/>
              <a:t>O filme examina o controle estatal chinês frente à pandemia</a:t>
            </a:r>
            <a:r>
              <a:rPr lang="pt-BR" dirty="0"/>
              <a:t> </a:t>
            </a:r>
            <a:r>
              <a:rPr lang="pt-BR" dirty="0" smtClean="0"/>
              <a:t>– vigilância e extremo controle social. O impacto do vírus no espaço individual e coletivo.</a:t>
            </a:r>
          </a:p>
          <a:p>
            <a:r>
              <a:rPr lang="pt-BR" dirty="0" smtClean="0"/>
              <a:t>Evidencia a perda de confiança na sociedade, na transparência e no respeito pela humanidade.</a:t>
            </a:r>
          </a:p>
          <a:p>
            <a:r>
              <a:rPr lang="pt-BR" dirty="0" smtClean="0"/>
              <a:t>Questão existencial: pode a civilização sobreviver sem humanidade?</a:t>
            </a:r>
            <a:r>
              <a:rPr lang="pt-BR" dirty="0">
                <a:hlinkClick r:id="rId2"/>
              </a:rPr>
              <a:t> </a:t>
            </a:r>
            <a:endParaRPr lang="pt-BR" dirty="0" smtClean="0">
              <a:hlinkClick r:id="rId2"/>
            </a:endParaRPr>
          </a:p>
          <a:p>
            <a:r>
              <a:rPr lang="pt-BR" dirty="0" smtClean="0">
                <a:hlinkClick r:id="rId2"/>
              </a:rPr>
              <a:t>https</a:t>
            </a:r>
            <a:r>
              <a:rPr lang="pt-BR" dirty="0">
                <a:hlinkClick r:id="rId2"/>
              </a:rPr>
              <a:t>://</a:t>
            </a:r>
            <a:r>
              <a:rPr lang="pt-BR" dirty="0" smtClean="0">
                <a:hlinkClick r:id="rId2"/>
              </a:rPr>
              <a:t>www.youtube.com/watch?v=uL4X26wEDQw</a:t>
            </a:r>
            <a:endParaRPr lang="pt-BR" dirty="0" smtClean="0"/>
          </a:p>
          <a:p>
            <a:r>
              <a:rPr lang="pt-BR" dirty="0">
                <a:hlinkClick r:id="rId3"/>
              </a:rPr>
              <a:t>https://www.aiweiwei.com/coronation</a:t>
            </a:r>
            <a:endParaRPr lang="pt-BR" dirty="0"/>
          </a:p>
        </p:txBody>
      </p:sp>
    </p:spTree>
    <p:extLst>
      <p:ext uri="{BB962C8B-B14F-4D97-AF65-F5344CB8AC3E}">
        <p14:creationId xmlns:p14="http://schemas.microsoft.com/office/powerpoint/2010/main" val="560491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Altar, Colonia Libertad, Tijuana, Mexico, 201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1382" y="1600200"/>
            <a:ext cx="602123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743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descr="http://images.huffingtonpost.com/2015-11-30-1448880424-7415199-150108editoria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9742" y="1600200"/>
            <a:ext cx="678451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037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42" name="Picture 2" descr="http://www.sbs.com.au/news/sites/sbs.com.au.news/files/20151004001184375674-original.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16324"/>
            <a:ext cx="4038600" cy="269371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m para refuge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16224"/>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m para refuge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403" y="4221088"/>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80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descr="http://az616578.vo.msecnd.net/files/2016/04/03/635952957126529309-541654253_98df82f6437741eabdc220b3d64081e9_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1135" y="1600200"/>
            <a:ext cx="680172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871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9218" name="Picture 2" descr="http://one-europe.info/user/files/Andreea%20Anastasiu/Refugee%20Wome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5405" y="1600200"/>
            <a:ext cx="67931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8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146" name="Picture 2" descr="http://storage.torontosun.com/v1/blogs-prod-photos/2/1/6/8/9/216890135342e1257fb5115a986a20b6.jpg?stmp=144160115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15319"/>
            <a:ext cx="6096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04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C00000"/>
                </a:solidFill>
              </a:rPr>
              <a:t>Brasil</a:t>
            </a:r>
            <a:endParaRPr lang="pt-BR" dirty="0">
              <a:solidFill>
                <a:srgbClr val="C00000"/>
              </a:solidFill>
            </a:endParaRPr>
          </a:p>
        </p:txBody>
      </p:sp>
      <p:pic>
        <p:nvPicPr>
          <p:cNvPr id="12290" name="Picture 2" descr="http://f.i.uol.com.br/folha/mercado/images/15283123.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812" y="1848644"/>
            <a:ext cx="6048375"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58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Nuevas</a:t>
            </a:r>
            <a:r>
              <a:rPr lang="pt-BR" dirty="0"/>
              <a:t> </a:t>
            </a:r>
            <a:r>
              <a:rPr lang="pt-BR" dirty="0" smtClean="0"/>
              <a:t>minorias, </a:t>
            </a:r>
            <a:r>
              <a:rPr lang="pt-BR" dirty="0" err="1" smtClean="0"/>
              <a:t>nuevos</a:t>
            </a:r>
            <a:r>
              <a:rPr lang="pt-BR" dirty="0" smtClean="0"/>
              <a:t> </a:t>
            </a:r>
            <a:r>
              <a:rPr lang="pt-BR" dirty="0" err="1" smtClean="0"/>
              <a:t>derechos</a:t>
            </a:r>
            <a:r>
              <a:rPr lang="pt-BR" dirty="0" smtClean="0"/>
              <a:t/>
            </a:r>
            <a:br>
              <a:rPr lang="pt-BR" dirty="0" smtClean="0"/>
            </a:br>
            <a:r>
              <a:rPr lang="pt-BR" sz="4000" dirty="0" err="1" smtClean="0">
                <a:solidFill>
                  <a:srgbClr val="C00000"/>
                </a:solidFill>
              </a:rPr>
              <a:t>Homi</a:t>
            </a:r>
            <a:r>
              <a:rPr lang="pt-BR" sz="4000" dirty="0" smtClean="0">
                <a:solidFill>
                  <a:srgbClr val="C00000"/>
                </a:solidFill>
              </a:rPr>
              <a:t> </a:t>
            </a:r>
            <a:r>
              <a:rPr lang="pt-BR" sz="4000" dirty="0" err="1" smtClean="0">
                <a:solidFill>
                  <a:srgbClr val="C00000"/>
                </a:solidFill>
              </a:rPr>
              <a:t>Bhabha</a:t>
            </a:r>
            <a:endParaRPr lang="pt-BR" sz="4000"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smtClean="0"/>
              <a:t>“O </a:t>
            </a:r>
            <a:r>
              <a:rPr lang="pt-BR" dirty="0" smtClean="0"/>
              <a:t>problema do indocumentado, o sem papéis - </a:t>
            </a:r>
            <a:r>
              <a:rPr lang="pt-BR" i="1" dirty="0" err="1" smtClean="0"/>
              <a:t>sans</a:t>
            </a:r>
            <a:r>
              <a:rPr lang="pt-BR" i="1" dirty="0" smtClean="0"/>
              <a:t> </a:t>
            </a:r>
            <a:r>
              <a:rPr lang="pt-BR" i="1" dirty="0" err="1" smtClean="0"/>
              <a:t>papiers</a:t>
            </a:r>
            <a:r>
              <a:rPr lang="pt-BR" i="1" dirty="0" smtClean="0"/>
              <a:t> </a:t>
            </a:r>
            <a:r>
              <a:rPr lang="pt-BR" dirty="0" smtClean="0"/>
              <a:t>-, supõe uma condição simbólica, física, de </a:t>
            </a:r>
            <a:r>
              <a:rPr lang="pt-BR" dirty="0" err="1" smtClean="0"/>
              <a:t>invisibilização</a:t>
            </a:r>
            <a:r>
              <a:rPr lang="pt-BR" dirty="0" smtClean="0"/>
              <a:t> e </a:t>
            </a:r>
            <a:r>
              <a:rPr lang="pt-BR" dirty="0" err="1" smtClean="0"/>
              <a:t>borramento</a:t>
            </a:r>
            <a:r>
              <a:rPr lang="pt-BR" dirty="0" smtClean="0"/>
              <a:t>, que deveria ocupar, segundo meu ponto de vista, o centro de nosso compromisso e nossas aspirações curriculares” (p.69).</a:t>
            </a:r>
            <a:endParaRPr lang="pt-BR" dirty="0"/>
          </a:p>
        </p:txBody>
      </p:sp>
    </p:spTree>
    <p:extLst>
      <p:ext uri="{BB962C8B-B14F-4D97-AF65-F5344CB8AC3E}">
        <p14:creationId xmlns:p14="http://schemas.microsoft.com/office/powerpoint/2010/main" val="359378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Pele </a:t>
            </a:r>
            <a:r>
              <a:rPr lang="pt-BR" dirty="0"/>
              <a:t>negra, máscara branca (</a:t>
            </a:r>
            <a:r>
              <a:rPr lang="pt-BR" dirty="0" smtClean="0"/>
              <a:t>1952)</a:t>
            </a:r>
            <a:br>
              <a:rPr lang="pt-BR" dirty="0" smtClean="0"/>
            </a:br>
            <a:r>
              <a:rPr lang="pt-BR" sz="4000" dirty="0" smtClean="0">
                <a:solidFill>
                  <a:srgbClr val="C00000"/>
                </a:solidFill>
              </a:rPr>
              <a:t>Franz </a:t>
            </a:r>
            <a:r>
              <a:rPr lang="pt-BR" sz="4000" dirty="0" err="1" smtClean="0">
                <a:solidFill>
                  <a:srgbClr val="C00000"/>
                </a:solidFill>
              </a:rPr>
              <a:t>Fanon</a:t>
            </a:r>
            <a:endParaRPr lang="pt-BR" sz="4000"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smtClean="0"/>
              <a:t>“A liberdade requer visibilidade, mas para isso é necessário um mundo de outros”.</a:t>
            </a:r>
          </a:p>
          <a:p>
            <a:pPr marL="0" indent="0" algn="just">
              <a:buNone/>
            </a:pPr>
            <a:endParaRPr lang="pt-BR" b="1" dirty="0"/>
          </a:p>
          <a:p>
            <a:pPr marL="0" indent="0" algn="r">
              <a:buNone/>
            </a:pPr>
            <a:r>
              <a:rPr lang="pt-BR" dirty="0" smtClean="0"/>
              <a:t>  </a:t>
            </a:r>
            <a:endParaRPr lang="pt-BR" dirty="0"/>
          </a:p>
          <a:p>
            <a:endParaRPr lang="pt-BR" dirty="0"/>
          </a:p>
          <a:p>
            <a:endParaRPr lang="pt-BR" dirty="0"/>
          </a:p>
        </p:txBody>
      </p:sp>
    </p:spTree>
    <p:extLst>
      <p:ext uri="{BB962C8B-B14F-4D97-AF65-F5344CB8AC3E}">
        <p14:creationId xmlns:p14="http://schemas.microsoft.com/office/powerpoint/2010/main" val="3823278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Diversidade em Convergência</a:t>
            </a:r>
            <a:r>
              <a:rPr lang="pt-BR" dirty="0" smtClean="0">
                <a:solidFill>
                  <a:srgbClr val="FF0000"/>
                </a:solidFill>
              </a:rPr>
              <a:t/>
            </a:r>
            <a:br>
              <a:rPr lang="pt-BR" dirty="0" smtClean="0">
                <a:solidFill>
                  <a:srgbClr val="FF0000"/>
                </a:solidFill>
              </a:rPr>
            </a:br>
            <a:r>
              <a:rPr lang="pt-BR" dirty="0" smtClean="0">
                <a:solidFill>
                  <a:srgbClr val="C00000"/>
                </a:solidFill>
              </a:rPr>
              <a:t>Jésus </a:t>
            </a:r>
            <a:r>
              <a:rPr lang="pt-BR" dirty="0" err="1" smtClean="0">
                <a:solidFill>
                  <a:srgbClr val="C00000"/>
                </a:solidFill>
              </a:rPr>
              <a:t>Martín-Barbero</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t>“A globalização é um movimento que, ao fazer da comunicação e da informação a chave de um novo modelo de sociedade, empurra todas as sociedades para uma intensificação de seus contatos e conflitos, expondo as culturas umas às outras de modo inédito”.</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FF0000"/>
                </a:solidFill>
              </a:rPr>
              <a:t>Uniformes do exército brasileiro </a:t>
            </a:r>
            <a:r>
              <a:rPr lang="pt-BR" dirty="0" smtClean="0"/>
              <a:t/>
            </a:r>
            <a:br>
              <a:rPr lang="pt-BR" dirty="0" smtClean="0"/>
            </a:br>
            <a:r>
              <a:rPr lang="pt-BR" dirty="0" err="1" smtClean="0"/>
              <a:t>Made</a:t>
            </a:r>
            <a:r>
              <a:rPr lang="pt-BR" dirty="0" smtClean="0">
                <a:solidFill>
                  <a:srgbClr val="FF0000"/>
                </a:solidFill>
              </a:rPr>
              <a:t> </a:t>
            </a:r>
            <a:r>
              <a:rPr lang="pt-BR" b="1" dirty="0" smtClean="0">
                <a:solidFill>
                  <a:srgbClr val="FF0000"/>
                </a:solidFill>
              </a:rPr>
              <a:t>in China</a:t>
            </a:r>
            <a:endParaRPr lang="pt-BR" b="1" dirty="0">
              <a:solidFill>
                <a:srgbClr val="FF0000"/>
              </a:solidFill>
            </a:endParaRPr>
          </a:p>
        </p:txBody>
      </p:sp>
      <p:sp>
        <p:nvSpPr>
          <p:cNvPr id="3" name="Espaço Reservado para Conteúdo 2"/>
          <p:cNvSpPr>
            <a:spLocks noGrp="1"/>
          </p:cNvSpPr>
          <p:nvPr>
            <p:ph idx="1"/>
          </p:nvPr>
        </p:nvSpPr>
        <p:spPr>
          <a:blipFill>
            <a:blip r:embed="rId2" cstate="print"/>
            <a:stretch>
              <a:fillRect/>
            </a:stretch>
          </a:blipFill>
        </p:spPr>
        <p:txBody>
          <a:bodyPr/>
          <a:lstStyle/>
          <a:p>
            <a:pPr marL="0" indent="0">
              <a:buNone/>
            </a:pPr>
            <a:r>
              <a:rPr lang="pt-BR" dirty="0" smtClean="0">
                <a:hlinkClick r:id="rId3"/>
              </a:rPr>
              <a:t>http://www.eb.mil.br/web/imprensa/resenha/-/journal_content/56/18107/860650;jsessionid=6C37B8896C5DE3CAF88E25B4392DC5DF.lr1?refererPlid=18115#.VRwHZvnF-nk</a:t>
            </a:r>
            <a:endParaRPr lang="pt-BR" dirty="0" smtClean="0"/>
          </a:p>
          <a:p>
            <a:pPr marL="0" indent="0">
              <a:buNone/>
            </a:pPr>
            <a:endParaRPr lang="pt-BR" dirty="0"/>
          </a:p>
          <a:p>
            <a:pPr marL="0" indent="0" algn="r">
              <a:buNone/>
            </a:pPr>
            <a:r>
              <a:rPr lang="pt-BR" dirty="0" smtClean="0">
                <a:solidFill>
                  <a:srgbClr val="C00000"/>
                </a:solidFill>
              </a:rPr>
              <a:t>2011</a:t>
            </a:r>
          </a:p>
          <a:p>
            <a:pPr marL="0" indent="0">
              <a:buNone/>
            </a:pPr>
            <a:endParaRPr lang="pt-BR" dirty="0" smtClean="0"/>
          </a:p>
          <a:p>
            <a:endParaRPr lang="pt-BR" dirty="0" smtClean="0"/>
          </a:p>
          <a:p>
            <a:endParaRPr lang="pt-BR" dirty="0"/>
          </a:p>
        </p:txBody>
      </p:sp>
    </p:spTree>
    <p:extLst>
      <p:ext uri="{BB962C8B-B14F-4D97-AF65-F5344CB8AC3E}">
        <p14:creationId xmlns:p14="http://schemas.microsoft.com/office/powerpoint/2010/main" val="37299174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Diversidade em Convergência</a:t>
            </a:r>
            <a:r>
              <a:rPr lang="pt-BR" dirty="0" smtClean="0">
                <a:solidFill>
                  <a:srgbClr val="FF0000"/>
                </a:solidFill>
              </a:rPr>
              <a:t/>
            </a:r>
            <a:br>
              <a:rPr lang="pt-BR" dirty="0" smtClean="0">
                <a:solidFill>
                  <a:srgbClr val="FF0000"/>
                </a:solidFill>
              </a:rPr>
            </a:br>
            <a:r>
              <a:rPr lang="pt-BR" dirty="0" smtClean="0">
                <a:solidFill>
                  <a:srgbClr val="C00000"/>
                </a:solidFill>
              </a:rPr>
              <a:t>Jésus </a:t>
            </a:r>
            <a:r>
              <a:rPr lang="pt-BR" dirty="0" err="1" smtClean="0">
                <a:solidFill>
                  <a:srgbClr val="C00000"/>
                </a:solidFill>
              </a:rPr>
              <a:t>Martín-Barbero</a:t>
            </a:r>
            <a:endParaRPr lang="pt-BR" dirty="0">
              <a:solidFill>
                <a:srgbClr val="C00000"/>
              </a:solidFill>
            </a:endParaRPr>
          </a:p>
        </p:txBody>
      </p:sp>
      <p:sp>
        <p:nvSpPr>
          <p:cNvPr id="3" name="Espaço Reservado para Conteúdo 2"/>
          <p:cNvSpPr>
            <a:spLocks noGrp="1"/>
          </p:cNvSpPr>
          <p:nvPr>
            <p:ph idx="1"/>
          </p:nvPr>
        </p:nvSpPr>
        <p:spPr/>
        <p:txBody>
          <a:bodyPr>
            <a:normAutofit fontScale="92500"/>
          </a:bodyPr>
          <a:lstStyle/>
          <a:p>
            <a:r>
              <a:rPr lang="pt-BR" dirty="0" smtClean="0"/>
              <a:t>“</a:t>
            </a:r>
            <a:r>
              <a:rPr lang="pt-BR" dirty="0" smtClean="0"/>
              <a:t>Comunidades culturais estão se convertendo em um âmbito crucial de recriação do sentido das coletividades, de reinvenção das suas identidades, de renovação dos usos de seus patrimônios, de sua reconversão em espaço de articulação produtiva entre o local e o global.” </a:t>
            </a:r>
          </a:p>
          <a:p>
            <a:r>
              <a:rPr lang="pt-BR" dirty="0" smtClean="0"/>
              <a:t>Condições do traduzível e do indecifrável de cada cultura ao mesmo tempo (limites do intercâmbio</a:t>
            </a:r>
            <a:r>
              <a:rPr lang="pt-BR" dirty="0" smtClean="0"/>
              <a:t>).</a:t>
            </a:r>
            <a:endParaRPr lang="pt-BR"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pt-BR" dirty="0" smtClean="0">
                <a:solidFill>
                  <a:srgbClr val="C00000"/>
                </a:solidFill>
              </a:rPr>
              <a:t>Papel facilitador das tecnologias</a:t>
            </a:r>
            <a:endParaRPr lang="pt-BR" dirty="0">
              <a:solidFill>
                <a:srgbClr val="C00000"/>
              </a:solidFill>
            </a:endParaRPr>
          </a:p>
        </p:txBody>
      </p:sp>
      <p:sp>
        <p:nvSpPr>
          <p:cNvPr id="36867" name="Rectangle 3"/>
          <p:cNvSpPr>
            <a:spLocks noGrp="1" noChangeArrowheads="1"/>
          </p:cNvSpPr>
          <p:nvPr>
            <p:ph type="body" idx="1"/>
          </p:nvPr>
        </p:nvSpPr>
        <p:spPr/>
        <p:txBody>
          <a:bodyPr>
            <a:normAutofit fontScale="92500"/>
          </a:bodyPr>
          <a:lstStyle/>
          <a:p>
            <a:pPr>
              <a:buNone/>
            </a:pPr>
            <a:endParaRPr lang="pt-BR" dirty="0" smtClean="0"/>
          </a:p>
          <a:p>
            <a:r>
              <a:rPr lang="pt-BR" dirty="0" smtClean="0">
                <a:solidFill>
                  <a:srgbClr val="C00000"/>
                </a:solidFill>
              </a:rPr>
              <a:t>Martín-</a:t>
            </a:r>
            <a:r>
              <a:rPr lang="pt-BR" dirty="0" err="1" smtClean="0">
                <a:solidFill>
                  <a:srgbClr val="C00000"/>
                </a:solidFill>
              </a:rPr>
              <a:t>Barbero</a:t>
            </a:r>
            <a:r>
              <a:rPr lang="pt-BR" dirty="0" smtClean="0"/>
              <a:t>: “Atravessamos uma revolução tecnológica cuja peculiaridade não reside tanto em introduzir uma quantidade inusitada de novas máquinas em nossas sociedades, mas, sim, em configurar um novo ambiente ou ecossistema comunicativo.” – novos modos de habitar o mundo, novas relações e formas do laço social. Novas representações e escrituras.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3107" y="260648"/>
            <a:ext cx="8229600" cy="1143000"/>
          </a:xfrm>
        </p:spPr>
        <p:txBody>
          <a:bodyPr>
            <a:normAutofit fontScale="90000"/>
          </a:bodyPr>
          <a:lstStyle/>
          <a:p>
            <a:r>
              <a:rPr lang="pt-BR" dirty="0" smtClean="0"/>
              <a:t/>
            </a:r>
            <a:br>
              <a:rPr lang="pt-BR" dirty="0" smtClean="0"/>
            </a:br>
            <a:r>
              <a:rPr lang="pt-BR" dirty="0" smtClean="0"/>
              <a:t>Não-lugares</a:t>
            </a:r>
            <a:r>
              <a:rPr lang="pt-BR" dirty="0" smtClean="0">
                <a:solidFill>
                  <a:srgbClr val="FF0000"/>
                </a:solidFill>
              </a:rPr>
              <a:t/>
            </a:r>
            <a:br>
              <a:rPr lang="pt-BR" dirty="0" smtClean="0">
                <a:solidFill>
                  <a:srgbClr val="FF0000"/>
                </a:solidFill>
              </a:rPr>
            </a:br>
            <a:r>
              <a:rPr lang="pt-BR" dirty="0" smtClean="0">
                <a:solidFill>
                  <a:srgbClr val="C00000"/>
                </a:solidFill>
              </a:rPr>
              <a:t>Marc </a:t>
            </a:r>
            <a:r>
              <a:rPr lang="pt-BR" dirty="0" err="1" smtClean="0">
                <a:solidFill>
                  <a:srgbClr val="C00000"/>
                </a:solidFill>
              </a:rPr>
              <a:t>Augés</a:t>
            </a:r>
            <a:r>
              <a:rPr lang="pt-BR" dirty="0" smtClean="0">
                <a:solidFill>
                  <a:srgbClr val="FF0000"/>
                </a:solidFill>
              </a:rPr>
              <a:t/>
            </a:r>
            <a:br>
              <a:rPr lang="pt-BR" dirty="0" smtClean="0">
                <a:solidFill>
                  <a:srgbClr val="FF0000"/>
                </a:solidFill>
              </a:rPr>
            </a:b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pt-BR" dirty="0" smtClean="0"/>
              <a:t>“Se os imigrantes inquietam tanto (e muitas vezes de maneira tão abstrata) as pessoas instaladas, talvez seja, em primeiro lugar, porque eles lhes demonstram a relatividade das certezas inscritas no solo.”</a:t>
            </a:r>
          </a:p>
          <a:p>
            <a:pPr algn="just"/>
            <a:r>
              <a:rPr lang="pt-BR" dirty="0" smtClean="0"/>
              <a:t>“A experiência do não-lugar é hoje um componente essencial de toda existência social.”</a:t>
            </a:r>
          </a:p>
          <a:p>
            <a:pPr algn="just"/>
            <a:r>
              <a:rPr lang="pt-BR" dirty="0" smtClean="0"/>
              <a:t>Lugar = cultura localizada no tempo e no espaço</a:t>
            </a:r>
          </a:p>
          <a:p>
            <a:pPr algn="just"/>
            <a:r>
              <a:rPr lang="pt-BR" dirty="0" smtClean="0"/>
              <a:t>Não-lugar = espaço que não pode se definir nem como </a:t>
            </a:r>
            <a:r>
              <a:rPr lang="pt-BR" dirty="0" err="1" smtClean="0"/>
              <a:t>identitário</a:t>
            </a:r>
            <a:r>
              <a:rPr lang="pt-BR" dirty="0" smtClean="0"/>
              <a:t>, nem como relacional, nem como histórico.</a:t>
            </a:r>
          </a:p>
          <a:p>
            <a:pPr marL="0" indent="0" algn="just">
              <a:buNone/>
            </a:pPr>
            <a:r>
              <a:rPr lang="pt-BR" dirty="0" smtClean="0"/>
              <a:t>__________________________________________</a:t>
            </a:r>
          </a:p>
          <a:p>
            <a:pPr marL="0" indent="0">
              <a:buNone/>
            </a:pPr>
            <a:r>
              <a:rPr lang="pt-BR" dirty="0" smtClean="0"/>
              <a:t>Campo de refugiados???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2" descr="p00sygmp.jpg"/>
          <p:cNvPicPr>
            <a:picLocks noGrp="1" noChangeAspect="1"/>
          </p:cNvPicPr>
          <p:nvPr>
            <p:ph/>
          </p:nvPr>
        </p:nvPicPr>
        <p:blipFill>
          <a:blip r:embed="rId2"/>
          <a:stretch>
            <a:fillRect/>
          </a:stretch>
        </p:blipFill>
        <p:spPr>
          <a:xfrm>
            <a:off x="1719072" y="1595628"/>
            <a:ext cx="5705856" cy="32095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74527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C00000"/>
                </a:solidFill>
              </a:rPr>
              <a:t>William </a:t>
            </a:r>
            <a:r>
              <a:rPr lang="pt-BR" dirty="0" err="1" smtClean="0">
                <a:solidFill>
                  <a:srgbClr val="C00000"/>
                </a:solidFill>
              </a:rPr>
              <a:t>Kentridge</a:t>
            </a:r>
            <a:endParaRPr lang="pt-BR" dirty="0">
              <a:solidFill>
                <a:srgbClr val="C00000"/>
              </a:solidFill>
            </a:endParaRPr>
          </a:p>
        </p:txBody>
      </p:sp>
      <p:sp>
        <p:nvSpPr>
          <p:cNvPr id="3" name="Espaço Reservado para Conteúdo 2"/>
          <p:cNvSpPr>
            <a:spLocks noGrp="1"/>
          </p:cNvSpPr>
          <p:nvPr>
            <p:ph idx="1"/>
          </p:nvPr>
        </p:nvSpPr>
        <p:spPr/>
        <p:txBody>
          <a:bodyPr/>
          <a:lstStyle/>
          <a:p>
            <a:r>
              <a:rPr lang="pt-BR" dirty="0" smtClean="0"/>
              <a:t>Felix </a:t>
            </a:r>
            <a:r>
              <a:rPr lang="pt-BR" dirty="0"/>
              <a:t>in Exile </a:t>
            </a:r>
            <a:r>
              <a:rPr lang="pt-BR" dirty="0" smtClean="0"/>
              <a:t>(2007): </a:t>
            </a:r>
            <a:r>
              <a:rPr lang="pt-BR" dirty="0" smtClean="0">
                <a:hlinkClick r:id="rId2"/>
              </a:rPr>
              <a:t>https</a:t>
            </a:r>
            <a:r>
              <a:rPr lang="pt-BR" dirty="0">
                <a:hlinkClick r:id="rId2"/>
              </a:rPr>
              <a:t>://</a:t>
            </a:r>
            <a:r>
              <a:rPr lang="pt-BR" dirty="0" smtClean="0">
                <a:hlinkClick r:id="rId2"/>
              </a:rPr>
              <a:t>vimeo.com/66485044</a:t>
            </a:r>
            <a:endParaRPr lang="pt-BR" dirty="0" smtClean="0"/>
          </a:p>
          <a:p>
            <a:pPr marL="0" indent="0">
              <a:buNone/>
            </a:pPr>
            <a:endParaRPr lang="pt-BR" dirty="0" smtClean="0"/>
          </a:p>
          <a:p>
            <a:r>
              <a:rPr lang="en-US" dirty="0"/>
              <a:t>More Sweetly Play the </a:t>
            </a:r>
            <a:r>
              <a:rPr lang="en-US" dirty="0" smtClean="0"/>
              <a:t>Dance</a:t>
            </a:r>
            <a:r>
              <a:rPr lang="en-US" dirty="0"/>
              <a:t> </a:t>
            </a:r>
            <a:r>
              <a:rPr lang="en-US" dirty="0" smtClean="0"/>
              <a:t>(2015</a:t>
            </a:r>
            <a:r>
              <a:rPr lang="en-US" dirty="0"/>
              <a:t>): </a:t>
            </a:r>
            <a:r>
              <a:rPr lang="en-US" dirty="0">
                <a:hlinkClick r:id="rId3"/>
              </a:rPr>
              <a:t>https://</a:t>
            </a:r>
            <a:r>
              <a:rPr lang="en-US" dirty="0" smtClean="0">
                <a:hlinkClick r:id="rId3"/>
              </a:rPr>
              <a:t>www.youtube.com/watch?v=oBZYd-InWnM</a:t>
            </a:r>
            <a:endParaRPr lang="en-US" dirty="0" smtClean="0"/>
          </a:p>
          <a:p>
            <a:pPr marL="0" indent="0">
              <a:buNone/>
            </a:pPr>
            <a:endParaRPr lang="en-US" dirty="0" smtClean="0"/>
          </a:p>
          <a:p>
            <a:pPr marL="0" indent="0">
              <a:buNone/>
            </a:pPr>
            <a:endParaRPr lang="pt-BR" dirty="0"/>
          </a:p>
        </p:txBody>
      </p:sp>
    </p:spTree>
    <p:extLst>
      <p:ext uri="{BB962C8B-B14F-4D97-AF65-F5344CB8AC3E}">
        <p14:creationId xmlns:p14="http://schemas.microsoft.com/office/powerpoint/2010/main" val="1307404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ítulo 2"/>
          <p:cNvSpPr>
            <a:spLocks noGrp="1"/>
          </p:cNvSpPr>
          <p:nvPr>
            <p:ph type="title" sz="quarter"/>
          </p:nvPr>
        </p:nvSpPr>
        <p:spPr/>
        <p:txBody>
          <a:bodyPr/>
          <a:lstStyle/>
          <a:p>
            <a:endParaRPr lang="pt-BR" dirty="0"/>
          </a:p>
        </p:txBody>
      </p:sp>
      <p:pic>
        <p:nvPicPr>
          <p:cNvPr id="8" name="Espaço Reservado para Conteúdo 7" descr="images (2).jpg"/>
          <p:cNvPicPr>
            <a:picLocks noGrp="1" noChangeAspect="1"/>
          </p:cNvPicPr>
          <p:nvPr>
            <p:ph sz="quarter" idx="1"/>
          </p:nvPr>
        </p:nvPicPr>
        <p:blipFill>
          <a:blip r:embed="rId2" cstate="print"/>
          <a:stretch>
            <a:fillRect/>
          </a:stretch>
        </p:blipFill>
        <p:spPr>
          <a:xfrm>
            <a:off x="6019800" y="2461407"/>
            <a:ext cx="2667000" cy="1714500"/>
          </a:xfrm>
        </p:spPr>
      </p:pic>
      <p:pic>
        <p:nvPicPr>
          <p:cNvPr id="9" name="Espaço Reservado para Conteúdo 8" descr="images (1).jpg"/>
          <p:cNvPicPr>
            <a:picLocks noGrp="1" noChangeAspect="1"/>
          </p:cNvPicPr>
          <p:nvPr>
            <p:ph sz="quarter" idx="2"/>
          </p:nvPr>
        </p:nvPicPr>
        <p:blipFill>
          <a:blip r:embed="rId3" cstate="print"/>
          <a:stretch>
            <a:fillRect/>
          </a:stretch>
        </p:blipFill>
        <p:spPr>
          <a:xfrm>
            <a:off x="4264896" y="516170"/>
            <a:ext cx="2686051" cy="1704976"/>
          </a:xfrm>
        </p:spPr>
      </p:pic>
      <p:pic>
        <p:nvPicPr>
          <p:cNvPr id="10" name="Espaço Reservado para Conteúdo 9" descr="images (4).jpg"/>
          <p:cNvPicPr>
            <a:picLocks noGrp="1" noChangeAspect="1"/>
          </p:cNvPicPr>
          <p:nvPr>
            <p:ph sz="quarter" idx="3"/>
          </p:nvPr>
        </p:nvPicPr>
        <p:blipFill>
          <a:blip r:embed="rId4" cstate="print"/>
          <a:stretch>
            <a:fillRect/>
          </a:stretch>
        </p:blipFill>
        <p:spPr>
          <a:xfrm>
            <a:off x="278914" y="4269084"/>
            <a:ext cx="2143125" cy="2143126"/>
          </a:xfrm>
        </p:spPr>
      </p:pic>
      <p:pic>
        <p:nvPicPr>
          <p:cNvPr id="11" name="Espaço Reservado para Conteúdo 10" descr="images (3).jpg"/>
          <p:cNvPicPr>
            <a:picLocks noGrp="1" noChangeAspect="1"/>
          </p:cNvPicPr>
          <p:nvPr>
            <p:ph sz="quarter" idx="4"/>
          </p:nvPr>
        </p:nvPicPr>
        <p:blipFill>
          <a:blip r:embed="rId5" cstate="print"/>
          <a:stretch>
            <a:fillRect/>
          </a:stretch>
        </p:blipFill>
        <p:spPr>
          <a:xfrm>
            <a:off x="5580112" y="4869160"/>
            <a:ext cx="2962275" cy="1543050"/>
          </a:xfrm>
        </p:spPr>
      </p:pic>
      <p:pic>
        <p:nvPicPr>
          <p:cNvPr id="27650" name="Picture 2" descr="http://www.whatsappear.com.br/wp-content/uploads/2016/05/Whatsapp_icon.jpg"/>
          <p:cNvPicPr>
            <a:picLocks noChangeAspect="1" noChangeArrowheads="1"/>
          </p:cNvPicPr>
          <p:nvPr/>
        </p:nvPicPr>
        <p:blipFill>
          <a:blip r:embed="rId6" cstate="print"/>
          <a:srcRect/>
          <a:stretch>
            <a:fillRect/>
          </a:stretch>
        </p:blipFill>
        <p:spPr bwMode="auto">
          <a:xfrm>
            <a:off x="899592" y="260648"/>
            <a:ext cx="2506941" cy="2304000"/>
          </a:xfrm>
          <a:prstGeom prst="rect">
            <a:avLst/>
          </a:prstGeom>
          <a:noFill/>
        </p:spPr>
      </p:pic>
      <p:pic>
        <p:nvPicPr>
          <p:cNvPr id="2" name="Image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0675" y="2461407"/>
            <a:ext cx="3745607" cy="285805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Espaço Reservado para Conteúdo 2" descr="crianças+ipads.jpg"/>
          <p:cNvPicPr>
            <a:picLocks noGrp="1" noChangeAspect="1"/>
          </p:cNvPicPr>
          <p:nvPr>
            <p:ph/>
          </p:nvPr>
        </p:nvPicPr>
        <p:blipFill>
          <a:blip r:embed="rId2" cstate="print"/>
          <a:stretch>
            <a:fillRect/>
          </a:stretch>
        </p:blipFill>
        <p:spPr>
          <a:xfrm>
            <a:off x="1214414" y="1214423"/>
            <a:ext cx="6929487" cy="502444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p:nvPr>
        </p:nvSpPr>
        <p:spPr/>
        <p:txBody>
          <a:bodyPr/>
          <a:lstStyle/>
          <a:p>
            <a:endParaRPr lang="pt-BR"/>
          </a:p>
        </p:txBody>
      </p:sp>
      <p:pic>
        <p:nvPicPr>
          <p:cNvPr id="10243" name="Picture 3" descr="d0bfd0bed0b4d0b1d0bed180d0bed187d0bad0b0-d0bad0b0d180d182d0b8d0bdd0bed0ba"/>
          <p:cNvPicPr>
            <a:picLocks noChangeAspect="1" noChangeArrowheads="1"/>
          </p:cNvPicPr>
          <p:nvPr/>
        </p:nvPicPr>
        <p:blipFill>
          <a:blip r:embed="rId2" cstate="print"/>
          <a:srcRect/>
          <a:stretch>
            <a:fillRect/>
          </a:stretch>
        </p:blipFill>
        <p:spPr bwMode="auto">
          <a:xfrm>
            <a:off x="1643042" y="1571612"/>
            <a:ext cx="5619751" cy="36195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Espaço Reservado para Conteúdo 2" descr="aldeia+computador.jpg"/>
          <p:cNvPicPr>
            <a:picLocks noGrp="1" noChangeAspect="1"/>
          </p:cNvPicPr>
          <p:nvPr>
            <p:ph/>
          </p:nvPr>
        </p:nvPicPr>
        <p:blipFill>
          <a:blip r:embed="rId2" cstate="print"/>
          <a:stretch>
            <a:fillRect/>
          </a:stretch>
        </p:blipFill>
        <p:spPr>
          <a:xfrm>
            <a:off x="428596" y="785794"/>
            <a:ext cx="8229600" cy="55046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normAutofit/>
          </a:bodyPr>
          <a:lstStyle/>
          <a:p>
            <a:r>
              <a:rPr lang="pt-BR" sz="1600" dirty="0" smtClean="0">
                <a:hlinkClick r:id="rId2"/>
              </a:rPr>
              <a:t>https://noticias.uol.com.br/cotidiano/ultimas-noticias/2011/09/15/lider-que-levou-o-google-a-aldeias-indigenas-denuncia-sofrer-ameacas-de-morte.htm#fotoNav=1</a:t>
            </a:r>
            <a:endParaRPr lang="pt-BR" sz="1600" dirty="0" smtClean="0"/>
          </a:p>
          <a:p>
            <a:endParaRPr lang="pt-BR" sz="1600" dirty="0" smtClean="0"/>
          </a:p>
          <a:p>
            <a:pPr>
              <a:buNone/>
            </a:pPr>
            <a:r>
              <a:rPr lang="pt-BR" sz="1600" dirty="0" smtClean="0"/>
              <a:t>SURUÍ</a:t>
            </a:r>
            <a:endParaRPr lang="pt-BR" sz="1600" dirty="0"/>
          </a:p>
        </p:txBody>
      </p:sp>
      <p:pic>
        <p:nvPicPr>
          <p:cNvPr id="3" name="Imagem 2" descr="110914indios_f_001.jpg"/>
          <p:cNvPicPr>
            <a:picLocks noChangeAspect="1"/>
          </p:cNvPicPr>
          <p:nvPr/>
        </p:nvPicPr>
        <p:blipFill>
          <a:blip r:embed="rId3"/>
          <a:stretch>
            <a:fillRect/>
          </a:stretch>
        </p:blipFill>
        <p:spPr>
          <a:xfrm>
            <a:off x="19050" y="1357298"/>
            <a:ext cx="9105900" cy="5500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9"/>
            <a:ext cx="8229600" cy="439718"/>
          </a:xfrm>
        </p:spPr>
        <p:txBody>
          <a:bodyPr>
            <a:normAutofit fontScale="90000"/>
          </a:bodyPr>
          <a:lstStyle/>
          <a:p>
            <a:r>
              <a:rPr lang="pt-BR" dirty="0" smtClean="0">
                <a:solidFill>
                  <a:srgbClr val="FF0000"/>
                </a:solidFill>
              </a:rPr>
              <a:t>DADOS</a:t>
            </a:r>
            <a:endParaRPr lang="pt-BR" dirty="0">
              <a:solidFill>
                <a:srgbClr val="FF0000"/>
              </a:solidFill>
            </a:endParaRPr>
          </a:p>
        </p:txBody>
      </p:sp>
      <p:sp>
        <p:nvSpPr>
          <p:cNvPr id="11267" name="Rectangle 3"/>
          <p:cNvSpPr>
            <a:spLocks noGrp="1" noChangeArrowheads="1"/>
          </p:cNvSpPr>
          <p:nvPr>
            <p:ph type="body" idx="1"/>
          </p:nvPr>
        </p:nvSpPr>
        <p:spPr>
          <a:xfrm>
            <a:off x="571472" y="1571612"/>
            <a:ext cx="8229600" cy="4525964"/>
          </a:xfrm>
        </p:spPr>
        <p:txBody>
          <a:bodyPr>
            <a:normAutofit fontScale="92500" lnSpcReduction="10000"/>
          </a:bodyPr>
          <a:lstStyle/>
          <a:p>
            <a:pPr algn="just">
              <a:lnSpc>
                <a:spcPct val="80000"/>
              </a:lnSpc>
            </a:pPr>
            <a:r>
              <a:rPr lang="pt-BR" sz="2000" dirty="0"/>
              <a:t>Há mais mobilidade agora do que em qualquer outro momento da </a:t>
            </a:r>
            <a:r>
              <a:rPr lang="pt-BR" sz="2000" dirty="0" smtClean="0"/>
              <a:t>história   [continuam as interdições].</a:t>
            </a:r>
          </a:p>
          <a:p>
            <a:pPr marL="0" indent="0">
              <a:lnSpc>
                <a:spcPct val="80000"/>
              </a:lnSpc>
              <a:buNone/>
            </a:pPr>
            <a:endParaRPr lang="pt-BR" sz="2000" dirty="0" smtClean="0"/>
          </a:p>
          <a:p>
            <a:pPr>
              <a:lnSpc>
                <a:spcPct val="80000"/>
              </a:lnSpc>
            </a:pPr>
            <a:r>
              <a:rPr lang="pt-BR" sz="2000" dirty="0" smtClean="0"/>
              <a:t>O número de imigrantes cresce mais do que a população global.</a:t>
            </a:r>
          </a:p>
          <a:p>
            <a:pPr marL="0" indent="0">
              <a:lnSpc>
                <a:spcPct val="80000"/>
              </a:lnSpc>
              <a:buNone/>
            </a:pPr>
            <a:r>
              <a:rPr lang="pt-BR" sz="2000" dirty="0" smtClean="0"/>
              <a:t> </a:t>
            </a:r>
            <a:endParaRPr lang="en-US" sz="2000" dirty="0" smtClean="0"/>
          </a:p>
          <a:p>
            <a:pPr algn="just">
              <a:lnSpc>
                <a:spcPct val="80000"/>
              </a:lnSpc>
            </a:pPr>
            <a:r>
              <a:rPr lang="pt-BR" sz="2000" dirty="0" smtClean="0"/>
              <a:t>Remessa de dinheiro </a:t>
            </a:r>
            <a:r>
              <a:rPr lang="pt-BR" sz="2000" dirty="0" smtClean="0">
                <a:solidFill>
                  <a:srgbClr val="FF0000"/>
                </a:solidFill>
              </a:rPr>
              <a:t>429 bilhões de dólares </a:t>
            </a:r>
            <a:r>
              <a:rPr lang="pt-BR" sz="2000" dirty="0" smtClean="0"/>
              <a:t>(BM 2016) = 3 vezes a quantia aportada por programas oficiais de assistência (mesmo com a crise mundial remessas crescem, 4,4%  2013)→ remessas de dinheiro + </a:t>
            </a:r>
            <a:r>
              <a:rPr lang="pt-BR" sz="2000" dirty="0" smtClean="0">
                <a:solidFill>
                  <a:srgbClr val="FF0000"/>
                </a:solidFill>
              </a:rPr>
              <a:t>remessas culturais.</a:t>
            </a:r>
          </a:p>
          <a:p>
            <a:pPr marL="0" indent="0">
              <a:lnSpc>
                <a:spcPct val="80000"/>
              </a:lnSpc>
              <a:buNone/>
            </a:pPr>
            <a:r>
              <a:rPr lang="pt-BR" sz="2000" dirty="0">
                <a:solidFill>
                  <a:srgbClr val="FF0000"/>
                </a:solidFill>
              </a:rPr>
              <a:t> </a:t>
            </a:r>
            <a:r>
              <a:rPr lang="pt-BR" sz="2000" dirty="0" smtClean="0">
                <a:solidFill>
                  <a:srgbClr val="FF0000"/>
                </a:solidFill>
              </a:rPr>
              <a:t>                                                                                </a:t>
            </a:r>
            <a:r>
              <a:rPr lang="en-US" sz="2000" dirty="0" smtClean="0"/>
              <a:t>(689 </a:t>
            </a:r>
            <a:r>
              <a:rPr lang="en-US" sz="2000" dirty="0" err="1" smtClean="0"/>
              <a:t>bilhões</a:t>
            </a:r>
            <a:r>
              <a:rPr lang="en-US" sz="2000" dirty="0" smtClean="0"/>
              <a:t> de </a:t>
            </a:r>
            <a:r>
              <a:rPr lang="en-US" sz="2000" dirty="0" err="1" smtClean="0"/>
              <a:t>dólares</a:t>
            </a:r>
            <a:r>
              <a:rPr lang="en-US" sz="2000" dirty="0" smtClean="0"/>
              <a:t> 2018 – ONU)</a:t>
            </a:r>
            <a:endParaRPr lang="pt-BR" sz="2000" dirty="0" smtClean="0">
              <a:solidFill>
                <a:srgbClr val="FF0000"/>
              </a:solidFill>
            </a:endParaRPr>
          </a:p>
          <a:p>
            <a:pPr>
              <a:lnSpc>
                <a:spcPct val="80000"/>
              </a:lnSpc>
            </a:pPr>
            <a:endParaRPr lang="pt-BR" sz="2000" dirty="0">
              <a:solidFill>
                <a:srgbClr val="FF0000"/>
              </a:solidFill>
            </a:endParaRPr>
          </a:p>
          <a:p>
            <a:pPr>
              <a:lnSpc>
                <a:spcPct val="80000"/>
              </a:lnSpc>
            </a:pPr>
            <a:r>
              <a:rPr lang="pt-BR" sz="2000" dirty="0"/>
              <a:t>Fatores de expulsão e atração = </a:t>
            </a:r>
            <a:r>
              <a:rPr lang="pt-BR" sz="2000" dirty="0">
                <a:solidFill>
                  <a:srgbClr val="FF0000"/>
                </a:solidFill>
              </a:rPr>
              <a:t>migrações livres e </a:t>
            </a:r>
            <a:r>
              <a:rPr lang="pt-BR" sz="2000" dirty="0" smtClean="0">
                <a:solidFill>
                  <a:srgbClr val="FF0000"/>
                </a:solidFill>
              </a:rPr>
              <a:t>forçadas</a:t>
            </a:r>
            <a:r>
              <a:rPr lang="pt-BR" sz="2000" dirty="0">
                <a:solidFill>
                  <a:srgbClr val="FF0000"/>
                </a:solidFill>
              </a:rPr>
              <a:t> </a:t>
            </a:r>
            <a:r>
              <a:rPr lang="pt-BR" sz="2000" dirty="0" smtClean="0"/>
              <a:t>(vulnerabilidade).</a:t>
            </a:r>
          </a:p>
          <a:p>
            <a:pPr>
              <a:lnSpc>
                <a:spcPct val="80000"/>
              </a:lnSpc>
            </a:pPr>
            <a:endParaRPr lang="pt-BR" sz="2000" dirty="0"/>
          </a:p>
          <a:p>
            <a:pPr>
              <a:lnSpc>
                <a:spcPct val="80000"/>
              </a:lnSpc>
              <a:buNone/>
            </a:pPr>
            <a:endParaRPr lang="pt-BR" sz="2000" dirty="0"/>
          </a:p>
          <a:p>
            <a:pPr>
              <a:lnSpc>
                <a:spcPct val="80000"/>
              </a:lnSpc>
            </a:pPr>
            <a:r>
              <a:rPr lang="pt-BR" sz="2000" dirty="0"/>
              <a:t>Tecnologia (celulares, webcams) permitem contato permanente com lugar de origem – integração?</a:t>
            </a:r>
          </a:p>
          <a:p>
            <a:pPr>
              <a:lnSpc>
                <a:spcPct val="80000"/>
              </a:lnSpc>
            </a:pPr>
            <a:endParaRPr lang="pt-BR" sz="2000" dirty="0" smtClean="0">
              <a:solidFill>
                <a:srgbClr val="FF0000"/>
              </a:solidFill>
            </a:endParaRPr>
          </a:p>
          <a:p>
            <a:pPr>
              <a:lnSpc>
                <a:spcPct val="80000"/>
              </a:lnSpc>
            </a:pPr>
            <a:r>
              <a:rPr lang="pt-BR" sz="2000" dirty="0" smtClean="0">
                <a:solidFill>
                  <a:srgbClr val="FF0000"/>
                </a:solidFill>
              </a:rPr>
              <a:t>Aparecimento das margens no centro</a:t>
            </a:r>
            <a:r>
              <a:rPr lang="pt-BR" sz="2000" dirty="0" smtClean="0"/>
              <a:t>.</a:t>
            </a:r>
          </a:p>
          <a:p>
            <a:pPr marL="0" indent="0" algn="r">
              <a:lnSpc>
                <a:spcPct val="80000"/>
              </a:lnSpc>
              <a:buNone/>
            </a:pPr>
            <a:endParaRPr lang="pt-BR" sz="2500" dirty="0" smtClean="0"/>
          </a:p>
          <a:p>
            <a:pPr marL="0" indent="0" algn="r">
              <a:lnSpc>
                <a:spcPct val="80000"/>
              </a:lnSpc>
              <a:buNone/>
            </a:pPr>
            <a:endParaRPr lang="pt-BR" sz="2500" dirty="0" smtClean="0"/>
          </a:p>
          <a:p>
            <a:pPr marL="0" indent="0" algn="r">
              <a:lnSpc>
                <a:spcPct val="80000"/>
              </a:lnSpc>
              <a:buNone/>
            </a:pPr>
            <a:endParaRPr lang="pt-BR" sz="2500" dirty="0" smtClean="0"/>
          </a:p>
          <a:p>
            <a:pPr marL="0" indent="0" algn="r">
              <a:lnSpc>
                <a:spcPct val="80000"/>
              </a:lnSpc>
              <a:buNone/>
            </a:pPr>
            <a:endParaRPr lang="pt-BR" sz="2500" dirty="0" smtClean="0"/>
          </a:p>
          <a:p>
            <a:pPr marL="0" indent="0" algn="r">
              <a:lnSpc>
                <a:spcPct val="80000"/>
              </a:lnSpc>
              <a:buNone/>
            </a:pPr>
            <a:endParaRPr lang="pt-BR" sz="25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smtClean="0"/>
          </a:p>
          <a:p>
            <a:pPr marL="0" indent="0" algn="r">
              <a:lnSpc>
                <a:spcPct val="80000"/>
              </a:lnSpc>
              <a:buNone/>
            </a:pPr>
            <a:endParaRPr lang="pt-BR" sz="1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8194" name="Picture 2" descr="0,,4509224_1,00"/>
          <p:cNvPicPr>
            <a:picLocks noGrp="1" noChangeAspect="1" noChangeArrowheads="1"/>
          </p:cNvPicPr>
          <p:nvPr>
            <p:ph/>
          </p:nvPr>
        </p:nvPicPr>
        <p:blipFill>
          <a:blip r:embed="rId2" cstate="print"/>
          <a:srcRect/>
          <a:stretch>
            <a:fillRect/>
          </a:stretch>
        </p:blipFill>
        <p:spPr>
          <a:xfrm>
            <a:off x="857224" y="1071547"/>
            <a:ext cx="7493000" cy="4216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normAutofit fontScale="92500" lnSpcReduction="20000"/>
          </a:bodyPr>
          <a:lstStyle/>
          <a:p>
            <a:pPr marL="0" indent="0">
              <a:buNone/>
            </a:pPr>
            <a:r>
              <a:rPr lang="pt-BR" dirty="0" smtClean="0">
                <a:hlinkClick r:id="rId2"/>
              </a:rPr>
              <a:t>https://</a:t>
            </a:r>
            <a:r>
              <a:rPr lang="pt-BR" dirty="0">
                <a:hlinkClick r:id="rId2"/>
              </a:rPr>
              <a:t>www.instagram.com/p/B0fY2R6hfKr</a:t>
            </a:r>
            <a:r>
              <a:rPr lang="pt-BR" dirty="0" smtClean="0">
                <a:hlinkClick r:id="rId2"/>
              </a:rPr>
              <a:t>/</a:t>
            </a:r>
            <a:endParaRPr lang="pt-BR" dirty="0" smtClean="0"/>
          </a:p>
          <a:p>
            <a:pPr marL="0" indent="0" algn="just">
              <a:buNone/>
            </a:pPr>
            <a:r>
              <a:rPr lang="pt-BR" dirty="0"/>
              <a:t/>
            </a:r>
            <a:br>
              <a:rPr lang="pt-BR" dirty="0"/>
            </a:br>
            <a:r>
              <a:rPr lang="pt-BR" dirty="0" smtClean="0"/>
              <a:t>Dois </a:t>
            </a:r>
            <a:r>
              <a:rPr lang="pt-BR" dirty="0"/>
              <a:t>professores da Universidade da Califórnia instalaram uma gangorra na fronteira entre Estados </a:t>
            </a:r>
            <a:r>
              <a:rPr lang="pt-BR" dirty="0" smtClean="0"/>
              <a:t>Unidos (</a:t>
            </a:r>
            <a:r>
              <a:rPr lang="pt-BR" dirty="0"/>
              <a:t>N</a:t>
            </a:r>
            <a:r>
              <a:rPr lang="pt-BR" dirty="0" smtClean="0"/>
              <a:t>ovo México) </a:t>
            </a:r>
            <a:r>
              <a:rPr lang="pt-BR" dirty="0"/>
              <a:t>e </a:t>
            </a:r>
            <a:r>
              <a:rPr lang="pt-BR" dirty="0" smtClean="0"/>
              <a:t>México (</a:t>
            </a:r>
            <a:r>
              <a:rPr lang="pt-BR" dirty="0" err="1" smtClean="0"/>
              <a:t>Ciudad</a:t>
            </a:r>
            <a:r>
              <a:rPr lang="pt-BR" dirty="0" smtClean="0"/>
              <a:t> Juarez) </a:t>
            </a:r>
            <a:r>
              <a:rPr lang="pt-BR" dirty="0"/>
              <a:t>para que as crianças dos dois países possam brincar juntas.</a:t>
            </a:r>
          </a:p>
          <a:p>
            <a:pPr marL="0" indent="0" algn="just">
              <a:buNone/>
            </a:pPr>
            <a:r>
              <a:rPr lang="pt-BR" dirty="0"/>
              <a:t>A ideia foi desenvolvida por </a:t>
            </a:r>
            <a:r>
              <a:rPr lang="pt-BR" b="1" dirty="0"/>
              <a:t>Ronald </a:t>
            </a:r>
            <a:r>
              <a:rPr lang="pt-BR" b="1" dirty="0" err="1"/>
              <a:t>Rael</a:t>
            </a:r>
            <a:r>
              <a:rPr lang="pt-BR" dirty="0"/>
              <a:t>, professor de arquitetura e </a:t>
            </a:r>
            <a:r>
              <a:rPr lang="pt-BR" b="1" dirty="0"/>
              <a:t>Virginia San </a:t>
            </a:r>
            <a:r>
              <a:rPr lang="pt-BR" b="1" dirty="0" err="1"/>
              <a:t>Fratello</a:t>
            </a:r>
            <a:r>
              <a:rPr lang="pt-BR" dirty="0"/>
              <a:t>, professora de design. </a:t>
            </a:r>
            <a:r>
              <a:rPr lang="pt-BR" i="1" dirty="0" smtClean="0"/>
              <a:t>“</a:t>
            </a:r>
            <a:r>
              <a:rPr lang="pt-BR" i="1" dirty="0"/>
              <a:t>O muro tornou-se um ponto de apoio para as relações EUA-México, e os adultos foram conectados de maneira significativa em ambos os lados com o reconhecimento de que as ações que acontecem de um lado têm uma </a:t>
            </a:r>
            <a:r>
              <a:rPr lang="pt-BR" i="1" dirty="0" smtClean="0"/>
              <a:t>consequência </a:t>
            </a:r>
            <a:r>
              <a:rPr lang="pt-BR" i="1" dirty="0"/>
              <a:t>direta para o outro lado</a:t>
            </a:r>
            <a:r>
              <a:rPr lang="pt-BR" i="1" dirty="0" smtClean="0"/>
              <a:t>”</a:t>
            </a:r>
            <a:r>
              <a:rPr lang="pt-BR" dirty="0"/>
              <a:t>.</a:t>
            </a:r>
          </a:p>
        </p:txBody>
      </p:sp>
    </p:spTree>
    <p:extLst>
      <p:ext uri="{BB962C8B-B14F-4D97-AF65-F5344CB8AC3E}">
        <p14:creationId xmlns:p14="http://schemas.microsoft.com/office/powerpoint/2010/main" val="3747063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a:p>
        </p:txBody>
      </p:sp>
      <p:pic>
        <p:nvPicPr>
          <p:cNvPr id="9" name="Espaço Reservado para Conteúdo 8" descr="130530163826-pkg-aoc-watson-china-e-waste-00001606-horizontal-large-gallery.jpg"/>
          <p:cNvPicPr>
            <a:picLocks noGrp="1" noChangeAspect="1"/>
          </p:cNvPicPr>
          <p:nvPr>
            <p:ph idx="1"/>
          </p:nvPr>
        </p:nvPicPr>
        <p:blipFill>
          <a:blip r:embed="rId2"/>
          <a:stretch>
            <a:fillRect/>
          </a:stretch>
        </p:blipFill>
        <p:spPr>
          <a:xfrm>
            <a:off x="554388" y="1600200"/>
            <a:ext cx="8035224"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pt-BR" sz="4000" dirty="0">
                <a:solidFill>
                  <a:srgbClr val="C00000"/>
                </a:solidFill>
              </a:rPr>
              <a:t>O Medo ao Pequeno Número</a:t>
            </a:r>
            <a:br>
              <a:rPr lang="pt-BR" sz="4000" dirty="0">
                <a:solidFill>
                  <a:srgbClr val="C00000"/>
                </a:solidFill>
              </a:rPr>
            </a:br>
            <a:r>
              <a:rPr lang="pt-BR" sz="4000" dirty="0" err="1"/>
              <a:t>Arjun</a:t>
            </a:r>
            <a:r>
              <a:rPr lang="pt-BR" sz="4000" dirty="0"/>
              <a:t> </a:t>
            </a:r>
            <a:r>
              <a:rPr lang="pt-BR" sz="4000" dirty="0" err="1" smtClean="0"/>
              <a:t>Appadurai</a:t>
            </a:r>
            <a:endParaRPr lang="pt-BR" sz="4000" dirty="0"/>
          </a:p>
        </p:txBody>
      </p:sp>
      <p:sp>
        <p:nvSpPr>
          <p:cNvPr id="25603" name="Rectangle 3"/>
          <p:cNvSpPr>
            <a:spLocks noGrp="1" noChangeArrowheads="1"/>
          </p:cNvSpPr>
          <p:nvPr>
            <p:ph type="body" idx="1"/>
          </p:nvPr>
        </p:nvSpPr>
        <p:spPr/>
        <p:txBody>
          <a:bodyPr/>
          <a:lstStyle/>
          <a:p>
            <a:pPr>
              <a:lnSpc>
                <a:spcPct val="80000"/>
              </a:lnSpc>
            </a:pPr>
            <a:endParaRPr lang="pt-BR" sz="2000" dirty="0" smtClean="0"/>
          </a:p>
          <a:p>
            <a:pPr algn="just">
              <a:lnSpc>
                <a:spcPct val="80000"/>
              </a:lnSpc>
            </a:pPr>
            <a:r>
              <a:rPr lang="pt-BR" sz="2800" dirty="0" smtClean="0"/>
              <a:t>Globalização</a:t>
            </a:r>
            <a:r>
              <a:rPr lang="pt-BR" sz="2800" dirty="0"/>
              <a:t>: problema da incerteza social – medo às minorias – ansiedade da maioria – ansiedade da </a:t>
            </a:r>
            <a:r>
              <a:rPr lang="pt-BR" sz="2800" dirty="0" smtClean="0"/>
              <a:t>incompletude</a:t>
            </a:r>
            <a:endParaRPr lang="pt-BR" sz="2800" dirty="0"/>
          </a:p>
          <a:p>
            <a:pPr algn="just">
              <a:lnSpc>
                <a:spcPct val="80000"/>
              </a:lnSpc>
            </a:pPr>
            <a:r>
              <a:rPr lang="pt-BR" sz="2800" dirty="0" smtClean="0"/>
              <a:t>Preocupação </a:t>
            </a:r>
            <a:r>
              <a:rPr lang="pt-BR" sz="2800" dirty="0"/>
              <a:t>com as dimensões culturais da globalização </a:t>
            </a:r>
          </a:p>
          <a:p>
            <a:pPr algn="just">
              <a:lnSpc>
                <a:spcPct val="80000"/>
              </a:lnSpc>
            </a:pPr>
            <a:r>
              <a:rPr lang="pt-BR" sz="2800" dirty="0"/>
              <a:t>Mundo vertebrado para mundo celular (face sombria e face clara – democratização celular = outras novas formas transnacionais de organização</a:t>
            </a:r>
            <a:r>
              <a:rPr lang="pt-BR" sz="2800" dirty="0" smtClean="0"/>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pt-BR" dirty="0">
                <a:solidFill>
                  <a:srgbClr val="C00000"/>
                </a:solidFill>
              </a:rPr>
              <a:t>O Medo ao Pequeno Número</a:t>
            </a:r>
            <a:br>
              <a:rPr lang="pt-BR" dirty="0">
                <a:solidFill>
                  <a:srgbClr val="C00000"/>
                </a:solidFill>
              </a:rPr>
            </a:br>
            <a:r>
              <a:rPr lang="pt-BR" dirty="0" err="1"/>
              <a:t>Arjun</a:t>
            </a:r>
            <a:r>
              <a:rPr lang="pt-BR" dirty="0"/>
              <a:t> </a:t>
            </a:r>
            <a:r>
              <a:rPr lang="pt-BR" dirty="0" err="1"/>
              <a:t>Appadurai</a:t>
            </a:r>
            <a:endParaRPr lang="pt-BR" dirty="0"/>
          </a:p>
        </p:txBody>
      </p:sp>
      <p:sp>
        <p:nvSpPr>
          <p:cNvPr id="26627" name="Rectangle 3"/>
          <p:cNvSpPr>
            <a:spLocks noGrp="1" noChangeArrowheads="1"/>
          </p:cNvSpPr>
          <p:nvPr>
            <p:ph type="body" idx="1"/>
          </p:nvPr>
        </p:nvSpPr>
        <p:spPr/>
        <p:txBody>
          <a:bodyPr/>
          <a:lstStyle/>
          <a:p>
            <a:pPr algn="just">
              <a:lnSpc>
                <a:spcPct val="90000"/>
              </a:lnSpc>
            </a:pPr>
            <a:r>
              <a:rPr lang="pt-BR" sz="2400" dirty="0"/>
              <a:t>Moderno </a:t>
            </a:r>
            <a:r>
              <a:rPr lang="pt-BR" sz="2400" dirty="0" err="1"/>
              <a:t>estado-nação</a:t>
            </a:r>
            <a:r>
              <a:rPr lang="pt-BR" sz="2400" dirty="0"/>
              <a:t>: </a:t>
            </a:r>
            <a:r>
              <a:rPr lang="pt-BR" sz="2400" dirty="0" err="1"/>
              <a:t>ideia</a:t>
            </a:r>
            <a:r>
              <a:rPr lang="pt-BR" sz="2400" dirty="0"/>
              <a:t> de um </a:t>
            </a:r>
            <a:r>
              <a:rPr lang="pt-BR" sz="2400" i="1" dirty="0" err="1"/>
              <a:t>ethnos</a:t>
            </a:r>
            <a:r>
              <a:rPr lang="pt-BR" sz="2400" dirty="0"/>
              <a:t> nacional; singularidade étnica; soberania; território estável - população contida e contável; benesses do Estado.</a:t>
            </a:r>
          </a:p>
          <a:p>
            <a:pPr algn="just">
              <a:lnSpc>
                <a:spcPct val="90000"/>
              </a:lnSpc>
            </a:pPr>
            <a:r>
              <a:rPr lang="pt-BR" sz="2400" dirty="0"/>
              <a:t>Minorias = sensação de incompletude </a:t>
            </a:r>
            <a:r>
              <a:rPr lang="pt-BR" sz="2400" dirty="0">
                <a:cs typeface="Arial" charset="0"/>
              </a:rPr>
              <a:t>→ traição ao projeto nacional clássico (pequeno número = facilmente descartável) </a:t>
            </a:r>
          </a:p>
          <a:p>
            <a:pPr algn="just">
              <a:lnSpc>
                <a:spcPct val="90000"/>
              </a:lnSpc>
            </a:pPr>
            <a:r>
              <a:rPr lang="pt-BR" sz="2400" dirty="0">
                <a:cs typeface="Arial" charset="0"/>
              </a:rPr>
              <a:t>Medo de que as minorias tornem-se maioria (presumivelmente maiorias externamente)</a:t>
            </a:r>
          </a:p>
          <a:p>
            <a:pPr algn="just">
              <a:lnSpc>
                <a:spcPct val="90000"/>
              </a:lnSpc>
            </a:pPr>
            <a:r>
              <a:rPr lang="pt-BR" sz="2400" dirty="0">
                <a:cs typeface="Arial" charset="0"/>
              </a:rPr>
              <a:t>‘A violência requer minorias’ (culpa) = limpeza, </a:t>
            </a:r>
            <a:r>
              <a:rPr lang="pt-BR" sz="2400" dirty="0" err="1">
                <a:cs typeface="Arial" charset="0"/>
              </a:rPr>
              <a:t>guetificação</a:t>
            </a:r>
            <a:endParaRPr lang="pt-BR" sz="2400" dirty="0">
              <a:cs typeface="Arial" charset="0"/>
            </a:endParaRPr>
          </a:p>
          <a:p>
            <a:pPr algn="just">
              <a:lnSpc>
                <a:spcPct val="90000"/>
              </a:lnSpc>
            </a:pPr>
            <a:r>
              <a:rPr lang="pt-BR" sz="2400" dirty="0">
                <a:cs typeface="Arial" charset="0"/>
              </a:rPr>
              <a:t>Incerteza social – certeza </a:t>
            </a:r>
            <a:r>
              <a:rPr lang="pt-BR" sz="2400" dirty="0" smtClean="0">
                <a:cs typeface="Arial" charset="0"/>
              </a:rPr>
              <a:t>ideológica</a:t>
            </a:r>
          </a:p>
          <a:p>
            <a:pPr algn="just">
              <a:lnSpc>
                <a:spcPct val="90000"/>
              </a:lnSpc>
            </a:pPr>
            <a:r>
              <a:rPr lang="pt-BR" sz="2400" dirty="0" smtClean="0">
                <a:cs typeface="Arial" charset="0"/>
              </a:rPr>
              <a:t>Ver p.96</a:t>
            </a:r>
            <a:endParaRPr lang="pt-BR" sz="2400" dirty="0">
              <a:cs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rgbClr val="C00000"/>
                </a:solidFill>
              </a:rPr>
              <a:t>Néstor</a:t>
            </a:r>
            <a:r>
              <a:rPr lang="pt-BR" dirty="0" smtClean="0">
                <a:solidFill>
                  <a:srgbClr val="C00000"/>
                </a:solidFill>
              </a:rPr>
              <a:t> García </a:t>
            </a:r>
            <a:r>
              <a:rPr lang="pt-BR" dirty="0" err="1" smtClean="0">
                <a:solidFill>
                  <a:srgbClr val="C00000"/>
                </a:solidFill>
              </a:rPr>
              <a:t>Canclini</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lgn="just">
              <a:buNone/>
            </a:pPr>
            <a:r>
              <a:rPr lang="pt-BR" dirty="0" smtClean="0"/>
              <a:t>“Passamos da diversidade como riqueza para a </a:t>
            </a:r>
            <a:r>
              <a:rPr lang="pt-BR" dirty="0" err="1" smtClean="0"/>
              <a:t>interculturalidade</a:t>
            </a:r>
            <a:r>
              <a:rPr lang="pt-BR" dirty="0" smtClean="0"/>
              <a:t> como desordem. O século XXI começa com perguntas sobre como melhorar a convivência com os outros, e se é possível não apenas admitir as diferenças, mas valorizá-las sem cair em discriminações.”</a:t>
            </a:r>
          </a:p>
          <a:p>
            <a:pPr marL="0" indent="0" algn="ctr">
              <a:buNone/>
            </a:pPr>
            <a:r>
              <a:rPr lang="pt-BR" dirty="0" smtClean="0">
                <a:solidFill>
                  <a:srgbClr val="FF0000"/>
                </a:solidFill>
              </a:rPr>
              <a:t>↓</a:t>
            </a:r>
          </a:p>
          <a:p>
            <a:pPr marL="0" indent="0" algn="ctr">
              <a:buNone/>
            </a:pPr>
            <a:r>
              <a:rPr lang="pt-BR" dirty="0" smtClean="0"/>
              <a:t>ENTRETECER</a:t>
            </a:r>
            <a:endParaRPr lang="pt-B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DO TEMPO</a:t>
            </a:r>
            <a:r>
              <a:rPr lang="pt-BR" dirty="0" smtClean="0">
                <a:solidFill>
                  <a:schemeClr val="bg2">
                    <a:lumMod val="90000"/>
                  </a:schemeClr>
                </a:solidFill>
              </a:rPr>
              <a:t/>
            </a:r>
            <a:br>
              <a:rPr lang="pt-BR" dirty="0" smtClean="0">
                <a:solidFill>
                  <a:schemeClr val="bg2">
                    <a:lumMod val="90000"/>
                  </a:schemeClr>
                </a:solidFill>
              </a:rPr>
            </a:br>
            <a:r>
              <a:rPr lang="pt-BR" dirty="0" smtClean="0"/>
              <a:t>Ailton </a:t>
            </a:r>
            <a:r>
              <a:rPr lang="pt-BR" dirty="0" err="1" smtClean="0"/>
              <a:t>Krenak</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hlinkClick r:id="rId2"/>
              </a:rPr>
              <a:t>Https://n-1edicoes.org/038</a:t>
            </a:r>
            <a:endParaRPr lang="pt-BR" dirty="0" smtClean="0"/>
          </a:p>
          <a:p>
            <a:pPr marL="0" indent="0">
              <a:buNone/>
            </a:pPr>
            <a:r>
              <a:rPr lang="pt-BR" dirty="0" smtClean="0"/>
              <a:t>“De onde as vozes ocultas e de onde os povos invisíveis vão poder se insurgir contra uma ordem tão bem constituída que consegue plasmar tudo com essa ideia de ordem, progresso e desenvolvimento? E com a constituição de narrativas que conseguem, por exemplo, inventar o mito do desenvolvimento sustentável? </a:t>
            </a:r>
            <a:endParaRPr lang="pt-BR" dirty="0"/>
          </a:p>
        </p:txBody>
      </p:sp>
    </p:spTree>
    <p:extLst>
      <p:ext uri="{BB962C8B-B14F-4D97-AF65-F5344CB8AC3E}">
        <p14:creationId xmlns:p14="http://schemas.microsoft.com/office/powerpoint/2010/main" val="805648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DO TEMPO (2020)</a:t>
            </a:r>
            <a:r>
              <a:rPr lang="pt-BR" dirty="0" smtClean="0">
                <a:solidFill>
                  <a:schemeClr val="bg2">
                    <a:lumMod val="90000"/>
                  </a:schemeClr>
                </a:solidFill>
              </a:rPr>
              <a:t/>
            </a:r>
            <a:br>
              <a:rPr lang="pt-BR" dirty="0" smtClean="0">
                <a:solidFill>
                  <a:schemeClr val="bg2">
                    <a:lumMod val="90000"/>
                  </a:schemeClr>
                </a:solidFill>
              </a:rPr>
            </a:br>
            <a:r>
              <a:rPr lang="pt-BR" dirty="0" smtClean="0"/>
              <a:t>Ailton </a:t>
            </a:r>
            <a:r>
              <a:rPr lang="pt-BR" dirty="0" err="1" smtClean="0"/>
              <a:t>Krenak</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t>“Nós adiamos o fim de cada mundo, a cada dia, exatamente criando </a:t>
            </a:r>
            <a:r>
              <a:rPr lang="pt-BR" dirty="0"/>
              <a:t>u</a:t>
            </a:r>
            <a:r>
              <a:rPr lang="pt-BR" dirty="0" smtClean="0"/>
              <a:t>m desejo de verdade de nos encontrarmos amanhã, no final do dia, no ano que vem. Esses mundos encapsulados uns nos outros que nos desafiam a pensar um possível encontro das nossas existências – é um desafio maravilhoso.</a:t>
            </a:r>
          </a:p>
          <a:p>
            <a:pPr marL="0" indent="0">
              <a:buNone/>
            </a:pPr>
            <a:r>
              <a:rPr lang="pt-BR" dirty="0" smtClean="0"/>
              <a:t>Cria oportunidades de fruição.</a:t>
            </a:r>
          </a:p>
          <a:p>
            <a:pPr marL="0" indent="0">
              <a:buNone/>
            </a:pPr>
            <a:r>
              <a:rPr lang="pt-BR" dirty="0" smtClean="0"/>
              <a:t>Conseguimos mesmo realizar a experiência do encontro? Não apenas encontro interpessoal, só entre pessoas, mas entre povos e culturas, entre tradições diversas. No meu pensamento isso é provocado por afetar uma ideia de sujeito que quer viver a experiência de um sujeito coletivo. Eu não me vejo andando sozinho no mundo. Eu sempre convoco alguma humanidade para andar junto comigo.</a:t>
            </a:r>
          </a:p>
          <a:p>
            <a:pPr marL="0" indent="0">
              <a:buNone/>
            </a:pPr>
            <a:r>
              <a:rPr lang="pt-BR" dirty="0" smtClean="0"/>
              <a:t>Se a ideia do encontro é pacificadora, alentadora, e é uma promessa, o cotidiano é uma constante negação do encontro”.</a:t>
            </a:r>
            <a:endParaRPr lang="pt-BR" dirty="0"/>
          </a:p>
        </p:txBody>
      </p:sp>
    </p:spTree>
    <p:extLst>
      <p:ext uri="{BB962C8B-B14F-4D97-AF65-F5344CB8AC3E}">
        <p14:creationId xmlns:p14="http://schemas.microsoft.com/office/powerpoint/2010/main" val="14568744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Ideias para adiar o fim do mundo</a:t>
            </a:r>
            <a:r>
              <a:rPr lang="pt-BR" dirty="0" smtClean="0"/>
              <a:t/>
            </a:r>
            <a:br>
              <a:rPr lang="pt-BR" dirty="0" smtClean="0"/>
            </a:br>
            <a:r>
              <a:rPr lang="pt-BR" sz="4000" dirty="0" smtClean="0"/>
              <a:t>Ailton </a:t>
            </a:r>
            <a:r>
              <a:rPr lang="pt-BR" sz="4000" dirty="0" err="1" smtClean="0"/>
              <a:t>Krenak</a:t>
            </a:r>
            <a:endParaRPr lang="pt-BR" sz="4000" dirty="0"/>
          </a:p>
        </p:txBody>
      </p:sp>
      <p:sp>
        <p:nvSpPr>
          <p:cNvPr id="3" name="Espaço Reservado para Conteúdo 2"/>
          <p:cNvSpPr>
            <a:spLocks noGrp="1"/>
          </p:cNvSpPr>
          <p:nvPr>
            <p:ph idx="1"/>
          </p:nvPr>
        </p:nvSpPr>
        <p:spPr/>
        <p:txBody>
          <a:bodyPr>
            <a:normAutofit fontScale="92500" lnSpcReduction="10000"/>
          </a:bodyPr>
          <a:lstStyle/>
          <a:p>
            <a:pPr algn="just"/>
            <a:r>
              <a:rPr lang="pt-BR" dirty="0"/>
              <a:t>C</a:t>
            </a:r>
            <a:r>
              <a:rPr lang="pt-BR" dirty="0" smtClean="0"/>
              <a:t>omo </a:t>
            </a:r>
            <a:r>
              <a:rPr lang="pt-BR" dirty="0"/>
              <a:t>é possível justificar a ideia de uma Humanidade quando mais de 70% dos seres humanos se encontram alienados do mínimo exercício do ser. “Sentimo-nos como se estivéssemos soltos num cosmos vazio de sentido e desresponsabilizados de uma ética que possa ser compartilhada, mas sentimos o peso dessa escolha sobre as nossas vidas. Somos alertados o tempo todo para as consequências dessas escolhas recentes que fizemos” </a:t>
            </a:r>
            <a:r>
              <a:rPr lang="pt-BR" dirty="0" smtClean="0"/>
              <a:t>(p.44</a:t>
            </a:r>
            <a:r>
              <a:rPr lang="pt-BR" dirty="0"/>
              <a:t>).</a:t>
            </a:r>
          </a:p>
          <a:p>
            <a:endParaRPr lang="pt-BR" dirty="0"/>
          </a:p>
        </p:txBody>
      </p:sp>
    </p:spTree>
    <p:extLst>
      <p:ext uri="{BB962C8B-B14F-4D97-AF65-F5344CB8AC3E}">
        <p14:creationId xmlns:p14="http://schemas.microsoft.com/office/powerpoint/2010/main" val="3524892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Ideias para adiar o fim do mundo</a:t>
            </a:r>
            <a:r>
              <a:rPr lang="pt-BR" dirty="0" smtClean="0"/>
              <a:t/>
            </a:r>
            <a:br>
              <a:rPr lang="pt-BR" dirty="0" smtClean="0"/>
            </a:br>
            <a:r>
              <a:rPr lang="pt-BR" sz="4000" dirty="0" smtClean="0"/>
              <a:t>Ailton </a:t>
            </a:r>
            <a:r>
              <a:rPr lang="pt-BR" sz="4000" dirty="0" err="1" smtClean="0"/>
              <a:t>Krenak</a:t>
            </a:r>
            <a:endParaRPr lang="pt-BR" sz="4000" dirty="0"/>
          </a:p>
        </p:txBody>
      </p:sp>
      <p:sp>
        <p:nvSpPr>
          <p:cNvPr id="3" name="Espaço Reservado para Conteúdo 2"/>
          <p:cNvSpPr>
            <a:spLocks noGrp="1"/>
          </p:cNvSpPr>
          <p:nvPr>
            <p:ph idx="1"/>
          </p:nvPr>
        </p:nvSpPr>
        <p:spPr/>
        <p:txBody>
          <a:bodyPr>
            <a:normAutofit fontScale="70000" lnSpcReduction="20000"/>
          </a:bodyPr>
          <a:lstStyle/>
          <a:p>
            <a:pPr marL="0" indent="0" algn="just">
              <a:buNone/>
            </a:pPr>
            <a:r>
              <a:rPr lang="pt-BR" dirty="0" smtClean="0"/>
              <a:t>“Como é que ao longo dos últimos 2mil ou 3 mil anos, nós construímos a ideia de humanidade? Será que ela não está na base de muitas das escolhas erradas que fizemos, justificando o uso da violência?</a:t>
            </a:r>
          </a:p>
          <a:p>
            <a:pPr marL="0" indent="0" algn="just">
              <a:buNone/>
            </a:pPr>
            <a:r>
              <a:rPr lang="pt-BR" dirty="0" smtClean="0"/>
              <a:t>A ideia de que os homens brancos europeus podiam sair colonizando o resto do mundo estava sustentada na premissa de que havia uma humanidade esclarecida que precisava ir ao encontro da humanidade obscurecida, trazendo-a para essa luz incrível. Esse chamado para o seio da civilização sempre foi justificado pela noção de que existe um jeito de estar aqui na Terra, uma certa verdade, ou uma concepção de verdade, que guiou muitas das escolhas feitas em diferentes períodos da história.</a:t>
            </a:r>
          </a:p>
          <a:p>
            <a:pPr marL="0" indent="0" algn="just">
              <a:buNone/>
            </a:pPr>
            <a:r>
              <a:rPr lang="pt-BR" dirty="0" smtClean="0"/>
              <a:t> Agora, no começo do século XXI, algumas colaborações entre pensadores com visões distintas originadas em diferentes culturas possibilitam uma crítica dessa ideia. Somos mesmo uma humanidade?”  (p.11/12).</a:t>
            </a:r>
          </a:p>
          <a:p>
            <a:endParaRPr lang="pt-BR" dirty="0"/>
          </a:p>
        </p:txBody>
      </p:sp>
    </p:spTree>
    <p:extLst>
      <p:ext uri="{BB962C8B-B14F-4D97-AF65-F5344CB8AC3E}">
        <p14:creationId xmlns:p14="http://schemas.microsoft.com/office/powerpoint/2010/main" val="306983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C00000"/>
                </a:solidFill>
              </a:rPr>
              <a:t>World </a:t>
            </a:r>
            <a:r>
              <a:rPr lang="pt-BR" dirty="0" err="1">
                <a:solidFill>
                  <a:srgbClr val="C00000"/>
                </a:solidFill>
              </a:rPr>
              <a:t>Migration</a:t>
            </a:r>
            <a:r>
              <a:rPr lang="pt-BR" dirty="0">
                <a:solidFill>
                  <a:srgbClr val="C00000"/>
                </a:solidFill>
              </a:rPr>
              <a:t> </a:t>
            </a:r>
            <a:r>
              <a:rPr lang="pt-BR" dirty="0" err="1">
                <a:solidFill>
                  <a:srgbClr val="C00000"/>
                </a:solidFill>
              </a:rPr>
              <a:t>Report</a:t>
            </a:r>
            <a:r>
              <a:rPr lang="pt-BR" dirty="0">
                <a:solidFill>
                  <a:srgbClr val="C00000"/>
                </a:solidFill>
              </a:rPr>
              <a:t> 2020 - ONU</a:t>
            </a:r>
            <a:endParaRPr lang="pt-BR" dirty="0"/>
          </a:p>
        </p:txBody>
      </p:sp>
      <p:sp>
        <p:nvSpPr>
          <p:cNvPr id="3" name="Espaço Reservado para Conteúdo 2"/>
          <p:cNvSpPr>
            <a:spLocks noGrp="1"/>
          </p:cNvSpPr>
          <p:nvPr>
            <p:ph idx="1"/>
          </p:nvPr>
        </p:nvSpPr>
        <p:spPr/>
        <p:txBody>
          <a:bodyPr>
            <a:normAutofit fontScale="70000" lnSpcReduction="20000"/>
          </a:bodyPr>
          <a:lstStyle/>
          <a:p>
            <a:r>
              <a:rPr lang="en-US" dirty="0"/>
              <a:t>N</a:t>
            </a:r>
            <a:r>
              <a:rPr lang="en-US" dirty="0" smtClean="0"/>
              <a:t>umber </a:t>
            </a:r>
            <a:r>
              <a:rPr lang="en-US" dirty="0"/>
              <a:t>of international migrants globally in 2019: </a:t>
            </a:r>
            <a:r>
              <a:rPr lang="en-US" dirty="0">
                <a:solidFill>
                  <a:srgbClr val="C00000"/>
                </a:solidFill>
              </a:rPr>
              <a:t>272 million </a:t>
            </a:r>
            <a:r>
              <a:rPr lang="en-US" dirty="0"/>
              <a:t>(</a:t>
            </a:r>
            <a:r>
              <a:rPr lang="en-US" dirty="0">
                <a:solidFill>
                  <a:srgbClr val="C00000"/>
                </a:solidFill>
              </a:rPr>
              <a:t>3.5% </a:t>
            </a:r>
            <a:r>
              <a:rPr lang="en-US" dirty="0"/>
              <a:t>of the world’s population</a:t>
            </a:r>
            <a:r>
              <a:rPr lang="en-US" dirty="0" smtClean="0"/>
              <a:t>)</a:t>
            </a:r>
          </a:p>
          <a:p>
            <a:r>
              <a:rPr lang="en-US" dirty="0" smtClean="0">
                <a:solidFill>
                  <a:srgbClr val="C00000"/>
                </a:solidFill>
              </a:rPr>
              <a:t>52 </a:t>
            </a:r>
            <a:r>
              <a:rPr lang="en-US" dirty="0"/>
              <a:t>per cent of international migrants were </a:t>
            </a:r>
            <a:r>
              <a:rPr lang="en-US" dirty="0">
                <a:solidFill>
                  <a:srgbClr val="C00000"/>
                </a:solidFill>
              </a:rPr>
              <a:t>male</a:t>
            </a:r>
            <a:r>
              <a:rPr lang="en-US" dirty="0"/>
              <a:t>; </a:t>
            </a:r>
            <a:r>
              <a:rPr lang="en-US" dirty="0">
                <a:solidFill>
                  <a:srgbClr val="C00000"/>
                </a:solidFill>
              </a:rPr>
              <a:t>48</a:t>
            </a:r>
            <a:r>
              <a:rPr lang="en-US" dirty="0"/>
              <a:t> per cent were </a:t>
            </a:r>
            <a:r>
              <a:rPr lang="en-US" dirty="0">
                <a:solidFill>
                  <a:srgbClr val="C00000"/>
                </a:solidFill>
              </a:rPr>
              <a:t>female</a:t>
            </a:r>
            <a:r>
              <a:rPr lang="en-US" dirty="0" smtClean="0"/>
              <a:t>.</a:t>
            </a:r>
          </a:p>
          <a:p>
            <a:r>
              <a:rPr lang="en-US" dirty="0" smtClean="0"/>
              <a:t>74 </a:t>
            </a:r>
            <a:r>
              <a:rPr lang="en-US" dirty="0"/>
              <a:t>per cent of all international migrants were of working age (20–64 years). </a:t>
            </a:r>
            <a:endParaRPr lang="en-US" dirty="0" smtClean="0"/>
          </a:p>
          <a:p>
            <a:r>
              <a:rPr lang="en-US" dirty="0" smtClean="0">
                <a:solidFill>
                  <a:srgbClr val="C00000"/>
                </a:solidFill>
              </a:rPr>
              <a:t>India</a:t>
            </a:r>
            <a:r>
              <a:rPr lang="en-US" dirty="0" smtClean="0"/>
              <a:t> </a:t>
            </a:r>
            <a:r>
              <a:rPr lang="en-US" dirty="0"/>
              <a:t>continued to be the largest country of origin of international </a:t>
            </a:r>
            <a:r>
              <a:rPr lang="en-US" dirty="0" smtClean="0"/>
              <a:t>migrants.</a:t>
            </a:r>
          </a:p>
          <a:p>
            <a:r>
              <a:rPr lang="en-US" dirty="0" smtClean="0">
                <a:solidFill>
                  <a:srgbClr val="C00000"/>
                </a:solidFill>
              </a:rPr>
              <a:t>India</a:t>
            </a:r>
            <a:r>
              <a:rPr lang="en-US" dirty="0" smtClean="0"/>
              <a:t> </a:t>
            </a:r>
            <a:r>
              <a:rPr lang="en-US" dirty="0"/>
              <a:t>had the largest number of migrants living abroad (17.5 million), followed by </a:t>
            </a:r>
            <a:r>
              <a:rPr lang="en-US" dirty="0">
                <a:solidFill>
                  <a:srgbClr val="C00000"/>
                </a:solidFill>
              </a:rPr>
              <a:t>Mexico</a:t>
            </a:r>
            <a:r>
              <a:rPr lang="en-US" dirty="0"/>
              <a:t> and </a:t>
            </a:r>
            <a:r>
              <a:rPr lang="en-US" dirty="0">
                <a:solidFill>
                  <a:srgbClr val="C00000"/>
                </a:solidFill>
              </a:rPr>
              <a:t>China</a:t>
            </a:r>
            <a:r>
              <a:rPr lang="en-US" dirty="0"/>
              <a:t> (11.8 million and 10.7 million respectively</a:t>
            </a:r>
            <a:r>
              <a:rPr lang="en-US" dirty="0" smtClean="0"/>
              <a:t>).</a:t>
            </a:r>
          </a:p>
          <a:p>
            <a:r>
              <a:rPr lang="en-US" dirty="0"/>
              <a:t>T</a:t>
            </a:r>
            <a:r>
              <a:rPr lang="en-US" dirty="0" smtClean="0"/>
              <a:t>op </a:t>
            </a:r>
            <a:r>
              <a:rPr lang="en-US" dirty="0"/>
              <a:t>destination country remained the </a:t>
            </a:r>
            <a:r>
              <a:rPr lang="en-US" dirty="0">
                <a:solidFill>
                  <a:srgbClr val="C00000"/>
                </a:solidFill>
              </a:rPr>
              <a:t>United States </a:t>
            </a:r>
            <a:r>
              <a:rPr lang="en-US" dirty="0"/>
              <a:t>(50.7 million international migrants). </a:t>
            </a:r>
            <a:endParaRPr lang="en-US" dirty="0" smtClean="0"/>
          </a:p>
          <a:p>
            <a:r>
              <a:rPr lang="en-US" dirty="0" smtClean="0"/>
              <a:t>Top </a:t>
            </a:r>
            <a:r>
              <a:rPr lang="en-US" dirty="0"/>
              <a:t>3 remittance recipients were </a:t>
            </a:r>
            <a:r>
              <a:rPr lang="en-US" dirty="0">
                <a:solidFill>
                  <a:srgbClr val="C00000"/>
                </a:solidFill>
              </a:rPr>
              <a:t>India</a:t>
            </a:r>
            <a:r>
              <a:rPr lang="en-US" dirty="0"/>
              <a:t> (USD 78.6 billion), </a:t>
            </a:r>
            <a:r>
              <a:rPr lang="en-US" dirty="0">
                <a:solidFill>
                  <a:srgbClr val="C00000"/>
                </a:solidFill>
              </a:rPr>
              <a:t>China </a:t>
            </a:r>
            <a:r>
              <a:rPr lang="en-US" dirty="0"/>
              <a:t>(USD 67.4 billion) and </a:t>
            </a:r>
            <a:r>
              <a:rPr lang="en-US" dirty="0">
                <a:solidFill>
                  <a:srgbClr val="C00000"/>
                </a:solidFill>
              </a:rPr>
              <a:t>Mexico</a:t>
            </a:r>
            <a:r>
              <a:rPr lang="en-US" dirty="0"/>
              <a:t> (USD 35.7 billion</a:t>
            </a:r>
            <a:r>
              <a:rPr lang="en-US" dirty="0" smtClean="0"/>
              <a:t>).</a:t>
            </a:r>
          </a:p>
        </p:txBody>
      </p:sp>
    </p:spTree>
    <p:extLst>
      <p:ext uri="{BB962C8B-B14F-4D97-AF65-F5344CB8AC3E}">
        <p14:creationId xmlns:p14="http://schemas.microsoft.com/office/powerpoint/2010/main" val="1970148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C00000"/>
                </a:solidFill>
              </a:rPr>
              <a:t>Ideias para adiar o fim do mundo</a:t>
            </a:r>
            <a:r>
              <a:rPr lang="pt-BR" dirty="0" smtClean="0"/>
              <a:t/>
            </a:r>
            <a:br>
              <a:rPr lang="pt-BR" dirty="0" smtClean="0"/>
            </a:br>
            <a:r>
              <a:rPr lang="pt-BR" sz="4000" dirty="0" smtClean="0"/>
              <a:t>Ailton </a:t>
            </a:r>
            <a:r>
              <a:rPr lang="pt-BR" sz="4000" dirty="0" err="1" smtClean="0"/>
              <a:t>Krenak</a:t>
            </a:r>
            <a:endParaRPr lang="pt-BR" sz="4000" dirty="0"/>
          </a:p>
        </p:txBody>
      </p:sp>
      <p:sp>
        <p:nvSpPr>
          <p:cNvPr id="3" name="Espaço Reservado para Conteúdo 2"/>
          <p:cNvSpPr>
            <a:spLocks noGrp="1"/>
          </p:cNvSpPr>
          <p:nvPr>
            <p:ph idx="1"/>
          </p:nvPr>
        </p:nvSpPr>
        <p:spPr/>
        <p:txBody>
          <a:bodyPr>
            <a:normAutofit lnSpcReduction="10000"/>
          </a:bodyPr>
          <a:lstStyle/>
          <a:p>
            <a:pPr algn="just"/>
            <a:r>
              <a:rPr lang="pt-BR" dirty="0" smtClean="0"/>
              <a:t>“E a minha provocação sobre adiar o fim do mundo é exatamente sempre poder contar mais uma história. Se pudermos fazer isso, estaremos adiando o fim”.</a:t>
            </a:r>
          </a:p>
          <a:p>
            <a:pPr algn="just"/>
            <a:r>
              <a:rPr lang="pt-BR" dirty="0" smtClean="0"/>
              <a:t>“Ter diversidade, não isso de uma humanidade com o mesmo protocolo. Porque isso até agora foi só uma maneira de homogeneizar e tirar nossa alegria de estar vivos”.</a:t>
            </a:r>
            <a:endParaRPr lang="pt-BR" dirty="0"/>
          </a:p>
        </p:txBody>
      </p:sp>
    </p:spTree>
    <p:extLst>
      <p:ext uri="{BB962C8B-B14F-4D97-AF65-F5344CB8AC3E}">
        <p14:creationId xmlns:p14="http://schemas.microsoft.com/office/powerpoint/2010/main" val="40905754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229600" cy="1143000"/>
          </a:xfrm>
        </p:spPr>
        <p:txBody>
          <a:bodyPr>
            <a:normAutofit fontScale="90000"/>
          </a:bodyPr>
          <a:lstStyle/>
          <a:p>
            <a:r>
              <a:rPr lang="fr-FR" dirty="0" smtClean="0"/>
              <a:t/>
            </a:r>
            <a:br>
              <a:rPr lang="fr-FR" dirty="0" smtClean="0"/>
            </a:br>
            <a:r>
              <a:rPr lang="fr-FR" dirty="0" smtClean="0">
                <a:solidFill>
                  <a:srgbClr val="C00000"/>
                </a:solidFill>
              </a:rPr>
              <a:t>La </a:t>
            </a:r>
            <a:r>
              <a:rPr lang="fr-FR" dirty="0">
                <a:solidFill>
                  <a:srgbClr val="C00000"/>
                </a:solidFill>
              </a:rPr>
              <a:t>Nouvelle-Zélande dote un fleuve d’une personnalité </a:t>
            </a:r>
            <a:r>
              <a:rPr lang="fr-FR" dirty="0" smtClean="0">
                <a:solidFill>
                  <a:srgbClr val="C00000"/>
                </a:solidFill>
              </a:rPr>
              <a:t>juridique</a:t>
            </a:r>
            <a:r>
              <a:rPr lang="fr-FR" dirty="0" smtClean="0"/>
              <a:t> </a:t>
            </a:r>
            <a:r>
              <a:rPr lang="fr-FR" sz="1300" dirty="0" smtClean="0"/>
              <a:t>(março2017)</a:t>
            </a:r>
            <a:r>
              <a:rPr lang="fr-FR" dirty="0"/>
              <a:t/>
            </a:r>
            <a:br>
              <a:rPr lang="fr-FR" dirty="0"/>
            </a:b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fr-FR" dirty="0"/>
              <a:t>Le Parlement a accordé au Whanganui le statut d’entité vivante. Les droits et les intérêts du cours d’eau pourront être défendus devant la justice</a:t>
            </a:r>
            <a:r>
              <a:rPr lang="fr-FR" dirty="0" smtClean="0"/>
              <a:t>.</a:t>
            </a:r>
          </a:p>
          <a:p>
            <a:r>
              <a:rPr lang="fr-FR" dirty="0"/>
              <a:t> </a:t>
            </a:r>
            <a:r>
              <a:rPr lang="fr-FR" i="1" dirty="0"/>
              <a:t>« Cette législation est une reconnaissance de la connexion profondément spirituelle entre l’iwi </a:t>
            </a:r>
            <a:r>
              <a:rPr lang="fr-FR" dirty="0"/>
              <a:t>[la tribu]</a:t>
            </a:r>
            <a:r>
              <a:rPr lang="fr-FR" i="1" dirty="0"/>
              <a:t> Whanganui et son fleuve ancestral. »</a:t>
            </a:r>
            <a:endParaRPr lang="fr-FR" dirty="0"/>
          </a:p>
          <a:p>
            <a:r>
              <a:rPr lang="fr-FR" i="1" dirty="0"/>
              <a:t>« Aujourd’hui, nous reconnaissons le sacrifice et la souffrance de la tribu Whanganui, qui s’est battue près de cent cinquante ans pour arrêter l’exploitation de cette force vitale »,</a:t>
            </a:r>
            <a:r>
              <a:rPr lang="fr-FR" dirty="0"/>
              <a:t> a salué le jour du vote Te Ururoa Flavell, coresponsable du Parti maori.</a:t>
            </a:r>
          </a:p>
          <a:p>
            <a:r>
              <a:rPr lang="fr-FR" dirty="0" smtClean="0"/>
              <a:t>Le </a:t>
            </a:r>
            <a:r>
              <a:rPr lang="fr-FR" dirty="0"/>
              <a:t>fleuve sera alors représenté par deux personnes : un membre de la tribu et un autre du gouvernement</a:t>
            </a:r>
            <a:endParaRPr lang="fr-FR" dirty="0" smtClean="0"/>
          </a:p>
          <a:p>
            <a:pPr marL="0" indent="0">
              <a:buNone/>
            </a:pPr>
            <a:endParaRPr lang="fr-FR" dirty="0"/>
          </a:p>
          <a:p>
            <a:pPr marL="0" indent="0" algn="r">
              <a:buNone/>
            </a:pPr>
            <a:r>
              <a:rPr lang="pt-BR" sz="1200" dirty="0">
                <a:hlinkClick r:id="rId2"/>
              </a:rPr>
              <a:t>https://www.lemonde.fr/planete/article/2017/03/20/la-nouvelle-zelande-dote-un-fleuve-d-une-personnalite-juridique_5097268_3244.html</a:t>
            </a:r>
            <a:r>
              <a:rPr lang="fr-FR" dirty="0"/>
              <a:t/>
            </a:r>
            <a:br>
              <a:rPr lang="fr-FR" dirty="0"/>
            </a:br>
            <a:endParaRPr lang="pt-BR" dirty="0"/>
          </a:p>
        </p:txBody>
      </p:sp>
    </p:spTree>
    <p:extLst>
      <p:ext uri="{BB962C8B-B14F-4D97-AF65-F5344CB8AC3E}">
        <p14:creationId xmlns:p14="http://schemas.microsoft.com/office/powerpoint/2010/main" val="4247099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solidFill>
                  <a:srgbClr val="C00000"/>
                </a:solidFill>
              </a:rPr>
              <a:t>Posfácio a ideias para adiar o fim do mundo</a:t>
            </a:r>
            <a:r>
              <a:rPr lang="pt-BR" sz="3200" dirty="0" smtClean="0"/>
              <a:t/>
            </a:r>
            <a:br>
              <a:rPr lang="pt-BR" sz="3200" dirty="0" smtClean="0"/>
            </a:br>
            <a:r>
              <a:rPr lang="pt-BR" sz="3200" dirty="0" smtClean="0"/>
              <a:t>Eduardo Viveiros de Castro</a:t>
            </a:r>
            <a:endParaRPr lang="pt-BR" sz="3200" dirty="0"/>
          </a:p>
        </p:txBody>
      </p:sp>
      <p:sp>
        <p:nvSpPr>
          <p:cNvPr id="3" name="Espaço Reservado para Conteúdo 2"/>
          <p:cNvSpPr>
            <a:spLocks noGrp="1"/>
          </p:cNvSpPr>
          <p:nvPr>
            <p:ph idx="1"/>
          </p:nvPr>
        </p:nvSpPr>
        <p:spPr/>
        <p:txBody>
          <a:bodyPr>
            <a:normAutofit fontScale="85000" lnSpcReduction="20000"/>
          </a:bodyPr>
          <a:lstStyle/>
          <a:p>
            <a:pPr algn="just"/>
            <a:r>
              <a:rPr lang="pt-BR" dirty="0" err="1" smtClean="0"/>
              <a:t>Krenak</a:t>
            </a:r>
            <a:r>
              <a:rPr lang="pt-BR" dirty="0" smtClean="0"/>
              <a:t> está escrevendo um capítulo essencial da história do Brasil, aquele que conta o que ele definiu como “a história da descoberta do Brasil pelos índios”.</a:t>
            </a:r>
          </a:p>
          <a:p>
            <a:pPr algn="just"/>
            <a:r>
              <a:rPr lang="pt-BR" dirty="0" smtClean="0"/>
              <a:t>Efeitos da humanidade sobre o que está produzindo nas condições materiais e espirituais da existência de todos os povos, espécies e existentes da Terra.</a:t>
            </a:r>
          </a:p>
          <a:p>
            <a:pPr algn="just"/>
            <a:r>
              <a:rPr lang="pt-BR" dirty="0" smtClean="0"/>
              <a:t>Questionamentos sobre a humanidade. Quem é o </a:t>
            </a:r>
            <a:r>
              <a:rPr lang="pt-BR" dirty="0" smtClean="0">
                <a:solidFill>
                  <a:srgbClr val="C00000"/>
                </a:solidFill>
              </a:rPr>
              <a:t>nós</a:t>
            </a:r>
            <a:r>
              <a:rPr lang="pt-BR" dirty="0" smtClean="0"/>
              <a:t> a que ele se refere?</a:t>
            </a:r>
          </a:p>
          <a:p>
            <a:pPr algn="just"/>
            <a:r>
              <a:rPr lang="pt-BR" dirty="0" smtClean="0"/>
              <a:t>Esse fim que é preciso adiar assinala a falência de uma certa ideia de humanidade </a:t>
            </a:r>
            <a:r>
              <a:rPr lang="pt-BR" dirty="0" smtClean="0">
                <a:solidFill>
                  <a:srgbClr val="C00000"/>
                </a:solidFill>
              </a:rPr>
              <a:t>→</a:t>
            </a:r>
            <a:r>
              <a:rPr lang="pt-BR" dirty="0" smtClean="0"/>
              <a:t> distinção entre humanos e os demais existentes terrestres (aí incluídos os que recusam tal distinção).</a:t>
            </a:r>
            <a:endParaRPr lang="pt-BR" dirty="0"/>
          </a:p>
        </p:txBody>
      </p:sp>
    </p:spTree>
    <p:extLst>
      <p:ext uri="{BB962C8B-B14F-4D97-AF65-F5344CB8AC3E}">
        <p14:creationId xmlns:p14="http://schemas.microsoft.com/office/powerpoint/2010/main" val="4175027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solidFill>
                  <a:srgbClr val="C00000"/>
                </a:solidFill>
              </a:rPr>
              <a:t>Posfácio a ideias para adiar o fim do mundo</a:t>
            </a:r>
            <a:r>
              <a:rPr lang="pt-BR" sz="3200" dirty="0" smtClean="0"/>
              <a:t/>
            </a:r>
            <a:br>
              <a:rPr lang="pt-BR" sz="3200" dirty="0" smtClean="0"/>
            </a:br>
            <a:r>
              <a:rPr lang="pt-BR" sz="3200" dirty="0" smtClean="0"/>
              <a:t>Eduardo Viveiros de Castro</a:t>
            </a:r>
            <a:endParaRPr lang="pt-BR" sz="3200" dirty="0"/>
          </a:p>
        </p:txBody>
      </p:sp>
      <p:sp>
        <p:nvSpPr>
          <p:cNvPr id="3" name="Espaço Reservado para Conteúdo 2"/>
          <p:cNvSpPr>
            <a:spLocks noGrp="1"/>
          </p:cNvSpPr>
          <p:nvPr>
            <p:ph idx="1"/>
          </p:nvPr>
        </p:nvSpPr>
        <p:spPr/>
        <p:txBody>
          <a:bodyPr/>
          <a:lstStyle/>
          <a:p>
            <a:pPr marL="0" indent="0">
              <a:buNone/>
            </a:pPr>
            <a:endParaRPr lang="pt-BR" dirty="0" smtClean="0"/>
          </a:p>
          <a:p>
            <a:pPr marL="0" indent="0">
              <a:buNone/>
            </a:pPr>
            <a:endParaRPr lang="pt-BR" dirty="0"/>
          </a:p>
          <a:p>
            <a:pPr marL="0" indent="0">
              <a:buNone/>
            </a:pPr>
            <a:r>
              <a:rPr lang="pt-BR" dirty="0" smtClean="0"/>
              <a:t>Forçar a Terra a coincidir com o mundo da sua “humanidade”.</a:t>
            </a:r>
            <a:endParaRPr lang="pt-BR" dirty="0"/>
          </a:p>
        </p:txBody>
      </p:sp>
    </p:spTree>
    <p:extLst>
      <p:ext uri="{BB962C8B-B14F-4D97-AF65-F5344CB8AC3E}">
        <p14:creationId xmlns:p14="http://schemas.microsoft.com/office/powerpoint/2010/main" val="28873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rgbClr val="C00000"/>
                </a:solidFill>
              </a:rPr>
              <a:t>World </a:t>
            </a:r>
            <a:r>
              <a:rPr lang="pt-BR" dirty="0" err="1">
                <a:solidFill>
                  <a:srgbClr val="C00000"/>
                </a:solidFill>
              </a:rPr>
              <a:t>Migration</a:t>
            </a:r>
            <a:r>
              <a:rPr lang="pt-BR" dirty="0">
                <a:solidFill>
                  <a:srgbClr val="C00000"/>
                </a:solidFill>
              </a:rPr>
              <a:t> </a:t>
            </a:r>
            <a:r>
              <a:rPr lang="pt-BR" dirty="0" err="1">
                <a:solidFill>
                  <a:srgbClr val="C00000"/>
                </a:solidFill>
              </a:rPr>
              <a:t>Report</a:t>
            </a:r>
            <a:r>
              <a:rPr lang="pt-BR" dirty="0">
                <a:solidFill>
                  <a:srgbClr val="C00000"/>
                </a:solidFill>
              </a:rPr>
              <a:t> 2020 </a:t>
            </a:r>
            <a:r>
              <a:rPr lang="pt-BR" dirty="0" smtClean="0">
                <a:solidFill>
                  <a:srgbClr val="C00000"/>
                </a:solidFill>
              </a:rPr>
              <a:t>- ONU</a:t>
            </a:r>
            <a:endParaRPr lang="pt-BR"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r>
              <a:rPr lang="en-US" dirty="0">
                <a:solidFill>
                  <a:srgbClr val="C00000"/>
                </a:solidFill>
              </a:rPr>
              <a:t>United States </a:t>
            </a:r>
            <a:r>
              <a:rPr lang="en-US" dirty="0"/>
              <a:t>remained the top remittance-sending country (USD 68.0 billion) followed by the </a:t>
            </a:r>
            <a:r>
              <a:rPr lang="en-US" dirty="0">
                <a:solidFill>
                  <a:srgbClr val="C00000"/>
                </a:solidFill>
              </a:rPr>
              <a:t>United Arab Emirates </a:t>
            </a:r>
            <a:r>
              <a:rPr lang="en-US" dirty="0"/>
              <a:t>(USD 44.4 billion) and </a:t>
            </a:r>
            <a:r>
              <a:rPr lang="en-US" dirty="0">
                <a:solidFill>
                  <a:srgbClr val="C00000"/>
                </a:solidFill>
              </a:rPr>
              <a:t>Saudi Arabia </a:t>
            </a:r>
            <a:r>
              <a:rPr lang="en-US" dirty="0"/>
              <a:t>(USD 36.1 billion). </a:t>
            </a:r>
          </a:p>
          <a:p>
            <a:r>
              <a:rPr lang="en-US" dirty="0"/>
              <a:t>Global </a:t>
            </a:r>
            <a:r>
              <a:rPr lang="en-US" dirty="0">
                <a:solidFill>
                  <a:srgbClr val="C00000"/>
                </a:solidFill>
              </a:rPr>
              <a:t>refugee population </a:t>
            </a:r>
            <a:r>
              <a:rPr lang="en-US" dirty="0"/>
              <a:t>was </a:t>
            </a:r>
            <a:r>
              <a:rPr lang="en-US" dirty="0">
                <a:solidFill>
                  <a:srgbClr val="C00000"/>
                </a:solidFill>
              </a:rPr>
              <a:t>25.9 million </a:t>
            </a:r>
            <a:r>
              <a:rPr lang="en-US" dirty="0"/>
              <a:t>in 2018 </a:t>
            </a:r>
          </a:p>
          <a:p>
            <a:r>
              <a:rPr lang="en-US" dirty="0">
                <a:solidFill>
                  <a:srgbClr val="C00000"/>
                </a:solidFill>
              </a:rPr>
              <a:t>52 per cent </a:t>
            </a:r>
            <a:r>
              <a:rPr lang="en-US" dirty="0"/>
              <a:t>of the global refugee population was </a:t>
            </a:r>
            <a:r>
              <a:rPr lang="en-US" dirty="0">
                <a:solidFill>
                  <a:srgbClr val="C00000"/>
                </a:solidFill>
              </a:rPr>
              <a:t>under 18 </a:t>
            </a:r>
            <a:r>
              <a:rPr lang="en-US" dirty="0"/>
              <a:t>years of age. </a:t>
            </a:r>
          </a:p>
          <a:p>
            <a:r>
              <a:rPr lang="en-US" dirty="0"/>
              <a:t>Number of internally displaced persons due to violence and conflict reached </a:t>
            </a:r>
            <a:r>
              <a:rPr lang="en-US" dirty="0">
                <a:solidFill>
                  <a:srgbClr val="C00000"/>
                </a:solidFill>
              </a:rPr>
              <a:t>41.3 million</a:t>
            </a:r>
            <a:r>
              <a:rPr lang="en-US" dirty="0" smtClean="0"/>
              <a:t>.</a:t>
            </a:r>
          </a:p>
          <a:p>
            <a:r>
              <a:rPr lang="en-US" dirty="0" smtClean="0"/>
              <a:t>More </a:t>
            </a:r>
            <a:r>
              <a:rPr lang="en-US" dirty="0"/>
              <a:t>than half of all international migrants (141 million) lived in </a:t>
            </a:r>
            <a:r>
              <a:rPr lang="en-US" dirty="0">
                <a:solidFill>
                  <a:srgbClr val="C00000"/>
                </a:solidFill>
              </a:rPr>
              <a:t>Europe and Northern America</a:t>
            </a:r>
            <a:r>
              <a:rPr lang="en-US" dirty="0"/>
              <a:t>. </a:t>
            </a:r>
            <a:endParaRPr lang="en-US" dirty="0" smtClean="0"/>
          </a:p>
          <a:p>
            <a:r>
              <a:rPr lang="en-US" dirty="0" smtClean="0"/>
              <a:t>Migration </a:t>
            </a:r>
            <a:r>
              <a:rPr lang="en-US" dirty="0"/>
              <a:t>has been </a:t>
            </a:r>
            <a:r>
              <a:rPr lang="en-US" dirty="0">
                <a:solidFill>
                  <a:srgbClr val="C00000"/>
                </a:solidFill>
              </a:rPr>
              <a:t>a key </a:t>
            </a:r>
            <a:r>
              <a:rPr lang="en-US" dirty="0"/>
              <a:t>determinant of population change in several </a:t>
            </a:r>
            <a:r>
              <a:rPr lang="en-US" dirty="0" smtClean="0"/>
              <a:t>countries.</a:t>
            </a:r>
          </a:p>
          <a:p>
            <a:pPr marL="0" indent="0" algn="r">
              <a:buNone/>
            </a:pPr>
            <a:r>
              <a:rPr lang="pt-BR" sz="2200" dirty="0">
                <a:hlinkClick r:id="rId2"/>
              </a:rPr>
              <a:t>https://www.un.org/sites/un2.un.org/files/wmr_2020.pdf</a:t>
            </a:r>
            <a:endParaRPr lang="pt-BR" sz="2200" dirty="0"/>
          </a:p>
        </p:txBody>
      </p:sp>
    </p:spTree>
    <p:extLst>
      <p:ext uri="{BB962C8B-B14F-4D97-AF65-F5344CB8AC3E}">
        <p14:creationId xmlns:p14="http://schemas.microsoft.com/office/powerpoint/2010/main" val="5736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7484</TotalTime>
  <Words>5062</Words>
  <Application>Microsoft Office PowerPoint</Application>
  <PresentationFormat>Apresentação na tela (4:3)</PresentationFormat>
  <Paragraphs>332</Paragraphs>
  <Slides>83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83</vt:i4>
      </vt:variant>
    </vt:vector>
  </HeadingPairs>
  <TitlesOfParts>
    <vt:vector size="89" baseType="lpstr">
      <vt:lpstr>Arial</vt:lpstr>
      <vt:lpstr>Benton Sans</vt:lpstr>
      <vt:lpstr>Calibri</vt:lpstr>
      <vt:lpstr>inherit</vt:lpstr>
      <vt:lpstr>Majerit</vt:lpstr>
      <vt:lpstr>Tema do Office</vt:lpstr>
      <vt:lpstr>SOCIEDADE E CULTURA EM TEMPOS GLOBAIS</vt:lpstr>
      <vt:lpstr>Alejandro Iñarritu (2018) LACMA</vt:lpstr>
      <vt:lpstr>Babyn Yar Memorial Center Ilya Khrzhanovsky</vt:lpstr>
      <vt:lpstr>DE COMO UM ALGORITMO E UM GAME PODEM RESOLVER UM VELHO PROBLEMA DE FILOSOFIA -- PELO MENOS EM ARTE ( TALVEZ FORA DELA TAMBÉM)  Teixeira Coelho</vt:lpstr>
      <vt:lpstr>CORONATION (2020) Ai Weiwei </vt:lpstr>
      <vt:lpstr>Uniformes do exército brasileiro  Made in China</vt:lpstr>
      <vt:lpstr>DADOS</vt:lpstr>
      <vt:lpstr>World Migration Report 2020 - ONU</vt:lpstr>
      <vt:lpstr>World Migration Report 2020 - ONU</vt:lpstr>
      <vt:lpstr> Nova caravana de migrantes de Honduras deixa Estados Unidos e México em alerta </vt:lpstr>
      <vt:lpstr>Apresentação do PowerPoint</vt:lpstr>
      <vt:lpstr>ONU/OXFAM</vt:lpstr>
      <vt:lpstr>OXFAM 2020</vt:lpstr>
      <vt:lpstr>OXFAM 2020</vt:lpstr>
      <vt:lpstr>1997</vt:lpstr>
      <vt:lpstr>¿Qué es la globalización? Ulrich Beck</vt:lpstr>
      <vt:lpstr>A Era do Globalismo  Octavio Ianni</vt:lpstr>
      <vt:lpstr>A Era do Globalismo</vt:lpstr>
      <vt:lpstr>A Era do Globalismo</vt:lpstr>
      <vt:lpstr>A Era do Globalismo</vt:lpstr>
      <vt:lpstr>Descendo à Terra: política no novo regime climático Bruno Latour (2017)</vt:lpstr>
      <vt:lpstr>Descendo à Terra: política no novo regime climático Bruno Latour (2017)</vt:lpstr>
      <vt:lpstr>Descendo à Terra: política no novo regime climático Bruno Latour (2017)</vt:lpstr>
      <vt:lpstr>Descendo à Terra: política no novo regime climático Bruno Latour (2017)</vt:lpstr>
      <vt:lpstr>Apresentação do PowerPoint</vt:lpstr>
      <vt:lpstr>           Agência de Imigração e Alfândega (ICE) dos EUA está transferindo 1.600 presos para prisões federais como meio de enfrentar o excesso de processos resultantes das novas políticas de “tolerância zero” do governo de Donald Trump, informou nesta sexta-feira, 8, a instituição (O Estado de SPaulo, 08/06/18)  População de imigrantes nos EUA é estimada em 43 milhões </vt:lpstr>
      <vt:lpstr>A ideia de um mundo sem fronteiras Achille Mbembe (2019)</vt:lpstr>
      <vt:lpstr>A ideia de um mundo sem fronteiras Achille Mbembe (2019)</vt:lpstr>
      <vt:lpstr>Desglobalização Ciudadanos reemplazados por algoritmos - Canclini</vt:lpstr>
      <vt:lpstr>Human Flow  Direção: Ai Weiwei 2017, 2h20’</vt:lpstr>
      <vt:lpstr>Human Flow</vt:lpstr>
      <vt:lpstr>Apresentação do PowerPoint</vt:lpstr>
      <vt:lpstr> Em dia mundial, ONU defende direito dos povos indígenas a definir estratégias de desenvolvimento (09/08/2019) https://nacoesunidas.org/em-dia-mundial-onu-defende-direito-dos-povos-indigenas-a-definir-estrategias-de-desenvolvimento/amp/   </vt:lpstr>
      <vt:lpstr>A globalização imaginada Néstor Garcia Canclini</vt:lpstr>
      <vt:lpstr>Apresentação do PowerPoint</vt:lpstr>
      <vt:lpstr>Apresentação do PowerPoint</vt:lpstr>
      <vt:lpstr>Yukinori Yanagi  América [interação generalizada em que as marcas identitárias se dissolveriam?]</vt:lpstr>
      <vt:lpstr>Apresentação do PowerPoint</vt:lpstr>
      <vt:lpstr>Apresentação do PowerPoint</vt:lpstr>
      <vt:lpstr>Apresentação do PowerPoint</vt:lpstr>
      <vt:lpstr>Globalização</vt:lpstr>
      <vt:lpstr>A Globalização Imaginada Canclini </vt:lpstr>
      <vt:lpstr>Apresentação do PowerPoint</vt:lpstr>
      <vt:lpstr>Diferentes, Desiguales Y Desconectados (2004) Néstor García Canclini</vt:lpstr>
      <vt:lpstr>Apresentação do PowerPoint</vt:lpstr>
      <vt:lpstr> Conflictos Interculturares  Néstor García Canclini </vt:lpstr>
      <vt:lpstr>VENEZA</vt:lpstr>
      <vt:lpstr>Veneza – 2020 - Pandemia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Brasil</vt:lpstr>
      <vt:lpstr>Nuevas minorias, nuevos derechos Homi Bhabha</vt:lpstr>
      <vt:lpstr>Pele negra, máscara branca (1952) Franz Fanon</vt:lpstr>
      <vt:lpstr>Diversidade em Convergência Jésus Martín-Barbero</vt:lpstr>
      <vt:lpstr>Diversidade em Convergência Jésus Martín-Barbero</vt:lpstr>
      <vt:lpstr>Papel facilitador das tecnologias</vt:lpstr>
      <vt:lpstr> Não-lugares Marc Augés </vt:lpstr>
      <vt:lpstr>Apresentação do PowerPoint</vt:lpstr>
      <vt:lpstr>William Kentridge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Medo ao Pequeno Número Arjun Appadurai</vt:lpstr>
      <vt:lpstr>O Medo ao Pequeno Número Arjun Appadurai</vt:lpstr>
      <vt:lpstr>Néstor García Canclini</vt:lpstr>
      <vt:lpstr>DO TEMPO Ailton Krenak</vt:lpstr>
      <vt:lpstr>DO TEMPO (2020) Ailton Krenak</vt:lpstr>
      <vt:lpstr>Ideias para adiar o fim do mundo Ailton Krenak</vt:lpstr>
      <vt:lpstr>Ideias para adiar o fim do mundo Ailton Krenak</vt:lpstr>
      <vt:lpstr>Ideias para adiar o fim do mundo Ailton Krenak</vt:lpstr>
      <vt:lpstr> La Nouvelle-Zélande dote un fleuve d’une personnalité juridique (março2017) </vt:lpstr>
      <vt:lpstr>Posfácio a ideias para adiar o fim do mundo Eduardo Viveiros de Castro</vt:lpstr>
      <vt:lpstr>Posfácio a ideias para adiar o fim do mundo Eduardo Viveiros de Castro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Liliana</dc:creator>
  <cp:lastModifiedBy>Conta da Microsoft</cp:lastModifiedBy>
  <cp:revision>349</cp:revision>
  <dcterms:created xsi:type="dcterms:W3CDTF">2013-02-17T12:55:34Z</dcterms:created>
  <dcterms:modified xsi:type="dcterms:W3CDTF">2020-09-01T21:54:26Z</dcterms:modified>
</cp:coreProperties>
</file>