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</p:sldMasterIdLst>
  <p:notesMasterIdLst>
    <p:notesMasterId r:id="rId15"/>
  </p:notesMasterIdLst>
  <p:sldIdLst>
    <p:sldId id="290" r:id="rId3"/>
    <p:sldId id="335" r:id="rId4"/>
    <p:sldId id="336" r:id="rId5"/>
    <p:sldId id="337" r:id="rId6"/>
    <p:sldId id="322" r:id="rId7"/>
    <p:sldId id="316" r:id="rId8"/>
    <p:sldId id="332" r:id="rId9"/>
    <p:sldId id="331" r:id="rId10"/>
    <p:sldId id="327" r:id="rId11"/>
    <p:sldId id="328" r:id="rId12"/>
    <p:sldId id="329" r:id="rId13"/>
    <p:sldId id="330" r:id="rId1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modifyVerifier cryptProviderType="rsaFull" cryptAlgorithmClass="hash" cryptAlgorithmType="typeAny" cryptAlgorithmSid="4" spinCount="100000" saltData="FlZAYJqe8o5eVtEUzBHipw==" hashData="TH78aX+CFP7f7XhieBHiPThLG9w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4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50DC5C2-E5ED-6D4B-A6A6-8C0568C24B0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4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279C90-3669-0C4B-BFC2-B6BF9E35D427}" type="slidenum">
              <a:rPr lang="pt-BR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D1436F-B9BD-5B4B-897A-795A57E585A8}" type="slidenum">
              <a:rPr lang="pt-BR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pt-BR">
              <a:solidFill>
                <a:prstClr val="black"/>
              </a:solidFill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1B7BA1-D25B-0246-AAB1-A4851F44019A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2A9873-5B9A-404F-8175-F913A0744A00}" type="slidenum">
              <a:rPr lang="pt-BR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A01B63-6602-B746-95CE-82F41BE77D91}" type="slidenum">
              <a:rPr lang="pt-BR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22784-BD4D-0041-9A8B-BE82DF096FF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288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D204F-353E-E04A-9DE5-DF0DD09DC72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003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DE900-019E-6F4F-BBA5-443BE3C8EA8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7825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D1F5F-7FDF-D544-B7A5-85E80A41B9F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2829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8B428-A091-4D41-BF06-BE3281149E5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9434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397B8-C32E-C04F-A95B-762EEBE7009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0672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7A4A7-DBA1-0E4B-9AA9-9A037BD5166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3243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5AC45-12E3-8E43-BF25-62D6DEC9045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5677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0DA5F-68E7-AD4A-B815-3E020E43712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37366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A3C21-DE60-9946-A6BC-D587017D4E7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1776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F0032-BE6A-0442-89B3-D68ED30378D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069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FA299-44CA-7146-810B-427F5968AE6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7901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633B2-41E4-2E44-B8A8-38B55326679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533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E6DAD-F4BF-7649-A4F1-F14780AF16E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4844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29AB4-CA02-4047-A822-472E129CFFD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017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DC3B4-4629-5540-B849-A2D28A7B196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2167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F8955-78B1-894E-9637-BE856F3FABF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284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14182-7BDB-0347-A885-AEC5D655501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412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E6DD3-0C76-8F40-8C82-95E45B4F7EE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833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C3C90-3F2F-2146-AEEC-93A4D8396A3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828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89232-7C05-0B4B-9F60-350DDE38CB0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572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5E466-C80D-7D4D-99D9-676F91A3736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601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5FEE2D59-7977-C84C-8E05-661D5977308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86492BCC-1F85-8847-BA6A-19BED7B60D5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Box 1"/>
          <p:cNvSpPr txBox="1">
            <a:spLocks noChangeArrowheads="1"/>
          </p:cNvSpPr>
          <p:nvPr/>
        </p:nvSpPr>
        <p:spPr bwMode="auto">
          <a:xfrm>
            <a:off x="723900" y="333375"/>
            <a:ext cx="4914900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800">
                <a:solidFill>
                  <a:srgbClr val="000000"/>
                </a:solidFill>
              </a:rPr>
              <a:t>Dinâmica: Trabalho e Energia</a:t>
            </a:r>
          </a:p>
          <a:p>
            <a:pPr eaLnBrk="1" hangingPunct="1"/>
            <a:endParaRPr lang="pt-BR" sz="2800">
              <a:solidFill>
                <a:srgbClr val="000000"/>
              </a:solidFill>
            </a:endParaRPr>
          </a:p>
          <a:p>
            <a:pPr eaLnBrk="1" hangingPunct="1"/>
            <a:endParaRPr lang="pt-BR" sz="1800">
              <a:solidFill>
                <a:srgbClr val="000000"/>
              </a:solidFill>
            </a:endParaRPr>
          </a:p>
          <a:p>
            <a:pPr eaLnBrk="1" hangingPunct="1"/>
            <a:r>
              <a:rPr lang="pt-BR" sz="1800">
                <a:solidFill>
                  <a:srgbClr val="000000"/>
                </a:solidFill>
              </a:rPr>
              <a:t>Lembretes: Cadastrem-se no STOA:</a:t>
            </a:r>
          </a:p>
          <a:p>
            <a:pPr eaLnBrk="1" hangingPunct="1"/>
            <a:endParaRPr lang="pt-BR" sz="1800">
              <a:solidFill>
                <a:srgbClr val="000000"/>
              </a:solidFill>
            </a:endParaRPr>
          </a:p>
          <a:p>
            <a:pPr eaLnBrk="1" hangingPunct="1"/>
            <a:r>
              <a:rPr lang="pt-BR" sz="1800">
                <a:solidFill>
                  <a:srgbClr val="000000"/>
                </a:solidFill>
              </a:rPr>
              <a:t>E façam os exercícios – cap. 6.</a:t>
            </a:r>
          </a:p>
          <a:p>
            <a:pPr eaLnBrk="1" hangingPunct="1"/>
            <a:endParaRPr lang="pt-BR" sz="1800">
              <a:solidFill>
                <a:srgbClr val="000000"/>
              </a:solidFill>
            </a:endParaRPr>
          </a:p>
          <a:p>
            <a:pPr eaLnBrk="1" hangingPunct="1"/>
            <a:r>
              <a:rPr lang="pt-BR" sz="1800">
                <a:solidFill>
                  <a:srgbClr val="000000"/>
                </a:solidFill>
              </a:rPr>
              <a:t>Isto é requisito </a:t>
            </a:r>
            <a:r>
              <a:rPr lang="pt-BR" sz="1800" i="1" u="sng">
                <a:solidFill>
                  <a:srgbClr val="000000"/>
                </a:solidFill>
              </a:rPr>
              <a:t>mínimo</a:t>
            </a:r>
            <a:r>
              <a:rPr lang="pt-BR" sz="1800">
                <a:solidFill>
                  <a:srgbClr val="000000"/>
                </a:solidFill>
              </a:rPr>
              <a:t> para a prova!</a:t>
            </a:r>
          </a:p>
          <a:p>
            <a:pPr eaLnBrk="1" hangingPunct="1"/>
            <a:endParaRPr lang="pt-BR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07950" y="0"/>
            <a:ext cx="9144000" cy="6215063"/>
          </a:xfrm>
        </p:spPr>
        <p:txBody>
          <a:bodyPr>
            <a:normAutofit/>
          </a:bodyPr>
          <a:lstStyle/>
          <a:p>
            <a:pPr indent="0" algn="just">
              <a:lnSpc>
                <a:spcPts val="4000"/>
              </a:lnSpc>
              <a:buFontTx/>
              <a:buNone/>
              <a:defRPr/>
            </a:pPr>
            <a:r>
              <a:rPr lang="pt-BR" sz="2400" dirty="0" smtClean="0"/>
              <a:t>Uma pessoa puxa uma caixa pelo chão a uma velocidade constante. Se considerarmos a Terra e a caixa como nosso sistema, o trabalho feito pela pessoa sobre o sistema é</a:t>
            </a:r>
          </a:p>
          <a:p>
            <a:pPr indent="0" algn="just">
              <a:lnSpc>
                <a:spcPts val="4000"/>
              </a:lnSpc>
              <a:buFontTx/>
              <a:buNone/>
              <a:defRPr/>
            </a:pPr>
            <a:endParaRPr lang="pt-BR" sz="2400" dirty="0" smtClean="0"/>
          </a:p>
          <a:p>
            <a:pPr indent="0" algn="just">
              <a:lnSpc>
                <a:spcPts val="4000"/>
              </a:lnSpc>
              <a:buFontTx/>
              <a:buNone/>
              <a:defRPr/>
            </a:pPr>
            <a:endParaRPr lang="pt-BR" sz="2400" dirty="0" smtClean="0"/>
          </a:p>
          <a:p>
            <a:pPr indent="0" algn="just">
              <a:lnSpc>
                <a:spcPts val="4000"/>
              </a:lnSpc>
              <a:buFontTx/>
              <a:buNone/>
              <a:defRPr/>
            </a:pPr>
            <a:endParaRPr lang="pt-BR" sz="2400" dirty="0" smtClean="0"/>
          </a:p>
          <a:p>
            <a:pPr indent="0" algn="just">
              <a:lnSpc>
                <a:spcPts val="4000"/>
              </a:lnSpc>
              <a:buFontTx/>
              <a:buNone/>
              <a:defRPr/>
            </a:pPr>
            <a:endParaRPr lang="pt-BR" sz="2400" dirty="0" smtClean="0"/>
          </a:p>
          <a:p>
            <a:pPr indent="0" algn="just">
              <a:lnSpc>
                <a:spcPts val="4000"/>
              </a:lnSpc>
              <a:buFontTx/>
              <a:buNone/>
              <a:defRPr/>
            </a:pPr>
            <a:endParaRPr lang="pt-BR" sz="2400" dirty="0" smtClean="0"/>
          </a:p>
          <a:p>
            <a:pPr indent="0" algn="just">
              <a:lnSpc>
                <a:spcPts val="4000"/>
              </a:lnSpc>
              <a:buFontTx/>
              <a:buNone/>
              <a:defRPr/>
            </a:pPr>
            <a:endParaRPr lang="pt-BR" sz="2400" dirty="0" smtClean="0"/>
          </a:p>
          <a:p>
            <a:pPr marL="822960" indent="-457200" algn="just">
              <a:lnSpc>
                <a:spcPts val="4000"/>
              </a:lnSpc>
              <a:buClr>
                <a:srgbClr val="FF0000"/>
              </a:buClr>
              <a:buFontTx/>
              <a:buAutoNum type="arabicPeriod"/>
              <a:defRPr/>
            </a:pPr>
            <a:r>
              <a:rPr lang="pt-BR" sz="2400" dirty="0" smtClean="0"/>
              <a:t>Zero</a:t>
            </a:r>
          </a:p>
          <a:p>
            <a:pPr marL="822960" indent="-457200" algn="just">
              <a:lnSpc>
                <a:spcPts val="4000"/>
              </a:lnSpc>
              <a:buClr>
                <a:srgbClr val="FF0000"/>
              </a:buClr>
              <a:buFontTx/>
              <a:buAutoNum type="arabicPeriod"/>
              <a:defRPr/>
            </a:pPr>
            <a:r>
              <a:rPr lang="pt-BR" sz="2400" dirty="0" smtClean="0"/>
              <a:t>Diferente de zero.</a:t>
            </a:r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2060575"/>
            <a:ext cx="59340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4000" u="sng" dirty="0" smtClean="0">
                <a:solidFill>
                  <a:schemeClr val="accent2"/>
                </a:solidFill>
                <a:latin typeface="Comic Sans MS" charset="0"/>
                <a:cs typeface="+mj-cs"/>
              </a:rPr>
              <a:t>Os Princípios da Dinâmica </a:t>
            </a:r>
            <a:br>
              <a:rPr lang="pt-BR" sz="4000" u="sng" dirty="0" smtClean="0">
                <a:solidFill>
                  <a:schemeClr val="accent2"/>
                </a:solidFill>
                <a:latin typeface="Comic Sans MS" charset="0"/>
                <a:cs typeface="+mj-cs"/>
              </a:rPr>
            </a:br>
            <a:r>
              <a:rPr lang="pt-BR" sz="4000" dirty="0" smtClean="0">
                <a:solidFill>
                  <a:schemeClr val="accent2"/>
                </a:solidFill>
                <a:latin typeface="Comic Sans MS" charset="0"/>
                <a:cs typeface="+mj-cs"/>
              </a:rPr>
              <a:t>As leis de Newton (1643-1727)</a:t>
            </a: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917700"/>
            <a:ext cx="2955925" cy="367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050" y="1557338"/>
            <a:ext cx="3649663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539750" y="115888"/>
            <a:ext cx="8012113" cy="1966912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pt-BR" sz="2200" dirty="0">
                <a:solidFill>
                  <a:srgbClr val="000000"/>
                </a:solidFill>
              </a:rPr>
              <a:t>1º. Axioma: Todo corpo persiste em seu estado de repouso, ou de movimento retilíneo uniforme, a menos que seja compelido a modificar este estado pela ação de forças impressas a ele. </a:t>
            </a:r>
            <a:r>
              <a:rPr lang="pt-BR" sz="2200" dirty="0">
                <a:solidFill>
                  <a:srgbClr val="000000"/>
                </a:solidFill>
                <a:sym typeface="Wingdings" charset="0"/>
              </a:rPr>
              <a:t> </a:t>
            </a:r>
            <a:r>
              <a:rPr lang="pt-BR" sz="2200" dirty="0">
                <a:solidFill>
                  <a:srgbClr val="000000"/>
                </a:solidFill>
              </a:rPr>
              <a:t>Inércia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520700" y="2225675"/>
            <a:ext cx="8012113" cy="2439988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pt-BR" sz="2200">
                <a:solidFill>
                  <a:srgbClr val="000000"/>
                </a:solidFill>
              </a:rPr>
              <a:t>2º. Axioma: A variação do momento é proporcional à força impressa, e tem a direção da força. </a:t>
            </a:r>
            <a:br>
              <a:rPr lang="pt-BR" sz="2200">
                <a:solidFill>
                  <a:srgbClr val="000000"/>
                </a:solidFill>
              </a:rPr>
            </a:br>
            <a:r>
              <a:rPr lang="pt-BR" sz="2200">
                <a:solidFill>
                  <a:srgbClr val="000000"/>
                </a:solidFill>
              </a:rPr>
              <a:t>A quantidade de movimento é a medida do mesmo, que se origina conjuntamente da velocidade e da massa.</a:t>
            </a:r>
            <a:br>
              <a:rPr lang="pt-BR" sz="2200">
                <a:solidFill>
                  <a:srgbClr val="000000"/>
                </a:solidFill>
              </a:rPr>
            </a:br>
            <a:r>
              <a:rPr lang="pt-BR" sz="2200">
                <a:solidFill>
                  <a:srgbClr val="000000"/>
                </a:solidFill>
              </a:rPr>
              <a:t> </a:t>
            </a:r>
            <a:r>
              <a:rPr lang="pt-BR" sz="2200">
                <a:solidFill>
                  <a:srgbClr val="000000"/>
                </a:solidFill>
                <a:sym typeface="Wingdings" charset="0"/>
              </a:rPr>
              <a:t> Definição da massa i</a:t>
            </a:r>
            <a:r>
              <a:rPr lang="pt-BR" sz="2200">
                <a:solidFill>
                  <a:srgbClr val="000000"/>
                </a:solidFill>
              </a:rPr>
              <a:t>nercial, avaliação da força resultante.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39750" y="4797425"/>
            <a:ext cx="8012113" cy="1965325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pt-BR" sz="2200">
                <a:solidFill>
                  <a:srgbClr val="000000"/>
                </a:solidFill>
              </a:rPr>
              <a:t>3º. Axioma: A toda ação corresponde uma reação igual e contrária, as ações mútuas de dois corpos, um sobre o outro, são sempre iguais e dirigidas em sentidos opostos. </a:t>
            </a:r>
            <a:r>
              <a:rPr lang="pt-BR" sz="2200">
                <a:solidFill>
                  <a:srgbClr val="000000"/>
                </a:solidFill>
                <a:sym typeface="Wingdings" charset="0"/>
              </a:rPr>
              <a:t> Conservação de momento</a:t>
            </a:r>
            <a:endParaRPr lang="pt-BR" sz="2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Box 1"/>
          <p:cNvSpPr txBox="1">
            <a:spLocks noChangeArrowheads="1"/>
          </p:cNvSpPr>
          <p:nvPr/>
        </p:nvSpPr>
        <p:spPr bwMode="auto">
          <a:xfrm>
            <a:off x="1979613" y="333375"/>
            <a:ext cx="5232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O que é Energia? O que é Trabalho?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908050"/>
            <a:ext cx="2116138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213100"/>
            <a:ext cx="32893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6011863" y="1484313"/>
            <a:ext cx="2519362" cy="1954212"/>
            <a:chOff x="6444208" y="1628800"/>
            <a:chExt cx="2519590" cy="1953508"/>
          </a:xfrm>
        </p:grpSpPr>
        <p:pic>
          <p:nvPicPr>
            <p:cNvPr id="57358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5894" y="1628800"/>
              <a:ext cx="1415733" cy="140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359" name="TextBox 7"/>
            <p:cNvSpPr txBox="1">
              <a:spLocks noChangeArrowheads="1"/>
            </p:cNvSpPr>
            <p:nvPr/>
          </p:nvSpPr>
          <p:spPr bwMode="auto">
            <a:xfrm>
              <a:off x="6444208" y="3212976"/>
              <a:ext cx="25195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litros (Etanol/Gasolina)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23850" y="765175"/>
            <a:ext cx="3263900" cy="2133600"/>
            <a:chOff x="323528" y="764704"/>
            <a:chExt cx="3263900" cy="2133600"/>
          </a:xfrm>
        </p:grpSpPr>
        <p:pic>
          <p:nvPicPr>
            <p:cNvPr id="57356" name="Picture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764704"/>
              <a:ext cx="3263900" cy="213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357" name="TextBox 4"/>
            <p:cNvSpPr txBox="1">
              <a:spLocks noChangeArrowheads="1"/>
            </p:cNvSpPr>
            <p:nvPr/>
          </p:nvSpPr>
          <p:spPr bwMode="auto">
            <a:xfrm>
              <a:off x="1763688" y="2348880"/>
              <a:ext cx="6463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kWh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39750" y="4941888"/>
            <a:ext cx="3627438" cy="1905000"/>
            <a:chOff x="539552" y="4941167"/>
            <a:chExt cx="3627371" cy="1906113"/>
          </a:xfrm>
        </p:grpSpPr>
        <p:pic>
          <p:nvPicPr>
            <p:cNvPr id="57354" name="Picture 1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4941167"/>
              <a:ext cx="2864377" cy="190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355" name="TextBox 12"/>
            <p:cNvSpPr txBox="1">
              <a:spLocks noChangeArrowheads="1"/>
            </p:cNvSpPr>
            <p:nvPr/>
          </p:nvSpPr>
          <p:spPr bwMode="auto">
            <a:xfrm>
              <a:off x="3635896" y="6309320"/>
              <a:ext cx="53102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Cal</a:t>
              </a:r>
            </a:p>
          </p:txBody>
        </p:sp>
      </p:grp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5288" y="3357563"/>
            <a:ext cx="31607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Lavoisier: tudo se transforma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95288" y="4005263"/>
            <a:ext cx="4897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There ain't no such thing as a free lunch. 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835150" y="4437063"/>
            <a:ext cx="31861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(B. Franklin – Time is money)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0"/>
            <a:ext cx="8820150" cy="5857875"/>
          </a:xfrm>
        </p:spPr>
        <p:txBody>
          <a:bodyPr>
            <a:normAutofit/>
          </a:bodyPr>
          <a:lstStyle/>
          <a:p>
            <a:pPr indent="0" algn="just">
              <a:lnSpc>
                <a:spcPts val="4000"/>
              </a:lnSpc>
              <a:buFontTx/>
              <a:buNone/>
            </a:pPr>
            <a:r>
              <a:rPr lang="pt-BR" sz="2400">
                <a:latin typeface="Arial" charset="0"/>
                <a:ea typeface="ＭＳ Ｐゴシック" charset="0"/>
              </a:rPr>
              <a:t>Uma pistola (com propulsão de mola) é usada para atirar um dardo na vertical, o qual alcança uma altura máxima de 24 m. O mesmo dardo é atirado para cima novamente, mas desta vez a mola é comprimida apenas metade da excursão anterior. Quão longe vai o dardo desta vez, negligenciando a resistência do ar e considerando uma mola "ideal”?</a:t>
            </a:r>
          </a:p>
          <a:p>
            <a:pPr indent="0" algn="just">
              <a:lnSpc>
                <a:spcPts val="4000"/>
              </a:lnSpc>
              <a:buFontTx/>
              <a:buNone/>
            </a:pPr>
            <a:r>
              <a:rPr lang="pt-BR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1. </a:t>
            </a:r>
            <a:r>
              <a:rPr lang="pt-BR" sz="2400">
                <a:latin typeface="Arial" charset="0"/>
                <a:ea typeface="ＭＳ Ｐゴシック" charset="0"/>
              </a:rPr>
              <a:t>96 m	   	      	</a:t>
            </a:r>
            <a:r>
              <a:rPr lang="pt-BR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2.</a:t>
            </a:r>
            <a:r>
              <a:rPr lang="pt-BR" sz="2400">
                <a:latin typeface="Arial" charset="0"/>
                <a:ea typeface="ＭＳ Ｐゴシック" charset="0"/>
              </a:rPr>
              <a:t> 48 m 		       	</a:t>
            </a:r>
            <a:r>
              <a:rPr lang="pt-BR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3. </a:t>
            </a:r>
            <a:r>
              <a:rPr lang="pt-BR" sz="2400">
                <a:latin typeface="Arial" charset="0"/>
                <a:ea typeface="ＭＳ Ｐゴシック" charset="0"/>
              </a:rPr>
              <a:t>24 m         </a:t>
            </a:r>
          </a:p>
          <a:p>
            <a:pPr indent="0" algn="just">
              <a:lnSpc>
                <a:spcPts val="4000"/>
              </a:lnSpc>
              <a:buFontTx/>
              <a:buNone/>
            </a:pPr>
            <a:endParaRPr lang="pt-BR" sz="2400">
              <a:solidFill>
                <a:srgbClr val="FF0000"/>
              </a:solidFill>
              <a:latin typeface="Arial" charset="0"/>
              <a:ea typeface="ＭＳ Ｐゴシック" charset="0"/>
            </a:endParaRPr>
          </a:p>
          <a:p>
            <a:pPr indent="0" algn="just">
              <a:lnSpc>
                <a:spcPts val="4000"/>
              </a:lnSpc>
              <a:buFontTx/>
              <a:buNone/>
            </a:pPr>
            <a:r>
              <a:rPr lang="pt-BR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4. </a:t>
            </a:r>
            <a:r>
              <a:rPr lang="pt-BR" sz="2400">
                <a:latin typeface="Arial" charset="0"/>
                <a:ea typeface="ＭＳ Ｐゴシック" charset="0"/>
              </a:rPr>
              <a:t>12 m           	      	</a:t>
            </a:r>
            <a:r>
              <a:rPr lang="pt-BR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5. </a:t>
            </a:r>
            <a:r>
              <a:rPr lang="pt-BR" sz="2400">
                <a:latin typeface="Arial" charset="0"/>
                <a:ea typeface="ＭＳ Ｐゴシック" charset="0"/>
              </a:rPr>
              <a:t>6 m			</a:t>
            </a:r>
            <a:r>
              <a:rPr lang="pt-BR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6.</a:t>
            </a:r>
            <a:r>
              <a:rPr lang="pt-BR" sz="2400">
                <a:latin typeface="Arial" charset="0"/>
                <a:ea typeface="ＭＳ Ｐゴシック" charset="0"/>
              </a:rPr>
              <a:t> 3 m</a:t>
            </a:r>
            <a:br>
              <a:rPr lang="pt-BR" sz="2400">
                <a:latin typeface="Arial" charset="0"/>
                <a:ea typeface="ＭＳ Ｐゴシック" charset="0"/>
              </a:rPr>
            </a:br>
            <a:r>
              <a:rPr lang="pt-BR" sz="2400">
                <a:latin typeface="Arial" charset="0"/>
                <a:ea typeface="ＭＳ Ｐゴシック" charset="0"/>
              </a:rPr>
              <a:t>           </a:t>
            </a:r>
          </a:p>
          <a:p>
            <a:pPr indent="0" algn="just">
              <a:lnSpc>
                <a:spcPts val="4000"/>
              </a:lnSpc>
              <a:buFontTx/>
              <a:buNone/>
            </a:pPr>
            <a:r>
              <a:rPr lang="pt-BR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				7.</a:t>
            </a:r>
            <a:r>
              <a:rPr lang="pt-BR" sz="2400">
                <a:latin typeface="Arial" charset="0"/>
                <a:ea typeface="ＭＳ Ｐゴシック" charset="0"/>
              </a:rPr>
              <a:t> impossível de determinar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iemann_integral_regula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0350"/>
            <a:ext cx="7086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f1cac39305cc5c1cc3b51276cef78b8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581525"/>
            <a:ext cx="3175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0350"/>
            <a:ext cx="7086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07950" y="0"/>
            <a:ext cx="9144000" cy="6215063"/>
          </a:xfrm>
        </p:spPr>
        <p:txBody>
          <a:bodyPr>
            <a:normAutofit/>
          </a:bodyPr>
          <a:lstStyle/>
          <a:p>
            <a:pPr indent="0" algn="just">
              <a:lnSpc>
                <a:spcPts val="4000"/>
              </a:lnSpc>
              <a:buFontTx/>
              <a:buNone/>
              <a:defRPr/>
            </a:pPr>
            <a:r>
              <a:rPr lang="pt-BR" sz="2400" dirty="0" smtClean="0"/>
              <a:t>Uma pessoa puxa uma caixa pelo chão a uma velocidade constante. Se considerarmos a Terra e a caixa como nosso sistema, a força resultante exercida pela pessoa no sistema é</a:t>
            </a:r>
          </a:p>
          <a:p>
            <a:pPr indent="0" algn="just">
              <a:lnSpc>
                <a:spcPts val="4000"/>
              </a:lnSpc>
              <a:buFontTx/>
              <a:buNone/>
              <a:defRPr/>
            </a:pPr>
            <a:endParaRPr lang="pt-BR" sz="2400" dirty="0" smtClean="0"/>
          </a:p>
          <a:p>
            <a:pPr indent="0" algn="just">
              <a:lnSpc>
                <a:spcPts val="4000"/>
              </a:lnSpc>
              <a:buFontTx/>
              <a:buNone/>
              <a:defRPr/>
            </a:pPr>
            <a:endParaRPr lang="pt-BR" sz="2400" dirty="0" smtClean="0"/>
          </a:p>
          <a:p>
            <a:pPr indent="0" algn="just">
              <a:lnSpc>
                <a:spcPts val="4000"/>
              </a:lnSpc>
              <a:buFontTx/>
              <a:buNone/>
              <a:defRPr/>
            </a:pPr>
            <a:endParaRPr lang="pt-BR" sz="2400" dirty="0" smtClean="0"/>
          </a:p>
          <a:p>
            <a:pPr indent="0" algn="just">
              <a:lnSpc>
                <a:spcPts val="4000"/>
              </a:lnSpc>
              <a:buFontTx/>
              <a:buNone/>
              <a:defRPr/>
            </a:pPr>
            <a:endParaRPr lang="pt-BR" sz="2400" dirty="0" smtClean="0"/>
          </a:p>
          <a:p>
            <a:pPr indent="0" algn="just">
              <a:lnSpc>
                <a:spcPts val="4000"/>
              </a:lnSpc>
              <a:buFontTx/>
              <a:buNone/>
              <a:defRPr/>
            </a:pPr>
            <a:endParaRPr lang="pt-BR" sz="2400" dirty="0" smtClean="0"/>
          </a:p>
          <a:p>
            <a:pPr indent="0" algn="just">
              <a:lnSpc>
                <a:spcPts val="4000"/>
              </a:lnSpc>
              <a:buFontTx/>
              <a:buNone/>
              <a:defRPr/>
            </a:pPr>
            <a:endParaRPr lang="pt-BR" sz="2400" dirty="0" smtClean="0"/>
          </a:p>
          <a:p>
            <a:pPr marL="822960" indent="-457200" algn="just">
              <a:lnSpc>
                <a:spcPts val="4000"/>
              </a:lnSpc>
              <a:buClr>
                <a:srgbClr val="FF0000"/>
              </a:buClr>
              <a:buFontTx/>
              <a:buAutoNum type="arabicPeriod"/>
              <a:defRPr/>
            </a:pPr>
            <a:r>
              <a:rPr lang="pt-BR" sz="2400" dirty="0" smtClean="0"/>
              <a:t>Zero</a:t>
            </a:r>
          </a:p>
          <a:p>
            <a:pPr marL="822960" indent="-457200" algn="just">
              <a:lnSpc>
                <a:spcPts val="4000"/>
              </a:lnSpc>
              <a:buClr>
                <a:srgbClr val="FF0000"/>
              </a:buClr>
              <a:buFontTx/>
              <a:buAutoNum type="arabicPeriod"/>
              <a:defRPr/>
            </a:pPr>
            <a:r>
              <a:rPr lang="pt-BR" sz="2400" dirty="0" smtClean="0"/>
              <a:t>Diferente de zero.</a:t>
            </a:r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2060575"/>
            <a:ext cx="59340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_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2414</TotalTime>
  <Words>327</Words>
  <Application>Microsoft Macintosh PowerPoint</Application>
  <PresentationFormat>On-screen Show (4:3)</PresentationFormat>
  <Paragraphs>47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ＭＳ Ｐゴシック</vt:lpstr>
      <vt:lpstr>Comic Sans MS</vt:lpstr>
      <vt:lpstr>Wingdings</vt:lpstr>
      <vt:lpstr>2_Design padrão</vt:lpstr>
      <vt:lpstr>3_Design padrão</vt:lpstr>
      <vt:lpstr>PowerPoint Presentation</vt:lpstr>
      <vt:lpstr>Os Princípios da Dinâmica  As leis de Newton (1643-1727)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lmcal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Energia e Trabalho</dc:title>
  <dc:subject/>
  <dc:creator>martinelli</dc:creator>
  <cp:keywords/>
  <dc:description/>
  <cp:lastModifiedBy>Marcelo Martinelli</cp:lastModifiedBy>
  <cp:revision>34</cp:revision>
  <dcterms:created xsi:type="dcterms:W3CDTF">2010-03-01T21:01:48Z</dcterms:created>
  <dcterms:modified xsi:type="dcterms:W3CDTF">2014-10-13T14:24:08Z</dcterms:modified>
  <cp:category/>
</cp:coreProperties>
</file>