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1.bin" ContentType="application/vnd.openxmlformats-officedocument.oleObject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70" r:id="rId2"/>
    <p:sldId id="257" r:id="rId3"/>
    <p:sldId id="258" r:id="rId4"/>
    <p:sldId id="259" r:id="rId5"/>
    <p:sldId id="263" r:id="rId6"/>
    <p:sldId id="276" r:id="rId7"/>
    <p:sldId id="277" r:id="rId8"/>
    <p:sldId id="278" r:id="rId9"/>
    <p:sldId id="266" r:id="rId10"/>
    <p:sldId id="279" r:id="rId11"/>
    <p:sldId id="265" r:id="rId12"/>
    <p:sldId id="285" r:id="rId13"/>
    <p:sldId id="280" r:id="rId14"/>
    <p:sldId id="281" r:id="rId15"/>
    <p:sldId id="282" r:id="rId16"/>
    <p:sldId id="283" r:id="rId1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modifyVerifier cryptProviderType="rsaFull" cryptAlgorithmClass="hash" cryptAlgorithmType="typeAny" cryptAlgorithmSid="4" spinCount="100000" saltData="CBq9Nza9mVoR9DDePLUPmg==" hashData="Xvdy/Yk91oMskAm+17ZBIQmRIXc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4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37BE6E4-7CB3-174B-A141-F57650BF73A5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8713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622321-8683-F34A-82A7-F43BCA0934F2}" type="slidenum">
              <a:rPr lang="pt-BR"/>
              <a:pPr>
                <a:defRPr/>
              </a:pPr>
              <a:t>2</a:t>
            </a:fld>
            <a:endParaRPr lang="pt-BR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7441B9-081A-5345-B8F4-7D36175F2DE0}" type="slidenum">
              <a:rPr lang="pt-BR"/>
              <a:pPr>
                <a:defRPr/>
              </a:pPr>
              <a:t>11</a:t>
            </a:fld>
            <a:endParaRPr lang="pt-BR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n-cs"/>
              </a:rPr>
              <a:t>Onde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vemos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que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depois</a:t>
            </a:r>
            <a:r>
              <a:rPr lang="en-US" dirty="0" smtClean="0">
                <a:cs typeface="+mn-cs"/>
              </a:rPr>
              <a:t> de </a:t>
            </a:r>
            <a:r>
              <a:rPr lang="en-US" dirty="0" err="1" smtClean="0">
                <a:cs typeface="+mn-cs"/>
              </a:rPr>
              <a:t>uma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arancada</a:t>
            </a:r>
            <a:r>
              <a:rPr lang="en-US" dirty="0" smtClean="0">
                <a:cs typeface="+mn-cs"/>
              </a:rPr>
              <a:t> forte, </a:t>
            </a:r>
            <a:r>
              <a:rPr lang="en-US" dirty="0" err="1" smtClean="0">
                <a:cs typeface="+mn-cs"/>
              </a:rPr>
              <a:t>há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uma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manutenção</a:t>
            </a:r>
            <a:r>
              <a:rPr lang="en-US" dirty="0" smtClean="0">
                <a:cs typeface="+mn-cs"/>
              </a:rPr>
              <a:t> da </a:t>
            </a:r>
            <a:r>
              <a:rPr lang="en-US" dirty="0" err="1" smtClean="0">
                <a:cs typeface="+mn-cs"/>
              </a:rPr>
              <a:t>velocidade</a:t>
            </a:r>
            <a:r>
              <a:rPr lang="en-US" dirty="0" smtClean="0">
                <a:cs typeface="+mn-cs"/>
              </a:rPr>
              <a:t>, com a </a:t>
            </a:r>
            <a:r>
              <a:rPr lang="en-US" dirty="0" err="1" smtClean="0">
                <a:cs typeface="+mn-cs"/>
              </a:rPr>
              <a:t>desaceleração</a:t>
            </a:r>
            <a:r>
              <a:rPr lang="en-US" dirty="0" smtClean="0">
                <a:cs typeface="+mn-cs"/>
              </a:rPr>
              <a:t> do </a:t>
            </a:r>
            <a:r>
              <a:rPr lang="en-US" dirty="0" err="1" smtClean="0">
                <a:cs typeface="+mn-cs"/>
              </a:rPr>
              <a:t>corredor</a:t>
            </a:r>
            <a:r>
              <a:rPr lang="en-US" dirty="0" smtClean="0">
                <a:cs typeface="+mn-cs"/>
              </a:rPr>
              <a:t> no final, </a:t>
            </a:r>
            <a:r>
              <a:rPr lang="en-US" dirty="0" err="1" smtClean="0">
                <a:cs typeface="+mn-cs"/>
              </a:rPr>
              <a:t>principalmente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devido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à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comemoração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antecipada</a:t>
            </a:r>
            <a:r>
              <a:rPr lang="en-US" dirty="0" smtClean="0">
                <a:cs typeface="+mn-cs"/>
              </a:rPr>
              <a:t>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6933E1-C339-1A49-996E-43C8C8C5DC82}" type="slidenum">
              <a:rPr lang="pt-BR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n-cs"/>
              </a:rPr>
              <a:t>Pode</a:t>
            </a:r>
            <a:r>
              <a:rPr lang="en-US" dirty="0" smtClean="0">
                <a:cs typeface="+mn-cs"/>
              </a:rPr>
              <a:t>-se </a:t>
            </a:r>
            <a:r>
              <a:rPr lang="en-US" dirty="0" err="1" smtClean="0">
                <a:cs typeface="+mn-cs"/>
              </a:rPr>
              <a:t>passar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para</a:t>
            </a:r>
            <a:r>
              <a:rPr lang="en-US" dirty="0" smtClean="0">
                <a:cs typeface="+mn-cs"/>
              </a:rPr>
              <a:t> a </a:t>
            </a:r>
            <a:r>
              <a:rPr lang="en-US" dirty="0" err="1" smtClean="0">
                <a:cs typeface="+mn-cs"/>
              </a:rPr>
              <a:t>origem</a:t>
            </a:r>
            <a:r>
              <a:rPr lang="en-US" dirty="0" smtClean="0">
                <a:cs typeface="+mn-cs"/>
              </a:rPr>
              <a:t> da </a:t>
            </a:r>
            <a:r>
              <a:rPr lang="en-US" dirty="0" err="1" smtClean="0">
                <a:cs typeface="+mn-cs"/>
              </a:rPr>
              <a:t>descrição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cinemática</a:t>
            </a:r>
            <a:r>
              <a:rPr lang="en-US" dirty="0" smtClean="0">
                <a:cs typeface="+mn-cs"/>
              </a:rPr>
              <a:t>. </a:t>
            </a:r>
            <a:r>
              <a:rPr lang="en-US" dirty="0" err="1" smtClean="0">
                <a:cs typeface="+mn-cs"/>
              </a:rPr>
              <a:t>Aproveito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este</a:t>
            </a:r>
            <a:r>
              <a:rPr lang="en-US" dirty="0" smtClean="0">
                <a:cs typeface="+mn-cs"/>
              </a:rPr>
              <a:t> slide </a:t>
            </a:r>
            <a:r>
              <a:rPr lang="en-US" dirty="0" err="1" smtClean="0">
                <a:cs typeface="+mn-cs"/>
              </a:rPr>
              <a:t>para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descrever</a:t>
            </a:r>
            <a:r>
              <a:rPr lang="en-US" dirty="0" smtClean="0">
                <a:cs typeface="+mn-cs"/>
              </a:rPr>
              <a:t> o </a:t>
            </a:r>
            <a:r>
              <a:rPr lang="en-US" dirty="0" err="1" smtClean="0">
                <a:cs typeface="+mn-cs"/>
              </a:rPr>
              <a:t>experimento</a:t>
            </a:r>
            <a:r>
              <a:rPr lang="en-US" dirty="0" smtClean="0">
                <a:cs typeface="+mn-cs"/>
              </a:rPr>
              <a:t> (</a:t>
            </a:r>
            <a:r>
              <a:rPr lang="en-US" dirty="0" err="1" smtClean="0">
                <a:cs typeface="+mn-cs"/>
              </a:rPr>
              <a:t>apócrifo</a:t>
            </a:r>
            <a:r>
              <a:rPr lang="en-US" dirty="0" smtClean="0">
                <a:cs typeface="+mn-cs"/>
              </a:rPr>
              <a:t>) de </a:t>
            </a:r>
            <a:r>
              <a:rPr lang="en-US" dirty="0" err="1" smtClean="0">
                <a:cs typeface="+mn-cs"/>
              </a:rPr>
              <a:t>Galileu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para</a:t>
            </a:r>
            <a:r>
              <a:rPr lang="en-US" dirty="0" smtClean="0">
                <a:cs typeface="+mn-cs"/>
              </a:rPr>
              <a:t> a </a:t>
            </a:r>
            <a:r>
              <a:rPr lang="en-US" dirty="0" err="1" smtClean="0">
                <a:cs typeface="+mn-cs"/>
              </a:rPr>
              <a:t>queda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livre</a:t>
            </a:r>
            <a:r>
              <a:rPr lang="en-US" dirty="0" smtClean="0">
                <a:cs typeface="+mn-cs"/>
              </a:rPr>
              <a:t>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6D0404-8CBB-5343-8698-FAEEB6BF4D25}" type="slidenum">
              <a:rPr lang="pt-BR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3CAA20-D5F6-FF4C-A9F8-BAB5FB40EFCC}" type="slidenum">
              <a:rPr lang="pt-BR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n-cs"/>
              </a:rPr>
              <a:t>Demonstração</a:t>
            </a:r>
            <a:r>
              <a:rPr lang="en-US" dirty="0" smtClean="0">
                <a:cs typeface="+mn-cs"/>
              </a:rPr>
              <a:t> da Apollo XV, </a:t>
            </a:r>
            <a:r>
              <a:rPr lang="en-US" dirty="0" err="1" smtClean="0">
                <a:cs typeface="+mn-cs"/>
              </a:rPr>
              <a:t>em</a:t>
            </a:r>
            <a:r>
              <a:rPr lang="en-US" dirty="0" smtClean="0">
                <a:cs typeface="+mn-cs"/>
              </a:rPr>
              <a:t> 1971.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experimentos</a:t>
            </a:r>
            <a:r>
              <a:rPr lang="en-US" dirty="0" smtClean="0"/>
              <a:t> de </a:t>
            </a:r>
            <a:r>
              <a:rPr lang="en-US" dirty="0" err="1" smtClean="0"/>
              <a:t>Galileu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medir</a:t>
            </a:r>
            <a:r>
              <a:rPr lang="en-US" dirty="0" smtClean="0"/>
              <a:t> a </a:t>
            </a:r>
            <a:r>
              <a:rPr lang="en-US" dirty="0" err="1" smtClean="0"/>
              <a:t>queda</a:t>
            </a:r>
            <a:r>
              <a:rPr lang="en-US" dirty="0" smtClean="0"/>
              <a:t> dos </a:t>
            </a:r>
            <a:r>
              <a:rPr lang="en-US" dirty="0" err="1" smtClean="0"/>
              <a:t>corpos</a:t>
            </a:r>
            <a:r>
              <a:rPr lang="en-US" dirty="0" smtClean="0"/>
              <a:t> </a:t>
            </a:r>
            <a:r>
              <a:rPr lang="en-US" dirty="0" err="1" smtClean="0"/>
              <a:t>usavam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aceleração</a:t>
            </a:r>
            <a:r>
              <a:rPr lang="en-US" dirty="0" smtClean="0"/>
              <a:t> </a:t>
            </a:r>
            <a:r>
              <a:rPr lang="en-US" dirty="0" err="1" smtClean="0"/>
              <a:t>reduzida</a:t>
            </a:r>
            <a:r>
              <a:rPr lang="en-US" dirty="0" smtClean="0"/>
              <a:t>: </a:t>
            </a:r>
            <a:r>
              <a:rPr lang="en-US" dirty="0" err="1" smtClean="0"/>
              <a:t>esferas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um </a:t>
            </a:r>
            <a:r>
              <a:rPr lang="en-US" dirty="0" err="1" smtClean="0"/>
              <a:t>plano</a:t>
            </a:r>
            <a:r>
              <a:rPr lang="en-US" dirty="0" smtClean="0"/>
              <a:t> </a:t>
            </a:r>
            <a:r>
              <a:rPr lang="en-US" dirty="0" err="1" smtClean="0"/>
              <a:t>inclinado</a:t>
            </a:r>
            <a:r>
              <a:rPr lang="en-US" dirty="0" smtClean="0"/>
              <a:t> </a:t>
            </a:r>
            <a:r>
              <a:rPr lang="en-US" dirty="0" err="1" smtClean="0"/>
              <a:t>eram</a:t>
            </a:r>
            <a:r>
              <a:rPr lang="en-US" dirty="0" smtClean="0"/>
              <a:t> </a:t>
            </a:r>
            <a:r>
              <a:rPr lang="en-US" dirty="0" err="1" smtClean="0"/>
              <a:t>soltas</a:t>
            </a:r>
            <a:r>
              <a:rPr lang="en-US" dirty="0" smtClean="0"/>
              <a:t>, e a </a:t>
            </a:r>
            <a:r>
              <a:rPr lang="en-US" dirty="0" err="1" smtClean="0"/>
              <a:t>posição</a:t>
            </a:r>
            <a:r>
              <a:rPr lang="en-US" dirty="0" smtClean="0"/>
              <a:t> dos </a:t>
            </a:r>
            <a:r>
              <a:rPr lang="en-US" dirty="0" err="1" smtClean="0"/>
              <a:t>sinos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elas</a:t>
            </a:r>
            <a:r>
              <a:rPr lang="en-US" dirty="0" smtClean="0"/>
              <a:t> </a:t>
            </a:r>
            <a:r>
              <a:rPr lang="en-US" dirty="0" err="1" smtClean="0"/>
              <a:t>disparados</a:t>
            </a:r>
            <a:r>
              <a:rPr lang="en-US" dirty="0" smtClean="0"/>
              <a:t> </a:t>
            </a:r>
            <a:r>
              <a:rPr lang="en-US" dirty="0" err="1" smtClean="0"/>
              <a:t>eram</a:t>
            </a:r>
            <a:r>
              <a:rPr lang="en-US" dirty="0" smtClean="0"/>
              <a:t> </a:t>
            </a:r>
            <a:r>
              <a:rPr lang="en-US" dirty="0" err="1" smtClean="0"/>
              <a:t>ajustadas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o </a:t>
            </a:r>
            <a:r>
              <a:rPr lang="en-US" dirty="0" err="1" smtClean="0"/>
              <a:t>intervalo</a:t>
            </a:r>
            <a:r>
              <a:rPr lang="en-US" dirty="0" smtClean="0"/>
              <a:t> entre </a:t>
            </a:r>
            <a:r>
              <a:rPr lang="en-US" dirty="0" err="1" smtClean="0"/>
              <a:t>os</a:t>
            </a:r>
            <a:r>
              <a:rPr lang="en-US" dirty="0" smtClean="0"/>
              <a:t> toques fosse </a:t>
            </a:r>
            <a:r>
              <a:rPr lang="en-US" dirty="0" err="1" smtClean="0"/>
              <a:t>síncrono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pêndulo</a:t>
            </a:r>
            <a:r>
              <a:rPr lang="en-US" dirty="0" smtClean="0"/>
              <a:t> </a:t>
            </a:r>
            <a:r>
              <a:rPr lang="en-US" dirty="0" err="1" smtClean="0"/>
              <a:t>colocado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ponta</a:t>
            </a:r>
            <a:r>
              <a:rPr lang="en-US" dirty="0" smtClean="0"/>
              <a:t>, </a:t>
            </a:r>
            <a:r>
              <a:rPr lang="en-US" dirty="0" err="1" smtClean="0"/>
              <a:t>obtendo</a:t>
            </a:r>
            <a:r>
              <a:rPr lang="en-US" dirty="0" smtClean="0"/>
              <a:t> tempos </a:t>
            </a:r>
            <a:r>
              <a:rPr lang="en-US" dirty="0" err="1" smtClean="0"/>
              <a:t>iguais</a:t>
            </a:r>
            <a:r>
              <a:rPr lang="en-US" dirty="0" smtClean="0"/>
              <a:t> de </a:t>
            </a:r>
            <a:r>
              <a:rPr lang="en-US" dirty="0" err="1" smtClean="0"/>
              <a:t>medida</a:t>
            </a:r>
            <a:r>
              <a:rPr lang="en-US" dirty="0" smtClean="0"/>
              <a:t> de </a:t>
            </a:r>
            <a:r>
              <a:rPr lang="en-US" dirty="0" err="1" smtClean="0"/>
              <a:t>posição</a:t>
            </a:r>
            <a:r>
              <a:rPr lang="en-US" dirty="0" smtClean="0"/>
              <a:t> da </a:t>
            </a:r>
            <a:r>
              <a:rPr lang="en-US" dirty="0" err="1" smtClean="0"/>
              <a:t>esfera</a:t>
            </a:r>
            <a:r>
              <a:rPr lang="en-US" dirty="0" smtClean="0"/>
              <a:t>. </a:t>
            </a:r>
            <a:r>
              <a:rPr lang="en-US" dirty="0" err="1" smtClean="0"/>
              <a:t>Réplica</a:t>
            </a:r>
            <a:r>
              <a:rPr lang="en-US" dirty="0" smtClean="0"/>
              <a:t> no </a:t>
            </a:r>
            <a:r>
              <a:rPr lang="en-US" dirty="0" err="1" smtClean="0"/>
              <a:t>museu</a:t>
            </a:r>
            <a:r>
              <a:rPr lang="en-US" dirty="0" smtClean="0"/>
              <a:t> </a:t>
            </a:r>
            <a:r>
              <a:rPr lang="en-US" dirty="0" err="1" smtClean="0"/>
              <a:t>Galileu</a:t>
            </a:r>
            <a:r>
              <a:rPr lang="en-US" dirty="0" smtClean="0"/>
              <a:t>,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Florença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74E925-0D71-6A45-9A39-3F17F7DB8055}" type="slidenum">
              <a:rPr lang="pt-BR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5B87AF-E802-D640-91B9-0635835DA119}" type="slidenum">
              <a:rPr lang="pt-BR"/>
              <a:pPr>
                <a:defRPr/>
              </a:pPr>
              <a:t>3</a:t>
            </a:fld>
            <a:endParaRPr lang="pt-BR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n-cs"/>
              </a:rPr>
              <a:t>Vamos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contruir</a:t>
            </a:r>
            <a:r>
              <a:rPr lang="en-US" dirty="0" smtClean="0">
                <a:cs typeface="+mn-cs"/>
              </a:rPr>
              <a:t> a </a:t>
            </a:r>
            <a:r>
              <a:rPr lang="en-US" dirty="0" err="1" smtClean="0">
                <a:cs typeface="+mn-cs"/>
              </a:rPr>
              <a:t>velocidade</a:t>
            </a:r>
            <a:r>
              <a:rPr lang="en-US" dirty="0" smtClean="0">
                <a:cs typeface="+mn-cs"/>
              </a:rPr>
              <a:t> e a </a:t>
            </a:r>
            <a:r>
              <a:rPr lang="en-US" dirty="0" err="1" smtClean="0">
                <a:cs typeface="+mn-cs"/>
              </a:rPr>
              <a:t>acelareção</a:t>
            </a:r>
            <a:r>
              <a:rPr lang="en-US" dirty="0" smtClean="0">
                <a:cs typeface="+mn-cs"/>
              </a:rPr>
              <a:t> de um </a:t>
            </a:r>
            <a:r>
              <a:rPr lang="en-US" dirty="0" err="1" smtClean="0">
                <a:cs typeface="+mn-cs"/>
              </a:rPr>
              <a:t>corpo</a:t>
            </a:r>
            <a:r>
              <a:rPr lang="en-US" dirty="0" smtClean="0">
                <a:cs typeface="+mn-cs"/>
              </a:rPr>
              <a:t>, </a:t>
            </a:r>
            <a:r>
              <a:rPr lang="en-US" dirty="0" err="1" smtClean="0">
                <a:cs typeface="+mn-cs"/>
              </a:rPr>
              <a:t>pegando</a:t>
            </a:r>
            <a:r>
              <a:rPr lang="en-US" dirty="0" smtClean="0">
                <a:cs typeface="+mn-cs"/>
              </a:rPr>
              <a:t> um </a:t>
            </a:r>
            <a:r>
              <a:rPr lang="en-US" dirty="0" err="1" smtClean="0">
                <a:cs typeface="+mn-cs"/>
              </a:rPr>
              <a:t>especialista</a:t>
            </a:r>
            <a:r>
              <a:rPr lang="en-US" dirty="0" smtClean="0">
                <a:cs typeface="+mn-cs"/>
              </a:rPr>
              <a:t> no </a:t>
            </a:r>
            <a:r>
              <a:rPr lang="en-US" dirty="0" err="1" smtClean="0">
                <a:cs typeface="+mn-cs"/>
              </a:rPr>
              <a:t>assunto</a:t>
            </a:r>
            <a:r>
              <a:rPr lang="en-US" dirty="0" smtClean="0">
                <a:cs typeface="+mn-cs"/>
              </a:rPr>
              <a:t>: </a:t>
            </a:r>
            <a:r>
              <a:rPr lang="en-US" dirty="0" err="1" smtClean="0">
                <a:cs typeface="+mn-cs"/>
              </a:rPr>
              <a:t>Usain</a:t>
            </a:r>
            <a:r>
              <a:rPr lang="en-US" dirty="0" smtClean="0">
                <a:cs typeface="+mn-cs"/>
              </a:rPr>
              <a:t> Bolt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02574D-71CE-6643-9838-373131AD4AF9}" type="slidenum">
              <a:rPr lang="pt-BR"/>
              <a:pPr>
                <a:defRPr/>
              </a:pPr>
              <a:t>4</a:t>
            </a:fld>
            <a:endParaRPr lang="pt-BR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n-cs"/>
              </a:rPr>
              <a:t>Vamos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medir</a:t>
            </a:r>
            <a:r>
              <a:rPr lang="en-US" dirty="0" smtClean="0">
                <a:cs typeface="+mn-cs"/>
              </a:rPr>
              <a:t> o </a:t>
            </a:r>
            <a:r>
              <a:rPr lang="en-US" dirty="0" err="1" smtClean="0">
                <a:cs typeface="+mn-cs"/>
              </a:rPr>
              <a:t>intervalo</a:t>
            </a:r>
            <a:r>
              <a:rPr lang="en-US" dirty="0" smtClean="0">
                <a:cs typeface="+mn-cs"/>
              </a:rPr>
              <a:t> de tempo </a:t>
            </a:r>
            <a:r>
              <a:rPr lang="en-US" dirty="0" err="1" smtClean="0">
                <a:cs typeface="+mn-cs"/>
              </a:rPr>
              <a:t>para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cada</a:t>
            </a:r>
            <a:r>
              <a:rPr lang="en-US" dirty="0" smtClean="0">
                <a:cs typeface="+mn-cs"/>
              </a:rPr>
              <a:t> 10 metros </a:t>
            </a:r>
            <a:r>
              <a:rPr lang="en-US" dirty="0" err="1" smtClean="0">
                <a:cs typeface="+mn-cs"/>
              </a:rPr>
              <a:t>percorridos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em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uma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corrida</a:t>
            </a:r>
            <a:r>
              <a:rPr lang="en-US" dirty="0" smtClean="0">
                <a:cs typeface="+mn-cs"/>
              </a:rPr>
              <a:t>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510172-FD95-3841-B1BB-306EED56820B}" type="slidenum">
              <a:rPr lang="pt-BR"/>
              <a:pPr>
                <a:defRPr/>
              </a:pPr>
              <a:t>5</a:t>
            </a:fld>
            <a:endParaRPr lang="pt-BR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Este </a:t>
            </a:r>
            <a:r>
              <a:rPr lang="en-US" dirty="0" err="1" smtClean="0">
                <a:cs typeface="+mn-cs"/>
              </a:rPr>
              <a:t>é</a:t>
            </a:r>
            <a:r>
              <a:rPr lang="en-US" dirty="0" smtClean="0">
                <a:cs typeface="+mn-cs"/>
              </a:rPr>
              <a:t> o </a:t>
            </a:r>
            <a:r>
              <a:rPr lang="en-US" dirty="0" err="1" smtClean="0">
                <a:cs typeface="+mn-cs"/>
              </a:rPr>
              <a:t>gráfico</a:t>
            </a:r>
            <a:r>
              <a:rPr lang="en-US" dirty="0" smtClean="0">
                <a:cs typeface="+mn-cs"/>
              </a:rPr>
              <a:t> da </a:t>
            </a:r>
            <a:r>
              <a:rPr lang="en-US" dirty="0" err="1" smtClean="0">
                <a:cs typeface="+mn-cs"/>
              </a:rPr>
              <a:t>posição</a:t>
            </a:r>
            <a:r>
              <a:rPr lang="en-US" dirty="0" smtClean="0">
                <a:cs typeface="+mn-cs"/>
              </a:rPr>
              <a:t>. Mas e a </a:t>
            </a:r>
            <a:r>
              <a:rPr lang="en-US" dirty="0" err="1" smtClean="0">
                <a:cs typeface="+mn-cs"/>
              </a:rPr>
              <a:t>velocidade</a:t>
            </a:r>
            <a:r>
              <a:rPr lang="en-US" dirty="0" smtClean="0">
                <a:cs typeface="+mn-cs"/>
              </a:rPr>
              <a:t>? </a:t>
            </a:r>
            <a:r>
              <a:rPr lang="en-US" dirty="0" err="1" smtClean="0">
                <a:cs typeface="+mn-cs"/>
              </a:rPr>
              <a:t>Podemos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construir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uma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velocidade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instantânea</a:t>
            </a:r>
            <a:r>
              <a:rPr lang="en-US" dirty="0" smtClean="0">
                <a:cs typeface="+mn-cs"/>
              </a:rPr>
              <a:t>?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385EE6-6242-554B-8BE5-B4067AFC8FF7}" type="slidenum">
              <a:rPr lang="pt-BR"/>
              <a:pPr>
                <a:defRPr/>
              </a:pPr>
              <a:t>6</a:t>
            </a:fld>
            <a:endParaRPr lang="pt-BR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n-cs"/>
              </a:rPr>
              <a:t>Vamos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medir</a:t>
            </a:r>
            <a:r>
              <a:rPr lang="en-US" dirty="0" smtClean="0">
                <a:cs typeface="+mn-cs"/>
              </a:rPr>
              <a:t> o </a:t>
            </a:r>
            <a:r>
              <a:rPr lang="en-US" dirty="0" err="1" smtClean="0">
                <a:cs typeface="+mn-cs"/>
              </a:rPr>
              <a:t>intervalo</a:t>
            </a:r>
            <a:r>
              <a:rPr lang="en-US" dirty="0" smtClean="0">
                <a:cs typeface="+mn-cs"/>
              </a:rPr>
              <a:t> de tempo </a:t>
            </a:r>
            <a:r>
              <a:rPr lang="en-US" dirty="0" err="1" smtClean="0">
                <a:cs typeface="+mn-cs"/>
              </a:rPr>
              <a:t>para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cada</a:t>
            </a:r>
            <a:r>
              <a:rPr lang="en-US" dirty="0" smtClean="0">
                <a:cs typeface="+mn-cs"/>
              </a:rPr>
              <a:t> 10 metros </a:t>
            </a:r>
            <a:r>
              <a:rPr lang="en-US" dirty="0" err="1" smtClean="0">
                <a:cs typeface="+mn-cs"/>
              </a:rPr>
              <a:t>percorridos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em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uma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corrida</a:t>
            </a:r>
            <a:r>
              <a:rPr lang="en-US" dirty="0" smtClean="0">
                <a:cs typeface="+mn-cs"/>
              </a:rPr>
              <a:t>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D947D1-599F-0543-A0C4-D2C7B7A7D973}" type="slidenum">
              <a:rPr lang="pt-BR"/>
              <a:pPr>
                <a:defRPr/>
              </a:pPr>
              <a:t>7</a:t>
            </a:fld>
            <a:endParaRPr lang="pt-BR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n-cs"/>
              </a:rPr>
              <a:t>Vamos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medir</a:t>
            </a:r>
            <a:r>
              <a:rPr lang="en-US" dirty="0" smtClean="0">
                <a:cs typeface="+mn-cs"/>
              </a:rPr>
              <a:t> o </a:t>
            </a:r>
            <a:r>
              <a:rPr lang="en-US" dirty="0" err="1" smtClean="0">
                <a:cs typeface="+mn-cs"/>
              </a:rPr>
              <a:t>intervalo</a:t>
            </a:r>
            <a:r>
              <a:rPr lang="en-US" dirty="0" smtClean="0">
                <a:cs typeface="+mn-cs"/>
              </a:rPr>
              <a:t> de tempo </a:t>
            </a:r>
            <a:r>
              <a:rPr lang="en-US" dirty="0" err="1" smtClean="0">
                <a:cs typeface="+mn-cs"/>
              </a:rPr>
              <a:t>para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cada</a:t>
            </a:r>
            <a:r>
              <a:rPr lang="en-US" dirty="0" smtClean="0">
                <a:cs typeface="+mn-cs"/>
              </a:rPr>
              <a:t> 10 metros </a:t>
            </a:r>
            <a:r>
              <a:rPr lang="en-US" dirty="0" err="1" smtClean="0">
                <a:cs typeface="+mn-cs"/>
              </a:rPr>
              <a:t>percorridos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em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uma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corrida</a:t>
            </a:r>
            <a:r>
              <a:rPr lang="en-US" dirty="0" smtClean="0">
                <a:cs typeface="+mn-cs"/>
              </a:rPr>
              <a:t>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CBADC7-9C5A-E04B-8F9C-742E1BD931FA}" type="slidenum">
              <a:rPr lang="pt-BR"/>
              <a:pPr>
                <a:defRPr/>
              </a:pPr>
              <a:t>8</a:t>
            </a:fld>
            <a:endParaRPr lang="pt-BR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n-cs"/>
              </a:rPr>
              <a:t>Vamos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medir</a:t>
            </a:r>
            <a:r>
              <a:rPr lang="en-US" dirty="0" smtClean="0">
                <a:cs typeface="+mn-cs"/>
              </a:rPr>
              <a:t> o </a:t>
            </a:r>
            <a:r>
              <a:rPr lang="en-US" dirty="0" err="1" smtClean="0">
                <a:cs typeface="+mn-cs"/>
              </a:rPr>
              <a:t>intervalo</a:t>
            </a:r>
            <a:r>
              <a:rPr lang="en-US" dirty="0" smtClean="0">
                <a:cs typeface="+mn-cs"/>
              </a:rPr>
              <a:t> de tempo </a:t>
            </a:r>
            <a:r>
              <a:rPr lang="en-US" dirty="0" err="1" smtClean="0">
                <a:cs typeface="+mn-cs"/>
              </a:rPr>
              <a:t>para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cada</a:t>
            </a:r>
            <a:r>
              <a:rPr lang="en-US" dirty="0" smtClean="0">
                <a:cs typeface="+mn-cs"/>
              </a:rPr>
              <a:t> 10 metros </a:t>
            </a:r>
            <a:r>
              <a:rPr lang="en-US" dirty="0" err="1" smtClean="0">
                <a:cs typeface="+mn-cs"/>
              </a:rPr>
              <a:t>percorridos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em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uma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corrida</a:t>
            </a:r>
            <a:r>
              <a:rPr lang="en-US" dirty="0" smtClean="0">
                <a:cs typeface="+mn-cs"/>
              </a:rPr>
              <a:t>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64155D-034E-6546-98B2-D26BEC7A2FB2}" type="slidenum">
              <a:rPr lang="pt-BR"/>
              <a:pPr>
                <a:defRPr/>
              </a:pPr>
              <a:t>9</a:t>
            </a:fld>
            <a:endParaRPr lang="pt-BR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n-cs"/>
              </a:rPr>
              <a:t>Obtendo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assim</a:t>
            </a:r>
            <a:r>
              <a:rPr lang="en-US" dirty="0" smtClean="0">
                <a:cs typeface="+mn-cs"/>
              </a:rPr>
              <a:t> a </a:t>
            </a:r>
            <a:r>
              <a:rPr lang="en-US" dirty="0" err="1" smtClean="0">
                <a:cs typeface="+mn-cs"/>
              </a:rPr>
              <a:t>velocidade</a:t>
            </a:r>
            <a:r>
              <a:rPr lang="en-US" dirty="0" smtClean="0">
                <a:cs typeface="+mn-cs"/>
              </a:rPr>
              <a:t> . </a:t>
            </a:r>
            <a:r>
              <a:rPr lang="en-US" dirty="0" err="1" smtClean="0">
                <a:cs typeface="+mn-cs"/>
              </a:rPr>
              <a:t>Poderia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aqui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colocar</a:t>
            </a:r>
            <a:r>
              <a:rPr lang="en-US" dirty="0" smtClean="0">
                <a:cs typeface="+mn-cs"/>
              </a:rPr>
              <a:t> o </a:t>
            </a:r>
            <a:r>
              <a:rPr lang="en-US" dirty="0" err="1" smtClean="0">
                <a:cs typeface="+mn-cs"/>
              </a:rPr>
              <a:t>conceito</a:t>
            </a:r>
            <a:r>
              <a:rPr lang="en-US" dirty="0" smtClean="0">
                <a:cs typeface="+mn-cs"/>
              </a:rPr>
              <a:t> de </a:t>
            </a:r>
            <a:r>
              <a:rPr lang="en-US" dirty="0" err="1" smtClean="0">
                <a:cs typeface="+mn-cs"/>
              </a:rPr>
              <a:t>velocidade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média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neste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gráfico</a:t>
            </a:r>
            <a:r>
              <a:rPr lang="en-US" dirty="0" smtClean="0">
                <a:cs typeface="+mn-cs"/>
              </a:rPr>
              <a:t>. </a:t>
            </a:r>
            <a:r>
              <a:rPr lang="en-US" dirty="0" err="1" smtClean="0">
                <a:cs typeface="+mn-cs"/>
              </a:rPr>
              <a:t>Ou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pode</a:t>
            </a:r>
            <a:r>
              <a:rPr lang="en-US" dirty="0" smtClean="0">
                <a:cs typeface="+mn-cs"/>
              </a:rPr>
              <a:t> se </a:t>
            </a:r>
            <a:r>
              <a:rPr lang="en-US" dirty="0" err="1" smtClean="0">
                <a:cs typeface="+mn-cs"/>
              </a:rPr>
              <a:t>estender</a:t>
            </a:r>
            <a:r>
              <a:rPr lang="en-US" dirty="0" smtClean="0">
                <a:cs typeface="+mn-cs"/>
              </a:rPr>
              <a:t> a </a:t>
            </a:r>
            <a:r>
              <a:rPr lang="en-US" dirty="0" err="1" smtClean="0">
                <a:cs typeface="+mn-cs"/>
              </a:rPr>
              <a:t>discussão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para</a:t>
            </a:r>
            <a:r>
              <a:rPr lang="en-US" dirty="0" smtClean="0">
                <a:cs typeface="+mn-cs"/>
              </a:rPr>
              <a:t> a </a:t>
            </a:r>
            <a:r>
              <a:rPr lang="en-US" dirty="0" err="1" smtClean="0">
                <a:cs typeface="+mn-cs"/>
              </a:rPr>
              <a:t>variação</a:t>
            </a:r>
            <a:r>
              <a:rPr lang="en-US" dirty="0" smtClean="0">
                <a:cs typeface="+mn-cs"/>
              </a:rPr>
              <a:t> da </a:t>
            </a:r>
            <a:r>
              <a:rPr lang="en-US" dirty="0" err="1" smtClean="0">
                <a:cs typeface="+mn-cs"/>
              </a:rPr>
              <a:t>velocidade</a:t>
            </a:r>
            <a:r>
              <a:rPr lang="en-US" dirty="0" smtClean="0">
                <a:cs typeface="+mn-cs"/>
              </a:rPr>
              <a:t>: a </a:t>
            </a:r>
            <a:r>
              <a:rPr lang="en-US" dirty="0" err="1" smtClean="0">
                <a:cs typeface="+mn-cs"/>
              </a:rPr>
              <a:t>aceleração</a:t>
            </a:r>
            <a:r>
              <a:rPr lang="en-US" dirty="0" smtClean="0">
                <a:cs typeface="+mn-cs"/>
              </a:rPr>
              <a:t>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AFB49D-E9C6-D44C-830A-2E11C3B4CCB1}" type="slidenum">
              <a:rPr lang="pt-BR"/>
              <a:pPr>
                <a:defRPr/>
              </a:pPr>
              <a:t>10</a:t>
            </a:fld>
            <a:endParaRPr lang="pt-BR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n-cs"/>
              </a:rPr>
              <a:t>Obtendo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assim</a:t>
            </a:r>
            <a:r>
              <a:rPr lang="en-US" dirty="0" smtClean="0">
                <a:cs typeface="+mn-cs"/>
              </a:rPr>
              <a:t> a </a:t>
            </a:r>
            <a:r>
              <a:rPr lang="en-US" dirty="0" err="1" smtClean="0">
                <a:cs typeface="+mn-cs"/>
              </a:rPr>
              <a:t>velocidade</a:t>
            </a:r>
            <a:r>
              <a:rPr lang="en-US" dirty="0" smtClean="0">
                <a:cs typeface="+mn-cs"/>
              </a:rPr>
              <a:t> . </a:t>
            </a:r>
            <a:r>
              <a:rPr lang="en-US" dirty="0" err="1" smtClean="0">
                <a:cs typeface="+mn-cs"/>
              </a:rPr>
              <a:t>Poderia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aqui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colocar</a:t>
            </a:r>
            <a:r>
              <a:rPr lang="en-US" dirty="0" smtClean="0">
                <a:cs typeface="+mn-cs"/>
              </a:rPr>
              <a:t> o </a:t>
            </a:r>
            <a:r>
              <a:rPr lang="en-US" dirty="0" err="1" smtClean="0">
                <a:cs typeface="+mn-cs"/>
              </a:rPr>
              <a:t>conceito</a:t>
            </a:r>
            <a:r>
              <a:rPr lang="en-US" dirty="0" smtClean="0">
                <a:cs typeface="+mn-cs"/>
              </a:rPr>
              <a:t> de </a:t>
            </a:r>
            <a:r>
              <a:rPr lang="en-US" dirty="0" err="1" smtClean="0">
                <a:cs typeface="+mn-cs"/>
              </a:rPr>
              <a:t>velocidade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média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neste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gráfico</a:t>
            </a:r>
            <a:r>
              <a:rPr lang="en-US" dirty="0" smtClean="0">
                <a:cs typeface="+mn-cs"/>
              </a:rPr>
              <a:t>. </a:t>
            </a:r>
            <a:r>
              <a:rPr lang="en-US" dirty="0" err="1" smtClean="0">
                <a:cs typeface="+mn-cs"/>
              </a:rPr>
              <a:t>Ou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pode</a:t>
            </a:r>
            <a:r>
              <a:rPr lang="en-US" dirty="0" smtClean="0">
                <a:cs typeface="+mn-cs"/>
              </a:rPr>
              <a:t> se </a:t>
            </a:r>
            <a:r>
              <a:rPr lang="en-US" dirty="0" err="1" smtClean="0">
                <a:cs typeface="+mn-cs"/>
              </a:rPr>
              <a:t>estender</a:t>
            </a:r>
            <a:r>
              <a:rPr lang="en-US" dirty="0" smtClean="0">
                <a:cs typeface="+mn-cs"/>
              </a:rPr>
              <a:t> a </a:t>
            </a:r>
            <a:r>
              <a:rPr lang="en-US" dirty="0" err="1" smtClean="0">
                <a:cs typeface="+mn-cs"/>
              </a:rPr>
              <a:t>discussão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para</a:t>
            </a:r>
            <a:r>
              <a:rPr lang="en-US" dirty="0" smtClean="0">
                <a:cs typeface="+mn-cs"/>
              </a:rPr>
              <a:t> a </a:t>
            </a:r>
            <a:r>
              <a:rPr lang="en-US" dirty="0" err="1" smtClean="0">
                <a:cs typeface="+mn-cs"/>
              </a:rPr>
              <a:t>variação</a:t>
            </a:r>
            <a:r>
              <a:rPr lang="en-US" dirty="0" smtClean="0">
                <a:cs typeface="+mn-cs"/>
              </a:rPr>
              <a:t> da </a:t>
            </a:r>
            <a:r>
              <a:rPr lang="en-US" dirty="0" err="1" smtClean="0">
                <a:cs typeface="+mn-cs"/>
              </a:rPr>
              <a:t>velocidade</a:t>
            </a:r>
            <a:r>
              <a:rPr lang="en-US" dirty="0" smtClean="0">
                <a:cs typeface="+mn-cs"/>
              </a:rPr>
              <a:t>: a </a:t>
            </a:r>
            <a:r>
              <a:rPr lang="en-US" dirty="0" err="1" smtClean="0">
                <a:cs typeface="+mn-cs"/>
              </a:rPr>
              <a:t>aceleração</a:t>
            </a:r>
            <a:r>
              <a:rPr lang="en-US" dirty="0" smtClean="0">
                <a:cs typeface="+mn-cs"/>
              </a:rPr>
              <a:t>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AC11A-DA6B-7E4A-BC8D-D52C73B5443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7166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EA018-B6F4-A447-9501-4DD1F6C3BA4F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7685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7BD47-6966-9642-A607-5D3D9C3E9C5A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4720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185E7-DF2E-8D45-BB73-6E5CCEF45CC9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9795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73838-65BA-5140-AF0B-3E8E9722341D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28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2F1F3-0501-B146-B879-79D3A5F1D250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153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6BEB0-E660-1449-866E-45461D193675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0862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29486-16BE-DF46-B702-9C1675ED7F69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390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651BD-6D6F-8F43-9828-DC5679032069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5999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053AC-85A2-2D47-92D9-B38191B17807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2599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5B0A7-46CB-7747-A1EE-5498213A66E9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4929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AC7EC69E-53B9-5840-B64A-79971DA0AEF2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hyperlink" Target="mailto:http://nssdc.gsfc.nasa.gov/planetary/lunar/apollo_15_feather_drop.html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1"/>
          <p:cNvSpPr txBox="1">
            <a:spLocks noChangeArrowheads="1"/>
          </p:cNvSpPr>
          <p:nvPr/>
        </p:nvSpPr>
        <p:spPr bwMode="auto">
          <a:xfrm>
            <a:off x="179388" y="188913"/>
            <a:ext cx="8640762" cy="4524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err="1"/>
              <a:t>Bem-vindos</a:t>
            </a:r>
            <a:r>
              <a:rPr lang="en-US" sz="1800" dirty="0"/>
              <a:t> </a:t>
            </a:r>
            <a:r>
              <a:rPr lang="en-US" sz="1800" dirty="0" err="1"/>
              <a:t>à</a:t>
            </a:r>
            <a:r>
              <a:rPr lang="en-US" sz="1800" dirty="0"/>
              <a:t> aula 1!</a:t>
            </a:r>
          </a:p>
          <a:p>
            <a:pPr eaLnBrk="1" hangingPunct="1"/>
            <a:endParaRPr lang="en-US" sz="1800" dirty="0"/>
          </a:p>
          <a:p>
            <a:pPr eaLnBrk="1" hangingPunct="1"/>
            <a:r>
              <a:rPr lang="en-US" sz="1800" dirty="0" err="1"/>
              <a:t>Recados</a:t>
            </a:r>
            <a:r>
              <a:rPr lang="en-US" sz="1800" dirty="0"/>
              <a:t>: </a:t>
            </a:r>
            <a:r>
              <a:rPr lang="en-US" sz="1800" dirty="0" err="1"/>
              <a:t>Cadastramento</a:t>
            </a:r>
            <a:r>
              <a:rPr lang="en-US" sz="1800" dirty="0"/>
              <a:t> e </a:t>
            </a:r>
            <a:r>
              <a:rPr lang="en-US" sz="1800" dirty="0" err="1"/>
              <a:t>acesso</a:t>
            </a:r>
            <a:r>
              <a:rPr lang="en-US" sz="1800" dirty="0"/>
              <a:t> no STOA – </a:t>
            </a:r>
            <a:r>
              <a:rPr lang="en-US" sz="1800" dirty="0" err="1"/>
              <a:t>faça</a:t>
            </a:r>
            <a:r>
              <a:rPr lang="en-US" sz="1800" dirty="0"/>
              <a:t> o </a:t>
            </a:r>
            <a:r>
              <a:rPr lang="en-US" sz="1800" dirty="0" err="1"/>
              <a:t>seu</a:t>
            </a:r>
            <a:r>
              <a:rPr lang="en-US" sz="1800" dirty="0"/>
              <a:t> </a:t>
            </a:r>
            <a:r>
              <a:rPr lang="en-US" sz="1800" dirty="0" err="1"/>
              <a:t>cadastro</a:t>
            </a:r>
            <a:r>
              <a:rPr lang="en-US" sz="1800" dirty="0"/>
              <a:t> e realize o </a:t>
            </a:r>
            <a:r>
              <a:rPr lang="en-US" sz="1800" dirty="0" err="1"/>
              <a:t>primeiro</a:t>
            </a:r>
            <a:r>
              <a:rPr lang="en-US" sz="1800" dirty="0"/>
              <a:t> </a:t>
            </a:r>
            <a:r>
              <a:rPr lang="en-US" sz="1800" dirty="0" err="1"/>
              <a:t>acesso</a:t>
            </a:r>
            <a:r>
              <a:rPr lang="en-US" sz="1800" dirty="0"/>
              <a:t> o </a:t>
            </a:r>
            <a:r>
              <a:rPr lang="en-US" sz="1800" dirty="0" err="1"/>
              <a:t>quanto</a:t>
            </a:r>
            <a:r>
              <a:rPr lang="en-US" sz="1800" dirty="0"/>
              <a:t> antes</a:t>
            </a:r>
            <a:r>
              <a:rPr lang="en-US" sz="1800" dirty="0" smtClean="0"/>
              <a:t>.</a:t>
            </a:r>
          </a:p>
          <a:p>
            <a:pPr eaLnBrk="1" hangingPunct="1"/>
            <a:endParaRPr lang="en-US" sz="1800" dirty="0"/>
          </a:p>
          <a:p>
            <a:pPr eaLnBrk="1" hangingPunct="1"/>
            <a:r>
              <a:rPr lang="en-US" sz="1800" dirty="0"/>
              <a:t>http://</a:t>
            </a:r>
            <a:r>
              <a:rPr lang="en-US" sz="1800" dirty="0" err="1"/>
              <a:t>disciplinas.stoa.usp.br</a:t>
            </a:r>
            <a:r>
              <a:rPr lang="en-US" sz="1800" dirty="0" smtClean="0"/>
              <a:t>/</a:t>
            </a:r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r>
              <a:rPr lang="en-US" sz="1800" dirty="0" err="1"/>
              <a:t>Livros-texto</a:t>
            </a:r>
            <a:r>
              <a:rPr lang="en-US" sz="1800" dirty="0"/>
              <a:t>: </a:t>
            </a:r>
            <a:r>
              <a:rPr lang="en-US" sz="1800" dirty="0" smtClean="0"/>
              <a:t>Física </a:t>
            </a:r>
            <a:r>
              <a:rPr lang="en-US" sz="1800" dirty="0"/>
              <a:t>1 – H. M. </a:t>
            </a:r>
            <a:r>
              <a:rPr lang="en-US" sz="1800" dirty="0" err="1"/>
              <a:t>Nussenzveig</a:t>
            </a:r>
            <a:endParaRPr lang="en-US" sz="1800" dirty="0"/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1800" dirty="0" err="1" smtClean="0"/>
              <a:t>Lista</a:t>
            </a:r>
            <a:r>
              <a:rPr lang="en-US" sz="1800" dirty="0" smtClean="0"/>
              <a:t> de </a:t>
            </a:r>
            <a:r>
              <a:rPr lang="en-US" sz="1800" dirty="0" err="1" smtClean="0"/>
              <a:t>exercícios</a:t>
            </a:r>
            <a:r>
              <a:rPr lang="en-US" sz="1800" dirty="0" smtClean="0"/>
              <a:t> no ar.</a:t>
            </a:r>
          </a:p>
          <a:p>
            <a:pPr eaLnBrk="1" hangingPunct="1"/>
            <a:endParaRPr lang="en-US" sz="1800" dirty="0"/>
          </a:p>
          <a:p>
            <a:pPr eaLnBrk="1" hangingPunct="1"/>
            <a:r>
              <a:rPr lang="en-US" sz="1800" dirty="0" err="1" smtClean="0"/>
              <a:t>Aulas</a:t>
            </a:r>
            <a:r>
              <a:rPr lang="en-US" sz="1800" dirty="0" smtClean="0"/>
              <a:t> de </a:t>
            </a:r>
            <a:r>
              <a:rPr lang="en-US" sz="1800" dirty="0" err="1" smtClean="0"/>
              <a:t>exercícios</a:t>
            </a:r>
            <a:r>
              <a:rPr lang="en-US" sz="1800" dirty="0" smtClean="0"/>
              <a:t>: </a:t>
            </a:r>
            <a:r>
              <a:rPr lang="en-US" sz="1800" dirty="0" err="1" smtClean="0"/>
              <a:t>quartas</a:t>
            </a:r>
            <a:r>
              <a:rPr lang="en-US" sz="1800" dirty="0" smtClean="0"/>
              <a:t> e </a:t>
            </a:r>
            <a:r>
              <a:rPr lang="en-US" sz="1800" dirty="0" err="1" smtClean="0"/>
              <a:t>sextas</a:t>
            </a:r>
            <a:r>
              <a:rPr lang="en-US" sz="1800" dirty="0" smtClean="0"/>
              <a:t>, das </a:t>
            </a:r>
            <a:r>
              <a:rPr lang="en-US" sz="1800" dirty="0"/>
              <a:t>17h </a:t>
            </a:r>
            <a:r>
              <a:rPr lang="en-US" sz="1800" dirty="0" err="1"/>
              <a:t>às</a:t>
            </a:r>
            <a:r>
              <a:rPr lang="en-US" sz="1800" dirty="0"/>
              <a:t> 18h30. As </a:t>
            </a:r>
            <a:r>
              <a:rPr lang="en-US" sz="1800" dirty="0" err="1"/>
              <a:t>salas</a:t>
            </a:r>
            <a:r>
              <a:rPr lang="en-US" sz="1800" dirty="0"/>
              <a:t> </a:t>
            </a:r>
            <a:r>
              <a:rPr lang="en-US" sz="1800" dirty="0" err="1"/>
              <a:t>reservadas</a:t>
            </a:r>
            <a:r>
              <a:rPr lang="en-US" sz="1800" dirty="0"/>
              <a:t> </a:t>
            </a:r>
            <a:r>
              <a:rPr lang="en-US" sz="1800" dirty="0" err="1"/>
              <a:t>à</a:t>
            </a:r>
            <a:r>
              <a:rPr lang="en-US" sz="1800" dirty="0"/>
              <a:t> </a:t>
            </a:r>
            <a:r>
              <a:rPr lang="en-US" sz="1800" dirty="0" err="1"/>
              <a:t>monitoria</a:t>
            </a:r>
            <a:r>
              <a:rPr lang="en-US" sz="1800" dirty="0"/>
              <a:t> </a:t>
            </a:r>
            <a:r>
              <a:rPr lang="en-US" sz="1800" dirty="0" err="1"/>
              <a:t>são</a:t>
            </a:r>
            <a:r>
              <a:rPr lang="en-US" sz="1800" dirty="0"/>
              <a:t> as C1-03, C1-04 e C1-05.</a:t>
            </a:r>
            <a:r>
              <a:rPr lang="en-US" sz="1800" dirty="0" smtClean="0"/>
              <a:t>.</a:t>
            </a:r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r>
              <a:rPr lang="en-US" sz="1800" dirty="0"/>
              <a:t> E </a:t>
            </a:r>
            <a:r>
              <a:rPr lang="en-US" sz="1800" dirty="0" err="1"/>
              <a:t>vamos</a:t>
            </a:r>
            <a:r>
              <a:rPr lang="en-US" sz="1800" dirty="0"/>
              <a:t> </a:t>
            </a:r>
            <a:r>
              <a:rPr lang="en-US" sz="1800" dirty="0" err="1"/>
              <a:t>à</a:t>
            </a:r>
            <a:r>
              <a:rPr lang="en-US" sz="1800" dirty="0"/>
              <a:t> </a:t>
            </a:r>
            <a:r>
              <a:rPr lang="en-US" sz="1800" dirty="0" err="1"/>
              <a:t>pergunta</a:t>
            </a:r>
            <a:r>
              <a:rPr lang="en-US" sz="1800" dirty="0"/>
              <a:t> do </a:t>
            </a:r>
            <a:r>
              <a:rPr lang="en-US" sz="1800" dirty="0" err="1"/>
              <a:t>dia</a:t>
            </a:r>
            <a:r>
              <a:rPr lang="en-US" sz="1800" dirty="0"/>
              <a:t>:</a:t>
            </a:r>
          </a:p>
          <a:p>
            <a:pPr eaLnBrk="1" hangingPunct="1"/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-644525"/>
            <a:ext cx="7432675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Rectangle 1100"/>
          <p:cNvSpPr>
            <a:spLocks noChangeArrowheads="1"/>
          </p:cNvSpPr>
          <p:nvPr/>
        </p:nvSpPr>
        <p:spPr bwMode="auto">
          <a:xfrm>
            <a:off x="438150" y="3048000"/>
            <a:ext cx="8672513" cy="11969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2708275"/>
            <a:ext cx="7213600" cy="446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4000" u="sng" smtClean="0">
                <a:solidFill>
                  <a:schemeClr val="accent2"/>
                </a:solidFill>
                <a:latin typeface="Comic Sans MS" charset="0"/>
                <a:cs typeface="+mj-cs"/>
              </a:rPr>
              <a:t>Posição, velocidade, aceleração: </a:t>
            </a:r>
            <a:r>
              <a:rPr lang="pt-BR" sz="4000" smtClean="0">
                <a:solidFill>
                  <a:schemeClr val="accent2"/>
                </a:solidFill>
                <a:latin typeface="Comic Sans MS" charset="0"/>
                <a:cs typeface="+mj-cs"/>
              </a:rPr>
              <a:t>movimento unidimensional</a:t>
            </a:r>
          </a:p>
        </p:txBody>
      </p:sp>
      <p:graphicFrame>
        <p:nvGraphicFramePr>
          <p:cNvPr id="52226" name="Object 81"/>
          <p:cNvGraphicFramePr>
            <a:graphicFrameLocks noChangeAspect="1"/>
          </p:cNvGraphicFramePr>
          <p:nvPr/>
        </p:nvGraphicFramePr>
        <p:xfrm>
          <a:off x="827088" y="1189038"/>
          <a:ext cx="7200900" cy="577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6" name="Graph" r:id="rId4" imgW="3617366" imgH="2902915" progId="Origin50.Graph">
                  <p:embed/>
                </p:oleObj>
              </mc:Choice>
              <mc:Fallback>
                <p:oleObj name="Graph" r:id="rId4" imgW="3617366" imgH="2902915" progId="Origin50.Graph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189038"/>
                        <a:ext cx="7200900" cy="577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iemann_integral_regula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60350"/>
            <a:ext cx="7086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f1cac39305cc5c1cc3b51276cef78b8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581525"/>
            <a:ext cx="3175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60350"/>
            <a:ext cx="7086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16550" y="6127353"/>
            <a:ext cx="3970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Voc</a:t>
            </a:r>
            <a:r>
              <a:rPr lang="en-US" dirty="0" err="1" smtClean="0"/>
              <a:t>ê</a:t>
            </a:r>
            <a:r>
              <a:rPr lang="en-US" dirty="0" smtClean="0"/>
              <a:t> </a:t>
            </a:r>
            <a:r>
              <a:rPr lang="en-US" dirty="0" err="1" smtClean="0"/>
              <a:t>consegue</a:t>
            </a:r>
            <a:r>
              <a:rPr lang="en-US" dirty="0" smtClean="0"/>
              <a:t> </a:t>
            </a:r>
            <a:r>
              <a:rPr lang="en-US" dirty="0" err="1" smtClean="0"/>
              <a:t>calcular</a:t>
            </a:r>
            <a:r>
              <a:rPr lang="en-US" dirty="0" smtClean="0"/>
              <a:t> o </a:t>
            </a:r>
            <a:r>
              <a:rPr lang="en-US" dirty="0" err="1" smtClean="0"/>
              <a:t>resultado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976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4000" u="sng" smtClean="0">
                <a:solidFill>
                  <a:schemeClr val="accent2"/>
                </a:solidFill>
                <a:latin typeface="Comic Sans MS" charset="0"/>
                <a:cs typeface="+mj-cs"/>
              </a:rPr>
              <a:t>Posição, velocidade, aceleração: </a:t>
            </a:r>
            <a:r>
              <a:rPr lang="pt-BR" sz="4000" smtClean="0">
                <a:solidFill>
                  <a:schemeClr val="accent2"/>
                </a:solidFill>
                <a:latin typeface="Comic Sans MS" charset="0"/>
                <a:cs typeface="+mj-cs"/>
              </a:rPr>
              <a:t>Galileu e o MRUA</a:t>
            </a: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349500"/>
            <a:ext cx="2846388" cy="422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588" y="1557338"/>
            <a:ext cx="3489325" cy="547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554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galile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3150"/>
            <a:ext cx="5140325" cy="578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0" name="Picture 3" descr="GalileoTom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1074738"/>
            <a:ext cx="4346575" cy="579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590675" y="6350"/>
            <a:ext cx="6081713" cy="106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600" b="1">
                <a:solidFill>
                  <a:srgbClr val="FF3300"/>
                </a:solidFill>
                <a:latin typeface="Comic Sans MS" charset="0"/>
              </a:rPr>
              <a:t>Galileo: </a:t>
            </a:r>
            <a:r>
              <a:rPr lang="ja-JP" altLang="pt-BR" sz="2800" b="1">
                <a:solidFill>
                  <a:srgbClr val="FF3300"/>
                </a:solidFill>
                <a:latin typeface="Arial"/>
              </a:rPr>
              <a:t>“</a:t>
            </a:r>
            <a:r>
              <a:rPr lang="pt-BR" sz="2800" b="1">
                <a:solidFill>
                  <a:srgbClr val="FF3300"/>
                </a:solidFill>
                <a:latin typeface="Comic Sans MS" charset="0"/>
              </a:rPr>
              <a:t>Aristóteles não deve ter feito as experiências</a:t>
            </a:r>
            <a:r>
              <a:rPr lang="ja-JP" altLang="pt-BR" sz="2800" b="1">
                <a:solidFill>
                  <a:srgbClr val="FF3300"/>
                </a:solidFill>
                <a:latin typeface="Arial"/>
              </a:rPr>
              <a:t>”</a:t>
            </a:r>
            <a:endParaRPr lang="pt-BR" sz="3600" b="1">
              <a:solidFill>
                <a:srgbClr val="FF3300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366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0"/>
            <a:ext cx="7092280" cy="53192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5536" y="5661248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Video </a:t>
            </a:r>
            <a:r>
              <a:rPr lang="en-US" dirty="0" err="1" smtClean="0"/>
              <a:t>em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err="1">
                <a:hlinkClick r:id="rId4"/>
              </a:rPr>
              <a:t>nssdc.gsfc.nasa.gov</a:t>
            </a:r>
            <a:r>
              <a:rPr lang="en-US" dirty="0">
                <a:hlinkClick r:id="rId4"/>
              </a:rPr>
              <a:t>/planetary/lunar/apollo_15_feather_drop.html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835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j-c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9493" b="9493"/>
          <a:stretch>
            <a:fillRect/>
          </a:stretch>
        </p:blipFill>
        <p:spPr>
          <a:xfrm>
            <a:off x="915988" y="0"/>
            <a:ext cx="8229600" cy="4525963"/>
          </a:xfrm>
        </p:spPr>
      </p:pic>
      <p:pic>
        <p:nvPicPr>
          <p:cNvPr id="57347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3059113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238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4000" u="sng" dirty="0" smtClean="0">
                <a:solidFill>
                  <a:schemeClr val="accent2"/>
                </a:solidFill>
                <a:latin typeface="Comic Sans MS" charset="0"/>
                <a:cs typeface="+mj-cs"/>
              </a:rPr>
              <a:t>Posição, velocidade, aceleração: </a:t>
            </a:r>
            <a:r>
              <a:rPr lang="pt-BR" sz="4000" dirty="0" smtClean="0">
                <a:solidFill>
                  <a:schemeClr val="accent2"/>
                </a:solidFill>
                <a:latin typeface="Comic Sans MS" charset="0"/>
                <a:cs typeface="+mj-cs"/>
              </a:rPr>
              <a:t>movimento unidimensional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4000" u="sng" smtClean="0">
                <a:solidFill>
                  <a:schemeClr val="accent2"/>
                </a:solidFill>
                <a:latin typeface="Comic Sans MS" charset="0"/>
                <a:cs typeface="+mj-cs"/>
              </a:rPr>
              <a:t>Posição, velocidade, aceleração: </a:t>
            </a:r>
            <a:r>
              <a:rPr lang="pt-BR" sz="4000" smtClean="0">
                <a:solidFill>
                  <a:schemeClr val="accent2"/>
                </a:solidFill>
                <a:latin typeface="Comic Sans MS" charset="0"/>
                <a:cs typeface="+mj-cs"/>
              </a:rPr>
              <a:t>movimento unidimensional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492375"/>
            <a:ext cx="3413125" cy="246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989138"/>
            <a:ext cx="2281238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124075" y="1484313"/>
          <a:ext cx="5400675" cy="5113332"/>
        </p:xfrm>
        <a:graphic>
          <a:graphicData uri="http://schemas.openxmlformats.org/drawingml/2006/table">
            <a:tbl>
              <a:tblPr/>
              <a:tblGrid>
                <a:gridCol w="1080135"/>
                <a:gridCol w="1080135"/>
                <a:gridCol w="1080135"/>
                <a:gridCol w="1080135"/>
                <a:gridCol w="1080135"/>
              </a:tblGrid>
              <a:tr h="3652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Tempo - t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Posição - x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Δt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Δx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Δx/Δt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(s)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(m)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(s)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(m)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(m/s)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0,17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0,17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1,68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5,95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1,85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1,02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2,87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0,91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10,99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3,78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0,87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11,49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4,65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0,85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11,76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5,5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0,82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12,20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6,32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0,82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12,20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7,14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0,82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12,20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7,96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0,83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12,05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8,79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11,11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9,69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4000" u="sng" smtClean="0">
                <a:solidFill>
                  <a:schemeClr val="accent2"/>
                </a:solidFill>
                <a:latin typeface="Comic Sans MS" charset="0"/>
                <a:cs typeface="+mj-cs"/>
              </a:rPr>
              <a:t>Posição, velocidade, aceleração: </a:t>
            </a:r>
            <a:r>
              <a:rPr lang="pt-BR" sz="4000" smtClean="0">
                <a:solidFill>
                  <a:schemeClr val="accent2"/>
                </a:solidFill>
                <a:latin typeface="Comic Sans MS" charset="0"/>
                <a:cs typeface="+mj-cs"/>
              </a:rPr>
              <a:t>movimento unidimensional</a:t>
            </a:r>
          </a:p>
        </p:txBody>
      </p:sp>
      <p:sp>
        <p:nvSpPr>
          <p:cNvPr id="11339" name="Rectangle 1099"/>
          <p:cNvSpPr>
            <a:spLocks noChangeArrowheads="1"/>
          </p:cNvSpPr>
          <p:nvPr/>
        </p:nvSpPr>
        <p:spPr bwMode="auto">
          <a:xfrm>
            <a:off x="4338638" y="1466850"/>
            <a:ext cx="1571625" cy="53736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1340" name="Rectangle 1100"/>
          <p:cNvSpPr>
            <a:spLocks noChangeArrowheads="1"/>
          </p:cNvSpPr>
          <p:nvPr/>
        </p:nvSpPr>
        <p:spPr bwMode="auto">
          <a:xfrm>
            <a:off x="5795963" y="1412875"/>
            <a:ext cx="2879725" cy="53736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4000" u="sng" smtClean="0">
                <a:solidFill>
                  <a:schemeClr val="accent2"/>
                </a:solidFill>
                <a:latin typeface="Comic Sans MS" charset="0"/>
                <a:cs typeface="+mj-cs"/>
              </a:rPr>
              <a:t>Posição, velocidade, aceleração: </a:t>
            </a:r>
            <a:r>
              <a:rPr lang="pt-BR" sz="4000" smtClean="0">
                <a:solidFill>
                  <a:schemeClr val="accent2"/>
                </a:solidFill>
                <a:latin typeface="Comic Sans MS" charset="0"/>
                <a:cs typeface="+mj-cs"/>
              </a:rPr>
              <a:t>movimento unidimensional</a:t>
            </a:r>
          </a:p>
        </p:txBody>
      </p:sp>
      <p:pic>
        <p:nvPicPr>
          <p:cNvPr id="18514" name="Picture 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52513"/>
            <a:ext cx="7991475" cy="622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9939" name="TextBox 1"/>
          <p:cNvSpPr txBox="1">
            <a:spLocks noChangeArrowheads="1"/>
          </p:cNvSpPr>
          <p:nvPr/>
        </p:nvSpPr>
        <p:spPr bwMode="auto">
          <a:xfrm>
            <a:off x="2339975" y="1557338"/>
            <a:ext cx="5964238" cy="40005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sysDash"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x (t) </a:t>
            </a:r>
            <a:r>
              <a:rPr lang="en-US" sz="2000">
                <a:sym typeface="Wingdings" charset="0"/>
              </a:rPr>
              <a:t> posição (x) em função da variável tempo (t)</a:t>
            </a:r>
            <a:endParaRPr lang="en-US" sz="2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124075" y="1484313"/>
          <a:ext cx="5400675" cy="5113332"/>
        </p:xfrm>
        <a:graphic>
          <a:graphicData uri="http://schemas.openxmlformats.org/drawingml/2006/table">
            <a:tbl>
              <a:tblPr/>
              <a:tblGrid>
                <a:gridCol w="1080135"/>
                <a:gridCol w="1080135"/>
                <a:gridCol w="1080135"/>
                <a:gridCol w="1080135"/>
                <a:gridCol w="1080135"/>
              </a:tblGrid>
              <a:tr h="3652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Tempo - t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Posição - x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Δt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Δx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Δx/Δt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(s)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(m)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(s)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(m)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(m/s)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0,17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0,17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1,68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5,95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1,85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1,02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2,87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0,91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10,99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3,78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0,87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11,49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4,65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0,85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11,76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5,5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0,82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12,20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6,32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0,82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12,20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7,14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0,82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12,20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7,96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0,83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12,05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8,79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11,11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9,69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4000" u="sng" smtClean="0">
                <a:solidFill>
                  <a:schemeClr val="accent2"/>
                </a:solidFill>
                <a:latin typeface="Comic Sans MS" charset="0"/>
                <a:cs typeface="+mj-cs"/>
              </a:rPr>
              <a:t>Posição, velocidade, aceleração: </a:t>
            </a:r>
            <a:r>
              <a:rPr lang="pt-BR" sz="4000" smtClean="0">
                <a:solidFill>
                  <a:schemeClr val="accent2"/>
                </a:solidFill>
                <a:latin typeface="Comic Sans MS" charset="0"/>
                <a:cs typeface="+mj-cs"/>
              </a:rPr>
              <a:t>movimento unidimensional</a:t>
            </a:r>
          </a:p>
        </p:txBody>
      </p:sp>
      <p:sp>
        <p:nvSpPr>
          <p:cNvPr id="11340" name="Rectangle 1100"/>
          <p:cNvSpPr>
            <a:spLocks noChangeArrowheads="1"/>
          </p:cNvSpPr>
          <p:nvPr/>
        </p:nvSpPr>
        <p:spPr bwMode="auto">
          <a:xfrm>
            <a:off x="5381625" y="1412875"/>
            <a:ext cx="2879725" cy="53736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124075" y="1484313"/>
          <a:ext cx="5400675" cy="5113332"/>
        </p:xfrm>
        <a:graphic>
          <a:graphicData uri="http://schemas.openxmlformats.org/drawingml/2006/table">
            <a:tbl>
              <a:tblPr/>
              <a:tblGrid>
                <a:gridCol w="1080135"/>
                <a:gridCol w="1080135"/>
                <a:gridCol w="1080135"/>
                <a:gridCol w="1080135"/>
                <a:gridCol w="1080135"/>
              </a:tblGrid>
              <a:tr h="3652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Tempo - t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Posição - x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Δt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Δx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Δx/Δt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(s)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(m)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(s)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(m)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(m/s)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0,17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0,17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1,68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5,95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1,85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1,02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2,87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0,91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10,99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3,78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0,87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11,49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4,65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0,85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11,76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5,5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0,82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12,20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6,32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0,82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12,20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7,14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0,82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12,20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7,96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0,83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12,05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8,79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11,11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9,69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4000" u="sng" smtClean="0">
                <a:solidFill>
                  <a:schemeClr val="accent2"/>
                </a:solidFill>
                <a:latin typeface="Comic Sans MS" charset="0"/>
                <a:cs typeface="+mj-cs"/>
              </a:rPr>
              <a:t>Posição, velocidade, aceleração: </a:t>
            </a:r>
            <a:r>
              <a:rPr lang="pt-BR" sz="4000" smtClean="0">
                <a:solidFill>
                  <a:schemeClr val="accent2"/>
                </a:solidFill>
                <a:latin typeface="Comic Sans MS" charset="0"/>
                <a:cs typeface="+mj-cs"/>
              </a:rPr>
              <a:t>movimento unidimensional</a:t>
            </a:r>
          </a:p>
        </p:txBody>
      </p:sp>
      <p:sp>
        <p:nvSpPr>
          <p:cNvPr id="11340" name="Rectangle 1100"/>
          <p:cNvSpPr>
            <a:spLocks noChangeArrowheads="1"/>
          </p:cNvSpPr>
          <p:nvPr/>
        </p:nvSpPr>
        <p:spPr bwMode="auto">
          <a:xfrm>
            <a:off x="6475413" y="1412875"/>
            <a:ext cx="2879725" cy="53736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124075" y="1484313"/>
          <a:ext cx="5400675" cy="5113332"/>
        </p:xfrm>
        <a:graphic>
          <a:graphicData uri="http://schemas.openxmlformats.org/drawingml/2006/table">
            <a:tbl>
              <a:tblPr/>
              <a:tblGrid>
                <a:gridCol w="1080135"/>
                <a:gridCol w="1080135"/>
                <a:gridCol w="1080135"/>
                <a:gridCol w="1080135"/>
                <a:gridCol w="1080135"/>
              </a:tblGrid>
              <a:tr h="3652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Tempo - t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Posição - x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Δt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Δx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Δx/Δt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(s)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(m)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(s)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(m)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(m/s)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0,17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0,17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1,68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5,95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1,85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1,02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2,87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0,91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10,99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3,78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0,87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11,49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4,65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0,85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11,76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5,5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0,82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12,20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6,32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0,82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12,20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7,14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0,82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12,20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7,96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0,83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12,05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8,79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11,11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9,69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4000" u="sng" smtClean="0">
                <a:solidFill>
                  <a:schemeClr val="accent2"/>
                </a:solidFill>
                <a:latin typeface="Comic Sans MS" charset="0"/>
                <a:cs typeface="+mj-cs"/>
              </a:rPr>
              <a:t>Posição, velocidade, aceleração: </a:t>
            </a:r>
            <a:r>
              <a:rPr lang="pt-BR" sz="4000" smtClean="0">
                <a:solidFill>
                  <a:schemeClr val="accent2"/>
                </a:solidFill>
                <a:latin typeface="Comic Sans MS" charset="0"/>
                <a:cs typeface="+mj-cs"/>
              </a:rPr>
              <a:t>movimento unidimensional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4000" u="sng" smtClean="0">
                <a:solidFill>
                  <a:schemeClr val="accent2"/>
                </a:solidFill>
                <a:latin typeface="Comic Sans MS" charset="0"/>
                <a:cs typeface="+mj-cs"/>
              </a:rPr>
              <a:t>Posição, velocidade, aceleração: </a:t>
            </a:r>
            <a:r>
              <a:rPr lang="pt-BR" sz="4000" smtClean="0">
                <a:solidFill>
                  <a:schemeClr val="accent2"/>
                </a:solidFill>
                <a:latin typeface="Comic Sans MS" charset="0"/>
                <a:cs typeface="+mj-cs"/>
              </a:rPr>
              <a:t>movimento unidimensional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1400175"/>
            <a:ext cx="7213600" cy="577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8131" name="TextBox 3"/>
          <p:cNvSpPr txBox="1">
            <a:spLocks noChangeArrowheads="1"/>
          </p:cNvSpPr>
          <p:nvPr/>
        </p:nvSpPr>
        <p:spPr bwMode="auto">
          <a:xfrm>
            <a:off x="2339975" y="1570038"/>
            <a:ext cx="6564313" cy="40005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sysDash"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v (t) </a:t>
            </a:r>
            <a:r>
              <a:rPr lang="en-US" sz="2000">
                <a:sym typeface="Wingdings" charset="0"/>
              </a:rPr>
              <a:t> taxa de variação de (x) em função do tempo (t)</a:t>
            </a:r>
            <a:endParaRPr lang="en-US" sz="2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2392</TotalTime>
  <Words>885</Words>
  <Application>Microsoft Macintosh PowerPoint</Application>
  <PresentationFormat>On-screen Show (4:3)</PresentationFormat>
  <Paragraphs>336</Paragraphs>
  <Slides>16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Design padrão</vt:lpstr>
      <vt:lpstr>Graph</vt:lpstr>
      <vt:lpstr>PowerPoint Presentation</vt:lpstr>
      <vt:lpstr>Posição, velocidade, aceleração: movimento unidimensional</vt:lpstr>
      <vt:lpstr>Posição, velocidade, aceleração: movimento unidimensional</vt:lpstr>
      <vt:lpstr>Posição, velocidade, aceleração: movimento unidimensional</vt:lpstr>
      <vt:lpstr>Posição, velocidade, aceleração: movimento unidimensional</vt:lpstr>
      <vt:lpstr>Posição, velocidade, aceleração: movimento unidimensional</vt:lpstr>
      <vt:lpstr>Posição, velocidade, aceleração: movimento unidimensional</vt:lpstr>
      <vt:lpstr>Posição, velocidade, aceleração: movimento unidimensional</vt:lpstr>
      <vt:lpstr>Posição, velocidade, aceleração: movimento unidimensional</vt:lpstr>
      <vt:lpstr>PowerPoint Presentation</vt:lpstr>
      <vt:lpstr>Posição, velocidade, aceleração: movimento unidimensional</vt:lpstr>
      <vt:lpstr>PowerPoint Presentation</vt:lpstr>
      <vt:lpstr>Posição, velocidade, aceleração: Galileu e o MRUA</vt:lpstr>
      <vt:lpstr>PowerPoint Presentation</vt:lpstr>
      <vt:lpstr>PowerPoint Presentation</vt:lpstr>
      <vt:lpstr>PowerPoint Presentation</vt:lpstr>
    </vt:vector>
  </TitlesOfParts>
  <Manager/>
  <Company>lmcal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Posição, velocidade, aceleração: movimento unidimensional</dc:title>
  <dc:subject/>
  <dc:creator>martinelli</dc:creator>
  <cp:keywords/>
  <dc:description/>
  <cp:lastModifiedBy>Marcelo Martinelli</cp:lastModifiedBy>
  <cp:revision>33</cp:revision>
  <cp:lastPrinted>2014-03-06T14:36:10Z</cp:lastPrinted>
  <dcterms:created xsi:type="dcterms:W3CDTF">2010-03-09T13:42:36Z</dcterms:created>
  <dcterms:modified xsi:type="dcterms:W3CDTF">2016-02-25T14:57:20Z</dcterms:modified>
  <cp:category/>
</cp:coreProperties>
</file>