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16"/>
  </p:notesMasterIdLst>
  <p:sldIdLst>
    <p:sldId id="256" r:id="rId2"/>
    <p:sldId id="257" r:id="rId3"/>
    <p:sldId id="258" r:id="rId4"/>
    <p:sldId id="259" r:id="rId5"/>
    <p:sldId id="261" r:id="rId6"/>
    <p:sldId id="262" r:id="rId7"/>
    <p:sldId id="263" r:id="rId8"/>
    <p:sldId id="264" r:id="rId9"/>
    <p:sldId id="265" r:id="rId10"/>
    <p:sldId id="266" r:id="rId11"/>
    <p:sldId id="267" r:id="rId12"/>
    <p:sldId id="269" r:id="rId13"/>
    <p:sldId id="270"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dia Consuelo Amigo Pino" initials="CCAP" lastIdx="1" clrIdx="0">
    <p:extLst>
      <p:ext uri="{19B8F6BF-5375-455C-9EA6-DF929625EA0E}">
        <p15:presenceInfo xmlns:p15="http://schemas.microsoft.com/office/powerpoint/2012/main" userId="" providerI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646"/>
  </p:normalViewPr>
  <p:slideViewPr>
    <p:cSldViewPr snapToGrid="0" snapToObjects="1">
      <p:cViewPr varScale="1">
        <p:scale>
          <a:sx n="85" d="100"/>
          <a:sy n="85" d="100"/>
        </p:scale>
        <p:origin x="192"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6-23T12:30:39.071" idx="1">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CF0DD7-3A6A-4441-BAF7-F4FF9A294385}" type="datetimeFigureOut">
              <a:rPr lang="fr-FR" smtClean="0"/>
              <a:t>23/06/2016</a:t>
            </a:fld>
            <a:endParaRPr lang="fr-F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fr-F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C4D98-CA0B-4F46-9DE5-C49A6C104F00}" type="slidenum">
              <a:rPr lang="fr-FR" smtClean="0"/>
              <a:t>‹n.º›</a:t>
            </a:fld>
            <a:endParaRPr lang="fr-FR"/>
          </a:p>
        </p:txBody>
      </p:sp>
    </p:spTree>
    <p:extLst>
      <p:ext uri="{BB962C8B-B14F-4D97-AF65-F5344CB8AC3E}">
        <p14:creationId xmlns:p14="http://schemas.microsoft.com/office/powerpoint/2010/main" val="1722777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fr-FR" dirty="0"/>
          </a:p>
        </p:txBody>
      </p:sp>
      <p:sp>
        <p:nvSpPr>
          <p:cNvPr id="4" name="Espaço Reservado para Número de Slide 3"/>
          <p:cNvSpPr>
            <a:spLocks noGrp="1"/>
          </p:cNvSpPr>
          <p:nvPr>
            <p:ph type="sldNum" sz="quarter" idx="10"/>
          </p:nvPr>
        </p:nvSpPr>
        <p:spPr/>
        <p:txBody>
          <a:bodyPr/>
          <a:lstStyle/>
          <a:p>
            <a:fld id="{914C4D98-CA0B-4F46-9DE5-C49A6C104F00}" type="slidenum">
              <a:rPr lang="fr-FR" smtClean="0"/>
              <a:t>7</a:t>
            </a:fld>
            <a:endParaRPr lang="fr-FR"/>
          </a:p>
        </p:txBody>
      </p:sp>
    </p:spTree>
    <p:extLst>
      <p:ext uri="{BB962C8B-B14F-4D97-AF65-F5344CB8AC3E}">
        <p14:creationId xmlns:p14="http://schemas.microsoft.com/office/powerpoint/2010/main" val="20531244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pt-BR" smtClean="0"/>
              <a:t>Clique para editar estilo do título mestre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smtClean="0"/>
              <a:pPr/>
              <a:t>6/23/16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2AC27A5A-7290-4DE1-BA94-4BE8A8E57DCF}" type="slidenum">
              <a:rPr lang="en-US" smtClean="0"/>
              <a:pPr/>
              <a:t>‹n.º›</a:t>
            </a:fld>
            <a:endParaRPr lang="en-US" dirty="0"/>
          </a:p>
        </p:txBody>
      </p:sp>
    </p:spTree>
    <p:extLst>
      <p:ext uri="{BB962C8B-B14F-4D97-AF65-F5344CB8AC3E}">
        <p14:creationId xmlns:p14="http://schemas.microsoft.com/office/powerpoint/2010/main" val="86581078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estilo do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3C633830-2244-49AE-BC4A-47F415C177C6}" type="datetimeFigureOut">
              <a:rPr lang="en-US" smtClean="0"/>
              <a:t>6/23/16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t>‹n.º›</a:t>
            </a:fld>
            <a:endParaRPr lang="en-US" dirty="0"/>
          </a:p>
        </p:txBody>
      </p:sp>
    </p:spTree>
    <p:extLst>
      <p:ext uri="{BB962C8B-B14F-4D97-AF65-F5344CB8AC3E}">
        <p14:creationId xmlns:p14="http://schemas.microsoft.com/office/powerpoint/2010/main" val="143428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pt-BR" smtClean="0"/>
              <a:t>Clique para editar estilo do título mestre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smtClean="0"/>
              <a:t>6/23/16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t>‹n.º›</a:t>
            </a:fld>
            <a:endParaRPr lang="en-US" dirty="0"/>
          </a:p>
        </p:txBody>
      </p:sp>
    </p:spTree>
    <p:extLst>
      <p:ext uri="{BB962C8B-B14F-4D97-AF65-F5344CB8AC3E}">
        <p14:creationId xmlns:p14="http://schemas.microsoft.com/office/powerpoint/2010/main" val="49323338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estilo do título mestre</a:t>
            </a:r>
            <a:endParaRPr lang="en-US" dirty="0"/>
          </a:p>
        </p:txBody>
      </p:sp>
      <p:sp>
        <p:nvSpPr>
          <p:cNvPr id="3" name="Content Placeholder 2"/>
          <p:cNvSpPr>
            <a:spLocks noGrp="1"/>
          </p:cNvSpPr>
          <p:nvPr>
            <p:ph idx="1"/>
          </p:nvPr>
        </p:nvSpPr>
        <p:spPr/>
        <p:txBody>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smtClean="0"/>
              <a:t>6/23/16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t>‹n.º›</a:t>
            </a:fld>
            <a:endParaRPr lang="en-US" dirty="0"/>
          </a:p>
        </p:txBody>
      </p:sp>
    </p:spTree>
    <p:extLst>
      <p:ext uri="{BB962C8B-B14F-4D97-AF65-F5344CB8AC3E}">
        <p14:creationId xmlns:p14="http://schemas.microsoft.com/office/powerpoint/2010/main" val="33260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pt-BR" smtClean="0"/>
              <a:t>Clique para editar estilo do título mestre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de texto mestres</a:t>
            </a:r>
          </a:p>
        </p:txBody>
      </p:sp>
      <p:sp>
        <p:nvSpPr>
          <p:cNvPr id="4" name="Date Placeholder 3"/>
          <p:cNvSpPr>
            <a:spLocks noGrp="1"/>
          </p:cNvSpPr>
          <p:nvPr>
            <p:ph type="dt" sz="half" idx="10"/>
          </p:nvPr>
        </p:nvSpPr>
        <p:spPr>
          <a:xfrm>
            <a:off x="8593667" y="6272784"/>
            <a:ext cx="2644309" cy="365125"/>
          </a:xfrm>
        </p:spPr>
        <p:txBody>
          <a:bodyPr/>
          <a:lstStyle/>
          <a:p>
            <a:fld id="{3C633830-2244-49AE-BC4A-47F415C177C6}" type="datetimeFigureOut">
              <a:rPr lang="en-US" smtClean="0"/>
              <a:pPr/>
              <a:t>6/23/16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2AC27A5A-7290-4DE1-BA94-4BE8A8E57DCF}" type="slidenum">
              <a:rPr lang="en-US" smtClean="0"/>
              <a:pPr/>
              <a:t>‹n.º›</a:t>
            </a:fld>
            <a:endParaRPr lang="en-US" dirty="0"/>
          </a:p>
        </p:txBody>
      </p:sp>
    </p:spTree>
    <p:extLst>
      <p:ext uri="{BB962C8B-B14F-4D97-AF65-F5344CB8AC3E}">
        <p14:creationId xmlns:p14="http://schemas.microsoft.com/office/powerpoint/2010/main" val="17877222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estilo do título mestre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3C633830-2244-49AE-BC4A-47F415C177C6}" type="datetimeFigureOut">
              <a:rPr lang="en-US" smtClean="0"/>
              <a:t>6/23/16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‹n.º›</a:t>
            </a:fld>
            <a:endParaRPr lang="en-US" dirty="0"/>
          </a:p>
        </p:txBody>
      </p:sp>
    </p:spTree>
    <p:extLst>
      <p:ext uri="{BB962C8B-B14F-4D97-AF65-F5344CB8AC3E}">
        <p14:creationId xmlns:p14="http://schemas.microsoft.com/office/powerpoint/2010/main" val="29514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de texto mestres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de texto mestres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3C633830-2244-49AE-BC4A-47F415C177C6}" type="datetimeFigureOut">
              <a:rPr lang="en-US" smtClean="0"/>
              <a:t>6/23/16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C27A5A-7290-4DE1-BA94-4BE8A8E57DCF}" type="slidenum">
              <a:rPr lang="en-US" smtClean="0"/>
              <a:t>‹n.º›</a:t>
            </a:fld>
            <a:endParaRPr lang="en-US" dirty="0"/>
          </a:p>
        </p:txBody>
      </p:sp>
      <p:sp>
        <p:nvSpPr>
          <p:cNvPr id="10" name="Title 9"/>
          <p:cNvSpPr>
            <a:spLocks noGrp="1"/>
          </p:cNvSpPr>
          <p:nvPr>
            <p:ph type="title"/>
          </p:nvPr>
        </p:nvSpPr>
        <p:spPr/>
        <p:txBody>
          <a:bodyPr/>
          <a:lstStyle/>
          <a:p>
            <a:r>
              <a:rPr lang="pt-BR" smtClean="0"/>
              <a:t>Clique para editar estilo do título mestre</a:t>
            </a:r>
            <a:endParaRPr lang="en-US" dirty="0"/>
          </a:p>
        </p:txBody>
      </p:sp>
    </p:spTree>
    <p:extLst>
      <p:ext uri="{BB962C8B-B14F-4D97-AF65-F5344CB8AC3E}">
        <p14:creationId xmlns:p14="http://schemas.microsoft.com/office/powerpoint/2010/main" val="1989417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mente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633830-2244-49AE-BC4A-47F415C177C6}" type="datetimeFigureOut">
              <a:rPr lang="en-US" smtClean="0"/>
              <a:t>6/23/16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C27A5A-7290-4DE1-BA94-4BE8A8E57DCF}" type="slidenum">
              <a:rPr lang="en-US" smtClean="0"/>
              <a:t>‹n.º›</a:t>
            </a:fld>
            <a:endParaRPr lang="en-US" dirty="0"/>
          </a:p>
        </p:txBody>
      </p:sp>
      <p:sp>
        <p:nvSpPr>
          <p:cNvPr id="6" name="Title 5"/>
          <p:cNvSpPr>
            <a:spLocks noGrp="1"/>
          </p:cNvSpPr>
          <p:nvPr>
            <p:ph type="title"/>
          </p:nvPr>
        </p:nvSpPr>
        <p:spPr/>
        <p:txBody>
          <a:bodyPr/>
          <a:lstStyle/>
          <a:p>
            <a:r>
              <a:rPr lang="pt-BR" smtClean="0"/>
              <a:t>Clique para editar estilo do título mestre</a:t>
            </a:r>
            <a:endParaRPr lang="en-US"/>
          </a:p>
        </p:txBody>
      </p:sp>
    </p:spTree>
    <p:extLst>
      <p:ext uri="{BB962C8B-B14F-4D97-AF65-F5344CB8AC3E}">
        <p14:creationId xmlns:p14="http://schemas.microsoft.com/office/powerpoint/2010/main" val="196503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33830-2244-49AE-BC4A-47F415C177C6}" type="datetimeFigureOut">
              <a:rPr lang="en-US" smtClean="0"/>
              <a:t>6/23/16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C27A5A-7290-4DE1-BA94-4BE8A8E57DCF}" type="slidenum">
              <a:rPr lang="en-US" smtClean="0"/>
              <a:t>‹n.º›</a:t>
            </a:fld>
            <a:endParaRPr lang="en-US" dirty="0"/>
          </a:p>
        </p:txBody>
      </p:sp>
    </p:spTree>
    <p:extLst>
      <p:ext uri="{BB962C8B-B14F-4D97-AF65-F5344CB8AC3E}">
        <p14:creationId xmlns:p14="http://schemas.microsoft.com/office/powerpoint/2010/main" val="26166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t-BR" smtClean="0"/>
              <a:t>Clique para editar estilo do título mestre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de texto mestres</a:t>
            </a:r>
          </a:p>
        </p:txBody>
      </p:sp>
      <p:sp>
        <p:nvSpPr>
          <p:cNvPr id="5" name="Date Placeholder 4"/>
          <p:cNvSpPr>
            <a:spLocks noGrp="1"/>
          </p:cNvSpPr>
          <p:nvPr>
            <p:ph type="dt" sz="half" idx="10"/>
          </p:nvPr>
        </p:nvSpPr>
        <p:spPr/>
        <p:txBody>
          <a:bodyPr/>
          <a:lstStyle/>
          <a:p>
            <a:fld id="{3C633830-2244-49AE-BC4A-47F415C177C6}" type="datetimeFigureOut">
              <a:rPr lang="en-US" smtClean="0"/>
              <a:t>6/23/16</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2AC27A5A-7290-4DE1-BA94-4BE8A8E57DCF}" type="slidenum">
              <a:rPr lang="en-US" smtClean="0"/>
              <a:t>‹n.º›</a:t>
            </a:fld>
            <a:endParaRPr lang="en-US" dirty="0"/>
          </a:p>
        </p:txBody>
      </p:sp>
    </p:spTree>
    <p:extLst>
      <p:ext uri="{BB962C8B-B14F-4D97-AF65-F5344CB8AC3E}">
        <p14:creationId xmlns:p14="http://schemas.microsoft.com/office/powerpoint/2010/main" val="1946714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t-BR" smtClean="0"/>
              <a:t>Clique para editar estilo do título mestre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Arraste a imagem para o espaço reservado ou clique no ícone para adicionar</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de texto mestres</a:t>
            </a:r>
          </a:p>
        </p:txBody>
      </p:sp>
      <p:sp>
        <p:nvSpPr>
          <p:cNvPr id="5" name="Date Placeholder 4"/>
          <p:cNvSpPr>
            <a:spLocks noGrp="1"/>
          </p:cNvSpPr>
          <p:nvPr>
            <p:ph type="dt" sz="half" idx="10"/>
          </p:nvPr>
        </p:nvSpPr>
        <p:spPr/>
        <p:txBody>
          <a:bodyPr/>
          <a:lstStyle/>
          <a:p>
            <a:fld id="{3C633830-2244-49AE-BC4A-47F415C177C6}" type="datetimeFigureOut">
              <a:rPr lang="en-US" smtClean="0"/>
              <a:t>6/23/16</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2AC27A5A-7290-4DE1-BA94-4BE8A8E57DCF}" type="slidenum">
              <a:rPr lang="en-US" smtClean="0"/>
              <a:t>‹n.º›</a:t>
            </a:fld>
            <a:endParaRPr lang="en-US" dirty="0"/>
          </a:p>
        </p:txBody>
      </p:sp>
    </p:spTree>
    <p:extLst>
      <p:ext uri="{BB962C8B-B14F-4D97-AF65-F5344CB8AC3E}">
        <p14:creationId xmlns:p14="http://schemas.microsoft.com/office/powerpoint/2010/main" val="15141973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pt-BR" smtClean="0"/>
              <a:t>Clique para editar estilo do título mestre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C633830-2244-49AE-BC4A-47F415C177C6}" type="datetimeFigureOut">
              <a:rPr lang="en-US" smtClean="0"/>
              <a:pPr/>
              <a:t>6/23/16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AC27A5A-7290-4DE1-BA94-4BE8A8E57DCF}" type="slidenum">
              <a:rPr lang="en-US" smtClean="0"/>
              <a:pPr/>
              <a:t>‹n.º›</a:t>
            </a:fld>
            <a:endParaRPr lang="en-US" dirty="0"/>
          </a:p>
        </p:txBody>
      </p:sp>
    </p:spTree>
    <p:extLst>
      <p:ext uri="{BB962C8B-B14F-4D97-AF65-F5344CB8AC3E}">
        <p14:creationId xmlns:p14="http://schemas.microsoft.com/office/powerpoint/2010/main" val="78764532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hyperlink" Target="https://www.youtube.com/watch?v=xb3dWAyW2k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xpositions.bnf.fr/zola/zola/expo/salle1/index.htm" TargetMode="External"/><Relationship Id="rId4" Type="http://schemas.openxmlformats.org/officeDocument/2006/relationships/image" Target="../media/image5.tiff"/><Relationship Id="rId5"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hyperlink" Target="http://classes.bnf.fr/rendezvous/pdf/Zola3.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pt-BR" sz="6600" dirty="0" err="1" smtClean="0"/>
              <a:t>NanA</a:t>
            </a:r>
            <a:r>
              <a:rPr lang="pt-BR" sz="6600" dirty="0" smtClean="0"/>
              <a:t>, </a:t>
            </a:r>
            <a:r>
              <a:rPr lang="pt-BR" sz="6600" dirty="0" smtClean="0"/>
              <a:t/>
            </a:r>
            <a:br>
              <a:rPr lang="pt-BR" sz="6600" dirty="0" smtClean="0"/>
            </a:br>
            <a:r>
              <a:rPr lang="pt-BR" sz="2400" dirty="0" smtClean="0"/>
              <a:t>de </a:t>
            </a:r>
            <a:r>
              <a:rPr lang="pt-BR" sz="2400" dirty="0" err="1" smtClean="0"/>
              <a:t>émile</a:t>
            </a:r>
            <a:r>
              <a:rPr lang="pt-BR" sz="2400" dirty="0" smtClean="0"/>
              <a:t> </a:t>
            </a:r>
            <a:r>
              <a:rPr lang="pt-BR" sz="2400" dirty="0" err="1" smtClean="0"/>
              <a:t>zola</a:t>
            </a:r>
            <a:endParaRPr lang="pt-BR" sz="2400" dirty="0"/>
          </a:p>
        </p:txBody>
      </p:sp>
      <p:sp>
        <p:nvSpPr>
          <p:cNvPr id="3" name="Subtítulo 2"/>
          <p:cNvSpPr>
            <a:spLocks noGrp="1"/>
          </p:cNvSpPr>
          <p:nvPr>
            <p:ph type="subTitle" idx="1"/>
          </p:nvPr>
        </p:nvSpPr>
        <p:spPr>
          <a:xfrm>
            <a:off x="934936" y="4468031"/>
            <a:ext cx="7891272" cy="1069848"/>
          </a:xfrm>
        </p:spPr>
        <p:txBody>
          <a:bodyPr/>
          <a:lstStyle/>
          <a:p>
            <a:r>
              <a:rPr lang="fr-FR" dirty="0" smtClean="0"/>
              <a:t>Activité didactique du cours Roman Français 1</a:t>
            </a:r>
            <a:endParaRPr lang="fr-FR" dirty="0"/>
          </a:p>
        </p:txBody>
      </p:sp>
    </p:spTree>
    <p:extLst>
      <p:ext uri="{BB962C8B-B14F-4D97-AF65-F5344CB8AC3E}">
        <p14:creationId xmlns:p14="http://schemas.microsoft.com/office/powerpoint/2010/main" val="2142044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199" y="685799"/>
            <a:ext cx="7166113" cy="5635487"/>
          </a:xfrm>
        </p:spPr>
        <p:txBody>
          <a:bodyPr>
            <a:normAutofit fontScale="77500" lnSpcReduction="20000"/>
          </a:bodyPr>
          <a:lstStyle/>
          <a:p>
            <a:pPr marL="0" indent="0">
              <a:buNone/>
            </a:pPr>
            <a:r>
              <a:rPr lang="fr-FR" sz="2400" dirty="0"/>
              <a:t>Le comte Muffat n’avait pas encore ouvert les lèvres. Il songeait invinciblement à sa jeunesse. Sa chambre d’enfant </a:t>
            </a:r>
            <a:r>
              <a:rPr lang="fr-FR" sz="2400" dirty="0">
                <a:solidFill>
                  <a:schemeClr val="accent1"/>
                </a:solidFill>
              </a:rPr>
              <a:t>était toute froide</a:t>
            </a:r>
            <a:r>
              <a:rPr lang="fr-FR" sz="2400" dirty="0"/>
              <a:t>. Plus tard, à seize ans, lorsqu’il embrassait sa mère, chaque soir, il emportait jusque dans son sommeil la </a:t>
            </a:r>
            <a:r>
              <a:rPr lang="fr-FR" sz="2400" dirty="0">
                <a:solidFill>
                  <a:schemeClr val="accent1"/>
                </a:solidFill>
              </a:rPr>
              <a:t>glace de ce baiser. </a:t>
            </a:r>
            <a:r>
              <a:rPr lang="fr-FR" sz="2400" dirty="0"/>
              <a:t>Un jour, en passant, il avait aperçu, par une porte entrebâillée, une servante qui se débarbouillait ; et c’était l’unique souvenir qui l’eût troublé, de la puberté à son mariage. Puis, il avait trouvé chez sa femme une stricte obéissance aux devoirs conjugaux ; lui-même éprouvait une sorte de répugnance dévote. Il grandissait, il vieillissait, </a:t>
            </a:r>
            <a:r>
              <a:rPr lang="fr-FR" sz="2400" dirty="0">
                <a:solidFill>
                  <a:schemeClr val="accent1"/>
                </a:solidFill>
              </a:rPr>
              <a:t>ignorant de la chair</a:t>
            </a:r>
            <a:r>
              <a:rPr lang="fr-FR" sz="2400" dirty="0"/>
              <a:t>, </a:t>
            </a:r>
            <a:r>
              <a:rPr lang="fr-FR" sz="2400" dirty="0">
                <a:solidFill>
                  <a:schemeClr val="accent1"/>
                </a:solidFill>
              </a:rPr>
              <a:t>plié à de rigides pratiques religieuses</a:t>
            </a:r>
            <a:r>
              <a:rPr lang="fr-FR" sz="2400" dirty="0"/>
              <a:t>, ayant réglé sa vie sur des préceptes et des lois. Et, brusquement, on le jetait dans cette loge d’actrice, devant cette fille nue. Lui qui n’avait jamais vu la comtesse Muffat mettre ses jarretières, il assistait aux détails intimes d’une toilette de femme, dans la débandade des pots et des cuvettes, au milieu de cette odeur si forte et si douce. Tout son être </a:t>
            </a:r>
            <a:r>
              <a:rPr lang="fr-FR" sz="2400" dirty="0">
                <a:solidFill>
                  <a:schemeClr val="accent1"/>
                </a:solidFill>
              </a:rPr>
              <a:t>se révoltait</a:t>
            </a:r>
            <a:r>
              <a:rPr lang="fr-FR" sz="2400" dirty="0"/>
              <a:t>, la lente possession dont Nana l’envahissait depuis quelque temps l’effrayait, en lui rappelant ses lectures de piété, </a:t>
            </a:r>
            <a:r>
              <a:rPr lang="fr-FR" sz="2400" dirty="0">
                <a:solidFill>
                  <a:schemeClr val="accent1"/>
                </a:solidFill>
              </a:rPr>
              <a:t>les possessions diaboliques </a:t>
            </a:r>
            <a:r>
              <a:rPr lang="fr-FR" sz="2400" dirty="0"/>
              <a:t>qui avaient bercé son enfance. Il croyait </a:t>
            </a:r>
            <a:r>
              <a:rPr lang="fr-FR" sz="2400" dirty="0">
                <a:solidFill>
                  <a:schemeClr val="accent1"/>
                </a:solidFill>
              </a:rPr>
              <a:t>au diable</a:t>
            </a:r>
            <a:r>
              <a:rPr lang="fr-FR" sz="2400" dirty="0"/>
              <a:t>. Nana, confusément, </a:t>
            </a:r>
            <a:r>
              <a:rPr lang="fr-FR" sz="2400" dirty="0">
                <a:solidFill>
                  <a:schemeClr val="accent1"/>
                </a:solidFill>
              </a:rPr>
              <a:t>était le diable</a:t>
            </a:r>
            <a:r>
              <a:rPr lang="fr-FR" sz="2400" dirty="0"/>
              <a:t>, avec ses rires, avec sa gorge et sa croupe, gonflées de vices. Mais il se promettait d’être fort. Il saurait se défendre</a:t>
            </a:r>
            <a:r>
              <a:rPr lang="fr-FR" sz="2400" dirty="0" smtClean="0"/>
              <a:t>.</a:t>
            </a:r>
          </a:p>
          <a:p>
            <a:pPr marL="0" indent="0">
              <a:buNone/>
            </a:pPr>
            <a:endParaRPr lang="fr-FR" sz="1300" dirty="0" smtClean="0"/>
          </a:p>
          <a:p>
            <a:pPr marL="0" indent="0">
              <a:buNone/>
            </a:pPr>
            <a:r>
              <a:rPr lang="fr-FR" sz="1500" dirty="0" smtClean="0"/>
              <a:t>Zola, </a:t>
            </a:r>
            <a:r>
              <a:rPr lang="pt-BR" sz="1500" dirty="0" err="1" smtClean="0"/>
              <a:t>Émile</a:t>
            </a:r>
            <a:r>
              <a:rPr lang="pt-BR" sz="1500" dirty="0" smtClean="0"/>
              <a:t>. Nana. Paris: LGF, 2003. p. 171</a:t>
            </a:r>
            <a:endParaRPr lang="fr-FR" sz="1500" dirty="0"/>
          </a:p>
        </p:txBody>
      </p:sp>
      <p:sp>
        <p:nvSpPr>
          <p:cNvPr id="4" name="Espaço Reservado para Texto 3"/>
          <p:cNvSpPr>
            <a:spLocks noGrp="1"/>
          </p:cNvSpPr>
          <p:nvPr>
            <p:ph type="body" sz="half" idx="2"/>
          </p:nvPr>
        </p:nvSpPr>
        <p:spPr>
          <a:xfrm>
            <a:off x="8549640" y="685800"/>
            <a:ext cx="3200400" cy="5029200"/>
          </a:xfrm>
        </p:spPr>
        <p:txBody>
          <a:bodyPr>
            <a:normAutofit fontScale="92500" lnSpcReduction="10000"/>
          </a:bodyPr>
          <a:lstStyle/>
          <a:p>
            <a:pPr algn="ctr"/>
            <a:r>
              <a:rPr lang="fr-FR" sz="1800" dirty="0" smtClean="0"/>
              <a:t>QUEL EST CE TH</a:t>
            </a:r>
            <a:r>
              <a:rPr lang="fr-FR" sz="1800" dirty="0" smtClean="0"/>
              <a:t>ÈME DU LIVRE SELON BARTHES?</a:t>
            </a:r>
            <a:endParaRPr lang="fr-FR" sz="1800" dirty="0" smtClean="0">
              <a:sym typeface="Wingdings"/>
            </a:endParaRPr>
          </a:p>
          <a:p>
            <a:pPr algn="ctr"/>
            <a:r>
              <a:rPr lang="fr-FR" sz="1800" dirty="0" smtClean="0">
                <a:solidFill>
                  <a:schemeClr val="tx1"/>
                </a:solidFill>
                <a:sym typeface="Wingdings"/>
              </a:rPr>
              <a:t>LA CHALEUR</a:t>
            </a:r>
          </a:p>
          <a:p>
            <a:pPr algn="ctr"/>
            <a:r>
              <a:rPr lang="fr-FR" sz="1800" dirty="0" smtClean="0">
                <a:solidFill>
                  <a:schemeClr val="tx1"/>
                </a:solidFill>
                <a:sym typeface="Wingdings"/>
              </a:rPr>
              <a:t>(voir extrait à gauche)</a:t>
            </a:r>
            <a:endParaRPr lang="fr-FR" sz="1800" dirty="0" smtClean="0">
              <a:sym typeface="Wingdings"/>
            </a:endParaRPr>
          </a:p>
          <a:p>
            <a:r>
              <a:rPr lang="fr-FR" sz="1800" dirty="0" smtClean="0">
                <a:sym typeface="Wingdings"/>
              </a:rPr>
              <a:t>Ce thème rend l’</a:t>
            </a:r>
            <a:r>
              <a:rPr lang="fr-FR" sz="1800" dirty="0" err="1" smtClean="0">
                <a:sym typeface="Wingdings"/>
              </a:rPr>
              <a:t>oeuvre</a:t>
            </a:r>
            <a:r>
              <a:rPr lang="fr-FR" sz="1800" dirty="0" smtClean="0">
                <a:sym typeface="Wingdings"/>
              </a:rPr>
              <a:t> plus proche  on “sent” l’histoire</a:t>
            </a:r>
          </a:p>
          <a:p>
            <a:r>
              <a:rPr lang="fr-FR" sz="1800" dirty="0" smtClean="0">
                <a:sym typeface="Wingdings"/>
              </a:rPr>
              <a:t>“Nous comprenons alors la fin de cet art épique: en ramenant l’humain dans l’Histoire, l’artiste nous invite à en prendre conscience active” </a:t>
            </a:r>
          </a:p>
          <a:p>
            <a:r>
              <a:rPr lang="fr-FR" sz="1200" dirty="0" smtClean="0">
                <a:sym typeface="Wingdings"/>
              </a:rPr>
              <a:t>(“La mangeuse d’hommes”, p. 590)</a:t>
            </a:r>
          </a:p>
          <a:p>
            <a:r>
              <a:rPr lang="fr-FR" sz="1800" dirty="0" smtClean="0">
                <a:sym typeface="Wingdings"/>
              </a:rPr>
              <a:t>Donc, c’est à partir du thème, que l’on peut interpréter, construire le symbole de l’</a:t>
            </a:r>
            <a:r>
              <a:rPr lang="fr-FR" sz="1800" dirty="0" err="1" smtClean="0">
                <a:sym typeface="Wingdings"/>
              </a:rPr>
              <a:t>oeuvre</a:t>
            </a:r>
            <a:r>
              <a:rPr lang="fr-FR" sz="1800" dirty="0" smtClean="0">
                <a:sym typeface="Wingdings"/>
              </a:rPr>
              <a:t>, dont Barthes parlait </a:t>
            </a:r>
            <a:r>
              <a:rPr lang="fr-FR" sz="1900" dirty="0" smtClean="0">
                <a:sym typeface="Wingdings"/>
              </a:rPr>
              <a:t>au début</a:t>
            </a:r>
            <a:endParaRPr lang="fr-FR" sz="1900" dirty="0"/>
          </a:p>
        </p:txBody>
      </p:sp>
    </p:spTree>
    <p:extLst>
      <p:ext uri="{BB962C8B-B14F-4D97-AF65-F5344CB8AC3E}">
        <p14:creationId xmlns:p14="http://schemas.microsoft.com/office/powerpoint/2010/main" val="972099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fr-FR" dirty="0" smtClean="0"/>
              <a:t>4. Adaptation </a:t>
            </a:r>
            <a:r>
              <a:rPr lang="fr-FR" dirty="0" err="1" smtClean="0"/>
              <a:t>cin</a:t>
            </a:r>
            <a:r>
              <a:rPr lang="pt-BR" dirty="0" err="1" smtClean="0"/>
              <a:t>ématographique</a:t>
            </a:r>
            <a:endParaRPr lang="fr-FR" dirty="0"/>
          </a:p>
        </p:txBody>
      </p:sp>
      <p:sp>
        <p:nvSpPr>
          <p:cNvPr id="6" name="Espaço Reservado para Conteúdo 5"/>
          <p:cNvSpPr>
            <a:spLocks noGrp="1"/>
          </p:cNvSpPr>
          <p:nvPr>
            <p:ph idx="1"/>
          </p:nvPr>
        </p:nvSpPr>
        <p:spPr/>
        <p:txBody>
          <a:bodyPr>
            <a:normAutofit fontScale="85000" lnSpcReduction="20000"/>
          </a:bodyPr>
          <a:lstStyle/>
          <a:p>
            <a:r>
              <a:rPr lang="fr-FR" sz="2200" dirty="0" smtClean="0"/>
              <a:t>Pour Robert </a:t>
            </a:r>
            <a:r>
              <a:rPr lang="fr-FR" sz="2200" dirty="0" err="1" smtClean="0"/>
              <a:t>Stam</a:t>
            </a:r>
            <a:r>
              <a:rPr lang="fr-FR" sz="2200" dirty="0" smtClean="0"/>
              <a:t>, l’adaptation peut </a:t>
            </a:r>
            <a:r>
              <a:rPr lang="fr-FR" sz="2200" dirty="0" smtClean="0"/>
              <a:t>être conçue comme </a:t>
            </a:r>
            <a:r>
              <a:rPr lang="fr-FR" sz="2200" dirty="0" smtClean="0"/>
              <a:t>un rapport d’</a:t>
            </a:r>
            <a:r>
              <a:rPr lang="fr-FR" sz="2200" dirty="0" err="1" smtClean="0"/>
              <a:t>hipertextualit</a:t>
            </a:r>
            <a:r>
              <a:rPr lang="fr-FR" sz="2200" dirty="0" err="1" smtClean="0"/>
              <a:t>é</a:t>
            </a:r>
            <a:r>
              <a:rPr lang="fr-FR" sz="2200" dirty="0" smtClean="0"/>
              <a:t>.</a:t>
            </a:r>
          </a:p>
          <a:p>
            <a:endParaRPr lang="fr-FR" sz="2200" dirty="0" smtClean="0"/>
          </a:p>
          <a:p>
            <a:pPr marL="182880" lvl="8" indent="-182880">
              <a:spcBef>
                <a:spcPts val="1200"/>
              </a:spcBef>
              <a:spcAft>
                <a:spcPts val="0"/>
              </a:spcAft>
            </a:pPr>
            <a:r>
              <a:rPr lang="fr-FR" sz="2200" dirty="0" smtClean="0">
                <a:solidFill>
                  <a:schemeClr val="accent2"/>
                </a:solidFill>
              </a:rPr>
              <a:t>HIPOTEXTE (Livre) </a:t>
            </a:r>
            <a:r>
              <a:rPr lang="fr-FR" sz="2200" dirty="0" smtClean="0">
                <a:solidFill>
                  <a:schemeClr val="accent2"/>
                </a:solidFill>
                <a:sym typeface="Wingdings"/>
              </a:rPr>
              <a:t>  HIPERTEXTE (Film)</a:t>
            </a:r>
            <a:r>
              <a:rPr lang="fr-FR" sz="2200" dirty="0" smtClean="0">
                <a:solidFill>
                  <a:schemeClr val="accent2"/>
                </a:solidFill>
                <a:sym typeface="Wingdings"/>
              </a:rPr>
              <a:t> </a:t>
            </a:r>
          </a:p>
          <a:p>
            <a:pPr marL="0" lvl="8" indent="0">
              <a:spcBef>
                <a:spcPts val="1200"/>
              </a:spcBef>
              <a:spcAft>
                <a:spcPts val="0"/>
              </a:spcAft>
              <a:buNone/>
            </a:pPr>
            <a:r>
              <a:rPr lang="fr-FR" sz="2200" dirty="0" smtClean="0">
                <a:sym typeface="Wingdings"/>
              </a:rPr>
              <a:t>			</a:t>
            </a:r>
          </a:p>
          <a:p>
            <a:pPr marL="0" lvl="8" indent="0">
              <a:spcBef>
                <a:spcPts val="1200"/>
              </a:spcBef>
              <a:spcAft>
                <a:spcPts val="0"/>
              </a:spcAft>
              <a:buNone/>
            </a:pPr>
            <a:r>
              <a:rPr lang="fr-FR" sz="2200" dirty="0" smtClean="0">
                <a:sym typeface="Wingdings"/>
              </a:rPr>
              <a:t>		</a:t>
            </a:r>
            <a:r>
              <a:rPr lang="fr-FR" sz="1400" dirty="0" smtClean="0">
                <a:solidFill>
                  <a:schemeClr val="accent1"/>
                </a:solidFill>
                <a:sym typeface="Wingdings"/>
              </a:rPr>
              <a:t>transforme, modifie, élabore ou étend</a:t>
            </a:r>
          </a:p>
          <a:p>
            <a:pPr marL="342900" lvl="8" indent="-342900">
              <a:spcBef>
                <a:spcPts val="1200"/>
              </a:spcBef>
              <a:spcAft>
                <a:spcPts val="0"/>
              </a:spcAft>
            </a:pPr>
            <a:endParaRPr lang="fr-FR" sz="2000" dirty="0" smtClean="0">
              <a:sym typeface="Wingdings"/>
            </a:endParaRPr>
          </a:p>
          <a:p>
            <a:pPr marL="342900" lvl="8" indent="-342900">
              <a:spcBef>
                <a:spcPts val="1200"/>
              </a:spcBef>
              <a:spcAft>
                <a:spcPts val="0"/>
              </a:spcAft>
            </a:pPr>
            <a:r>
              <a:rPr lang="fr-FR" sz="2000" dirty="0" smtClean="0">
                <a:sym typeface="Wingdings"/>
              </a:rPr>
              <a:t>Dans ce sens, il s’agit d’un rapport semblable à celui de la traduction. On doit savoir, auparavant, quel sera le sens de cette transformation. (Projet de adaptation/traduction)</a:t>
            </a:r>
          </a:p>
          <a:p>
            <a:pPr marL="342900" lvl="8" indent="-342900">
              <a:spcBef>
                <a:spcPts val="1200"/>
              </a:spcBef>
              <a:spcAft>
                <a:spcPts val="0"/>
              </a:spcAft>
            </a:pPr>
            <a:endParaRPr lang="pt-BR" sz="2000" dirty="0">
              <a:sym typeface="Wingdings"/>
            </a:endParaRPr>
          </a:p>
          <a:p>
            <a:pPr marL="0" lvl="8" indent="0">
              <a:spcBef>
                <a:spcPts val="1200"/>
              </a:spcBef>
              <a:spcAft>
                <a:spcPts val="0"/>
              </a:spcAft>
              <a:buNone/>
            </a:pPr>
            <a:r>
              <a:rPr lang="pt-BR" sz="1300" dirty="0" err="1" smtClean="0"/>
              <a:t>Stam</a:t>
            </a:r>
            <a:r>
              <a:rPr lang="pt-BR" sz="1300" dirty="0" smtClean="0"/>
              <a:t>, Robert. </a:t>
            </a:r>
            <a:r>
              <a:rPr lang="pt-BR" sz="1300" dirty="0"/>
              <a:t>Teoria e prática da adaptação: da fidelidade à intertextualidade. </a:t>
            </a:r>
            <a:r>
              <a:rPr lang="pt-BR" sz="1300" b="1" dirty="0"/>
              <a:t>Ilha do desterro</a:t>
            </a:r>
            <a:r>
              <a:rPr lang="pt-BR" sz="1300" dirty="0"/>
              <a:t>, Florianópolis, v. Jul./ Dez 2006, </a:t>
            </a:r>
            <a:r>
              <a:rPr lang="pt-BR" sz="1300" dirty="0" err="1"/>
              <a:t>n</a:t>
            </a:r>
            <a:r>
              <a:rPr lang="pt-BR" sz="1300" dirty="0"/>
              <a:t>. 51, 2006</a:t>
            </a:r>
            <a:r>
              <a:rPr lang="pt-BR" sz="1300" dirty="0" smtClean="0"/>
              <a:t>. p. 33</a:t>
            </a:r>
            <a:endParaRPr lang="pt-BR" sz="1300" dirty="0"/>
          </a:p>
          <a:p>
            <a:pPr marL="342900" lvl="8" indent="-342900">
              <a:spcBef>
                <a:spcPts val="1200"/>
              </a:spcBef>
              <a:spcAft>
                <a:spcPts val="0"/>
              </a:spcAft>
            </a:pPr>
            <a:endParaRPr lang="fr-FR" sz="2000" dirty="0" smtClean="0">
              <a:sym typeface="Wingdings"/>
            </a:endParaRPr>
          </a:p>
          <a:p>
            <a:pPr marL="0" lvl="8" indent="0">
              <a:spcBef>
                <a:spcPts val="1200"/>
              </a:spcBef>
              <a:spcAft>
                <a:spcPts val="0"/>
              </a:spcAft>
              <a:buNone/>
            </a:pPr>
            <a:r>
              <a:rPr lang="pt-BR" sz="2000" dirty="0" smtClean="0">
                <a:sym typeface="Wingdings"/>
              </a:rPr>
              <a:t>	</a:t>
            </a:r>
            <a:endParaRPr lang="fr-FR" sz="2000" dirty="0"/>
          </a:p>
        </p:txBody>
      </p:sp>
      <p:cxnSp>
        <p:nvCxnSpPr>
          <p:cNvPr id="8" name="Conector de Seta Reta 7"/>
          <p:cNvCxnSpPr/>
          <p:nvPr/>
        </p:nvCxnSpPr>
        <p:spPr>
          <a:xfrm>
            <a:off x="3591343" y="3034753"/>
            <a:ext cx="0" cy="530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701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lnSpcReduction="10000"/>
          </a:bodyPr>
          <a:lstStyle/>
          <a:p>
            <a:pPr marL="0" indent="0">
              <a:buNone/>
            </a:pPr>
            <a:r>
              <a:rPr lang="fr-FR" dirty="0"/>
              <a:t>Mais quand Robert Bresson déclare, avant de porter à l’écran le </a:t>
            </a:r>
            <a:r>
              <a:rPr lang="fr-FR" i="1" dirty="0"/>
              <a:t>Journal d’un curé de campagne</a:t>
            </a:r>
            <a:r>
              <a:rPr lang="fr-FR" dirty="0"/>
              <a:t>, que </a:t>
            </a:r>
            <a:r>
              <a:rPr lang="fr-FR" dirty="0">
                <a:solidFill>
                  <a:schemeClr val="accent2"/>
                </a:solidFill>
              </a:rPr>
              <a:t>son intention est de suivre le livre page par page sinon phrase par phrase</a:t>
            </a:r>
            <a:r>
              <a:rPr lang="fr-FR" dirty="0"/>
              <a:t>, on voit bien qu’il s’agit de tout autre chose et que des valeurs nouvelles sont en jeu. Le cinéaste ne se contente plus de piller, comme l’ont fait somme toute avant lui Corneille, La Fontaine ou Molière, dont il reconnaît a priori la transcendance. Et comment serait-il autrement, quand cette œuvre relève d’une forme si évoluée de la littérature que </a:t>
            </a:r>
            <a:r>
              <a:rPr lang="fr-FR" dirty="0">
                <a:solidFill>
                  <a:schemeClr val="accent2"/>
                </a:solidFill>
              </a:rPr>
              <a:t>les héros et la signification de leurs actes dépendent intimement </a:t>
            </a:r>
            <a:r>
              <a:rPr lang="fr-FR" dirty="0" smtClean="0">
                <a:solidFill>
                  <a:schemeClr val="accent2"/>
                </a:solidFill>
              </a:rPr>
              <a:t>du </a:t>
            </a:r>
            <a:r>
              <a:rPr lang="fr-FR" dirty="0">
                <a:solidFill>
                  <a:schemeClr val="accent2"/>
                </a:solidFill>
              </a:rPr>
              <a:t>style de l’écrivain</a:t>
            </a:r>
            <a:r>
              <a:rPr lang="fr-FR" dirty="0"/>
              <a:t>, lorsqu’ils y sont enfermés comme un microcosme dont les lois, rigoureusement nécessaires, cessent d’être valables à l’extérieur, lorsque le roman a renoncé à la simplification épique, </a:t>
            </a:r>
            <a:r>
              <a:rPr lang="fr-FR" dirty="0">
                <a:solidFill>
                  <a:schemeClr val="accent2"/>
                </a:solidFill>
              </a:rPr>
              <a:t>qu’il n’est plus une matrice de mythes</a:t>
            </a:r>
            <a:r>
              <a:rPr lang="fr-FR" dirty="0"/>
              <a:t>, mais le </a:t>
            </a:r>
            <a:r>
              <a:rPr lang="fr-FR" dirty="0">
                <a:solidFill>
                  <a:schemeClr val="accent2"/>
                </a:solidFill>
              </a:rPr>
              <a:t>lieu de subtiles interférences entre le style, la psychologie, la morale ou la métaphysique </a:t>
            </a:r>
            <a:r>
              <a:rPr lang="fr-FR" dirty="0"/>
              <a:t>? </a:t>
            </a:r>
            <a:endParaRPr lang="fr-FR" dirty="0" smtClean="0"/>
          </a:p>
          <a:p>
            <a:pPr marL="0" indent="0">
              <a:buNone/>
            </a:pPr>
            <a:r>
              <a:rPr lang="fr-FR" sz="1300" dirty="0" smtClean="0"/>
              <a:t>BAZIN</a:t>
            </a:r>
            <a:r>
              <a:rPr lang="fr-FR" sz="1300" dirty="0"/>
              <a:t>, </a:t>
            </a:r>
            <a:r>
              <a:rPr lang="fr-FR" sz="1300" dirty="0" err="1" smtClean="0"/>
              <a:t>Andr</a:t>
            </a:r>
            <a:r>
              <a:rPr lang="pt-BR" sz="1300" dirty="0" smtClean="0"/>
              <a:t>é</a:t>
            </a:r>
            <a:r>
              <a:rPr lang="fr-FR" sz="1300" dirty="0" smtClean="0"/>
              <a:t>. </a:t>
            </a:r>
            <a:r>
              <a:rPr lang="fr-FR" sz="1300" dirty="0"/>
              <a:t>Pour un cinéma impur. In: </a:t>
            </a:r>
            <a:r>
              <a:rPr lang="fr-FR" sz="1300" b="1" dirty="0" smtClean="0"/>
              <a:t>Qu'est-ce </a:t>
            </a:r>
            <a:r>
              <a:rPr lang="fr-FR" sz="1300" b="1" dirty="0"/>
              <a:t>que le cinéma?</a:t>
            </a:r>
            <a:r>
              <a:rPr lang="fr-FR" sz="1300" dirty="0"/>
              <a:t> </a:t>
            </a:r>
            <a:r>
              <a:rPr lang="pt-BR" sz="1300" dirty="0"/>
              <a:t>Paris: </a:t>
            </a:r>
            <a:r>
              <a:rPr lang="pt-BR" sz="1300" dirty="0" err="1"/>
              <a:t>Cerf</a:t>
            </a:r>
            <a:r>
              <a:rPr lang="pt-BR" sz="1300" dirty="0"/>
              <a:t>, 1987</a:t>
            </a:r>
            <a:r>
              <a:rPr lang="pt-BR" sz="1300" dirty="0" smtClean="0"/>
              <a:t>. p. 82</a:t>
            </a:r>
            <a:endParaRPr lang="pt-BR" sz="1300" dirty="0"/>
          </a:p>
        </p:txBody>
      </p:sp>
      <p:sp>
        <p:nvSpPr>
          <p:cNvPr id="4" name="Espaço Reservado para Texto 3"/>
          <p:cNvSpPr>
            <a:spLocks noGrp="1"/>
          </p:cNvSpPr>
          <p:nvPr>
            <p:ph type="body" sz="half" idx="2"/>
          </p:nvPr>
        </p:nvSpPr>
        <p:spPr>
          <a:xfrm>
            <a:off x="8549640" y="685800"/>
            <a:ext cx="3200400" cy="5029200"/>
          </a:xfrm>
        </p:spPr>
        <p:txBody>
          <a:bodyPr>
            <a:normAutofit/>
          </a:bodyPr>
          <a:lstStyle/>
          <a:p>
            <a:pPr marL="342900" indent="-342900">
              <a:buFont typeface="Arial" charset="0"/>
              <a:buChar char="•"/>
            </a:pPr>
            <a:r>
              <a:rPr lang="fr-FR" sz="2000" dirty="0" smtClean="0">
                <a:solidFill>
                  <a:schemeClr val="tx1"/>
                </a:solidFill>
              </a:rPr>
              <a:t>Andr</a:t>
            </a:r>
            <a:r>
              <a:rPr lang="fr-FR" sz="2000" dirty="0" smtClean="0">
                <a:solidFill>
                  <a:schemeClr val="tx1"/>
                </a:solidFill>
              </a:rPr>
              <a:t>é Bazin</a:t>
            </a:r>
            <a:r>
              <a:rPr lang="fr-FR" sz="2000" dirty="0" smtClean="0"/>
              <a:t>, soutient que les adaptations les plus intéressantes sont celles qui essayent d’aller au delà du mythe (l’histoire), en transposant le “</a:t>
            </a:r>
            <a:r>
              <a:rPr lang="fr-FR" sz="2000" dirty="0" smtClean="0">
                <a:solidFill>
                  <a:schemeClr val="tx1"/>
                </a:solidFill>
              </a:rPr>
              <a:t>style</a:t>
            </a:r>
            <a:r>
              <a:rPr lang="fr-FR" sz="2000" dirty="0" smtClean="0"/>
              <a:t>” du roman.</a:t>
            </a:r>
          </a:p>
          <a:p>
            <a:pPr marL="342900" indent="-342900">
              <a:buFont typeface="Arial" charset="0"/>
              <a:buChar char="•"/>
            </a:pPr>
            <a:r>
              <a:rPr lang="fr-FR" sz="2000" dirty="0" smtClean="0"/>
              <a:t>Mais quel est le </a:t>
            </a:r>
            <a:r>
              <a:rPr lang="fr-FR" sz="2000" dirty="0" smtClean="0">
                <a:solidFill>
                  <a:schemeClr val="tx1"/>
                </a:solidFill>
              </a:rPr>
              <a:t>style de Nana</a:t>
            </a:r>
            <a:r>
              <a:rPr lang="fr-FR" sz="2000" dirty="0" smtClean="0"/>
              <a:t>? Peut-on le rapporter au </a:t>
            </a:r>
            <a:r>
              <a:rPr lang="fr-FR" sz="2000" dirty="0" smtClean="0">
                <a:solidFill>
                  <a:schemeClr val="tx1"/>
                </a:solidFill>
              </a:rPr>
              <a:t>thème </a:t>
            </a:r>
            <a:r>
              <a:rPr lang="fr-FR" sz="2000" dirty="0" smtClean="0"/>
              <a:t>au quel renvoie Barthes? Comment le transposer?</a:t>
            </a:r>
          </a:p>
        </p:txBody>
      </p:sp>
    </p:spTree>
    <p:extLst>
      <p:ext uri="{BB962C8B-B14F-4D97-AF65-F5344CB8AC3E}">
        <p14:creationId xmlns:p14="http://schemas.microsoft.com/office/powerpoint/2010/main" val="1562480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smtClean="0"/>
              <a:t>5. N</a:t>
            </a:r>
            <a:r>
              <a:rPr lang="pt-BR" dirty="0" err="1" smtClean="0"/>
              <a:t>ana</a:t>
            </a:r>
            <a:r>
              <a:rPr lang="pt-BR" dirty="0" smtClean="0"/>
              <a:t>, de </a:t>
            </a:r>
            <a:r>
              <a:rPr lang="pt-BR" dirty="0" err="1" smtClean="0"/>
              <a:t>jean</a:t>
            </a:r>
            <a:r>
              <a:rPr lang="pt-BR" dirty="0" smtClean="0"/>
              <a:t> </a:t>
            </a:r>
            <a:r>
              <a:rPr lang="pt-BR" dirty="0" err="1" smtClean="0"/>
              <a:t>renoir</a:t>
            </a:r>
            <a:endParaRPr lang="fr-FR" dirty="0"/>
          </a:p>
        </p:txBody>
      </p:sp>
      <p:sp>
        <p:nvSpPr>
          <p:cNvPr id="3" name="Espaço Reservado para Conteúdo 2"/>
          <p:cNvSpPr>
            <a:spLocks noGrp="1"/>
          </p:cNvSpPr>
          <p:nvPr>
            <p:ph idx="1"/>
          </p:nvPr>
        </p:nvSpPr>
        <p:spPr>
          <a:xfrm>
            <a:off x="1069848" y="2069785"/>
            <a:ext cx="3806952" cy="3563775"/>
          </a:xfrm>
        </p:spPr>
        <p:txBody>
          <a:bodyPr>
            <a:normAutofit fontScale="85000" lnSpcReduction="20000"/>
          </a:bodyPr>
          <a:lstStyle/>
          <a:p>
            <a:r>
              <a:rPr lang="fr-FR" dirty="0" smtClean="0"/>
              <a:t>Film muet de 1926, qui a beaucoup chang</a:t>
            </a:r>
            <a:r>
              <a:rPr lang="fr-FR" dirty="0" smtClean="0"/>
              <a:t>é l’histoire, pour qu’elle dure 2 heures</a:t>
            </a:r>
          </a:p>
          <a:p>
            <a:r>
              <a:rPr lang="fr-FR" dirty="0" smtClean="0"/>
              <a:t>Le film a essayé de transposer le thème dont parle Barthes </a:t>
            </a:r>
            <a:r>
              <a:rPr lang="fr-FR" dirty="0" smtClean="0">
                <a:sym typeface="Wingdings"/>
              </a:rPr>
              <a:t> </a:t>
            </a:r>
            <a:r>
              <a:rPr lang="fr-FR" dirty="0" smtClean="0">
                <a:solidFill>
                  <a:schemeClr val="accent2"/>
                </a:solidFill>
                <a:sym typeface="Wingdings"/>
              </a:rPr>
              <a:t>la chaleur</a:t>
            </a:r>
          </a:p>
          <a:p>
            <a:r>
              <a:rPr lang="fr-FR" dirty="0" smtClean="0"/>
              <a:t>Comment a-t-on transpos</a:t>
            </a:r>
            <a:r>
              <a:rPr lang="fr-FR" dirty="0" smtClean="0"/>
              <a:t>é ce thème dans l’extrait de la loge de </a:t>
            </a:r>
            <a:r>
              <a:rPr lang="fr-FR" dirty="0" err="1" smtClean="0"/>
              <a:t>Naná</a:t>
            </a:r>
            <a:r>
              <a:rPr lang="fr-FR" dirty="0" smtClean="0"/>
              <a:t> (même extrait cité avant)? (8’43-15’45)</a:t>
            </a:r>
          </a:p>
          <a:p>
            <a:r>
              <a:rPr lang="fr-FR" dirty="0" smtClean="0"/>
              <a:t>Comment a-t-on transformé les éléments en rouge (de cet extrait)? (la couleur de la pellicule, la musique, l’illumination, les gestes, le décor, le maquillage etc.)</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4663" y="1696279"/>
            <a:ext cx="5280627" cy="3988904"/>
          </a:xfrm>
          <a:prstGeom prst="rect">
            <a:avLst/>
          </a:prstGeom>
        </p:spPr>
      </p:pic>
      <p:sp>
        <p:nvSpPr>
          <p:cNvPr id="5" name="CaixaDeTexto 4"/>
          <p:cNvSpPr txBox="1"/>
          <p:nvPr/>
        </p:nvSpPr>
        <p:spPr>
          <a:xfrm>
            <a:off x="5194663" y="5685183"/>
            <a:ext cx="4896091" cy="369332"/>
          </a:xfrm>
          <a:prstGeom prst="rect">
            <a:avLst/>
          </a:prstGeom>
          <a:noFill/>
        </p:spPr>
        <p:txBody>
          <a:bodyPr wrap="square" rtlCol="0">
            <a:spAutoFit/>
          </a:bodyPr>
          <a:lstStyle/>
          <a:p>
            <a:r>
              <a:rPr lang="fr-FR" dirty="0" smtClean="0">
                <a:hlinkClick r:id="rId3"/>
              </a:rPr>
              <a:t>Regarder le film sur </a:t>
            </a:r>
            <a:r>
              <a:rPr lang="fr-FR" dirty="0" err="1" smtClean="0">
                <a:hlinkClick r:id="rId3"/>
              </a:rPr>
              <a:t>youtube</a:t>
            </a:r>
            <a:endParaRPr lang="fr-FR" dirty="0"/>
          </a:p>
        </p:txBody>
      </p:sp>
    </p:spTree>
    <p:extLst>
      <p:ext uri="{BB962C8B-B14F-4D97-AF65-F5344CB8AC3E}">
        <p14:creationId xmlns:p14="http://schemas.microsoft.com/office/powerpoint/2010/main" val="1083013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smtClean="0"/>
              <a:t>6. Exercice</a:t>
            </a:r>
            <a:endParaRPr lang="fr-FR" dirty="0"/>
          </a:p>
        </p:txBody>
      </p:sp>
      <p:sp>
        <p:nvSpPr>
          <p:cNvPr id="3" name="Espaço Reservado para Conteúdo 2"/>
          <p:cNvSpPr>
            <a:spLocks noGrp="1"/>
          </p:cNvSpPr>
          <p:nvPr>
            <p:ph idx="1"/>
          </p:nvPr>
        </p:nvSpPr>
        <p:spPr/>
        <p:txBody>
          <a:bodyPr/>
          <a:lstStyle/>
          <a:p>
            <a:r>
              <a:rPr lang="fr-FR" dirty="0" smtClean="0"/>
              <a:t>Fa</a:t>
            </a:r>
            <a:r>
              <a:rPr lang="fr-FR" dirty="0" smtClean="0"/>
              <a:t>îtes</a:t>
            </a:r>
            <a:r>
              <a:rPr lang="fr-FR" dirty="0" smtClean="0"/>
              <a:t> un pr</a:t>
            </a:r>
            <a:r>
              <a:rPr lang="fr-FR" dirty="0" smtClean="0"/>
              <a:t>ojet de scénario (dans une/deux pages), concernant un extrait du livre.</a:t>
            </a:r>
          </a:p>
          <a:p>
            <a:r>
              <a:rPr lang="fr-FR" dirty="0" smtClean="0"/>
              <a:t>Il faut renvoyer au projet d’adaptation (dans quel sens cette transformation sera faite). Vous êtes libres pour adapter le livre à n’importe quel contexte.</a:t>
            </a:r>
          </a:p>
          <a:p>
            <a:r>
              <a:rPr lang="fr-FR" dirty="0" smtClean="0"/>
              <a:t>N’oubliez pas de décrire comment transposer le “thème” du livre indiqué par Roland Barthes. Il ne suffit pas de renvoyer à la chaleur de façon générale, il faut voir comment ce thème est développé dans l’extrait choisi.</a:t>
            </a:r>
          </a:p>
          <a:p>
            <a:r>
              <a:rPr lang="fr-FR" dirty="0" smtClean="0"/>
              <a:t>Il faut renvoyer à la musique, l’illumination, les gestes, décor. etc.</a:t>
            </a:r>
            <a:endParaRPr lang="fr-FR" dirty="0"/>
          </a:p>
        </p:txBody>
      </p:sp>
    </p:spTree>
    <p:extLst>
      <p:ext uri="{BB962C8B-B14F-4D97-AF65-F5344CB8AC3E}">
        <p14:creationId xmlns:p14="http://schemas.microsoft.com/office/powerpoint/2010/main" val="669064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Sommaire</a:t>
            </a:r>
            <a:endParaRPr lang="pt-BR" dirty="0"/>
          </a:p>
        </p:txBody>
      </p:sp>
      <p:sp>
        <p:nvSpPr>
          <p:cNvPr id="3" name="Espaço Reservado para Conteúdo 2"/>
          <p:cNvSpPr>
            <a:spLocks noGrp="1"/>
          </p:cNvSpPr>
          <p:nvPr>
            <p:ph idx="1"/>
          </p:nvPr>
        </p:nvSpPr>
        <p:spPr/>
        <p:txBody>
          <a:bodyPr/>
          <a:lstStyle/>
          <a:p>
            <a:pPr marL="457200" indent="-457200">
              <a:buFont typeface="+mj-lt"/>
              <a:buAutoNum type="arabicPeriod"/>
            </a:pPr>
            <a:r>
              <a:rPr lang="fr-FR" dirty="0" smtClean="0"/>
              <a:t>Émile Zola, l’</a:t>
            </a:r>
            <a:r>
              <a:rPr lang="pt-BR" dirty="0" err="1" smtClean="0"/>
              <a:t>écrivain</a:t>
            </a:r>
            <a:r>
              <a:rPr lang="pt-BR" dirty="0" smtClean="0"/>
              <a:t> </a:t>
            </a:r>
            <a:r>
              <a:rPr lang="pt-BR" dirty="0" smtClean="0"/>
              <a:t>experimental</a:t>
            </a:r>
            <a:endParaRPr lang="fr-FR" dirty="0" smtClean="0"/>
          </a:p>
          <a:p>
            <a:pPr marL="457200" indent="-457200">
              <a:buFont typeface="+mj-lt"/>
              <a:buAutoNum type="arabicPeriod"/>
            </a:pPr>
            <a:r>
              <a:rPr lang="fr-FR" dirty="0" smtClean="0"/>
              <a:t>Les </a:t>
            </a:r>
            <a:r>
              <a:rPr lang="fr-FR" dirty="0" err="1" smtClean="0"/>
              <a:t>Rougon</a:t>
            </a:r>
            <a:r>
              <a:rPr lang="fr-FR" dirty="0" smtClean="0"/>
              <a:t> </a:t>
            </a:r>
            <a:r>
              <a:rPr lang="fr-FR" dirty="0" err="1" smtClean="0"/>
              <a:t>Macquart</a:t>
            </a:r>
            <a:endParaRPr lang="fr-FR" dirty="0" smtClean="0"/>
          </a:p>
          <a:p>
            <a:pPr marL="457200" indent="-457200">
              <a:buFont typeface="+mj-lt"/>
              <a:buAutoNum type="arabicPeriod"/>
            </a:pPr>
            <a:r>
              <a:rPr lang="fr-FR" dirty="0" smtClean="0"/>
              <a:t>Ce que Barthes dit de </a:t>
            </a:r>
            <a:r>
              <a:rPr lang="fr-FR" dirty="0" smtClean="0"/>
              <a:t>Nana</a:t>
            </a:r>
            <a:endParaRPr lang="fr-FR" dirty="0" smtClean="0"/>
          </a:p>
          <a:p>
            <a:pPr marL="457200" indent="-457200">
              <a:buFont typeface="+mj-lt"/>
              <a:buAutoNum type="arabicPeriod"/>
            </a:pPr>
            <a:r>
              <a:rPr lang="fr-FR" dirty="0" smtClean="0"/>
              <a:t>Adaptation cinématographique</a:t>
            </a:r>
          </a:p>
          <a:p>
            <a:pPr marL="457200" indent="-457200">
              <a:buFont typeface="+mj-lt"/>
              <a:buAutoNum type="arabicPeriod"/>
            </a:pPr>
            <a:r>
              <a:rPr lang="fr-FR" dirty="0" smtClean="0"/>
              <a:t>Nan</a:t>
            </a:r>
            <a:r>
              <a:rPr lang="pt-BR" dirty="0"/>
              <a:t>a</a:t>
            </a:r>
            <a:r>
              <a:rPr lang="pt-BR" dirty="0" smtClean="0"/>
              <a:t>, </a:t>
            </a:r>
            <a:r>
              <a:rPr lang="pt-BR" dirty="0" smtClean="0"/>
              <a:t>de Jean Renoir</a:t>
            </a:r>
          </a:p>
          <a:p>
            <a:pPr marL="457200" indent="-457200">
              <a:buFont typeface="+mj-lt"/>
              <a:buAutoNum type="arabicPeriod"/>
            </a:pPr>
            <a:r>
              <a:rPr lang="pt-BR" dirty="0" err="1" smtClean="0"/>
              <a:t>Exercice</a:t>
            </a:r>
            <a:endParaRPr lang="fr-FR" dirty="0" smtClean="0"/>
          </a:p>
          <a:p>
            <a:pPr marL="457200" indent="-457200">
              <a:buFont typeface="+mj-lt"/>
              <a:buAutoNum type="arabicPeriod"/>
            </a:pPr>
            <a:endParaRPr lang="fr-FR" dirty="0"/>
          </a:p>
        </p:txBody>
      </p:sp>
    </p:spTree>
    <p:extLst>
      <p:ext uri="{BB962C8B-B14F-4D97-AF65-F5344CB8AC3E}">
        <p14:creationId xmlns:p14="http://schemas.microsoft.com/office/powerpoint/2010/main" val="885497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smtClean="0"/>
              <a:t>1. Émile </a:t>
            </a:r>
            <a:r>
              <a:rPr lang="fr-FR" dirty="0" err="1" smtClean="0"/>
              <a:t>zola</a:t>
            </a:r>
            <a:r>
              <a:rPr lang="fr-FR" dirty="0" smtClean="0"/>
              <a:t>, l’écrivain </a:t>
            </a:r>
            <a:r>
              <a:rPr lang="fr-FR" dirty="0" err="1" smtClean="0"/>
              <a:t>experimental</a:t>
            </a:r>
            <a:endParaRPr lang="fr-FR" dirty="0"/>
          </a:p>
        </p:txBody>
      </p:sp>
      <p:sp>
        <p:nvSpPr>
          <p:cNvPr id="3" name="Espaço Reservado para Conteúdo 2"/>
          <p:cNvSpPr>
            <a:spLocks noGrp="1"/>
          </p:cNvSpPr>
          <p:nvPr>
            <p:ph idx="1"/>
          </p:nvPr>
        </p:nvSpPr>
        <p:spPr>
          <a:xfrm>
            <a:off x="1069847" y="1858782"/>
            <a:ext cx="6059615" cy="4484868"/>
          </a:xfrm>
        </p:spPr>
        <p:txBody>
          <a:bodyPr>
            <a:noAutofit/>
          </a:bodyPr>
          <a:lstStyle/>
          <a:p>
            <a:pPr lvl="0"/>
            <a:r>
              <a:rPr lang="fr-FR" dirty="0" smtClean="0"/>
              <a:t>Né a Paris, en 1840, mort en 1902. Peut-être l’écrivain le plus célèbre de la fin du XIXe.</a:t>
            </a:r>
          </a:p>
          <a:p>
            <a:r>
              <a:rPr lang="fr-FR" dirty="0" smtClean="0"/>
              <a:t>Zola a </a:t>
            </a:r>
            <a:r>
              <a:rPr lang="fr-FR" dirty="0" smtClean="0"/>
              <a:t>été critique d’art, romancier et il a eu une importante activité comme journaliste à la fin de sa vie, dans le cas de l’affaire </a:t>
            </a:r>
            <a:r>
              <a:rPr lang="fr-FR" dirty="0" err="1" smtClean="0"/>
              <a:t>D</a:t>
            </a:r>
            <a:r>
              <a:rPr lang="fr-FR" dirty="0" err="1" smtClean="0"/>
              <a:t>reyfus.Voir</a:t>
            </a:r>
            <a:r>
              <a:rPr lang="fr-FR" dirty="0" smtClean="0"/>
              <a:t>: </a:t>
            </a:r>
            <a:r>
              <a:rPr lang="fr-FR" dirty="0" smtClean="0">
                <a:hlinkClick r:id="rId2"/>
              </a:rPr>
              <a:t>http://classes.bnf.fr/rendezvous/pdf/Zola3.pdf</a:t>
            </a:r>
            <a:endParaRPr lang="fr-FR" dirty="0" smtClean="0"/>
          </a:p>
          <a:p>
            <a:r>
              <a:rPr lang="fr-FR" dirty="0" smtClean="0"/>
              <a:t>Il est mort suite à une intoxication par le feu de la cheminée de sa chambre. La théorie de son assassinat n’a jamais été écartée.</a:t>
            </a:r>
          </a:p>
          <a:p>
            <a:r>
              <a:rPr lang="fr-FR" dirty="0" smtClean="0"/>
              <a:t>Pour en </a:t>
            </a:r>
            <a:r>
              <a:rPr lang="fr-FR" dirty="0"/>
              <a:t>savoir plus: </a:t>
            </a:r>
            <a:r>
              <a:rPr lang="fr-FR" dirty="0">
                <a:hlinkClick r:id="rId3"/>
              </a:rPr>
              <a:t>http://</a:t>
            </a:r>
            <a:r>
              <a:rPr lang="fr-FR" dirty="0" err="1">
                <a:hlinkClick r:id="rId3"/>
              </a:rPr>
              <a:t>expositions.bnf.fr</a:t>
            </a:r>
            <a:r>
              <a:rPr lang="fr-FR" dirty="0">
                <a:hlinkClick r:id="rId3"/>
              </a:rPr>
              <a:t>/</a:t>
            </a:r>
            <a:r>
              <a:rPr lang="fr-FR" dirty="0" err="1">
                <a:hlinkClick r:id="rId3"/>
              </a:rPr>
              <a:t>zola</a:t>
            </a:r>
            <a:r>
              <a:rPr lang="fr-FR" dirty="0">
                <a:hlinkClick r:id="rId3"/>
              </a:rPr>
              <a:t>/</a:t>
            </a:r>
            <a:r>
              <a:rPr lang="fr-FR" dirty="0" err="1">
                <a:hlinkClick r:id="rId3"/>
              </a:rPr>
              <a:t>zola</a:t>
            </a:r>
            <a:r>
              <a:rPr lang="fr-FR" dirty="0">
                <a:hlinkClick r:id="rId3"/>
              </a:rPr>
              <a:t>/expo/salle1/</a:t>
            </a:r>
            <a:r>
              <a:rPr lang="fr-FR" dirty="0" err="1">
                <a:hlinkClick r:id="rId3"/>
              </a:rPr>
              <a:t>index.htm</a:t>
            </a:r>
            <a:endParaRPr lang="fr-FR" dirty="0" smtClean="0"/>
          </a:p>
        </p:txBody>
      </p:sp>
      <p:pic>
        <p:nvPicPr>
          <p:cNvPr id="4" name="Imagem 3"/>
          <p:cNvPicPr>
            <a:picLocks noChangeAspect="1"/>
          </p:cNvPicPr>
          <p:nvPr/>
        </p:nvPicPr>
        <p:blipFill>
          <a:blip r:embed="rId4"/>
          <a:stretch>
            <a:fillRect/>
          </a:stretch>
        </p:blipFill>
        <p:spPr>
          <a:xfrm>
            <a:off x="7392257" y="1858782"/>
            <a:ext cx="2950955" cy="4066996"/>
          </a:xfrm>
          <a:prstGeom prst="rect">
            <a:avLst/>
          </a:prstGeom>
        </p:spPr>
      </p:pic>
      <p:sp>
        <p:nvSpPr>
          <p:cNvPr id="5" name="CaixaDeTexto 4"/>
          <p:cNvSpPr txBox="1"/>
          <p:nvPr/>
        </p:nvSpPr>
        <p:spPr>
          <a:xfrm>
            <a:off x="7392258" y="6013045"/>
            <a:ext cx="3117954" cy="276999"/>
          </a:xfrm>
          <a:prstGeom prst="rect">
            <a:avLst/>
          </a:prstGeom>
          <a:noFill/>
        </p:spPr>
        <p:txBody>
          <a:bodyPr wrap="square" rtlCol="0">
            <a:spAutoFit/>
          </a:bodyPr>
          <a:lstStyle/>
          <a:p>
            <a:r>
              <a:rPr lang="pt-BR" sz="1200" dirty="0" err="1" smtClean="0"/>
              <a:t>Portrait</a:t>
            </a:r>
            <a:r>
              <a:rPr lang="pt-BR" sz="1200" dirty="0" smtClean="0"/>
              <a:t> de Zola par Manet</a:t>
            </a:r>
            <a:endParaRPr lang="pt-BR" sz="1200" dirty="0"/>
          </a:p>
        </p:txBody>
      </p:sp>
    </p:spTree>
    <p:extLst>
      <p:ext uri="{BB962C8B-B14F-4D97-AF65-F5344CB8AC3E}">
        <p14:creationId xmlns:p14="http://schemas.microsoft.com/office/powerpoint/2010/main" val="130575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p:cNvSpPr>
            <a:spLocks noGrp="1"/>
          </p:cNvSpPr>
          <p:nvPr>
            <p:ph type="body" sz="half" idx="2"/>
          </p:nvPr>
        </p:nvSpPr>
        <p:spPr>
          <a:xfrm>
            <a:off x="8472488" y="414337"/>
            <a:ext cx="3277552" cy="5314950"/>
          </a:xfrm>
        </p:spPr>
        <p:txBody>
          <a:bodyPr>
            <a:normAutofit lnSpcReduction="10000"/>
          </a:bodyPr>
          <a:lstStyle/>
          <a:p>
            <a:r>
              <a:rPr lang="fr-FR" sz="2000" dirty="0" smtClean="0">
                <a:solidFill>
                  <a:schemeClr val="tx1"/>
                </a:solidFill>
              </a:rPr>
              <a:t>Pour </a:t>
            </a:r>
            <a:r>
              <a:rPr lang="fr-FR" sz="2000" dirty="0">
                <a:solidFill>
                  <a:schemeClr val="tx1"/>
                </a:solidFill>
              </a:rPr>
              <a:t>Zola, faire de la littérature était semblable à faire de la recherche scientifique. </a:t>
            </a:r>
          </a:p>
          <a:p>
            <a:r>
              <a:rPr lang="pt-BR" sz="2000" dirty="0" err="1">
                <a:solidFill>
                  <a:schemeClr val="tx1"/>
                </a:solidFill>
              </a:rPr>
              <a:t>On</a:t>
            </a:r>
            <a:r>
              <a:rPr lang="pt-BR" sz="2000" dirty="0">
                <a:solidFill>
                  <a:schemeClr val="tx1"/>
                </a:solidFill>
              </a:rPr>
              <a:t> </a:t>
            </a:r>
            <a:r>
              <a:rPr lang="pt-BR" sz="2000" dirty="0" err="1">
                <a:solidFill>
                  <a:schemeClr val="tx1"/>
                </a:solidFill>
              </a:rPr>
              <a:t>pouvait</a:t>
            </a:r>
            <a:r>
              <a:rPr lang="pt-BR" sz="2000" dirty="0">
                <a:solidFill>
                  <a:schemeClr val="tx1"/>
                </a:solidFill>
              </a:rPr>
              <a:t> </a:t>
            </a:r>
            <a:r>
              <a:rPr lang="pt-BR" sz="2000" dirty="0" err="1">
                <a:solidFill>
                  <a:schemeClr val="tx1"/>
                </a:solidFill>
              </a:rPr>
              <a:t>resumer</a:t>
            </a:r>
            <a:r>
              <a:rPr lang="pt-BR" sz="2000" dirty="0">
                <a:solidFill>
                  <a:schemeClr val="tx1"/>
                </a:solidFill>
              </a:rPr>
              <a:t> </a:t>
            </a:r>
            <a:r>
              <a:rPr lang="pt-BR" sz="2000" dirty="0" err="1" smtClean="0">
                <a:solidFill>
                  <a:schemeClr val="tx1"/>
                </a:solidFill>
              </a:rPr>
              <a:t>l’écriture</a:t>
            </a:r>
            <a:r>
              <a:rPr lang="pt-BR" sz="2000" dirty="0" smtClean="0">
                <a:solidFill>
                  <a:schemeClr val="tx1"/>
                </a:solidFill>
              </a:rPr>
              <a:t> </a:t>
            </a:r>
            <a:r>
              <a:rPr lang="pt-BR" sz="2000" dirty="0" err="1" smtClean="0">
                <a:solidFill>
                  <a:schemeClr val="tx1"/>
                </a:solidFill>
              </a:rPr>
              <a:t>du</a:t>
            </a:r>
            <a:r>
              <a:rPr lang="pt-BR" sz="2000" dirty="0" smtClean="0">
                <a:solidFill>
                  <a:schemeClr val="tx1"/>
                </a:solidFill>
              </a:rPr>
              <a:t> </a:t>
            </a:r>
            <a:r>
              <a:rPr lang="pt-BR" sz="2000" dirty="0" err="1" smtClean="0">
                <a:solidFill>
                  <a:schemeClr val="tx1"/>
                </a:solidFill>
              </a:rPr>
              <a:t>roman</a:t>
            </a:r>
            <a:r>
              <a:rPr lang="pt-BR" sz="2000" dirty="0" smtClean="0">
                <a:solidFill>
                  <a:schemeClr val="tx1"/>
                </a:solidFill>
              </a:rPr>
              <a:t> à:</a:t>
            </a:r>
            <a:endParaRPr lang="pt-BR" sz="2000" dirty="0">
              <a:solidFill>
                <a:schemeClr val="tx1"/>
              </a:solidFill>
            </a:endParaRPr>
          </a:p>
          <a:p>
            <a:endParaRPr lang="pt-BR" sz="2000" dirty="0">
              <a:solidFill>
                <a:schemeClr val="tx1"/>
              </a:solidFill>
            </a:endParaRPr>
          </a:p>
          <a:p>
            <a:pPr algn="ctr"/>
            <a:r>
              <a:rPr lang="pt-BR" sz="2000" dirty="0" smtClean="0">
                <a:solidFill>
                  <a:schemeClr val="accent2"/>
                </a:solidFill>
              </a:rPr>
              <a:t>OBSERVATION DES FAITS</a:t>
            </a:r>
          </a:p>
          <a:p>
            <a:pPr algn="ctr"/>
            <a:r>
              <a:rPr lang="pt-BR" sz="2000" dirty="0" smtClean="0">
                <a:solidFill>
                  <a:schemeClr val="accent2"/>
                </a:solidFill>
              </a:rPr>
              <a:t>+</a:t>
            </a:r>
            <a:endParaRPr lang="pt-BR" sz="2000" dirty="0">
              <a:solidFill>
                <a:schemeClr val="accent2"/>
              </a:solidFill>
            </a:endParaRPr>
          </a:p>
          <a:p>
            <a:pPr algn="ctr"/>
            <a:r>
              <a:rPr lang="pt-BR" sz="2000" dirty="0" smtClean="0">
                <a:solidFill>
                  <a:schemeClr val="accent2"/>
                </a:solidFill>
              </a:rPr>
              <a:t>EXPERIMENTATION</a:t>
            </a:r>
          </a:p>
          <a:p>
            <a:pPr algn="ctr"/>
            <a:r>
              <a:rPr lang="pt-BR" sz="2000" dirty="0" smtClean="0">
                <a:solidFill>
                  <a:schemeClr val="accent2"/>
                </a:solidFill>
              </a:rPr>
              <a:t>= </a:t>
            </a:r>
          </a:p>
          <a:p>
            <a:pPr algn="ctr"/>
            <a:r>
              <a:rPr lang="pt-BR" sz="2000" dirty="0" smtClean="0">
                <a:solidFill>
                  <a:schemeClr val="accent2"/>
                </a:solidFill>
              </a:rPr>
              <a:t>CONNAISSANCE</a:t>
            </a:r>
            <a:endParaRPr lang="pt-BR" sz="2000" dirty="0">
              <a:solidFill>
                <a:schemeClr val="accent2"/>
              </a:solidFill>
            </a:endParaRPr>
          </a:p>
          <a:p>
            <a:pPr algn="ctr"/>
            <a:r>
              <a:rPr lang="pt-BR" sz="2000" dirty="0">
                <a:solidFill>
                  <a:schemeClr val="tx1"/>
                </a:solidFill>
              </a:rPr>
              <a:t>(</a:t>
            </a:r>
            <a:r>
              <a:rPr lang="pt-BR" sz="2000" dirty="0" err="1">
                <a:solidFill>
                  <a:schemeClr val="tx1"/>
                </a:solidFill>
              </a:rPr>
              <a:t>donc</a:t>
            </a:r>
            <a:r>
              <a:rPr lang="pt-BR" sz="2000" dirty="0">
                <a:solidFill>
                  <a:schemeClr val="tx1"/>
                </a:solidFill>
              </a:rPr>
              <a:t>: </a:t>
            </a:r>
            <a:r>
              <a:rPr lang="pt-BR" sz="2000" dirty="0" err="1">
                <a:solidFill>
                  <a:schemeClr val="tx1"/>
                </a:solidFill>
              </a:rPr>
              <a:t>littérature</a:t>
            </a:r>
            <a:r>
              <a:rPr lang="pt-BR" sz="2000" dirty="0">
                <a:solidFill>
                  <a:schemeClr val="tx1"/>
                </a:solidFill>
              </a:rPr>
              <a:t> </a:t>
            </a:r>
            <a:r>
              <a:rPr lang="pt-BR" sz="2000" dirty="0" err="1">
                <a:solidFill>
                  <a:schemeClr val="tx1"/>
                </a:solidFill>
              </a:rPr>
              <a:t>pour</a:t>
            </a:r>
            <a:r>
              <a:rPr lang="pt-BR" sz="2000" dirty="0">
                <a:solidFill>
                  <a:schemeClr val="tx1"/>
                </a:solidFill>
              </a:rPr>
              <a:t> </a:t>
            </a:r>
            <a:r>
              <a:rPr lang="pt-BR" sz="2000" dirty="0" err="1">
                <a:solidFill>
                  <a:schemeClr val="tx1"/>
                </a:solidFill>
              </a:rPr>
              <a:t>connaître</a:t>
            </a:r>
            <a:r>
              <a:rPr lang="pt-BR" sz="2000" dirty="0">
                <a:solidFill>
                  <a:schemeClr val="tx1"/>
                </a:solidFill>
              </a:rPr>
              <a:t> </a:t>
            </a:r>
            <a:r>
              <a:rPr lang="pt-BR" sz="2000" dirty="0" err="1" smtClean="0">
                <a:solidFill>
                  <a:schemeClr val="tx1"/>
                </a:solidFill>
              </a:rPr>
              <a:t>l’homme</a:t>
            </a:r>
            <a:r>
              <a:rPr lang="pt-BR" sz="2000" dirty="0" smtClean="0">
                <a:solidFill>
                  <a:schemeClr val="tx1"/>
                </a:solidFill>
              </a:rPr>
              <a:t>, </a:t>
            </a:r>
            <a:r>
              <a:rPr lang="pt-BR" sz="2000" dirty="0" err="1" smtClean="0">
                <a:solidFill>
                  <a:schemeClr val="tx1"/>
                </a:solidFill>
              </a:rPr>
              <a:t>la</a:t>
            </a:r>
            <a:r>
              <a:rPr lang="pt-BR" sz="2000" dirty="0" smtClean="0">
                <a:solidFill>
                  <a:schemeClr val="tx1"/>
                </a:solidFill>
              </a:rPr>
              <a:t> </a:t>
            </a:r>
            <a:r>
              <a:rPr lang="pt-BR" sz="2000" dirty="0" err="1" smtClean="0">
                <a:solidFill>
                  <a:schemeClr val="tx1"/>
                </a:solidFill>
              </a:rPr>
              <a:t>soci</a:t>
            </a:r>
            <a:r>
              <a:rPr lang="pt-BR" sz="2000" dirty="0" err="1" smtClean="0">
                <a:solidFill>
                  <a:schemeClr val="tx1"/>
                </a:solidFill>
              </a:rPr>
              <a:t>été</a:t>
            </a:r>
            <a:r>
              <a:rPr lang="pt-BR" sz="2000" dirty="0" smtClean="0">
                <a:solidFill>
                  <a:schemeClr val="tx1"/>
                </a:solidFill>
              </a:rPr>
              <a:t>)</a:t>
            </a:r>
            <a:endParaRPr lang="pt-BR" sz="2000" dirty="0">
              <a:solidFill>
                <a:schemeClr val="tx1"/>
              </a:solidFill>
            </a:endParaRPr>
          </a:p>
          <a:p>
            <a:endParaRPr lang="pt-BR" sz="2000" dirty="0"/>
          </a:p>
          <a:p>
            <a:endParaRPr lang="fr-FR" dirty="0"/>
          </a:p>
          <a:p>
            <a:endParaRPr lang="fr-FR" dirty="0"/>
          </a:p>
        </p:txBody>
      </p:sp>
      <p:sp>
        <p:nvSpPr>
          <p:cNvPr id="4" name="CaixaDeTexto 3"/>
          <p:cNvSpPr txBox="1"/>
          <p:nvPr/>
        </p:nvSpPr>
        <p:spPr>
          <a:xfrm>
            <a:off x="857250" y="400050"/>
            <a:ext cx="7115175" cy="581697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2000" dirty="0" smtClean="0">
                <a:solidFill>
                  <a:schemeClr val="accent2"/>
                </a:solidFill>
              </a:rPr>
              <a:t>nous </a:t>
            </a:r>
            <a:r>
              <a:rPr lang="fr-FR" sz="2000" dirty="0">
                <a:solidFill>
                  <a:schemeClr val="accent2"/>
                </a:solidFill>
              </a:rPr>
              <a:t>voyons également que </a:t>
            </a:r>
            <a:r>
              <a:rPr lang="fr-FR" sz="2000" dirty="0"/>
              <a:t>le romancier est fait d'un observateur et d'un expérimentateur</a:t>
            </a:r>
            <a:r>
              <a:rPr lang="fr-FR" sz="2000" dirty="0">
                <a:solidFill>
                  <a:schemeClr val="accent2"/>
                </a:solidFill>
              </a:rPr>
              <a:t>. L'observateur chez lui donne </a:t>
            </a:r>
            <a:r>
              <a:rPr lang="fr-FR" sz="2000" dirty="0"/>
              <a:t>les faits tels qu'il les a observés</a:t>
            </a:r>
            <a:r>
              <a:rPr lang="fr-FR" sz="2000" dirty="0">
                <a:solidFill>
                  <a:schemeClr val="accent2"/>
                </a:solidFill>
              </a:rPr>
              <a:t>, pose le point de départ, établit le terrain solide sur lequel vont marcher les personnages et se développer les phénomènes. Puis, </a:t>
            </a:r>
            <a:r>
              <a:rPr lang="fr-FR" sz="2000" dirty="0"/>
              <a:t>l'expérimentateur paraît et institue l'expérience</a:t>
            </a:r>
            <a:r>
              <a:rPr lang="fr-FR" sz="2000" dirty="0">
                <a:solidFill>
                  <a:schemeClr val="accent2"/>
                </a:solidFill>
              </a:rPr>
              <a:t>, je veux dire fait mouvoir les personnages dans une histoire particulière, pour y montrer que la succession des faits y sera telle que l'exige le déterminisme des phénomènes mis à l'étude. C'est presque toujours ici une expérience «pour voir» comme l'appelle Claude Bernard. </a:t>
            </a:r>
            <a:r>
              <a:rPr lang="pt-BR" sz="2000" dirty="0" smtClean="0">
                <a:solidFill>
                  <a:schemeClr val="accent2"/>
                </a:solidFill>
              </a:rPr>
              <a:t>[...] </a:t>
            </a:r>
            <a:r>
              <a:rPr lang="fr-FR" sz="2000" dirty="0" smtClean="0">
                <a:solidFill>
                  <a:schemeClr val="accent2"/>
                </a:solidFill>
              </a:rPr>
              <a:t>En </a:t>
            </a:r>
            <a:r>
              <a:rPr lang="fr-FR" sz="2000" dirty="0">
                <a:solidFill>
                  <a:schemeClr val="accent2"/>
                </a:solidFill>
              </a:rPr>
              <a:t>somme, toute l'opération consiste à </a:t>
            </a:r>
            <a:r>
              <a:rPr lang="fr-FR" sz="2000" dirty="0"/>
              <a:t>prendre les faits dans la nature, puis à étudier le mécanisme des faits</a:t>
            </a:r>
            <a:r>
              <a:rPr lang="fr-FR" sz="2000" dirty="0">
                <a:solidFill>
                  <a:schemeClr val="accent2"/>
                </a:solidFill>
              </a:rPr>
              <a:t>, en agissant sur eux par les modifications des circonstances et des milieux, sans jamais s'écarter des lois de la nature. Au bout, </a:t>
            </a:r>
            <a:r>
              <a:rPr lang="fr-FR" sz="2000" dirty="0"/>
              <a:t>il y a la connaissance de l'homme</a:t>
            </a:r>
            <a:r>
              <a:rPr lang="fr-FR" sz="2000" dirty="0">
                <a:solidFill>
                  <a:schemeClr val="accent2"/>
                </a:solidFill>
              </a:rPr>
              <a:t>, la connaissance scientifique, dans son action individuelle et sociale</a:t>
            </a:r>
            <a:r>
              <a:rPr lang="fr-FR" sz="2000" dirty="0" smtClean="0">
                <a:solidFill>
                  <a:schemeClr val="accent2"/>
                </a:solidFill>
              </a:rPr>
              <a:t>.</a:t>
            </a:r>
          </a:p>
          <a:p>
            <a:endParaRPr lang="pt-BR" sz="2000" dirty="0"/>
          </a:p>
          <a:p>
            <a:r>
              <a:rPr lang="fr-FR" sz="1200" dirty="0"/>
              <a:t>http://</a:t>
            </a:r>
            <a:r>
              <a:rPr lang="fr-FR" sz="1200" dirty="0" err="1"/>
              <a:t>fr.wikisource.org</a:t>
            </a:r>
            <a:r>
              <a:rPr lang="fr-FR" sz="1200" dirty="0"/>
              <a:t>/wiki/Le_Roman_exp%C3%A9rimental</a:t>
            </a:r>
            <a:endParaRPr lang="pt-BR" sz="1200" dirty="0"/>
          </a:p>
        </p:txBody>
      </p:sp>
    </p:spTree>
    <p:extLst>
      <p:ext uri="{BB962C8B-B14F-4D97-AF65-F5344CB8AC3E}">
        <p14:creationId xmlns:p14="http://schemas.microsoft.com/office/powerpoint/2010/main" val="1004070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199" y="685799"/>
            <a:ext cx="6962775" cy="5872163"/>
          </a:xfrm>
        </p:spPr>
        <p:txBody>
          <a:bodyPr>
            <a:normAutofit fontScale="70000" lnSpcReduction="20000"/>
          </a:bodyPr>
          <a:lstStyle/>
          <a:p>
            <a:pPr marL="0" lvl="0" indent="0">
              <a:buNone/>
            </a:pPr>
            <a:r>
              <a:rPr lang="fr-FR" sz="2900" dirty="0" smtClean="0"/>
              <a:t>Son premier soin sera de </a:t>
            </a:r>
            <a:r>
              <a:rPr lang="fr-FR" sz="2900" dirty="0" smtClean="0">
                <a:solidFill>
                  <a:schemeClr val="accent2"/>
                </a:solidFill>
              </a:rPr>
              <a:t>rassembler dans des notes </a:t>
            </a:r>
            <a:r>
              <a:rPr lang="fr-FR" sz="2900" dirty="0" smtClean="0"/>
              <a:t>tout ce qu'il peut savoir sur ce monde qu'il veut peindre</a:t>
            </a:r>
            <a:r>
              <a:rPr lang="fr-FR" sz="2900" dirty="0" smtClean="0">
                <a:solidFill>
                  <a:schemeClr val="accent2"/>
                </a:solidFill>
              </a:rPr>
              <a:t>. Il a connu tel acteur, il a assisté à telle scène</a:t>
            </a:r>
            <a:r>
              <a:rPr lang="fr-FR" sz="2900" dirty="0" smtClean="0"/>
              <a:t>. Voilà déjà des documents les meilleurs, ceux qui ont mûri en lui. Puis il se </a:t>
            </a:r>
            <a:r>
              <a:rPr lang="fr-FR" sz="2900" dirty="0" smtClean="0">
                <a:solidFill>
                  <a:schemeClr val="accent2"/>
                </a:solidFill>
              </a:rPr>
              <a:t>mettra en campagne</a:t>
            </a:r>
            <a:r>
              <a:rPr lang="fr-FR" sz="2900" dirty="0" smtClean="0"/>
              <a:t>, il fera causer les hommes les mieux renseignés sur la matière, </a:t>
            </a:r>
            <a:r>
              <a:rPr lang="fr-FR" sz="2900" dirty="0" smtClean="0">
                <a:solidFill>
                  <a:schemeClr val="accent2"/>
                </a:solidFill>
              </a:rPr>
              <a:t>il collectionnera les mots, les histoires, les portraits</a:t>
            </a:r>
            <a:r>
              <a:rPr lang="fr-FR" sz="2900" dirty="0" smtClean="0"/>
              <a:t>. Ce n'est pas tout: il ira ensuite aux </a:t>
            </a:r>
            <a:r>
              <a:rPr lang="fr-FR" sz="2900" dirty="0" smtClean="0">
                <a:solidFill>
                  <a:schemeClr val="accent2"/>
                </a:solidFill>
              </a:rPr>
              <a:t>documents écrits</a:t>
            </a:r>
            <a:r>
              <a:rPr lang="fr-FR" sz="2900" dirty="0" smtClean="0"/>
              <a:t>, lisant tout ce qui peut lui être utile. Enfin, il </a:t>
            </a:r>
            <a:r>
              <a:rPr lang="fr-FR" sz="2900" dirty="0" smtClean="0">
                <a:solidFill>
                  <a:schemeClr val="accent2"/>
                </a:solidFill>
              </a:rPr>
              <a:t>visitera les lieux</a:t>
            </a:r>
            <a:r>
              <a:rPr lang="fr-FR" sz="2900" dirty="0" smtClean="0"/>
              <a:t>, vivra quelques jours dans un théâtre pour en connaître les moindres recoins, passera ses soirées dans une loge d'actrice, s'imprégnera le plus possible de l'air ambiant. </a:t>
            </a:r>
            <a:r>
              <a:rPr lang="fr-FR" sz="2900" dirty="0" smtClean="0">
                <a:solidFill>
                  <a:schemeClr val="accent2"/>
                </a:solidFill>
              </a:rPr>
              <a:t>Et, une fois les documents complétés, son roman, comme je l'ai dit, s'établira de lui-même. </a:t>
            </a:r>
            <a:r>
              <a:rPr lang="fr-FR" sz="2900" dirty="0" smtClean="0"/>
              <a:t>Le romancier n'aura qu'à distribuer logiquement les faits. De tout ce qu'il aura entendu se dégagera le bout de drame, l'histoire dont il a besoin pour dresser la carcasse de ses chapitres. L'intérêt n'est plus dans l'étrangeté de cette histoire; au contraire, plus elle sera banale et générale, plus elle deviendra typique. Faire mouvoir des personnages réels dans un milieu réel, donner au lecteur un lambeau de la vie humaine, tout le roman naturaliste est là. </a:t>
            </a:r>
          </a:p>
          <a:p>
            <a:pPr marL="0" lvl="0" indent="0">
              <a:buNone/>
            </a:pPr>
            <a:endParaRPr lang="fr-FR" sz="1400" dirty="0" smtClean="0"/>
          </a:p>
          <a:p>
            <a:pPr marL="0" lvl="0" indent="0">
              <a:buNone/>
            </a:pPr>
            <a:r>
              <a:rPr lang="fr-FR" sz="1400" dirty="0" smtClean="0"/>
              <a:t>« Le sens du réel ». </a:t>
            </a:r>
            <a:r>
              <a:rPr lang="fr-FR" sz="1400" u="sng" dirty="0"/>
              <a:t>http://</a:t>
            </a:r>
            <a:r>
              <a:rPr lang="fr-FR" sz="1400" u="sng" dirty="0" err="1"/>
              <a:t>obvil.paris-sorbonne.fr</a:t>
            </a:r>
            <a:r>
              <a:rPr lang="fr-FR" sz="1400" u="sng" dirty="0"/>
              <a:t>/corpus/critique/</a:t>
            </a:r>
            <a:r>
              <a:rPr lang="fr-FR" sz="1400" u="sng" dirty="0" err="1"/>
              <a:t>zola_roman-experimental</a:t>
            </a:r>
            <a:r>
              <a:rPr lang="fr-FR" sz="1400" u="sng" dirty="0"/>
              <a:t>/body-5</a:t>
            </a:r>
            <a:endParaRPr lang="fr-FR" sz="1400" dirty="0"/>
          </a:p>
        </p:txBody>
      </p:sp>
      <p:sp>
        <p:nvSpPr>
          <p:cNvPr id="4" name="Espaço Reservado para Texto 3"/>
          <p:cNvSpPr>
            <a:spLocks noGrp="1"/>
          </p:cNvSpPr>
          <p:nvPr>
            <p:ph type="body" sz="half" idx="2"/>
          </p:nvPr>
        </p:nvSpPr>
        <p:spPr>
          <a:xfrm>
            <a:off x="8549640" y="685800"/>
            <a:ext cx="3200400" cy="5029200"/>
          </a:xfrm>
        </p:spPr>
        <p:txBody>
          <a:bodyPr>
            <a:noAutofit/>
          </a:bodyPr>
          <a:lstStyle/>
          <a:p>
            <a:pPr algn="ctr"/>
            <a:r>
              <a:rPr lang="fr-FR" sz="2000" dirty="0"/>
              <a:t>Par exemple, </a:t>
            </a:r>
            <a:r>
              <a:rPr lang="pt-BR" sz="2000" dirty="0" smtClean="0"/>
              <a:t>si um </a:t>
            </a:r>
            <a:r>
              <a:rPr lang="pt-BR" sz="2000" dirty="0" err="1" smtClean="0"/>
              <a:t>romancier</a:t>
            </a:r>
            <a:r>
              <a:rPr lang="pt-BR" sz="2000" dirty="0" smtClean="0"/>
              <a:t> </a:t>
            </a:r>
            <a:r>
              <a:rPr lang="pt-BR" sz="2000" dirty="0" err="1" smtClean="0"/>
              <a:t>veut</a:t>
            </a:r>
            <a:r>
              <a:rPr lang="pt-BR" sz="2000" dirty="0" smtClean="0"/>
              <a:t> </a:t>
            </a:r>
            <a:r>
              <a:rPr lang="pt-BR" sz="2000" dirty="0" err="1" smtClean="0"/>
              <a:t>faire</a:t>
            </a:r>
            <a:r>
              <a:rPr lang="pt-BR" sz="2000" dirty="0" smtClean="0"/>
              <a:t> um livre </a:t>
            </a:r>
            <a:r>
              <a:rPr lang="pt-BR" sz="2000" dirty="0" err="1" smtClean="0"/>
              <a:t>sur</a:t>
            </a:r>
            <a:r>
              <a:rPr lang="pt-BR" sz="2000" dirty="0" smtClean="0"/>
              <a:t> </a:t>
            </a:r>
            <a:r>
              <a:rPr lang="pt-BR" sz="2000" dirty="0" err="1" smtClean="0">
                <a:solidFill>
                  <a:schemeClr val="tx1"/>
                </a:solidFill>
              </a:rPr>
              <a:t>le</a:t>
            </a:r>
            <a:r>
              <a:rPr lang="pt-BR" sz="2000" dirty="0" smtClean="0">
                <a:solidFill>
                  <a:schemeClr val="tx1"/>
                </a:solidFill>
              </a:rPr>
              <a:t> “</a:t>
            </a:r>
            <a:r>
              <a:rPr lang="pt-BR" sz="2000" dirty="0" err="1" smtClean="0">
                <a:solidFill>
                  <a:schemeClr val="tx1"/>
                </a:solidFill>
              </a:rPr>
              <a:t>th</a:t>
            </a:r>
            <a:r>
              <a:rPr lang="pt-BR" sz="2000" dirty="0" err="1" smtClean="0">
                <a:solidFill>
                  <a:schemeClr val="tx1"/>
                </a:solidFill>
              </a:rPr>
              <a:t>éâtre</a:t>
            </a:r>
            <a:r>
              <a:rPr lang="pt-BR" sz="2000" dirty="0" smtClean="0">
                <a:solidFill>
                  <a:schemeClr val="tx1"/>
                </a:solidFill>
              </a:rPr>
              <a:t>” </a:t>
            </a:r>
            <a:r>
              <a:rPr lang="pt-BR" sz="2000" dirty="0" smtClean="0"/>
              <a:t>(</a:t>
            </a:r>
            <a:r>
              <a:rPr lang="pt-BR" sz="2000" dirty="0" err="1" smtClean="0"/>
              <a:t>comme</a:t>
            </a:r>
            <a:r>
              <a:rPr lang="pt-BR" sz="2000" dirty="0" smtClean="0"/>
              <a:t> Naná, </a:t>
            </a:r>
            <a:r>
              <a:rPr lang="pt-BR" sz="2000" dirty="0" err="1" smtClean="0"/>
              <a:t>précisément</a:t>
            </a:r>
            <a:r>
              <a:rPr lang="pt-BR" sz="2000" dirty="0" smtClean="0"/>
              <a:t>), </a:t>
            </a:r>
            <a:r>
              <a:rPr lang="pt-BR" sz="2000" dirty="0" err="1" smtClean="0"/>
              <a:t>il</a:t>
            </a:r>
            <a:r>
              <a:rPr lang="pt-BR" sz="2000" dirty="0" smtClean="0"/>
              <a:t> </a:t>
            </a:r>
            <a:r>
              <a:rPr lang="pt-BR" sz="2000" dirty="0" err="1" smtClean="0"/>
              <a:t>doit</a:t>
            </a:r>
            <a:r>
              <a:rPr lang="pt-BR" sz="2000" dirty="0" smtClean="0"/>
              <a:t>:</a:t>
            </a:r>
          </a:p>
          <a:p>
            <a:pPr algn="ctr"/>
            <a:endParaRPr lang="pt-BR" sz="2000" dirty="0" smtClean="0"/>
          </a:p>
          <a:p>
            <a:pPr algn="ctr"/>
            <a:r>
              <a:rPr lang="pt-BR" sz="2000" dirty="0" smtClean="0"/>
              <a:t>RASSEMBLER LE SAVOIR EXISTANT SUR LE THÉATRE</a:t>
            </a:r>
          </a:p>
          <a:p>
            <a:pPr algn="ctr"/>
            <a:r>
              <a:rPr lang="pt-BR" sz="2000" dirty="0" smtClean="0"/>
              <a:t>+</a:t>
            </a:r>
          </a:p>
          <a:p>
            <a:pPr algn="ctr"/>
            <a:r>
              <a:rPr lang="pt-BR" sz="2000" dirty="0" smtClean="0"/>
              <a:t>FAIRE UNE RECHERCHE DES MOTS, DES PORTRAITS</a:t>
            </a:r>
          </a:p>
          <a:p>
            <a:pPr algn="ctr"/>
            <a:r>
              <a:rPr lang="pt-BR" sz="2000" dirty="0" smtClean="0"/>
              <a:t>+</a:t>
            </a:r>
          </a:p>
          <a:p>
            <a:pPr algn="ctr"/>
            <a:r>
              <a:rPr lang="pt-BR" sz="2000" dirty="0" smtClean="0"/>
              <a:t>VISITER LES LIEUX </a:t>
            </a:r>
            <a:endParaRPr lang="pt-BR" sz="2000" dirty="0"/>
          </a:p>
        </p:txBody>
      </p:sp>
    </p:spTree>
    <p:extLst>
      <p:ext uri="{BB962C8B-B14F-4D97-AF65-F5344CB8AC3E}">
        <p14:creationId xmlns:p14="http://schemas.microsoft.com/office/powerpoint/2010/main" val="2051919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dirty="0" smtClean="0"/>
              <a:t>2. Les </a:t>
            </a:r>
            <a:r>
              <a:rPr lang="fr-FR" dirty="0" err="1" smtClean="0"/>
              <a:t>rougon-macquart</a:t>
            </a:r>
            <a:endParaRPr lang="fr-FR" dirty="0"/>
          </a:p>
        </p:txBody>
      </p:sp>
      <p:sp>
        <p:nvSpPr>
          <p:cNvPr id="3" name="Espaço Reservado para Conteúdo 2"/>
          <p:cNvSpPr>
            <a:spLocks noGrp="1"/>
          </p:cNvSpPr>
          <p:nvPr>
            <p:ph idx="1"/>
          </p:nvPr>
        </p:nvSpPr>
        <p:spPr/>
        <p:txBody>
          <a:bodyPr>
            <a:normAutofit/>
          </a:bodyPr>
          <a:lstStyle/>
          <a:p>
            <a:r>
              <a:rPr lang="fr-FR" dirty="0" smtClean="0"/>
              <a:t>Le but de l’</a:t>
            </a:r>
            <a:r>
              <a:rPr lang="fr-FR" dirty="0" smtClean="0"/>
              <a:t>écriture de </a:t>
            </a:r>
            <a:r>
              <a:rPr lang="fr-FR" dirty="0" smtClean="0"/>
              <a:t>Zola </a:t>
            </a:r>
            <a:r>
              <a:rPr lang="fr-FR" dirty="0" smtClean="0"/>
              <a:t>était de </a:t>
            </a:r>
            <a:r>
              <a:rPr lang="fr-FR" dirty="0" smtClean="0">
                <a:solidFill>
                  <a:schemeClr val="accent2"/>
                </a:solidFill>
              </a:rPr>
              <a:t>connaître l’homme, la société. </a:t>
            </a:r>
            <a:r>
              <a:rPr lang="fr-FR" dirty="0" smtClean="0"/>
              <a:t>Pour ce faire, il propose de connaître l’</a:t>
            </a:r>
            <a:r>
              <a:rPr lang="fr-FR" dirty="0" smtClean="0"/>
              <a:t>Histoire naturelle et sociale d'une famille sous le Second Empire: Les </a:t>
            </a:r>
            <a:r>
              <a:rPr lang="fr-FR" dirty="0" err="1" smtClean="0"/>
              <a:t>Rougon-Macquart</a:t>
            </a:r>
            <a:r>
              <a:rPr lang="fr-FR" dirty="0" smtClean="0"/>
              <a:t>.</a:t>
            </a:r>
          </a:p>
          <a:p>
            <a:r>
              <a:rPr lang="fr-FR" dirty="0" smtClean="0"/>
              <a:t>Le titre générique Les </a:t>
            </a:r>
            <a:r>
              <a:rPr lang="fr-FR" dirty="0" err="1" smtClean="0"/>
              <a:t>Rougon-Macquart</a:t>
            </a:r>
            <a:r>
              <a:rPr lang="fr-FR" dirty="0" smtClean="0"/>
              <a:t> regroupe un ensemble de </a:t>
            </a:r>
            <a:r>
              <a:rPr lang="fr-FR" dirty="0" smtClean="0">
                <a:solidFill>
                  <a:schemeClr val="accent2"/>
                </a:solidFill>
              </a:rPr>
              <a:t>vingt romans écrits par Émile Zola entre 1871 et 1893, </a:t>
            </a:r>
            <a:r>
              <a:rPr lang="fr-FR" dirty="0" smtClean="0"/>
              <a:t>dont </a:t>
            </a:r>
            <a:r>
              <a:rPr lang="fr-FR" dirty="0" smtClean="0">
                <a:solidFill>
                  <a:schemeClr val="accent2"/>
                </a:solidFill>
              </a:rPr>
              <a:t>Nan</a:t>
            </a:r>
            <a:r>
              <a:rPr lang="fr-FR" dirty="0" smtClean="0">
                <a:solidFill>
                  <a:schemeClr val="accent2"/>
                </a:solidFill>
              </a:rPr>
              <a:t>a </a:t>
            </a:r>
            <a:r>
              <a:rPr lang="fr-FR" dirty="0" smtClean="0"/>
              <a:t>fait partie.</a:t>
            </a:r>
            <a:endParaRPr lang="fr-FR" dirty="0" smtClean="0"/>
          </a:p>
          <a:p>
            <a:pPr lvl="0"/>
            <a:r>
              <a:rPr lang="fr-FR" dirty="0" smtClean="0"/>
              <a:t>Avec ce projet, il voulait:</a:t>
            </a:r>
          </a:p>
          <a:p>
            <a:pPr lvl="1"/>
            <a:r>
              <a:rPr lang="fr-FR" dirty="0" smtClean="0"/>
              <a:t> l'influence du milieu sur l'homme et les </a:t>
            </a:r>
            <a:r>
              <a:rPr lang="fr-FR" dirty="0" smtClean="0">
                <a:solidFill>
                  <a:schemeClr val="accent2"/>
                </a:solidFill>
              </a:rPr>
              <a:t>tares héréditaires </a:t>
            </a:r>
            <a:r>
              <a:rPr lang="fr-FR" dirty="0" smtClean="0"/>
              <a:t>d'une famille </a:t>
            </a:r>
          </a:p>
          <a:p>
            <a:pPr lvl="1"/>
            <a:r>
              <a:rPr lang="fr-FR" dirty="0" smtClean="0">
                <a:solidFill>
                  <a:schemeClr val="accent2"/>
                </a:solidFill>
              </a:rPr>
              <a:t>dépeindre la société du Second Empire </a:t>
            </a:r>
            <a:r>
              <a:rPr lang="fr-FR" dirty="0" smtClean="0"/>
              <a:t>de la façon la plus exhaustive possible</a:t>
            </a:r>
          </a:p>
          <a:p>
            <a:pPr lvl="1"/>
            <a:r>
              <a:rPr lang="fr-FR" dirty="0" smtClean="0"/>
              <a:t>Faire attention aux </a:t>
            </a:r>
            <a:r>
              <a:rPr lang="fr-FR" dirty="0" smtClean="0">
                <a:solidFill>
                  <a:schemeClr val="accent2"/>
                </a:solidFill>
              </a:rPr>
              <a:t>grandes transformations </a:t>
            </a:r>
            <a:r>
              <a:rPr lang="fr-FR" dirty="0" smtClean="0"/>
              <a:t>qui se produisent à cette époque (urbanisme parisien, grands magasins, développement du chemin de fer, apparition du syndicalisme moderne, etc.).</a:t>
            </a:r>
          </a:p>
          <a:p>
            <a:endParaRPr lang="fr-FR" dirty="0"/>
          </a:p>
        </p:txBody>
      </p:sp>
    </p:spTree>
    <p:extLst>
      <p:ext uri="{BB962C8B-B14F-4D97-AF65-F5344CB8AC3E}">
        <p14:creationId xmlns:p14="http://schemas.microsoft.com/office/powerpoint/2010/main" val="881290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fr-FR" dirty="0" smtClean="0"/>
              <a:t>Arbre généalogique des </a:t>
            </a:r>
            <a:r>
              <a:rPr lang="fr-FR" dirty="0" err="1" smtClean="0"/>
              <a:t>rougon-macquart</a:t>
            </a:r>
            <a:endParaRPr lang="fr-FR" dirty="0"/>
          </a:p>
        </p:txBody>
      </p:sp>
      <p:sp>
        <p:nvSpPr>
          <p:cNvPr id="4" name="Espaço Reservado para Texto 3"/>
          <p:cNvSpPr>
            <a:spLocks noGrp="1"/>
          </p:cNvSpPr>
          <p:nvPr>
            <p:ph type="body" sz="half" idx="2"/>
          </p:nvPr>
        </p:nvSpPr>
        <p:spPr/>
        <p:txBody>
          <a:bodyPr>
            <a:normAutofit lnSpcReduction="10000"/>
          </a:bodyPr>
          <a:lstStyle/>
          <a:p>
            <a:pPr marL="285750" indent="-285750">
              <a:buFont typeface="Arial" charset="0"/>
              <a:buChar char="•"/>
            </a:pPr>
            <a:r>
              <a:rPr lang="fr-FR" sz="2000" dirty="0" smtClean="0"/>
              <a:t>Pouvez-vous trouver la branche de Nan</a:t>
            </a:r>
            <a:r>
              <a:rPr lang="fr-FR" sz="2000" dirty="0" smtClean="0"/>
              <a:t>a?</a:t>
            </a:r>
          </a:p>
          <a:p>
            <a:pPr marL="285750" indent="-285750">
              <a:buFont typeface="Arial" charset="0"/>
              <a:buChar char="•"/>
            </a:pPr>
            <a:r>
              <a:rPr lang="fr-FR" sz="2000" dirty="0" smtClean="0"/>
              <a:t>Voici une piste: elle s’appelle Anna</a:t>
            </a:r>
          </a:p>
          <a:p>
            <a:pPr marL="285750" indent="-285750">
              <a:buFont typeface="Arial" charset="0"/>
              <a:buChar char="•"/>
            </a:pPr>
            <a:r>
              <a:rPr lang="fr-FR" sz="2000" dirty="0" smtClean="0"/>
              <a:t>Quel était le vice de sa mère? Comment elle a été conçue?</a:t>
            </a:r>
          </a:p>
          <a:p>
            <a:pPr marL="285750" indent="-285750">
              <a:buFont typeface="Arial" charset="0"/>
              <a:buChar char="•"/>
            </a:pPr>
            <a:r>
              <a:rPr lang="fr-FR" sz="2000" dirty="0" smtClean="0"/>
              <a:t>Quelle était l’occupation de ses parents?</a:t>
            </a:r>
          </a:p>
          <a:p>
            <a:pPr marL="285750" indent="-285750">
              <a:buFont typeface="Arial" charset="0"/>
              <a:buChar char="•"/>
            </a:pPr>
            <a:endParaRPr lang="pt-BR" dirty="0" smtClean="0"/>
          </a:p>
          <a:p>
            <a:pPr marL="285750" indent="-285750">
              <a:buFontTx/>
              <a:buChar char="-"/>
            </a:pPr>
            <a:endParaRPr lang="fr-FR" dirty="0"/>
          </a:p>
        </p:txBody>
      </p:sp>
      <p:pic>
        <p:nvPicPr>
          <p:cNvPr id="7" name="Espaço Reservado para Imagem 6"/>
          <p:cNvPicPr>
            <a:picLocks noGrp="1" noChangeAspect="1"/>
          </p:cNvPicPr>
          <p:nvPr>
            <p:ph type="pic" idx="1"/>
          </p:nvPr>
        </p:nvPicPr>
        <p:blipFill>
          <a:blip r:embed="rId3">
            <a:extLst>
              <a:ext uri="{28A0092B-C50C-407E-A947-70E740481C1C}">
                <a14:useLocalDpi xmlns:a14="http://schemas.microsoft.com/office/drawing/2010/main" val="0"/>
              </a:ext>
            </a:extLst>
          </a:blip>
          <a:srcRect t="334" b="334"/>
          <a:stretch>
            <a:fillRect/>
          </a:stretch>
        </p:blipFill>
        <p:spPr>
          <a:xfrm>
            <a:off x="0" y="-94129"/>
            <a:ext cx="8293768" cy="6849764"/>
          </a:xfrm>
        </p:spPr>
      </p:pic>
    </p:spTree>
    <p:extLst>
      <p:ext uri="{BB962C8B-B14F-4D97-AF65-F5344CB8AC3E}">
        <p14:creationId xmlns:p14="http://schemas.microsoft.com/office/powerpoint/2010/main" val="1230753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fr-FR" dirty="0" smtClean="0"/>
              <a:t>3. Ce que </a:t>
            </a:r>
            <a:r>
              <a:rPr lang="fr-FR" dirty="0" err="1" smtClean="0"/>
              <a:t>barthes</a:t>
            </a:r>
            <a:r>
              <a:rPr lang="fr-FR" dirty="0" smtClean="0"/>
              <a:t> dit de nan</a:t>
            </a:r>
            <a:r>
              <a:rPr lang="pt-BR" dirty="0"/>
              <a:t>A</a:t>
            </a:r>
            <a:endParaRPr lang="fr-FR" dirty="0"/>
          </a:p>
        </p:txBody>
      </p:sp>
      <p:sp>
        <p:nvSpPr>
          <p:cNvPr id="6" name="Espaço Reservado para Conteúdo 5"/>
          <p:cNvSpPr>
            <a:spLocks noGrp="1"/>
          </p:cNvSpPr>
          <p:nvPr>
            <p:ph idx="1"/>
          </p:nvPr>
        </p:nvSpPr>
        <p:spPr>
          <a:xfrm>
            <a:off x="1069848" y="2121408"/>
            <a:ext cx="3430715" cy="3593592"/>
          </a:xfrm>
        </p:spPr>
        <p:txBody>
          <a:bodyPr/>
          <a:lstStyle/>
          <a:p>
            <a:r>
              <a:rPr lang="fr-FR" dirty="0" smtClean="0"/>
              <a:t>Dans sont texte sur </a:t>
            </a:r>
            <a:r>
              <a:rPr lang="fr-FR" dirty="0" err="1" smtClean="0"/>
              <a:t>N</a:t>
            </a:r>
            <a:r>
              <a:rPr lang="fr-FR" dirty="0" err="1" smtClean="0"/>
              <a:t>aná</a:t>
            </a:r>
            <a:r>
              <a:rPr lang="fr-FR" dirty="0" smtClean="0"/>
              <a:t> (“La mangeuse d’hommes”), Barthes soutient que Zola y va au-delà du roman </a:t>
            </a:r>
            <a:r>
              <a:rPr lang="fr-FR" dirty="0" err="1" smtClean="0"/>
              <a:t>exp</a:t>
            </a:r>
            <a:r>
              <a:rPr lang="pt-BR" dirty="0" smtClean="0"/>
              <a:t>é</a:t>
            </a:r>
            <a:r>
              <a:rPr lang="fr-FR" dirty="0" err="1" smtClean="0"/>
              <a:t>rimental</a:t>
            </a:r>
            <a:r>
              <a:rPr lang="fr-FR" dirty="0" smtClean="0"/>
              <a:t>: il fait le point sur </a:t>
            </a:r>
            <a:r>
              <a:rPr lang="fr-FR" dirty="0" smtClean="0">
                <a:solidFill>
                  <a:schemeClr val="accent2"/>
                </a:solidFill>
              </a:rPr>
              <a:t>l’aspect symbolique de l’</a:t>
            </a:r>
            <a:r>
              <a:rPr lang="fr-FR" dirty="0" err="1" smtClean="0">
                <a:solidFill>
                  <a:schemeClr val="accent2"/>
                </a:solidFill>
              </a:rPr>
              <a:t>oeuvre</a:t>
            </a:r>
            <a:r>
              <a:rPr lang="fr-FR" dirty="0" smtClean="0"/>
              <a:t>.</a:t>
            </a:r>
          </a:p>
          <a:p>
            <a:r>
              <a:rPr lang="fr-FR" dirty="0" smtClean="0"/>
              <a:t>Voici le résumé du symbole de cette “mangeuse d’hommes</a:t>
            </a:r>
            <a:r>
              <a:rPr lang="pt-BR" dirty="0" smtClean="0"/>
              <a:t>”:</a:t>
            </a:r>
            <a:endParaRPr lang="fr-FR" dirty="0"/>
          </a:p>
        </p:txBody>
      </p:sp>
      <p:sp>
        <p:nvSpPr>
          <p:cNvPr id="7" name="CaixaDeTexto 6"/>
          <p:cNvSpPr txBox="1"/>
          <p:nvPr/>
        </p:nvSpPr>
        <p:spPr>
          <a:xfrm>
            <a:off x="4814888" y="2093976"/>
            <a:ext cx="5886450" cy="3508653"/>
          </a:xfrm>
          <a:prstGeom prst="rect">
            <a:avLst/>
          </a:prstGeom>
          <a:noFill/>
        </p:spPr>
        <p:txBody>
          <a:bodyPr wrap="square" rtlCol="0">
            <a:spAutoFit/>
          </a:bodyPr>
          <a:lstStyle/>
          <a:p>
            <a:r>
              <a:rPr lang="fr-FR" dirty="0" smtClean="0">
                <a:solidFill>
                  <a:schemeClr val="accent2"/>
                </a:solidFill>
              </a:rPr>
              <a:t>On voit le mouvement symbolique de cette œuvre: </a:t>
            </a:r>
            <a:r>
              <a:rPr lang="fr-FR" dirty="0" smtClean="0"/>
              <a:t>Nana, la fille du peuple</a:t>
            </a:r>
            <a:r>
              <a:rPr lang="fr-FR" dirty="0" smtClean="0">
                <a:solidFill>
                  <a:schemeClr val="accent2"/>
                </a:solidFill>
              </a:rPr>
              <a:t>, pourrit la bourgeoisie, la perd et se perd avec elle. A la d</a:t>
            </a:r>
            <a:r>
              <a:rPr lang="fr-FR" dirty="0" smtClean="0">
                <a:solidFill>
                  <a:schemeClr val="accent2"/>
                </a:solidFill>
              </a:rPr>
              <a:t>é</a:t>
            </a:r>
            <a:r>
              <a:rPr lang="fr-FR" dirty="0" smtClean="0">
                <a:solidFill>
                  <a:schemeClr val="accent2"/>
                </a:solidFill>
              </a:rPr>
              <a:t>b</a:t>
            </a:r>
            <a:r>
              <a:rPr lang="fr-FR" dirty="0" smtClean="0">
                <a:solidFill>
                  <a:schemeClr val="accent2"/>
                </a:solidFill>
              </a:rPr>
              <a:t>âcle militaire de 1871, correspond une désagrégation de la France impériale, plus profonde, à la fois physique et morale: </a:t>
            </a:r>
            <a:r>
              <a:rPr lang="fr-FR" dirty="0" smtClean="0"/>
              <a:t>toute la société du Second Empire, corrompue par Nana, s’écroule: le peuple tient sa revanche</a:t>
            </a:r>
            <a:r>
              <a:rPr lang="fr-FR" dirty="0" smtClean="0">
                <a:solidFill>
                  <a:schemeClr val="accent2"/>
                </a:solidFill>
              </a:rPr>
              <a:t>. Mais aliéné par la bourgeoisie, </a:t>
            </a:r>
            <a:r>
              <a:rPr lang="fr-FR" dirty="0" smtClean="0"/>
              <a:t>il est entraîné dans la chute qu’il provoque</a:t>
            </a:r>
            <a:r>
              <a:rPr lang="fr-FR" dirty="0" smtClean="0">
                <a:solidFill>
                  <a:schemeClr val="accent2"/>
                </a:solidFill>
              </a:rPr>
              <a:t>: la France entière succombe sous les fruits du fascisme impérial.</a:t>
            </a:r>
          </a:p>
          <a:p>
            <a:endParaRPr lang="fr-FR" dirty="0">
              <a:solidFill>
                <a:schemeClr val="accent2"/>
              </a:solidFill>
            </a:endParaRPr>
          </a:p>
          <a:p>
            <a:r>
              <a:rPr lang="fr-FR" sz="1200" dirty="0" smtClean="0"/>
              <a:t>Barthes, Roland. « La mangeuse d’hommes ». </a:t>
            </a:r>
            <a:r>
              <a:rPr lang="fr-FR" sz="1200" i="1" dirty="0" err="1" smtClean="0"/>
              <a:t>Oeuvres</a:t>
            </a:r>
            <a:r>
              <a:rPr lang="fr-FR" sz="1200" i="1" dirty="0" smtClean="0"/>
              <a:t> </a:t>
            </a:r>
            <a:r>
              <a:rPr lang="fr-FR" sz="1200" i="1" dirty="0" err="1" smtClean="0"/>
              <a:t>compl</a:t>
            </a:r>
            <a:r>
              <a:rPr lang="pt-BR" sz="1200" i="1" dirty="0" err="1" smtClean="0"/>
              <a:t>ètes</a:t>
            </a:r>
            <a:r>
              <a:rPr lang="pt-BR" sz="1200" i="1" dirty="0" smtClean="0"/>
              <a:t> .Vol. 1. </a:t>
            </a:r>
            <a:r>
              <a:rPr lang="pt-BR" sz="1200" dirty="0" smtClean="0"/>
              <a:t>Paris: </a:t>
            </a:r>
            <a:r>
              <a:rPr lang="pt-BR" sz="1200" dirty="0" err="1" smtClean="0"/>
              <a:t>Seuil</a:t>
            </a:r>
            <a:r>
              <a:rPr lang="pt-BR" sz="1200" dirty="0" smtClean="0"/>
              <a:t>, 2002. p. 587</a:t>
            </a:r>
            <a:endParaRPr lang="fr-FR" sz="1200" dirty="0"/>
          </a:p>
        </p:txBody>
      </p:sp>
    </p:spTree>
    <p:extLst>
      <p:ext uri="{BB962C8B-B14F-4D97-AF65-F5344CB8AC3E}">
        <p14:creationId xmlns:p14="http://schemas.microsoft.com/office/powerpoint/2010/main" val="2145619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buNone/>
            </a:pPr>
            <a:r>
              <a:rPr lang="fr-FR" dirty="0" smtClean="0"/>
              <a:t>Il ne copie pas la r</a:t>
            </a:r>
            <a:r>
              <a:rPr lang="fr-FR" dirty="0" smtClean="0"/>
              <a:t>éalité, il l’exprime (comme on exprime la chair d’un fruit pour en extraire le suc); c’est-à-dire que </a:t>
            </a:r>
            <a:r>
              <a:rPr lang="fr-FR" dirty="0" smtClean="0">
                <a:solidFill>
                  <a:schemeClr val="accent2"/>
                </a:solidFill>
              </a:rPr>
              <a:t>loin de reconstituer mille détails </a:t>
            </a:r>
            <a:r>
              <a:rPr lang="fr-FR" dirty="0" smtClean="0"/>
              <a:t>et mille nuances en employant le dosage même de l’original, il fouille, </a:t>
            </a:r>
            <a:r>
              <a:rPr lang="fr-FR" dirty="0" smtClean="0">
                <a:solidFill>
                  <a:schemeClr val="accent2"/>
                </a:solidFill>
              </a:rPr>
              <a:t>choisit, va chercher le thème </a:t>
            </a:r>
            <a:r>
              <a:rPr lang="fr-FR" dirty="0" smtClean="0"/>
              <a:t>essentiel et en fait une sorte de </a:t>
            </a:r>
            <a:r>
              <a:rPr lang="fr-FR" dirty="0" smtClean="0">
                <a:solidFill>
                  <a:schemeClr val="accent2"/>
                </a:solidFill>
              </a:rPr>
              <a:t>clou</a:t>
            </a:r>
            <a:r>
              <a:rPr lang="fr-FR" dirty="0" smtClean="0"/>
              <a:t> pour lequel il tape puissamment d’un bout à l’autre du livre. Ce que Zola rend ainsi ce sont des types, mais des types sensibles, doués moins de l’algébrique psychologie des moralistes classiques que d’</a:t>
            </a:r>
            <a:r>
              <a:rPr lang="fr-FR" dirty="0" smtClean="0">
                <a:solidFill>
                  <a:schemeClr val="accent2"/>
                </a:solidFill>
              </a:rPr>
              <a:t>une chair, d’une humeur, d’un sang</a:t>
            </a:r>
            <a:r>
              <a:rPr lang="fr-FR" dirty="0" smtClean="0"/>
              <a:t> où se lit leur condition, leur faiblesse, leur vulgarité ou leur tare. Cette </a:t>
            </a:r>
            <a:r>
              <a:rPr lang="fr-FR" dirty="0" smtClean="0">
                <a:solidFill>
                  <a:schemeClr val="accent2"/>
                </a:solidFill>
              </a:rPr>
              <a:t>thématique charnelle </a:t>
            </a:r>
            <a:r>
              <a:rPr lang="fr-FR" dirty="0" smtClean="0"/>
              <a:t>d’ailleurs ne pas gratuite, elle veut constituer un témoignage d’intelligence, contribuer à une lecture de l’Histoire plus profonde que le plaisir du roman</a:t>
            </a:r>
            <a:r>
              <a:rPr lang="pt-BR" dirty="0" smtClean="0"/>
              <a:t>.  </a:t>
            </a:r>
          </a:p>
          <a:p>
            <a:pPr marL="0" indent="0">
              <a:buNone/>
            </a:pPr>
            <a:endParaRPr lang="pt-BR" dirty="0"/>
          </a:p>
          <a:p>
            <a:pPr marL="0" indent="0">
              <a:buNone/>
            </a:pPr>
            <a:r>
              <a:rPr lang="pt-BR" sz="1200" dirty="0" smtClean="0"/>
              <a:t>“La </a:t>
            </a:r>
            <a:r>
              <a:rPr lang="pt-BR" sz="1200" dirty="0" err="1" smtClean="0"/>
              <a:t>mangeuse</a:t>
            </a:r>
            <a:r>
              <a:rPr lang="pt-BR" sz="1200" dirty="0" smtClean="0"/>
              <a:t> d’</a:t>
            </a:r>
            <a:r>
              <a:rPr lang="pt-BR" sz="1200" dirty="0" err="1" smtClean="0"/>
              <a:t>hommes</a:t>
            </a:r>
            <a:r>
              <a:rPr lang="pt-BR" sz="1200" dirty="0" smtClean="0"/>
              <a:t>”. p. 589</a:t>
            </a:r>
            <a:endParaRPr lang="fr-FR" sz="1200" dirty="0"/>
          </a:p>
        </p:txBody>
      </p:sp>
      <p:sp>
        <p:nvSpPr>
          <p:cNvPr id="4" name="Espaço Reservado para Texto 3"/>
          <p:cNvSpPr>
            <a:spLocks noGrp="1"/>
          </p:cNvSpPr>
          <p:nvPr>
            <p:ph type="body" sz="half" idx="2"/>
          </p:nvPr>
        </p:nvSpPr>
        <p:spPr>
          <a:xfrm>
            <a:off x="8549640" y="685800"/>
            <a:ext cx="3200400" cy="5029200"/>
          </a:xfrm>
        </p:spPr>
        <p:txBody>
          <a:bodyPr>
            <a:normAutofit/>
          </a:bodyPr>
          <a:lstStyle/>
          <a:p>
            <a:pPr marL="285750" indent="-285750">
              <a:buFont typeface="Arial" charset="0"/>
              <a:buChar char="•"/>
            </a:pPr>
            <a:r>
              <a:rPr lang="fr-FR" sz="2000" dirty="0" smtClean="0"/>
              <a:t>Pour Barthes, cette recherche bibliographique et aussi </a:t>
            </a:r>
            <a:r>
              <a:rPr lang="fr-FR" sz="2000" i="1" dirty="0" smtClean="0"/>
              <a:t>in vivo </a:t>
            </a:r>
            <a:r>
              <a:rPr lang="fr-FR" sz="2000" dirty="0" smtClean="0"/>
              <a:t>sur les th</a:t>
            </a:r>
            <a:r>
              <a:rPr lang="fr-FR" sz="2000" dirty="0" smtClean="0"/>
              <a:t>éâtre n’aboutirait à rien si elle n’était que de la description et de la r</a:t>
            </a:r>
            <a:r>
              <a:rPr lang="pt-BR" sz="2000" dirty="0" smtClean="0"/>
              <a:t>é</a:t>
            </a:r>
            <a:r>
              <a:rPr lang="fr-FR" sz="2000" dirty="0" smtClean="0"/>
              <a:t>p</a:t>
            </a:r>
            <a:r>
              <a:rPr lang="pt-BR" sz="2000" dirty="0" smtClean="0"/>
              <a:t>é</a:t>
            </a:r>
            <a:r>
              <a:rPr lang="fr-FR" sz="2000" dirty="0" err="1" smtClean="0"/>
              <a:t>tition</a:t>
            </a:r>
            <a:r>
              <a:rPr lang="fr-FR" sz="2000" dirty="0" smtClean="0"/>
              <a:t> de choses vues dans la réalité.</a:t>
            </a:r>
          </a:p>
          <a:p>
            <a:pPr marL="285750" indent="-285750">
              <a:buFont typeface="Arial" charset="0"/>
              <a:buChar char="•"/>
            </a:pPr>
            <a:r>
              <a:rPr lang="fr-FR" sz="2000" dirty="0" smtClean="0"/>
              <a:t>Tout ce matériel doit devenir un </a:t>
            </a:r>
            <a:r>
              <a:rPr lang="fr-FR" sz="2000" dirty="0" smtClean="0">
                <a:solidFill>
                  <a:schemeClr val="tx1"/>
                </a:solidFill>
              </a:rPr>
              <a:t>th</a:t>
            </a:r>
            <a:r>
              <a:rPr lang="pt-BR" sz="2000" dirty="0" err="1" smtClean="0">
                <a:solidFill>
                  <a:schemeClr val="tx1"/>
                </a:solidFill>
              </a:rPr>
              <a:t>ème</a:t>
            </a:r>
            <a:r>
              <a:rPr lang="fr-FR" sz="2000" dirty="0" smtClean="0">
                <a:solidFill>
                  <a:schemeClr val="tx1"/>
                </a:solidFill>
              </a:rPr>
              <a:t>, </a:t>
            </a:r>
            <a:r>
              <a:rPr lang="fr-FR" sz="2000" dirty="0" smtClean="0"/>
              <a:t>qui </a:t>
            </a:r>
            <a:r>
              <a:rPr lang="fr-FR" sz="2000" dirty="0" smtClean="0">
                <a:solidFill>
                  <a:schemeClr val="tx1"/>
                </a:solidFill>
              </a:rPr>
              <a:t>n’est pas un indice de réalité</a:t>
            </a:r>
            <a:r>
              <a:rPr lang="fr-FR" sz="2000" dirty="0" smtClean="0"/>
              <a:t>, mais une déformation de la réalité</a:t>
            </a:r>
            <a:r>
              <a:rPr lang="pt-BR" dirty="0" smtClean="0"/>
              <a:t>.</a:t>
            </a:r>
            <a:endParaRPr lang="fr-FR" dirty="0"/>
          </a:p>
        </p:txBody>
      </p:sp>
    </p:spTree>
    <p:extLst>
      <p:ext uri="{BB962C8B-B14F-4D97-AF65-F5344CB8AC3E}">
        <p14:creationId xmlns:p14="http://schemas.microsoft.com/office/powerpoint/2010/main" val="10808831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ira">
  <a:themeElements>
    <a:clrScheme name="Tipo de Madei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i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i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346</TotalTime>
  <Words>1817</Words>
  <Application>Microsoft Macintosh PowerPoint</Application>
  <PresentationFormat>Widescreen</PresentationFormat>
  <Paragraphs>99</Paragraphs>
  <Slides>14</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14</vt:i4>
      </vt:variant>
    </vt:vector>
  </HeadingPairs>
  <TitlesOfParts>
    <vt:vector size="21" baseType="lpstr">
      <vt:lpstr>Calibri</vt:lpstr>
      <vt:lpstr>Rockwell</vt:lpstr>
      <vt:lpstr>Rockwell Condensed</vt:lpstr>
      <vt:lpstr>Rockwell Extra Bold</vt:lpstr>
      <vt:lpstr>Wingdings</vt:lpstr>
      <vt:lpstr>Arial</vt:lpstr>
      <vt:lpstr>Tipo de Madeira</vt:lpstr>
      <vt:lpstr>NanA,  de émile zola</vt:lpstr>
      <vt:lpstr>Sommaire</vt:lpstr>
      <vt:lpstr>1. Émile zola, l’écrivain experimental</vt:lpstr>
      <vt:lpstr>Apresentação do PowerPoint</vt:lpstr>
      <vt:lpstr>Apresentação do PowerPoint</vt:lpstr>
      <vt:lpstr>2. Les rougon-macquart</vt:lpstr>
      <vt:lpstr>Arbre généalogique des rougon-macquart</vt:lpstr>
      <vt:lpstr>3. Ce que barthes dit de nanA</vt:lpstr>
      <vt:lpstr>Apresentação do PowerPoint</vt:lpstr>
      <vt:lpstr>Apresentação do PowerPoint</vt:lpstr>
      <vt:lpstr>4. Adaptation cinématographique</vt:lpstr>
      <vt:lpstr>Apresentação do PowerPoint</vt:lpstr>
      <vt:lpstr>5. Nana, de jean renoir</vt:lpstr>
      <vt:lpstr>6. Exercice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Naná,  de émile zola</dc:title>
  <dc:creator>Claudia Consuelo Amigo Pino</dc:creator>
  <cp:lastModifiedBy>Claudia Consuelo Amigo Pino</cp:lastModifiedBy>
  <cp:revision>34</cp:revision>
  <dcterms:created xsi:type="dcterms:W3CDTF">2016-06-22T21:52:46Z</dcterms:created>
  <dcterms:modified xsi:type="dcterms:W3CDTF">2016-06-23T20:36:16Z</dcterms:modified>
</cp:coreProperties>
</file>