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6" r:id="rId2"/>
    <p:sldId id="274" r:id="rId3"/>
    <p:sldId id="262" r:id="rId4"/>
    <p:sldId id="313" r:id="rId5"/>
    <p:sldId id="310" r:id="rId6"/>
    <p:sldId id="272" r:id="rId7"/>
    <p:sldId id="264" r:id="rId8"/>
    <p:sldId id="303" r:id="rId9"/>
    <p:sldId id="315" r:id="rId10"/>
    <p:sldId id="328" r:id="rId11"/>
    <p:sldId id="319" r:id="rId12"/>
    <p:sldId id="320" r:id="rId13"/>
    <p:sldId id="265" r:id="rId14"/>
    <p:sldId id="267" r:id="rId15"/>
    <p:sldId id="268" r:id="rId16"/>
    <p:sldId id="269" r:id="rId17"/>
    <p:sldId id="270" r:id="rId18"/>
    <p:sldId id="329" r:id="rId19"/>
    <p:sldId id="316" r:id="rId20"/>
    <p:sldId id="259" r:id="rId21"/>
    <p:sldId id="311" r:id="rId22"/>
    <p:sldId id="304" r:id="rId23"/>
    <p:sldId id="305" r:id="rId24"/>
    <p:sldId id="325" r:id="rId25"/>
    <p:sldId id="326" r:id="rId26"/>
    <p:sldId id="273" r:id="rId27"/>
    <p:sldId id="306" r:id="rId28"/>
    <p:sldId id="312" r:id="rId29"/>
    <p:sldId id="330" r:id="rId30"/>
    <p:sldId id="331" r:id="rId31"/>
    <p:sldId id="332" r:id="rId32"/>
    <p:sldId id="285" r:id="rId33"/>
    <p:sldId id="283" r:id="rId34"/>
    <p:sldId id="302" r:id="rId35"/>
    <p:sldId id="324" r:id="rId36"/>
    <p:sldId id="263" r:id="rId37"/>
    <p:sldId id="284" r:id="rId38"/>
    <p:sldId id="275" r:id="rId39"/>
    <p:sldId id="322" r:id="rId40"/>
    <p:sldId id="323" r:id="rId41"/>
    <p:sldId id="309" r:id="rId42"/>
    <p:sldId id="271" r:id="rId43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85197" autoAdjust="0"/>
  </p:normalViewPr>
  <p:slideViewPr>
    <p:cSldViewPr>
      <p:cViewPr>
        <p:scale>
          <a:sx n="66" d="100"/>
          <a:sy n="66" d="100"/>
        </p:scale>
        <p:origin x="912" y="-22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E674206-B30B-431E-AA39-65217F09F50C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17535B-782C-4D3A-82F0-3921105D1C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dirty="0" smtClean="0"/>
              <a:t>Alguns ratos foram </a:t>
            </a:r>
            <a:r>
              <a:rPr lang="pt-BR" dirty="0" err="1" smtClean="0"/>
              <a:t>perfundidos</a:t>
            </a:r>
            <a:r>
              <a:rPr lang="pt-BR" dirty="0" smtClean="0"/>
              <a:t> logo após o </a:t>
            </a:r>
            <a:r>
              <a:rPr lang="pt-BR" dirty="0" err="1" smtClean="0"/>
              <a:t>perido</a:t>
            </a:r>
            <a:r>
              <a:rPr lang="pt-BR" dirty="0" smtClean="0"/>
              <a:t> de 40 dias (1 </a:t>
            </a:r>
            <a:r>
              <a:rPr lang="pt-BR" dirty="0" err="1" smtClean="0"/>
              <a:t>day</a:t>
            </a:r>
            <a:r>
              <a:rPr lang="pt-BR" dirty="0" smtClean="0"/>
              <a:t> </a:t>
            </a:r>
            <a:r>
              <a:rPr lang="pt-BR" dirty="0" err="1" smtClean="0"/>
              <a:t>pi</a:t>
            </a:r>
            <a:r>
              <a:rPr lang="pt-BR" dirty="0" smtClean="0"/>
              <a:t>)</a:t>
            </a:r>
          </a:p>
          <a:p>
            <a:pPr eaLnBrk="1" hangingPunct="1"/>
            <a:r>
              <a:rPr lang="pt-BR" dirty="0" smtClean="0"/>
              <a:t>Outros passaram por 5 dias de testes no labirinto </a:t>
            </a:r>
            <a:r>
              <a:rPr lang="pt-BR" dirty="0" err="1" smtClean="0"/>
              <a:t>aquatico</a:t>
            </a:r>
            <a:r>
              <a:rPr lang="pt-BR" dirty="0" smtClean="0"/>
              <a:t> (4 </a:t>
            </a:r>
            <a:r>
              <a:rPr lang="pt-BR" dirty="0" err="1" smtClean="0"/>
              <a:t>weeks</a:t>
            </a:r>
            <a:r>
              <a:rPr lang="pt-BR" dirty="0" smtClean="0"/>
              <a:t> </a:t>
            </a:r>
            <a:r>
              <a:rPr lang="pt-BR" dirty="0" err="1" smtClean="0"/>
              <a:t>pi</a:t>
            </a:r>
            <a:r>
              <a:rPr lang="pt-BR" dirty="0" smtClean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AF91C-25F1-46AC-B10F-70361B1BF9DA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535B-782C-4D3A-82F0-3921105D1C76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535B-782C-4D3A-82F0-3921105D1C76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10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o cérebro gera medidas</a:t>
            </a:r>
            <a:r>
              <a:rPr lang="pt-BR" baseline="0" dirty="0" smtClean="0"/>
              <a:t> que </a:t>
            </a:r>
            <a:r>
              <a:rPr lang="pt-BR" baseline="0" dirty="0" err="1" smtClean="0"/>
              <a:t>compoem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inteligencia</a:t>
            </a:r>
            <a:r>
              <a:rPr lang="pt-BR" baseline="0" dirty="0" smtClean="0"/>
              <a:t> geral?</a:t>
            </a:r>
          </a:p>
          <a:p>
            <a:r>
              <a:rPr lang="pt-BR" sz="1300" dirty="0" err="1" smtClean="0"/>
              <a:t>Beere</a:t>
            </a:r>
            <a:r>
              <a:rPr lang="pt-BR" sz="1300" dirty="0" smtClean="0"/>
              <a:t> 2006 mostra que professores são </a:t>
            </a:r>
            <a:r>
              <a:rPr lang="pt-BR" sz="1300" dirty="0" err="1" smtClean="0"/>
              <a:t>insatisfeitors</a:t>
            </a:r>
            <a:r>
              <a:rPr lang="pt-BR" sz="1300" dirty="0" smtClean="0"/>
              <a:t> com a </a:t>
            </a:r>
            <a:r>
              <a:rPr lang="pt-BR" sz="1300" dirty="0" err="1" smtClean="0"/>
              <a:t>ausencia</a:t>
            </a:r>
            <a:r>
              <a:rPr lang="pt-BR" sz="1300" dirty="0" smtClean="0"/>
              <a:t> de </a:t>
            </a:r>
            <a:r>
              <a:rPr lang="pt-BR" sz="1300" dirty="0" err="1" smtClean="0"/>
              <a:t>efetios</a:t>
            </a:r>
            <a:r>
              <a:rPr lang="pt-BR" sz="1300" dirty="0" smtClean="0"/>
              <a:t> de longo prazo da </a:t>
            </a:r>
            <a:r>
              <a:rPr lang="pt-BR" sz="1300" dirty="0" err="1" smtClean="0"/>
              <a:t>aplicacao</a:t>
            </a:r>
            <a:r>
              <a:rPr lang="pt-BR" sz="1300" dirty="0" smtClean="0"/>
              <a:t> da teoria de MI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535B-782C-4D3A-82F0-3921105D1C76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Thirst kicks in long before lack of water affects brain function. Drinking water in class may improve performance because it creates mini-breaks that help with focus.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535B-782C-4D3A-82F0-3921105D1C76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18838-55E0-42C6-80B1-83338E92A521}" type="datetimeFigureOut">
              <a:rPr lang="pt-BR" smtClean="0"/>
              <a:pPr/>
              <a:t>30/03/2022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2D07-1CD7-4A05-A010-3EC0DE4DAB5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/>
          <a:lstStyle/>
          <a:p>
            <a:pPr algn="l"/>
            <a:r>
              <a:rPr lang="pt-BR" dirty="0" err="1" smtClean="0"/>
              <a:t>Neuromito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5496" y="3645024"/>
            <a:ext cx="6400800" cy="1752600"/>
          </a:xfrm>
        </p:spPr>
        <p:txBody>
          <a:bodyPr/>
          <a:lstStyle/>
          <a:p>
            <a:pPr algn="l"/>
            <a:r>
              <a:rPr lang="pt-BR" dirty="0" smtClean="0"/>
              <a:t>Mirella Gualtieri</a:t>
            </a:r>
          </a:p>
          <a:p>
            <a:pPr algn="l"/>
            <a:r>
              <a:rPr lang="pt-BR" dirty="0" smtClean="0"/>
              <a:t>P-USP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762000" y="3501008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674712" y="2276872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483768" y="1844824"/>
            <a:ext cx="394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PSE 5140. </a:t>
            </a:r>
            <a:r>
              <a:rPr lang="pt-BR" dirty="0" err="1" smtClean="0"/>
              <a:t>Neuroiencias</a:t>
            </a:r>
            <a:r>
              <a:rPr lang="pt-BR" dirty="0" smtClean="0"/>
              <a:t> e Aprendizagem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/>
              <a:t>Neurogênese</a:t>
            </a:r>
            <a:r>
              <a:rPr lang="pt-BR" dirty="0"/>
              <a:t> no cérebro adulto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Neurônios gerados na zona </a:t>
            </a:r>
            <a:r>
              <a:rPr lang="pt-BR" dirty="0" err="1"/>
              <a:t>subventircular</a:t>
            </a:r>
            <a:r>
              <a:rPr lang="pt-BR" dirty="0"/>
              <a:t> (SVZ) </a:t>
            </a:r>
            <a:r>
              <a:rPr lang="pt-BR" dirty="0" smtClean="0"/>
              <a:t>incorporados ao BULBO</a:t>
            </a:r>
            <a:endParaRPr lang="pt-B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/>
              <a:t>via </a:t>
            </a:r>
            <a:r>
              <a:rPr lang="pt-BR" dirty="0"/>
              <a:t>migratória </a:t>
            </a:r>
            <a:r>
              <a:rPr lang="pt-BR" dirty="0" err="1"/>
              <a:t>rostral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 descr="Neurogenesis in the subventricular zone (SVZ)/olfactory bulb (OB) system. Top panel: a sagittal view of a rodent brain showing the sites of neurogenesis in the SVZ/OB system is given. Cells proliferate mainly in the SVZ, migrate along the rostral migratory stream (RMS) to reach the OB, where they migrate radially and undergo terminal differentiation. Bottom panel: a sequence of cell types involved in neuronal lineage and specific markers allowing cell identification are presented. Markers appearing in bold are specific to each stage (see text for further detail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60" y="1573303"/>
            <a:ext cx="5826340" cy="457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539552" y="6178078"/>
            <a:ext cx="7254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/>
              <a:t>Abrous</a:t>
            </a:r>
            <a:r>
              <a:rPr lang="pt-BR" dirty="0"/>
              <a:t>, </a:t>
            </a:r>
            <a:r>
              <a:rPr lang="pt-BR" dirty="0" err="1"/>
              <a:t>Djoher</a:t>
            </a:r>
            <a:r>
              <a:rPr lang="pt-BR" dirty="0"/>
              <a:t> &amp; </a:t>
            </a:r>
            <a:r>
              <a:rPr lang="pt-BR" dirty="0" err="1"/>
              <a:t>Koehl</a:t>
            </a:r>
            <a:r>
              <a:rPr lang="pt-BR" dirty="0"/>
              <a:t>, Muriel &amp; Moal, Michel. (2005). </a:t>
            </a:r>
            <a:r>
              <a:rPr lang="pt-BR" dirty="0" err="1"/>
              <a:t>Adult</a:t>
            </a:r>
            <a:r>
              <a:rPr lang="pt-BR" dirty="0"/>
              <a:t> </a:t>
            </a:r>
            <a:r>
              <a:rPr lang="pt-BR" dirty="0" err="1"/>
              <a:t>Neurogenesis</a:t>
            </a:r>
            <a:r>
              <a:rPr lang="pt-BR" dirty="0"/>
              <a:t>: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Precursors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Network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Physiology</a:t>
            </a:r>
            <a:r>
              <a:rPr lang="pt-BR" dirty="0"/>
              <a:t>. </a:t>
            </a:r>
            <a:r>
              <a:rPr lang="pt-BR" dirty="0" err="1"/>
              <a:t>Physiological</a:t>
            </a:r>
            <a:r>
              <a:rPr lang="pt-BR" dirty="0"/>
              <a:t> </a:t>
            </a:r>
            <a:r>
              <a:rPr lang="pt-BR" dirty="0" err="1"/>
              <a:t>reviews</a:t>
            </a:r>
            <a:r>
              <a:rPr lang="pt-BR" dirty="0"/>
              <a:t>. 85. 523-69. </a:t>
            </a:r>
          </a:p>
        </p:txBody>
      </p:sp>
    </p:spTree>
    <p:extLst>
      <p:ext uri="{BB962C8B-B14F-4D97-AF65-F5344CB8AC3E}">
        <p14:creationId xmlns:p14="http://schemas.microsoft.com/office/powerpoint/2010/main" val="48757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/>
          <a:srcRect l="15036" t="38660" r="37715" b="18500"/>
          <a:stretch>
            <a:fillRect/>
          </a:stretch>
        </p:blipFill>
        <p:spPr bwMode="auto">
          <a:xfrm>
            <a:off x="339725" y="1149350"/>
            <a:ext cx="610393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dirty="0" err="1" smtClean="0"/>
              <a:t>Neurogênese</a:t>
            </a:r>
            <a:r>
              <a:rPr lang="pt-BR" dirty="0" smtClean="0"/>
              <a:t> no cérebro adulto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467544" y="1235641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5229225"/>
            <a:ext cx="8229600" cy="15446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i="1" dirty="0" err="1" smtClean="0">
                <a:latin typeface="Arial" charset="0"/>
                <a:cs typeface="Arial" charset="0"/>
              </a:rPr>
              <a:t>BrdU</a:t>
            </a:r>
            <a:r>
              <a:rPr lang="pt-BR" sz="2800" i="1" dirty="0" smtClean="0">
                <a:latin typeface="Arial" charset="0"/>
                <a:cs typeface="Arial" charset="0"/>
              </a:rPr>
              <a:t> – </a:t>
            </a:r>
            <a:r>
              <a:rPr lang="pt-BR" sz="2800" i="1" dirty="0" err="1" smtClean="0">
                <a:latin typeface="Arial" charset="0"/>
                <a:cs typeface="Arial" charset="0"/>
              </a:rPr>
              <a:t>bromodeoxiuridina</a:t>
            </a:r>
            <a:r>
              <a:rPr lang="pt-BR" sz="2800" i="1" dirty="0" smtClean="0">
                <a:latin typeface="Arial" charset="0"/>
                <a:cs typeface="Arial" charset="0"/>
              </a:rPr>
              <a:t> </a:t>
            </a:r>
            <a:r>
              <a:rPr lang="pt-BR" sz="2800" dirty="0" smtClean="0">
                <a:latin typeface="Arial" charset="0"/>
                <a:cs typeface="Arial" charset="0"/>
              </a:rPr>
              <a:t>injetada nos 1 dias finais da exposição a cada ambiente.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31100" t="36140" r="32045" b="29840"/>
          <a:stretch>
            <a:fillRect/>
          </a:stretch>
        </p:blipFill>
        <p:spPr bwMode="auto">
          <a:xfrm>
            <a:off x="508000" y="1341438"/>
            <a:ext cx="56165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smtClean="0"/>
              <a:t>Neurogênese no cérebro adulto</a:t>
            </a:r>
          </a:p>
        </p:txBody>
      </p:sp>
      <p:sp>
        <p:nvSpPr>
          <p:cNvPr id="4403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mtClean="0">
                <a:latin typeface="Arial" charset="0"/>
                <a:cs typeface="Arial" charset="0"/>
              </a:rPr>
              <a:t>Rota no labirinto (water maze)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67544" y="1235641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Mito – </a:t>
            </a:r>
            <a:r>
              <a:rPr lang="en-GB" dirty="0" smtClean="0">
                <a:solidFill>
                  <a:srgbClr val="FF0000"/>
                </a:solidFill>
              </a:rPr>
              <a:t>Brain </a:t>
            </a:r>
            <a:r>
              <a:rPr lang="en-GB" dirty="0">
                <a:solidFill>
                  <a:srgbClr val="FF0000"/>
                </a:solidFill>
              </a:rPr>
              <a:t>Gym</a:t>
            </a:r>
            <a:r>
              <a:rPr lang="en-GB" dirty="0" smtClean="0">
                <a:solidFill>
                  <a:srgbClr val="FF0000"/>
                </a:solidFill>
              </a:rPr>
              <a:t>®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1340768"/>
            <a:ext cx="6768752" cy="4525963"/>
          </a:xfrm>
        </p:spPr>
        <p:txBody>
          <a:bodyPr>
            <a:normAutofit/>
          </a:bodyPr>
          <a:lstStyle/>
          <a:p>
            <a:pPr lvl="1"/>
            <a:r>
              <a:rPr lang="en-GB" dirty="0" err="1" smtClean="0">
                <a:solidFill>
                  <a:srgbClr val="C00000"/>
                </a:solidFill>
              </a:rPr>
              <a:t>Equilibrar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atividfade</a:t>
            </a:r>
            <a:r>
              <a:rPr lang="en-GB" dirty="0" smtClean="0">
                <a:solidFill>
                  <a:srgbClr val="C00000"/>
                </a:solidFill>
              </a:rPr>
              <a:t> dos </a:t>
            </a:r>
            <a:r>
              <a:rPr lang="en-GB" dirty="0" err="1" smtClean="0">
                <a:solidFill>
                  <a:srgbClr val="C00000"/>
                </a:solidFill>
              </a:rPr>
              <a:t>hemiférios</a:t>
            </a:r>
            <a:r>
              <a:rPr lang="en-GB" dirty="0" smtClean="0">
                <a:solidFill>
                  <a:srgbClr val="C00000"/>
                </a:solidFill>
              </a:rPr>
              <a:t> para que </a:t>
            </a:r>
            <a:r>
              <a:rPr lang="en-GB" dirty="0" err="1" smtClean="0">
                <a:solidFill>
                  <a:srgbClr val="C00000"/>
                </a:solidFill>
              </a:rPr>
              <a:t>trabalhem</a:t>
            </a:r>
            <a:r>
              <a:rPr lang="en-GB" dirty="0" smtClean="0">
                <a:solidFill>
                  <a:srgbClr val="C00000"/>
                </a:solidFill>
              </a:rPr>
              <a:t> de </a:t>
            </a:r>
            <a:r>
              <a:rPr lang="en-GB" dirty="0" err="1" smtClean="0">
                <a:solidFill>
                  <a:srgbClr val="C00000"/>
                </a:solidFill>
              </a:rPr>
              <a:t>modo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integrado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 err="1" smtClean="0">
                <a:solidFill>
                  <a:srgbClr val="C00000"/>
                </a:solidFill>
              </a:rPr>
              <a:t>Melhor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aprendizagem</a:t>
            </a:r>
            <a:endParaRPr lang="en-GB" dirty="0">
              <a:solidFill>
                <a:srgbClr val="C00000"/>
              </a:solidFill>
            </a:endParaRP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(Dennison,1981</a:t>
            </a:r>
            <a:r>
              <a:rPr lang="pt-BR" dirty="0">
                <a:solidFill>
                  <a:srgbClr val="C00000"/>
                </a:solidFill>
              </a:rPr>
              <a:t>).</a:t>
            </a:r>
            <a:endParaRPr lang="en-GB" dirty="0" smtClean="0">
              <a:solidFill>
                <a:srgbClr val="C00000"/>
              </a:solidFill>
            </a:endParaRPr>
          </a:p>
          <a:p>
            <a:pPr marL="758825" lvl="1">
              <a:lnSpc>
                <a:spcPct val="90000"/>
              </a:lnSpc>
            </a:pPr>
            <a:endParaRPr lang="en-GB" dirty="0" smtClean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2664296" cy="177619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t="31100" r="16926" b="8701"/>
          <a:stretch/>
        </p:blipFill>
        <p:spPr>
          <a:xfrm>
            <a:off x="257178" y="3424385"/>
            <a:ext cx="8629643" cy="3517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Dominância cerebral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Orton</a:t>
            </a:r>
            <a:r>
              <a:rPr lang="pt-BR" dirty="0"/>
              <a:t>, </a:t>
            </a:r>
            <a:r>
              <a:rPr lang="pt-BR" dirty="0" smtClean="0"/>
              <a:t>1937</a:t>
            </a:r>
          </a:p>
          <a:p>
            <a:pPr lvl="1"/>
            <a:r>
              <a:rPr lang="pt-BR" dirty="0" smtClean="0"/>
              <a:t>Problema de leitura devidos à ausência de  dominância</a:t>
            </a:r>
          </a:p>
          <a:p>
            <a:r>
              <a:rPr lang="pt-BR" dirty="0" err="1" smtClean="0"/>
              <a:t>Turkeltaub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/>
              <a:t>al., </a:t>
            </a:r>
            <a:r>
              <a:rPr lang="pt-BR" dirty="0" smtClean="0"/>
              <a:t>2003</a:t>
            </a:r>
          </a:p>
          <a:p>
            <a:pPr lvl="1"/>
            <a:r>
              <a:rPr lang="pt-BR" dirty="0" err="1" smtClean="0"/>
              <a:t>Lateralização</a:t>
            </a:r>
            <a:r>
              <a:rPr lang="pt-BR" dirty="0" smtClean="0"/>
              <a:t> (bilateral para esquerda) com aquisição leitura</a:t>
            </a:r>
          </a:p>
          <a:p>
            <a:pPr lvl="2"/>
            <a:r>
              <a:rPr lang="pt-BR" dirty="0" smtClean="0"/>
              <a:t>Mais lenta em alunos com dificuldade de leitura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dirty="0" smtClean="0"/>
              <a:t>Teoria </a:t>
            </a:r>
            <a:r>
              <a:rPr lang="pt-BR" dirty="0" err="1" smtClean="0"/>
              <a:t>Doman–Delacato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Ontogênese recapitula filogênese</a:t>
            </a:r>
          </a:p>
          <a:p>
            <a:pPr lvl="1"/>
            <a:r>
              <a:rPr lang="pt-BR" dirty="0" err="1">
                <a:solidFill>
                  <a:srgbClr val="C00000"/>
                </a:solidFill>
              </a:rPr>
              <a:t>Doman</a:t>
            </a:r>
            <a:r>
              <a:rPr lang="pt-BR" dirty="0">
                <a:solidFill>
                  <a:srgbClr val="C00000"/>
                </a:solidFill>
              </a:rPr>
              <a:t>, 1968 </a:t>
            </a:r>
            <a:endParaRPr lang="pt-BR" dirty="0" smtClean="0">
              <a:solidFill>
                <a:srgbClr val="C00000"/>
              </a:solidFill>
            </a:endParaRPr>
          </a:p>
          <a:p>
            <a:pPr lvl="2"/>
            <a:r>
              <a:rPr lang="pt-BR" dirty="0" smtClean="0">
                <a:solidFill>
                  <a:srgbClr val="C00000"/>
                </a:solidFill>
              </a:rPr>
              <a:t>Bom estado neurológico depende  da aquisição de habilidades motoras específicas</a:t>
            </a:r>
          </a:p>
          <a:p>
            <a:pPr lvl="2"/>
            <a:r>
              <a:rPr lang="pt-BR" dirty="0" smtClean="0">
                <a:solidFill>
                  <a:srgbClr val="C00000"/>
                </a:solidFill>
              </a:rPr>
              <a:t>Programa exercícios </a:t>
            </a:r>
            <a:r>
              <a:rPr lang="pt-BR" dirty="0" smtClean="0">
                <a:solidFill>
                  <a:srgbClr val="C00000"/>
                </a:solidFill>
              </a:rPr>
              <a:t>melhora </a:t>
            </a:r>
            <a:r>
              <a:rPr lang="pt-BR" dirty="0" smtClean="0">
                <a:solidFill>
                  <a:srgbClr val="C00000"/>
                </a:solidFill>
              </a:rPr>
              <a:t>desempenho </a:t>
            </a:r>
            <a:r>
              <a:rPr lang="pt-BR" dirty="0" err="1" smtClean="0">
                <a:solidFill>
                  <a:srgbClr val="C00000"/>
                </a:solidFill>
              </a:rPr>
              <a:t>academico</a:t>
            </a:r>
            <a:endParaRPr lang="pt-BR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Contradito por</a:t>
            </a:r>
          </a:p>
          <a:p>
            <a:pPr lvl="1"/>
            <a:r>
              <a:rPr lang="fr-FR" dirty="0" smtClean="0"/>
              <a:t>Chapanis</a:t>
            </a:r>
            <a:r>
              <a:rPr lang="fr-FR" dirty="0"/>
              <a:t>, 1982; Cohen et al., </a:t>
            </a:r>
            <a:r>
              <a:rPr lang="fr-FR" dirty="0" smtClean="0"/>
              <a:t>1970; </a:t>
            </a:r>
            <a:r>
              <a:rPr lang="en-US" dirty="0" smtClean="0"/>
              <a:t>Cummins</a:t>
            </a:r>
            <a:r>
              <a:rPr lang="en-US" dirty="0"/>
              <a:t>, 1988; Robbins and Glass, </a:t>
            </a:r>
            <a:r>
              <a:rPr lang="en-US" dirty="0" smtClean="0"/>
              <a:t>1968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Programa de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Problemas de aprendizagem baseados na falta de integração de habilidades visuais, auditivas e motoras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Programa de exercícios</a:t>
            </a:r>
          </a:p>
          <a:p>
            <a:r>
              <a:rPr lang="en-US" dirty="0" err="1" smtClean="0"/>
              <a:t>Exercício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é </a:t>
            </a:r>
            <a:r>
              <a:rPr lang="en-US" dirty="0" err="1" smtClean="0"/>
              <a:t>benéfico</a:t>
            </a:r>
            <a:endParaRPr lang="en-US" dirty="0" smtClean="0"/>
          </a:p>
          <a:p>
            <a:pPr lvl="1"/>
            <a:r>
              <a:rPr lang="en-US" dirty="0" err="1" smtClean="0"/>
              <a:t>Condicionamento</a:t>
            </a:r>
            <a:r>
              <a:rPr lang="en-US" dirty="0" smtClean="0"/>
              <a:t> cardiovascular</a:t>
            </a:r>
          </a:p>
          <a:p>
            <a:pPr lvl="2"/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cognitivas</a:t>
            </a:r>
            <a:endParaRPr lang="en-US" dirty="0" smtClean="0"/>
          </a:p>
          <a:p>
            <a:r>
              <a:rPr lang="pt-BR" dirty="0" smtClean="0"/>
              <a:t>Ineficiência do programa</a:t>
            </a:r>
          </a:p>
          <a:p>
            <a:pPr lvl="1"/>
            <a:r>
              <a:rPr lang="pt-BR" dirty="0" err="1" smtClean="0"/>
              <a:t>Arter</a:t>
            </a:r>
            <a:r>
              <a:rPr lang="pt-BR" dirty="0" smtClean="0"/>
              <a:t> &amp; </a:t>
            </a:r>
            <a:r>
              <a:rPr lang="pt-BR" dirty="0" err="1" smtClean="0"/>
              <a:t>Jenkins</a:t>
            </a:r>
            <a:r>
              <a:rPr lang="pt-BR" dirty="0" smtClean="0"/>
              <a:t>, 1979; </a:t>
            </a:r>
            <a:r>
              <a:rPr lang="pt-BR" dirty="0" err="1" smtClean="0"/>
              <a:t>Bochner</a:t>
            </a:r>
            <a:r>
              <a:rPr lang="pt-BR" dirty="0" smtClean="0"/>
              <a:t>, 1978; Cohen, 1969; </a:t>
            </a:r>
            <a:r>
              <a:rPr lang="pt-BR" dirty="0" err="1" smtClean="0"/>
              <a:t>Hammill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al., 1974; </a:t>
            </a:r>
            <a:r>
              <a:rPr lang="en-US" dirty="0" err="1" smtClean="0"/>
              <a:t>Kavale</a:t>
            </a:r>
            <a:r>
              <a:rPr lang="en-US" dirty="0" smtClean="0"/>
              <a:t> &amp; </a:t>
            </a:r>
            <a:r>
              <a:rPr lang="en-US" dirty="0" err="1" smtClean="0"/>
              <a:t>Forness</a:t>
            </a:r>
            <a:r>
              <a:rPr lang="en-US" dirty="0" smtClean="0"/>
              <a:t>, 1987; Sullivan, 1972</a:t>
            </a:r>
          </a:p>
          <a:p>
            <a:pPr lvl="2"/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Programa de 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Década 1980</a:t>
            </a:r>
          </a:p>
          <a:p>
            <a:r>
              <a:rPr lang="pt-BR" dirty="0" smtClean="0"/>
              <a:t>Reynolds </a:t>
            </a:r>
            <a:r>
              <a:rPr lang="pt-BR" dirty="0" err="1"/>
              <a:t>et</a:t>
            </a:r>
            <a:r>
              <a:rPr lang="pt-BR" dirty="0"/>
              <a:t> al., </a:t>
            </a:r>
            <a:r>
              <a:rPr lang="pt-BR" dirty="0" smtClean="0"/>
              <a:t>2003. </a:t>
            </a:r>
            <a:r>
              <a:rPr lang="pt-BR" i="1" dirty="0" err="1" smtClean="0"/>
              <a:t>Dyslexia</a:t>
            </a:r>
            <a:endParaRPr lang="pt-BR" i="1" dirty="0" smtClean="0"/>
          </a:p>
          <a:p>
            <a:pPr lvl="1"/>
            <a:r>
              <a:rPr lang="pt-BR" dirty="0" smtClean="0"/>
              <a:t>Treinamento </a:t>
            </a:r>
            <a:r>
              <a:rPr lang="pt-BR" dirty="0" err="1" smtClean="0"/>
              <a:t>perceptuo</a:t>
            </a:r>
            <a:r>
              <a:rPr lang="pt-BR" dirty="0" smtClean="0"/>
              <a:t>-motor parra melhorar problemas de leitura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Graves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metodológicos</a:t>
            </a:r>
            <a:endParaRPr lang="pt-BR" dirty="0" smtClean="0"/>
          </a:p>
          <a:p>
            <a:pPr lvl="1"/>
            <a:r>
              <a:rPr lang="pt-BR" dirty="0" smtClean="0"/>
              <a:t>Rack, 2003; Richards et al., 2003; </a:t>
            </a:r>
            <a:r>
              <a:rPr lang="pt-BR" dirty="0" err="1" smtClean="0"/>
              <a:t>Singleton</a:t>
            </a:r>
            <a:r>
              <a:rPr lang="pt-BR" dirty="0" smtClean="0"/>
              <a:t> </a:t>
            </a:r>
            <a:r>
              <a:rPr lang="en-US" dirty="0" smtClean="0"/>
              <a:t>and Stuart, 2003; </a:t>
            </a:r>
            <a:r>
              <a:rPr lang="en-US" dirty="0" err="1" smtClean="0"/>
              <a:t>Snowling</a:t>
            </a:r>
            <a:r>
              <a:rPr lang="en-US" dirty="0" smtClean="0"/>
              <a:t> and </a:t>
            </a:r>
            <a:r>
              <a:rPr lang="en-US" dirty="0" err="1" smtClean="0"/>
              <a:t>Hulme</a:t>
            </a:r>
            <a:r>
              <a:rPr lang="en-US" dirty="0" smtClean="0"/>
              <a:t>, 2003; Stein, 2003</a:t>
            </a:r>
            <a:endParaRPr lang="en-US" dirty="0" smtClean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Mito – música clássica aumenta QI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26200" r="5900" b="7300"/>
          <a:stretch/>
        </p:blipFill>
        <p:spPr>
          <a:xfrm>
            <a:off x="207919" y="2656605"/>
            <a:ext cx="8728162" cy="346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44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600" dirty="0" smtClean="0"/>
              <a:t>Mito – música clássica aumenta </a:t>
            </a:r>
            <a:r>
              <a:rPr lang="pt-BR" sz="3600" dirty="0" smtClean="0"/>
              <a:t>QI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Efeito</a:t>
            </a:r>
            <a:r>
              <a:rPr lang="en-US" dirty="0" smtClean="0"/>
              <a:t> Mozart</a:t>
            </a:r>
            <a:endParaRPr lang="en-US" i="1" dirty="0" smtClean="0"/>
          </a:p>
          <a:p>
            <a:pPr lvl="1"/>
            <a:r>
              <a:rPr lang="en-US" i="1" dirty="0" err="1" smtClean="0"/>
              <a:t>Dissipado</a:t>
            </a:r>
            <a:r>
              <a:rPr lang="en-US" i="1" dirty="0" smtClean="0"/>
              <a:t> </a:t>
            </a:r>
            <a:r>
              <a:rPr lang="en-US" i="1" dirty="0" err="1" smtClean="0"/>
              <a:t>depois</a:t>
            </a:r>
            <a:r>
              <a:rPr lang="en-US" i="1" dirty="0" smtClean="0"/>
              <a:t> de </a:t>
            </a:r>
            <a:r>
              <a:rPr lang="en-US" dirty="0" smtClean="0"/>
              <a:t>15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replicaçao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Treinamento</a:t>
            </a:r>
            <a:r>
              <a:rPr lang="en-US" dirty="0" smtClean="0"/>
              <a:t> musical é </a:t>
            </a:r>
            <a:r>
              <a:rPr lang="en-US" dirty="0" err="1" smtClean="0"/>
              <a:t>benéfico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449288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O que é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Mito – cérebro direito x esquerdo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Pensadores</a:t>
            </a:r>
            <a:r>
              <a:rPr lang="en-US" dirty="0" smtClean="0">
                <a:solidFill>
                  <a:srgbClr val="C00000"/>
                </a:solidFill>
              </a:rPr>
              <a:t> do </a:t>
            </a:r>
            <a:r>
              <a:rPr lang="en-US" dirty="0" err="1" smtClean="0">
                <a:solidFill>
                  <a:srgbClr val="C00000"/>
                </a:solidFill>
              </a:rPr>
              <a:t>cérebro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direito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Emocionais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Pensadores</a:t>
            </a:r>
            <a:r>
              <a:rPr lang="en-US" dirty="0" smtClean="0">
                <a:solidFill>
                  <a:srgbClr val="C00000"/>
                </a:solidFill>
              </a:rPr>
              <a:t> do </a:t>
            </a:r>
            <a:r>
              <a:rPr lang="en-US" dirty="0" err="1" smtClean="0">
                <a:solidFill>
                  <a:srgbClr val="C00000"/>
                </a:solidFill>
              </a:rPr>
              <a:t>cérebro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esquerdo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Recionais</a:t>
            </a:r>
            <a:endParaRPr lang="en-US" dirty="0" smtClean="0">
              <a:solidFill>
                <a:srgbClr val="C0000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cérebro direito x esquerdo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en-GB" dirty="0" err="1" smtClean="0"/>
              <a:t>Supe</a:t>
            </a:r>
            <a:r>
              <a:rPr lang="en-GB" dirty="0" smtClean="0"/>
              <a:t> </a:t>
            </a:r>
            <a:r>
              <a:rPr lang="en-GB" dirty="0" err="1" smtClean="0"/>
              <a:t>rsimplificação</a:t>
            </a:r>
            <a:r>
              <a:rPr lang="en-GB" dirty="0" smtClean="0"/>
              <a:t>  </a:t>
            </a:r>
            <a:endParaRPr lang="en-GB" dirty="0" smtClean="0"/>
          </a:p>
          <a:p>
            <a:r>
              <a:rPr lang="en-GB" dirty="0" err="1" smtClean="0"/>
              <a:t>Condição</a:t>
            </a:r>
            <a:r>
              <a:rPr lang="en-GB" dirty="0" smtClean="0"/>
              <a:t> </a:t>
            </a:r>
            <a:r>
              <a:rPr lang="en-GB" dirty="0" err="1" smtClean="0"/>
              <a:t>anormal</a:t>
            </a:r>
            <a:r>
              <a:rPr lang="en-GB" dirty="0" smtClean="0"/>
              <a:t> (</a:t>
            </a:r>
            <a:r>
              <a:rPr lang="en-GB" dirty="0" err="1" smtClean="0"/>
              <a:t>ignorada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Pacientes</a:t>
            </a:r>
            <a:r>
              <a:rPr lang="en-GB" dirty="0" smtClean="0"/>
              <a:t> </a:t>
            </a:r>
            <a:r>
              <a:rPr lang="en-GB" i="1" dirty="0" smtClean="0"/>
              <a:t>brain-</a:t>
            </a:r>
            <a:r>
              <a:rPr lang="en-GB" i="1" dirty="0" err="1" smtClean="0"/>
              <a:t>splited</a:t>
            </a:r>
            <a:r>
              <a:rPr lang="en-GB" i="1" dirty="0" smtClean="0"/>
              <a:t> </a:t>
            </a:r>
          </a:p>
          <a:p>
            <a:r>
              <a:rPr lang="en-GB" dirty="0" err="1" smtClean="0"/>
              <a:t>Fisiologia</a:t>
            </a:r>
            <a:endParaRPr lang="en-GB" dirty="0" smtClean="0"/>
          </a:p>
          <a:p>
            <a:pPr lvl="1"/>
            <a:r>
              <a:rPr lang="en-GB" dirty="0" err="1" smtClean="0"/>
              <a:t>Hemisférios</a:t>
            </a:r>
            <a:r>
              <a:rPr lang="en-GB" dirty="0" smtClean="0"/>
              <a:t> </a:t>
            </a:r>
            <a:r>
              <a:rPr lang="en-GB" dirty="0" err="1" smtClean="0"/>
              <a:t>altamente</a:t>
            </a:r>
            <a:r>
              <a:rPr lang="en-GB" dirty="0" smtClean="0"/>
              <a:t> </a:t>
            </a:r>
            <a:r>
              <a:rPr lang="en-GB" dirty="0" err="1" smtClean="0"/>
              <a:t>conectados</a:t>
            </a:r>
            <a:r>
              <a:rPr lang="en-GB" dirty="0" smtClean="0"/>
              <a:t> </a:t>
            </a: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452026"/>
            <a:ext cx="2810556" cy="243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Mito – cérebro direito x esquerdo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>
                <a:solidFill>
                  <a:srgbClr val="C00000"/>
                </a:solidFill>
              </a:rPr>
              <a:t>Funçoes</a:t>
            </a:r>
            <a:r>
              <a:rPr lang="pt-BR" dirty="0" smtClean="0">
                <a:solidFill>
                  <a:srgbClr val="C00000"/>
                </a:solidFill>
              </a:rPr>
              <a:t> podem ser modulares, distintas entre os hemisférios</a:t>
            </a:r>
          </a:p>
          <a:p>
            <a:pPr lvl="2"/>
            <a:r>
              <a:rPr lang="pt-BR" dirty="0" smtClean="0">
                <a:solidFill>
                  <a:srgbClr val="C00000"/>
                </a:solidFill>
              </a:rPr>
              <a:t>Variações de localização dos módulos entre sujeitos </a:t>
            </a:r>
          </a:p>
          <a:p>
            <a:pPr lvl="3"/>
            <a:r>
              <a:rPr lang="pt-BR" dirty="0" smtClean="0">
                <a:solidFill>
                  <a:srgbClr val="C00000"/>
                </a:solidFill>
              </a:rPr>
              <a:t>Destro/sinistro</a:t>
            </a:r>
          </a:p>
          <a:p>
            <a:pPr lvl="3"/>
            <a:r>
              <a:rPr lang="pt-BR" dirty="0" smtClean="0">
                <a:solidFill>
                  <a:srgbClr val="C00000"/>
                </a:solidFill>
              </a:rPr>
              <a:t>Homem /mulher</a:t>
            </a:r>
          </a:p>
          <a:p>
            <a:pPr lvl="1"/>
            <a:r>
              <a:rPr lang="pt-BR" dirty="0" err="1" smtClean="0"/>
              <a:t>Lateralização</a:t>
            </a:r>
            <a:r>
              <a:rPr lang="pt-BR" dirty="0" smtClean="0"/>
              <a:t> </a:t>
            </a:r>
            <a:endParaRPr lang="pt-BR" dirty="0" smtClean="0"/>
          </a:p>
          <a:p>
            <a:pPr lvl="2"/>
            <a:r>
              <a:rPr lang="pt-BR" dirty="0" smtClean="0"/>
              <a:t>Especialidades </a:t>
            </a:r>
            <a:r>
              <a:rPr lang="pt-BR" dirty="0" smtClean="0"/>
              <a:t>de cada hemisfério são </a:t>
            </a:r>
            <a:r>
              <a:rPr lang="pt-BR" dirty="0" smtClean="0"/>
              <a:t>interdependentes</a:t>
            </a:r>
          </a:p>
          <a:p>
            <a:pPr lvl="3"/>
            <a:r>
              <a:rPr lang="pt-BR" dirty="0" smtClean="0"/>
              <a:t>Detalhes </a:t>
            </a:r>
            <a:r>
              <a:rPr lang="pt-BR" dirty="0" smtClean="0"/>
              <a:t>x análise </a:t>
            </a:r>
            <a:r>
              <a:rPr lang="pt-BR" dirty="0" smtClean="0"/>
              <a:t>global/ </a:t>
            </a:r>
            <a:r>
              <a:rPr lang="pt-BR" dirty="0" err="1" smtClean="0"/>
              <a:t>Semantica</a:t>
            </a:r>
            <a:r>
              <a:rPr lang="pt-BR" dirty="0" smtClean="0"/>
              <a:t> prosódia</a:t>
            </a:r>
            <a:endParaRPr lang="pt-BR" dirty="0" smtClean="0"/>
          </a:p>
          <a:p>
            <a:pPr lvl="2"/>
            <a:r>
              <a:rPr lang="pt-BR" sz="2200" dirty="0" smtClean="0"/>
              <a:t>Mudança com prática das habilidades</a:t>
            </a:r>
          </a:p>
          <a:p>
            <a:pPr lvl="3"/>
            <a:r>
              <a:rPr lang="pt-BR" sz="1800" dirty="0" smtClean="0"/>
              <a:t>Música </a:t>
            </a:r>
            <a:endParaRPr lang="pt-BR" sz="1800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cérebro direito x esquerdo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Conhecer funções e estruturas encefálicas específicas a elas atribuídas só deve ajudar a unir informações para análise do cérebro como um todo.</a:t>
            </a:r>
          </a:p>
          <a:p>
            <a:pPr lvl="1"/>
            <a:r>
              <a:rPr lang="pt-BR" dirty="0" smtClean="0"/>
              <a:t>Localização x conectividade 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Mito - estilos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4859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2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76237"/>
            <a:ext cx="80962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74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- estilos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C00000"/>
                </a:solidFill>
              </a:rPr>
              <a:t>Alunos VAK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170 Inventários 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Divisão em sala de aula 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Paradoxo</a:t>
            </a:r>
          </a:p>
          <a:p>
            <a:pPr lvl="2"/>
            <a:r>
              <a:rPr lang="pt-BR" dirty="0" smtClean="0">
                <a:solidFill>
                  <a:srgbClr val="C00000"/>
                </a:solidFill>
              </a:rPr>
              <a:t>O que fazer </a:t>
            </a:r>
            <a:r>
              <a:rPr lang="pt-BR" dirty="0" smtClean="0">
                <a:solidFill>
                  <a:srgbClr val="C00000"/>
                </a:solidFill>
              </a:rPr>
              <a:t>com alunos </a:t>
            </a:r>
            <a:r>
              <a:rPr lang="pt-BR" dirty="0" smtClean="0">
                <a:solidFill>
                  <a:srgbClr val="C00000"/>
                </a:solidFill>
              </a:rPr>
              <a:t>V e K </a:t>
            </a:r>
            <a:r>
              <a:rPr lang="pt-BR" dirty="0" smtClean="0">
                <a:solidFill>
                  <a:srgbClr val="C00000"/>
                </a:solidFill>
              </a:rPr>
              <a:t>em </a:t>
            </a:r>
            <a:r>
              <a:rPr lang="pt-BR" dirty="0" smtClean="0">
                <a:solidFill>
                  <a:srgbClr val="C00000"/>
                </a:solidFill>
              </a:rPr>
              <a:t>uma aula de </a:t>
            </a:r>
            <a:r>
              <a:rPr lang="pt-BR" dirty="0" smtClean="0">
                <a:solidFill>
                  <a:srgbClr val="C00000"/>
                </a:solidFill>
              </a:rPr>
              <a:t>música?</a:t>
            </a:r>
            <a:endParaRPr lang="pt-BR" dirty="0" smtClean="0">
              <a:solidFill>
                <a:srgbClr val="C00000"/>
              </a:solidFill>
            </a:endParaRPr>
          </a:p>
          <a:p>
            <a:pPr lvl="2"/>
            <a:r>
              <a:rPr lang="pt-BR" dirty="0" smtClean="0">
                <a:solidFill>
                  <a:srgbClr val="C00000"/>
                </a:solidFill>
              </a:rPr>
              <a:t>V e A em uma aula de </a:t>
            </a:r>
            <a:r>
              <a:rPr lang="pt-BR" dirty="0" smtClean="0">
                <a:solidFill>
                  <a:srgbClr val="C00000"/>
                </a:solidFill>
              </a:rPr>
              <a:t>artesanato? </a:t>
            </a:r>
            <a:endParaRPr lang="pt-BR" dirty="0" smtClean="0">
              <a:solidFill>
                <a:srgbClr val="C00000"/>
              </a:solidFill>
            </a:endParaRPr>
          </a:p>
          <a:p>
            <a:pPr lvl="1"/>
            <a:endParaRPr lang="pt-BR" dirty="0" smtClean="0"/>
          </a:p>
          <a:p>
            <a:endParaRPr lang="pt-BR" sz="2800" dirty="0" smtClean="0"/>
          </a:p>
          <a:p>
            <a:pPr lvl="1"/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17638"/>
            <a:ext cx="358168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- estilos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Abordagem multimodal </a:t>
            </a:r>
          </a:p>
          <a:p>
            <a:pPr lvl="1"/>
            <a:r>
              <a:rPr lang="pt-BR" dirty="0" smtClean="0"/>
              <a:t>Modificação na abordagem não melhora</a:t>
            </a:r>
          </a:p>
          <a:p>
            <a:pPr lvl="1"/>
            <a:r>
              <a:rPr lang="pt-BR" dirty="0" smtClean="0"/>
              <a:t>Ver e ouvir simultaneamente é melhor que apenas ver ou apenas ouvir</a:t>
            </a:r>
          </a:p>
          <a:p>
            <a:pPr lvl="1"/>
            <a:r>
              <a:rPr lang="pt-BR" dirty="0" smtClean="0"/>
              <a:t>Pedagogia coincide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- estilos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As modalidades são interconectados</a:t>
            </a:r>
          </a:p>
          <a:p>
            <a:pPr lvl="1"/>
            <a:r>
              <a:rPr lang="pt-BR" dirty="0" smtClean="0"/>
              <a:t>Áreas multimodais</a:t>
            </a:r>
          </a:p>
          <a:p>
            <a:pPr lvl="1"/>
            <a:r>
              <a:rPr lang="pt-BR" dirty="0" smtClean="0"/>
              <a:t>Questão evolutiva</a:t>
            </a:r>
          </a:p>
          <a:p>
            <a:pPr lvl="2"/>
            <a:r>
              <a:rPr lang="pt-BR" dirty="0" smtClean="0"/>
              <a:t>Coordenar som + imagem</a:t>
            </a:r>
          </a:p>
          <a:p>
            <a:pPr lvl="1"/>
            <a:r>
              <a:rPr lang="pt-BR" dirty="0" smtClean="0"/>
              <a:t>Variações interpessoais são comuns</a:t>
            </a:r>
          </a:p>
          <a:p>
            <a:pPr lvl="2"/>
            <a:r>
              <a:rPr lang="pt-BR" dirty="0" smtClean="0"/>
              <a:t>Gustação e olfação mais evidentes</a:t>
            </a:r>
          </a:p>
          <a:p>
            <a:r>
              <a:rPr lang="pt-BR" dirty="0" smtClean="0"/>
              <a:t>Atividades multimodais</a:t>
            </a:r>
          </a:p>
          <a:p>
            <a:pPr lvl="1"/>
            <a:r>
              <a:rPr lang="pt-BR" dirty="0" smtClean="0"/>
              <a:t>Alimentação </a:t>
            </a:r>
          </a:p>
          <a:p>
            <a:pPr lvl="1"/>
            <a:r>
              <a:rPr lang="pt-BR" dirty="0" smtClean="0"/>
              <a:t>Aquisição de novo idioma</a:t>
            </a:r>
          </a:p>
          <a:p>
            <a:pPr lvl="2"/>
            <a:endParaRPr lang="pt-BR" dirty="0" smtClean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9" y="306111"/>
            <a:ext cx="8968042" cy="59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86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Características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partir de conceito científico válido</a:t>
            </a:r>
          </a:p>
          <a:p>
            <a:r>
              <a:rPr lang="pt-BR" dirty="0" smtClean="0"/>
              <a:t>Extrapolações inválidas - </a:t>
            </a:r>
            <a:r>
              <a:rPr lang="pt-BR" dirty="0" err="1" smtClean="0"/>
              <a:t>pseudocientíficas</a:t>
            </a:r>
            <a:endParaRPr lang="pt-BR" dirty="0" smtClean="0"/>
          </a:p>
          <a:p>
            <a:pPr lvl="1"/>
            <a:r>
              <a:rPr lang="pt-BR" dirty="0" smtClean="0"/>
              <a:t>Laboratório ---&gt; sala de aula </a:t>
            </a:r>
          </a:p>
          <a:p>
            <a:r>
              <a:rPr lang="pt-BR" dirty="0" smtClean="0"/>
              <a:t>Aceitação geral</a:t>
            </a:r>
          </a:p>
          <a:p>
            <a:pPr lvl="1"/>
            <a:r>
              <a:rPr lang="pt-BR" dirty="0" smtClean="0"/>
              <a:t>público não científico</a:t>
            </a: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US" dirty="0"/>
              <a:t>Gardner, Howard. </a:t>
            </a:r>
            <a:r>
              <a:rPr lang="en-US" i="1" dirty="0"/>
              <a:t>Frames of Mind: The Theory of Multiple Intelligences</a:t>
            </a:r>
            <a:r>
              <a:rPr lang="en-US" dirty="0"/>
              <a:t> (1983),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03608"/>
            <a:ext cx="31146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48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787" t="33600" r="29126" b="28601"/>
          <a:stretch/>
        </p:blipFill>
        <p:spPr>
          <a:xfrm>
            <a:off x="-180528" y="2780928"/>
            <a:ext cx="970774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60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múltiplas inteligências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604" y="1423317"/>
            <a:ext cx="4287388" cy="4525963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Gardner(1993</a:t>
            </a:r>
            <a:r>
              <a:rPr lang="pt-BR" dirty="0">
                <a:solidFill>
                  <a:srgbClr val="C00000"/>
                </a:solidFill>
              </a:rPr>
              <a:t>)</a:t>
            </a:r>
            <a:endParaRPr lang="pt-BR" dirty="0" smtClean="0">
              <a:solidFill>
                <a:srgbClr val="C00000"/>
              </a:solidFill>
            </a:endParaRP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Lógica e matemática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Espacial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De movimento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Verbal 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Musical 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Interpessoal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Intrapessoal</a:t>
            </a:r>
          </a:p>
          <a:p>
            <a:r>
              <a:rPr lang="pt-BR" sz="2800" dirty="0" smtClean="0">
                <a:solidFill>
                  <a:srgbClr val="C00000"/>
                </a:solidFill>
              </a:rPr>
              <a:t>Independentes </a:t>
            </a:r>
          </a:p>
          <a:p>
            <a:r>
              <a:rPr lang="pt-BR" sz="2800" dirty="0" smtClean="0">
                <a:solidFill>
                  <a:srgbClr val="C00000"/>
                </a:solidFill>
              </a:rPr>
              <a:t>QI distintos </a:t>
            </a:r>
          </a:p>
          <a:p>
            <a:endParaRPr lang="pt-BR" sz="2800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14852" y="1423317"/>
            <a:ext cx="48291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Platão (400 AC)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Lógica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pt-BR" sz="2800" dirty="0" smtClean="0"/>
              <a:t>Aritmética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Geometria – astronomia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Dança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Retórica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Música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múltiplas inteligências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Inteligência </a:t>
            </a:r>
          </a:p>
          <a:p>
            <a:pPr lvl="1"/>
            <a:r>
              <a:rPr lang="pt-BR" dirty="0" smtClean="0"/>
              <a:t>Diversas habilidades cognitivas correlacionadas</a:t>
            </a:r>
          </a:p>
          <a:p>
            <a:r>
              <a:rPr lang="pt-BR" dirty="0" smtClean="0"/>
              <a:t>Alta conectividade entre áreas cerebrais</a:t>
            </a:r>
          </a:p>
          <a:p>
            <a:pPr lvl="1"/>
            <a:r>
              <a:rPr lang="pt-BR" dirty="0" smtClean="0"/>
              <a:t>Essencial para as funções cognitivas</a:t>
            </a:r>
          </a:p>
          <a:p>
            <a:pPr lvl="1"/>
            <a:r>
              <a:rPr lang="pt-BR" dirty="0" smtClean="0"/>
              <a:t>Necessária em todos os domínios da aprendizagem</a:t>
            </a:r>
          </a:p>
          <a:p>
            <a:pPr lvl="2"/>
            <a:r>
              <a:rPr lang="pt-BR" dirty="0" smtClean="0"/>
              <a:t>Matemática</a:t>
            </a:r>
          </a:p>
          <a:p>
            <a:pPr lvl="2"/>
            <a:r>
              <a:rPr lang="pt-BR" dirty="0" smtClean="0"/>
              <a:t>Línguas</a:t>
            </a:r>
          </a:p>
          <a:p>
            <a:pPr lvl="2"/>
            <a:r>
              <a:rPr lang="pt-BR" dirty="0" smtClean="0"/>
              <a:t>Música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Inteligência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Duncan </a:t>
            </a:r>
            <a:r>
              <a:rPr lang="pt-BR" dirty="0" err="1" smtClean="0"/>
              <a:t>et</a:t>
            </a:r>
            <a:r>
              <a:rPr lang="pt-BR" dirty="0" smtClean="0"/>
              <a:t> al. (2001)</a:t>
            </a:r>
          </a:p>
          <a:p>
            <a:pPr lvl="1"/>
            <a:r>
              <a:rPr lang="pt-BR" sz="3200" dirty="0" smtClean="0"/>
              <a:t>Meta-análise 20 estudos </a:t>
            </a:r>
            <a:r>
              <a:rPr lang="pt-BR" sz="3200" dirty="0" err="1" smtClean="0"/>
              <a:t>neuroimagem</a:t>
            </a:r>
            <a:endParaRPr lang="pt-BR" sz="3200" dirty="0" smtClean="0"/>
          </a:p>
          <a:p>
            <a:pPr lvl="2"/>
            <a:r>
              <a:rPr lang="pt-BR" sz="2800" dirty="0" smtClean="0"/>
              <a:t>Matemática</a:t>
            </a:r>
          </a:p>
          <a:p>
            <a:pPr lvl="2"/>
            <a:r>
              <a:rPr lang="pt-BR" sz="2800" dirty="0" smtClean="0"/>
              <a:t>Lógica</a:t>
            </a:r>
          </a:p>
          <a:p>
            <a:pPr lvl="2"/>
            <a:r>
              <a:rPr lang="pt-BR" sz="2800" dirty="0" smtClean="0"/>
              <a:t>Linguagem</a:t>
            </a:r>
          </a:p>
          <a:p>
            <a:pPr lvl="2"/>
            <a:r>
              <a:rPr lang="pt-BR" sz="2800" dirty="0" smtClean="0"/>
              <a:t>Memória</a:t>
            </a:r>
          </a:p>
          <a:p>
            <a:pPr lvl="3"/>
            <a:r>
              <a:rPr lang="pt-BR" sz="2400" dirty="0" smtClean="0"/>
              <a:t>Ativação de áreas comuns – córtex frontal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Mito – água e cérebro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485900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03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água e cérebro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Consumo</a:t>
            </a:r>
            <a:r>
              <a:rPr lang="en-US" dirty="0" smtClean="0">
                <a:solidFill>
                  <a:srgbClr val="C00000"/>
                </a:solidFill>
              </a:rPr>
              <a:t> de 6-8 </a:t>
            </a:r>
            <a:r>
              <a:rPr lang="en-US" dirty="0" err="1" smtClean="0">
                <a:solidFill>
                  <a:srgbClr val="C00000"/>
                </a:solidFill>
              </a:rPr>
              <a:t>copos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previne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diminuição</a:t>
            </a:r>
            <a:r>
              <a:rPr lang="en-US" dirty="0" smtClean="0">
                <a:solidFill>
                  <a:srgbClr val="C00000"/>
                </a:solidFill>
              </a:rPr>
              <a:t> do </a:t>
            </a:r>
            <a:r>
              <a:rPr lang="en-US" dirty="0" err="1" smtClean="0">
                <a:solidFill>
                  <a:srgbClr val="C00000"/>
                </a:solidFill>
              </a:rPr>
              <a:t>cérebro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pt-BR" dirty="0" smtClean="0"/>
              <a:t>Ingestão hídrica é regulada para manter </a:t>
            </a:r>
            <a:r>
              <a:rPr lang="pt-BR" dirty="0" err="1" smtClean="0"/>
              <a:t>homeostase</a:t>
            </a:r>
            <a:endParaRPr lang="pt-BR" dirty="0" smtClean="0"/>
          </a:p>
          <a:p>
            <a:r>
              <a:rPr lang="pt-BR" dirty="0" smtClean="0"/>
              <a:t>Consumo de água durante as aulas</a:t>
            </a:r>
          </a:p>
          <a:p>
            <a:pPr lvl="1"/>
            <a:r>
              <a:rPr lang="pt-BR" dirty="0" smtClean="0"/>
              <a:t>Pausa pode ser benéfica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</a:t>
            </a:r>
            <a:r>
              <a:rPr lang="pt-BR" dirty="0" smtClean="0"/>
              <a:t>bilinguismo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C00000"/>
                </a:solidFill>
              </a:rPr>
              <a:t>Educação bilíngüe prejudica desenvolvimento</a:t>
            </a:r>
          </a:p>
          <a:p>
            <a:pPr lvl="1"/>
            <a:r>
              <a:rPr lang="pt-BR" dirty="0" smtClean="0">
                <a:solidFill>
                  <a:srgbClr val="C00000"/>
                </a:solidFill>
              </a:rPr>
              <a:t>Confusão entre os idiomas</a:t>
            </a:r>
          </a:p>
          <a:p>
            <a:r>
              <a:rPr lang="pt-BR" dirty="0" smtClean="0"/>
              <a:t>A exposição precoce favorece a aprendizagem dos idiomas</a:t>
            </a: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Argumentos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Pragmatismo x evidencia cientifica</a:t>
            </a:r>
          </a:p>
          <a:p>
            <a:pPr lvl="1"/>
            <a:r>
              <a:rPr lang="pt-BR" dirty="0" smtClean="0"/>
              <a:t>Se funciona na sala de aula, é válido (?)</a:t>
            </a:r>
          </a:p>
          <a:p>
            <a:r>
              <a:rPr lang="pt-BR" dirty="0" smtClean="0"/>
              <a:t>Não é </a:t>
            </a:r>
            <a:r>
              <a:rPr lang="pt-BR" i="1" dirty="0" err="1" smtClean="0"/>
              <a:t>brain</a:t>
            </a:r>
            <a:r>
              <a:rPr lang="pt-BR" i="1" dirty="0" smtClean="0"/>
              <a:t> </a:t>
            </a:r>
            <a:r>
              <a:rPr lang="pt-BR" i="1" dirty="0" err="1" smtClean="0"/>
              <a:t>based</a:t>
            </a:r>
            <a:endParaRPr lang="pt-BR" dirty="0" smtClean="0"/>
          </a:p>
          <a:p>
            <a:pPr lvl="1"/>
            <a:r>
              <a:rPr lang="pt-BR" dirty="0" smtClean="0"/>
              <a:t>Ética </a:t>
            </a:r>
          </a:p>
          <a:p>
            <a:pPr lvl="1"/>
            <a:r>
              <a:rPr lang="pt-BR" dirty="0" smtClean="0"/>
              <a:t>Classe profissional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Frequência dos </a:t>
            </a:r>
            <a:r>
              <a:rPr lang="pt-BR" dirty="0" err="1" smtClean="0"/>
              <a:t>neuromitos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7323" t="28700" r="29521" b="16701"/>
          <a:stretch/>
        </p:blipFill>
        <p:spPr>
          <a:xfrm>
            <a:off x="-612576" y="1617283"/>
            <a:ext cx="8476642" cy="48976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88024" y="20608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/>
            <a:r>
              <a:rPr lang="pt-BR" dirty="0" err="1"/>
              <a:t>Torrijos</a:t>
            </a:r>
            <a:r>
              <a:rPr lang="pt-BR" dirty="0"/>
              <a:t>, Marta &amp; </a:t>
            </a:r>
            <a:r>
              <a:rPr lang="pt-BR" dirty="0" err="1"/>
              <a:t>Víllora</a:t>
            </a:r>
            <a:r>
              <a:rPr lang="pt-BR" dirty="0"/>
              <a:t>, </a:t>
            </a:r>
            <a:r>
              <a:rPr lang="pt-BR" dirty="0" err="1"/>
              <a:t>Sixto</a:t>
            </a:r>
            <a:r>
              <a:rPr lang="pt-BR" dirty="0"/>
              <a:t> &amp; Bodoque-</a:t>
            </a:r>
            <a:r>
              <a:rPr lang="pt-BR" dirty="0" err="1"/>
              <a:t>Osma</a:t>
            </a:r>
            <a:r>
              <a:rPr lang="pt-BR" dirty="0"/>
              <a:t>, Ana. (2021). </a:t>
            </a:r>
          </a:p>
        </p:txBody>
      </p:sp>
    </p:spTree>
    <p:extLst>
      <p:ext uri="{BB962C8B-B14F-4D97-AF65-F5344CB8AC3E}">
        <p14:creationId xmlns:p14="http://schemas.microsoft.com/office/powerpoint/2010/main" val="765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Fatores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cérebro como centro</a:t>
            </a:r>
          </a:p>
          <a:p>
            <a:pPr lvl="1"/>
            <a:r>
              <a:rPr lang="pt-BR" dirty="0" smtClean="0"/>
              <a:t>Consciência</a:t>
            </a:r>
          </a:p>
          <a:p>
            <a:pPr lvl="1"/>
            <a:r>
              <a:rPr lang="pt-BR" dirty="0" smtClean="0"/>
              <a:t>Cognição</a:t>
            </a:r>
          </a:p>
          <a:p>
            <a:pPr lvl="2"/>
            <a:r>
              <a:rPr lang="pt-BR" dirty="0" smtClean="0"/>
              <a:t>Aprendizagem</a:t>
            </a:r>
          </a:p>
          <a:p>
            <a:r>
              <a:rPr lang="pt-BR" dirty="0"/>
              <a:t>Interesse do professor</a:t>
            </a:r>
          </a:p>
          <a:p>
            <a:r>
              <a:rPr lang="pt-BR" dirty="0"/>
              <a:t>Falta de conhecimento específico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Profissionais estudados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4957" t="27600" r="37400" b="17801"/>
          <a:stretch/>
        </p:blipFill>
        <p:spPr>
          <a:xfrm>
            <a:off x="215516" y="1124744"/>
            <a:ext cx="87129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Fatores preditivos X protetivos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860" y="1208013"/>
            <a:ext cx="9403720" cy="531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Bibliografia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Howard-Jones PA.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Scepticism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not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enough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Cortex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45 (2009) 550–551.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Dekker, NC Lee, P Howard-Jones…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Neuromyths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 education: Prevalence and predictors of misconceptions among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teachers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Frontiers in psychology, 2012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John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Geake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Neuromythologies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in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education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Educational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Research Vol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502(008) 123–133</a:t>
            </a:r>
          </a:p>
          <a:p>
            <a:r>
              <a:rPr lang="pt-BR" sz="2400" dirty="0" err="1" smtClean="0"/>
              <a:t>Pickering</a:t>
            </a:r>
            <a:r>
              <a:rPr lang="pt-BR" sz="2400" dirty="0" smtClean="0"/>
              <a:t> &amp; Howard-Jones (2007)</a:t>
            </a:r>
          </a:p>
          <a:p>
            <a:r>
              <a:rPr lang="pt-BR" sz="2400" dirty="0" err="1" smtClean="0"/>
              <a:t>Orton</a:t>
            </a:r>
            <a:r>
              <a:rPr lang="pt-BR" sz="2400" dirty="0" smtClean="0"/>
              <a:t>, 1937</a:t>
            </a:r>
          </a:p>
          <a:p>
            <a:r>
              <a:rPr lang="pt-BR" sz="2400" dirty="0" err="1" smtClean="0"/>
              <a:t>Turkeltaub</a:t>
            </a:r>
            <a:r>
              <a:rPr lang="pt-BR" sz="2400" dirty="0" smtClean="0"/>
              <a:t> et al., </a:t>
            </a:r>
            <a:r>
              <a:rPr lang="pt-BR" sz="2400" dirty="0" smtClean="0"/>
              <a:t>2003</a:t>
            </a:r>
          </a:p>
          <a:p>
            <a:r>
              <a:rPr lang="pt-BR" sz="2400" dirty="0" err="1"/>
              <a:t>Torrijos</a:t>
            </a:r>
            <a:r>
              <a:rPr lang="pt-BR" sz="2400" dirty="0"/>
              <a:t>, Marta &amp; </a:t>
            </a:r>
            <a:r>
              <a:rPr lang="pt-BR" sz="2400" dirty="0" err="1"/>
              <a:t>Víllora</a:t>
            </a:r>
            <a:r>
              <a:rPr lang="pt-BR" sz="2400" dirty="0"/>
              <a:t>, </a:t>
            </a:r>
            <a:r>
              <a:rPr lang="pt-BR" sz="2400" dirty="0" err="1"/>
              <a:t>Sixto</a:t>
            </a:r>
            <a:r>
              <a:rPr lang="pt-BR" sz="2400" dirty="0"/>
              <a:t> &amp; Bodoque-</a:t>
            </a:r>
            <a:r>
              <a:rPr lang="pt-BR" sz="2400" dirty="0" err="1"/>
              <a:t>Osma</a:t>
            </a:r>
            <a:r>
              <a:rPr lang="pt-BR" sz="2400" dirty="0"/>
              <a:t>, Ana. (2021). The </a:t>
            </a:r>
            <a:r>
              <a:rPr lang="pt-BR" sz="2400" dirty="0" err="1"/>
              <a:t>Persistence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Neuromyths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Educational</a:t>
            </a:r>
            <a:r>
              <a:rPr lang="pt-BR" sz="2400" dirty="0"/>
              <a:t> Settings: A </a:t>
            </a:r>
            <a:r>
              <a:rPr lang="pt-BR" sz="2400" dirty="0" err="1"/>
              <a:t>Systematic</a:t>
            </a:r>
            <a:r>
              <a:rPr lang="pt-BR" sz="2400" dirty="0"/>
              <a:t> </a:t>
            </a:r>
            <a:r>
              <a:rPr lang="pt-BR" sz="2400" dirty="0" err="1"/>
              <a:t>Review</a:t>
            </a:r>
            <a:r>
              <a:rPr lang="pt-BR" sz="2400" dirty="0"/>
              <a:t>. </a:t>
            </a:r>
            <a:r>
              <a:rPr lang="pt-BR" sz="2400" dirty="0" err="1"/>
              <a:t>Frontiers</a:t>
            </a:r>
            <a:r>
              <a:rPr lang="pt-BR" sz="2400" dirty="0"/>
              <a:t> in </a:t>
            </a:r>
            <a:r>
              <a:rPr lang="pt-BR" sz="2400" dirty="0" err="1"/>
              <a:t>Psychology</a:t>
            </a:r>
            <a:r>
              <a:rPr lang="pt-BR" sz="2400" dirty="0"/>
              <a:t>. 11. 591923. </a:t>
            </a:r>
          </a:p>
          <a:p>
            <a:r>
              <a:rPr lang="pt-BR" sz="2400" dirty="0" smtClean="0"/>
              <a:t>Reynolds </a:t>
            </a:r>
            <a:r>
              <a:rPr lang="pt-BR" sz="2400" dirty="0" smtClean="0"/>
              <a:t>et al., 2003. </a:t>
            </a:r>
            <a:r>
              <a:rPr lang="pt-BR" sz="2400" i="1" dirty="0" err="1" smtClean="0"/>
              <a:t>Dyslexia</a:t>
            </a:r>
            <a:endParaRPr lang="pt-BR" sz="2400" i="1" dirty="0" smtClean="0"/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Fatores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Demanda contínua por melhor desempenho acadêmico</a:t>
            </a:r>
          </a:p>
          <a:p>
            <a:pPr lvl="1"/>
            <a:r>
              <a:rPr lang="pt-BR" dirty="0" smtClean="0"/>
              <a:t>Política</a:t>
            </a:r>
          </a:p>
          <a:p>
            <a:pPr lvl="1"/>
            <a:r>
              <a:rPr lang="pt-BR" dirty="0" smtClean="0"/>
              <a:t>Escola</a:t>
            </a:r>
          </a:p>
          <a:p>
            <a:pPr lvl="1"/>
            <a:r>
              <a:rPr lang="pt-BR" dirty="0" smtClean="0"/>
              <a:t>Família  </a:t>
            </a:r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Mitos -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Quantidade</a:t>
            </a:r>
          </a:p>
          <a:p>
            <a:pPr lvl="1"/>
            <a:r>
              <a:rPr lang="pt-BR" dirty="0" smtClean="0"/>
              <a:t>Mais é melhor.</a:t>
            </a:r>
            <a:endParaRPr lang="pt-BR" sz="2200" dirty="0" smtClean="0"/>
          </a:p>
          <a:p>
            <a:pPr lvl="2"/>
            <a:r>
              <a:rPr lang="pt-BR" dirty="0" smtClean="0"/>
              <a:t>10%</a:t>
            </a:r>
          </a:p>
          <a:p>
            <a:pPr lvl="2"/>
            <a:r>
              <a:rPr lang="en-GB" dirty="0" smtClean="0"/>
              <a:t>Brain Gym®</a:t>
            </a:r>
          </a:p>
          <a:p>
            <a:pPr lvl="2"/>
            <a:r>
              <a:rPr lang="pt-BR" dirty="0" smtClean="0"/>
              <a:t>Múltiplas inteligências</a:t>
            </a:r>
          </a:p>
          <a:p>
            <a:pPr lvl="2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Qualidade</a:t>
            </a:r>
          </a:p>
          <a:p>
            <a:pPr lvl="1"/>
            <a:r>
              <a:rPr lang="pt-BR" dirty="0" smtClean="0"/>
              <a:t>Quanto mais específico melhor</a:t>
            </a:r>
          </a:p>
          <a:p>
            <a:pPr lvl="2"/>
            <a:r>
              <a:rPr lang="pt-BR" dirty="0" smtClean="0"/>
              <a:t>Cérebro direito x esquerdo</a:t>
            </a:r>
          </a:p>
          <a:p>
            <a:pPr lvl="2"/>
            <a:r>
              <a:rPr lang="pt-BR" dirty="0" smtClean="0"/>
              <a:t>Aprendizagem VAK</a:t>
            </a:r>
          </a:p>
          <a:p>
            <a:pPr lvl="2"/>
            <a:r>
              <a:rPr lang="pt-BR" dirty="0" smtClean="0"/>
              <a:t>Água – comida para cérebro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10%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solidFill>
                  <a:srgbClr val="C00000"/>
                </a:solidFill>
              </a:rPr>
              <a:t>Usamos apenas 10% do nosso cérebro</a:t>
            </a:r>
          </a:p>
          <a:p>
            <a:r>
              <a:rPr lang="pt-BR" sz="3600" dirty="0" smtClean="0">
                <a:solidFill>
                  <a:srgbClr val="C00000"/>
                </a:solidFill>
              </a:rPr>
              <a:t>Base do mito</a:t>
            </a:r>
          </a:p>
          <a:p>
            <a:pPr lvl="1"/>
            <a:r>
              <a:rPr lang="pt-BR" sz="3200" dirty="0" smtClean="0">
                <a:solidFill>
                  <a:srgbClr val="C00000"/>
                </a:solidFill>
              </a:rPr>
              <a:t>Remoção de massa encefálica </a:t>
            </a:r>
            <a:r>
              <a:rPr lang="pt-BR" sz="3200" dirty="0" smtClean="0">
                <a:solidFill>
                  <a:srgbClr val="C00000"/>
                </a:solidFill>
              </a:rPr>
              <a:t>sem diferença </a:t>
            </a:r>
            <a:r>
              <a:rPr lang="pt-BR" sz="3200" dirty="0" smtClean="0">
                <a:solidFill>
                  <a:srgbClr val="C00000"/>
                </a:solidFill>
              </a:rPr>
              <a:t>observada no </a:t>
            </a:r>
            <a:r>
              <a:rPr lang="pt-BR" sz="3200" dirty="0" smtClean="0">
                <a:solidFill>
                  <a:srgbClr val="C00000"/>
                </a:solidFill>
              </a:rPr>
              <a:t>comportamento ?!</a:t>
            </a:r>
            <a:endParaRPr lang="pt-BR" sz="3200" dirty="0" smtClean="0">
              <a:solidFill>
                <a:srgbClr val="C00000"/>
              </a:solidFill>
            </a:endParaRPr>
          </a:p>
          <a:p>
            <a:pPr lvl="1"/>
            <a:r>
              <a:rPr lang="pt-BR" sz="3200" dirty="0" smtClean="0">
                <a:solidFill>
                  <a:srgbClr val="C00000"/>
                </a:solidFill>
              </a:rPr>
              <a:t>Einstein</a:t>
            </a:r>
          </a:p>
          <a:p>
            <a:pPr lvl="1"/>
            <a:r>
              <a:rPr lang="pt-BR" sz="3200" dirty="0" smtClean="0">
                <a:solidFill>
                  <a:srgbClr val="C00000"/>
                </a:solidFill>
              </a:rPr>
              <a:t>James</a:t>
            </a:r>
            <a:endParaRPr lang="pt-BR" sz="4000" dirty="0" smtClean="0">
              <a:solidFill>
                <a:srgbClr val="C0000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Mito – 10%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 cérebro (todo) está ativo o tempo todo</a:t>
            </a:r>
          </a:p>
          <a:p>
            <a:r>
              <a:rPr lang="pt-BR" dirty="0" smtClean="0"/>
              <a:t>3% do peso corporal e utiliza 20% da energia produzida</a:t>
            </a:r>
          </a:p>
          <a:p>
            <a:r>
              <a:rPr lang="pt-BR" dirty="0" smtClean="0"/>
              <a:t>Processo evolutivo não perpetua excesso</a:t>
            </a:r>
          </a:p>
          <a:p>
            <a:pPr lvl="1"/>
            <a:r>
              <a:rPr lang="pt-BR" dirty="0" smtClean="0"/>
              <a:t>Ex. musculatura, dentição </a:t>
            </a:r>
          </a:p>
          <a:p>
            <a:endParaRPr lang="pt-BR" dirty="0" smtClean="0"/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268760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3600" dirty="0" smtClean="0"/>
              <a:t>Mito: danos cerebrais são sempre permanentes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Recuperação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conexões</a:t>
            </a:r>
            <a:endParaRPr lang="en-US" dirty="0" smtClean="0"/>
          </a:p>
          <a:p>
            <a:pPr lvl="1"/>
            <a:r>
              <a:rPr lang="en-US" dirty="0" err="1" smtClean="0"/>
              <a:t>Neurogenese</a:t>
            </a:r>
            <a:endParaRPr lang="en-US" dirty="0" smtClean="0"/>
          </a:p>
          <a:p>
            <a:pPr lvl="1"/>
            <a:r>
              <a:rPr lang="en-US" dirty="0" smtClean="0"/>
              <a:t>Local e </a:t>
            </a:r>
            <a:r>
              <a:rPr lang="en-US" dirty="0" err="1" smtClean="0"/>
              <a:t>gravidade</a:t>
            </a:r>
            <a:r>
              <a:rPr lang="en-US" dirty="0" smtClean="0"/>
              <a:t> de </a:t>
            </a:r>
            <a:r>
              <a:rPr lang="en-US" dirty="0" err="1" smtClean="0"/>
              <a:t>lassões</a:t>
            </a:r>
            <a:r>
              <a:rPr lang="en-US" dirty="0" smtClean="0"/>
              <a:t>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39552" y="1411188"/>
            <a:ext cx="6705600" cy="1588"/>
          </a:xfrm>
          <a:prstGeom prst="line">
            <a:avLst/>
          </a:prstGeom>
          <a:ln w="19050" cap="sq">
            <a:gradFill flip="none" rotWithShape="1">
              <a:gsLst>
                <a:gs pos="41000">
                  <a:srgbClr val="002060"/>
                </a:gs>
                <a:gs pos="50000">
                  <a:schemeClr val="accent1">
                    <a:tint val="44500"/>
                    <a:satMod val="160000"/>
                    <a:alpha val="26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bevel/>
          </a:ln>
          <a:scene3d>
            <a:camera prst="orthographicFront"/>
            <a:lightRig rig="threePt" dir="t"/>
          </a:scene3d>
          <a:sp3d contourW="12700">
            <a:bevelT prst="slope"/>
            <a:contourClr>
              <a:schemeClr val="accent4">
                <a:lumMod val="5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1092</Words>
  <Application>Microsoft Office PowerPoint</Application>
  <PresentationFormat>Apresentação na tela (4:3)</PresentationFormat>
  <Paragraphs>219</Paragraphs>
  <Slides>42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5" baseType="lpstr">
      <vt:lpstr>Arial</vt:lpstr>
      <vt:lpstr>Calibri</vt:lpstr>
      <vt:lpstr>Tema do Office</vt:lpstr>
      <vt:lpstr>Neuromito </vt:lpstr>
      <vt:lpstr>O que é</vt:lpstr>
      <vt:lpstr>Características </vt:lpstr>
      <vt:lpstr>Fatores </vt:lpstr>
      <vt:lpstr>Fatores </vt:lpstr>
      <vt:lpstr>Mitos - tipos</vt:lpstr>
      <vt:lpstr>Mito – 10%</vt:lpstr>
      <vt:lpstr>Mito – 10%</vt:lpstr>
      <vt:lpstr>Mito: danos cerebrais são sempre permanentes</vt:lpstr>
      <vt:lpstr>Neurogênese no cérebro adulto</vt:lpstr>
      <vt:lpstr>Neurogênese no cérebro adulto</vt:lpstr>
      <vt:lpstr>Neurogênese no cérebro adulto</vt:lpstr>
      <vt:lpstr>Mito – Brain Gym®</vt:lpstr>
      <vt:lpstr>Dominância cerebral</vt:lpstr>
      <vt:lpstr>Teoria Doman–Delacato</vt:lpstr>
      <vt:lpstr>Programa de exercícios</vt:lpstr>
      <vt:lpstr>Programa de exercícios</vt:lpstr>
      <vt:lpstr>Mito – música clássica aumenta QI </vt:lpstr>
      <vt:lpstr>Mito – música clássica aumenta QI </vt:lpstr>
      <vt:lpstr>Mito – cérebro direito x esquerdo </vt:lpstr>
      <vt:lpstr>Mito – cérebro direito x esquerdo </vt:lpstr>
      <vt:lpstr>Mito – cérebro direito x esquerdo </vt:lpstr>
      <vt:lpstr>Mito – cérebro direito x esquerdo </vt:lpstr>
      <vt:lpstr>Mito - estilos de aprendizagem</vt:lpstr>
      <vt:lpstr>Apresentação do PowerPoint</vt:lpstr>
      <vt:lpstr>Mito - estilos de aprendizagem</vt:lpstr>
      <vt:lpstr>Mito - estilos de aprendizagem</vt:lpstr>
      <vt:lpstr>Mito - estilos de aprendizagem</vt:lpstr>
      <vt:lpstr>Apresentação do PowerPoint</vt:lpstr>
      <vt:lpstr>Apresentação do PowerPoint</vt:lpstr>
      <vt:lpstr>Apresentação do PowerPoint</vt:lpstr>
      <vt:lpstr>Mito – múltiplas inteligências </vt:lpstr>
      <vt:lpstr>Mito – múltiplas inteligências </vt:lpstr>
      <vt:lpstr>Inteligência geral</vt:lpstr>
      <vt:lpstr>Mito – água e cérebro</vt:lpstr>
      <vt:lpstr>Mito – água e cérebro</vt:lpstr>
      <vt:lpstr>Mito – bilinguismo</vt:lpstr>
      <vt:lpstr>Argumentos </vt:lpstr>
      <vt:lpstr>Frequência dos neuromitos </vt:lpstr>
      <vt:lpstr>Profissionais estudados </vt:lpstr>
      <vt:lpstr>Fatores preditivos X protetivos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Mirella</cp:lastModifiedBy>
  <cp:revision>176</cp:revision>
  <dcterms:created xsi:type="dcterms:W3CDTF">2011-05-09T14:34:05Z</dcterms:created>
  <dcterms:modified xsi:type="dcterms:W3CDTF">2022-03-30T15:25:50Z</dcterms:modified>
</cp:coreProperties>
</file>