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jp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5"/>
  </p:notesMasterIdLst>
  <p:sldIdLst>
    <p:sldId id="256" r:id="rId2"/>
    <p:sldId id="264" r:id="rId3"/>
    <p:sldId id="257" r:id="rId4"/>
    <p:sldId id="265" r:id="rId5"/>
    <p:sldId id="266" r:id="rId6"/>
    <p:sldId id="258" r:id="rId7"/>
    <p:sldId id="259" r:id="rId8"/>
    <p:sldId id="260" r:id="rId9"/>
    <p:sldId id="267" r:id="rId10"/>
    <p:sldId id="261" r:id="rId11"/>
    <p:sldId id="268" r:id="rId12"/>
    <p:sldId id="269" r:id="rId13"/>
    <p:sldId id="273" r:id="rId14"/>
    <p:sldId id="275" r:id="rId15"/>
    <p:sldId id="276" r:id="rId16"/>
    <p:sldId id="281" r:id="rId17"/>
    <p:sldId id="280" r:id="rId18"/>
    <p:sldId id="279" r:id="rId19"/>
    <p:sldId id="282" r:id="rId20"/>
    <p:sldId id="272" r:id="rId21"/>
    <p:sldId id="270" r:id="rId22"/>
    <p:sldId id="271" r:id="rId23"/>
    <p:sldId id="274" r:id="rId24"/>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8936" autoAdjust="0"/>
  </p:normalViewPr>
  <p:slideViewPr>
    <p:cSldViewPr snapToGrid="0" snapToObjects="1">
      <p:cViewPr varScale="1">
        <p:scale>
          <a:sx n="90" d="100"/>
          <a:sy n="90" d="100"/>
        </p:scale>
        <p:origin x="-1112" y="-104"/>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notesMaster" Target="notesMasters/notesMaster1.xml"/><Relationship Id="rId26" Type="http://schemas.openxmlformats.org/officeDocument/2006/relationships/printerSettings" Target="printerSettings/printerSettings1.bin"/><Relationship Id="rId27" Type="http://schemas.openxmlformats.org/officeDocument/2006/relationships/presProps" Target="presProps.xml"/><Relationship Id="rId28" Type="http://schemas.openxmlformats.org/officeDocument/2006/relationships/viewProps" Target="viewProps.xml"/><Relationship Id="rId29" Type="http://schemas.openxmlformats.org/officeDocument/2006/relationships/theme" Target="theme/theme1.xml"/><Relationship Id="rId30"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pt-PT"/>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D7ADD71-09DB-8346-8767-A1BB6073B9B9}" type="datetimeFigureOut">
              <a:rPr lang="en-US" smtClean="0"/>
              <a:t>5/19/22</a:t>
            </a:fld>
            <a:endParaRPr lang="pt-PT"/>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pt-PT"/>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pt-PT"/>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pt-PT"/>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3F33F21-3AF2-854A-A0D6-680C97CC621C}" type="slidenum">
              <a:rPr lang="pt-PT" smtClean="0"/>
              <a:t>‹#›</a:t>
            </a:fld>
            <a:endParaRPr lang="pt-PT"/>
          </a:p>
        </p:txBody>
      </p:sp>
    </p:spTree>
    <p:extLst>
      <p:ext uri="{BB962C8B-B14F-4D97-AF65-F5344CB8AC3E}">
        <p14:creationId xmlns:p14="http://schemas.microsoft.com/office/powerpoint/2010/main" val="3137336899"/>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normAutofit/>
          </a:bodyPr>
          <a:lstStyle/>
          <a:p>
            <a:endParaRPr lang="pt-BR"/>
          </a:p>
        </p:txBody>
      </p:sp>
      <p:sp>
        <p:nvSpPr>
          <p:cNvPr id="4" name="Espaço Reservado para Número de Slide 3"/>
          <p:cNvSpPr>
            <a:spLocks noGrp="1"/>
          </p:cNvSpPr>
          <p:nvPr>
            <p:ph type="sldNum" sz="quarter" idx="10"/>
          </p:nvPr>
        </p:nvSpPr>
        <p:spPr/>
        <p:txBody>
          <a:bodyPr/>
          <a:lstStyle/>
          <a:p>
            <a:fld id="{3BA0A37A-9B2B-43B9-99A7-37D628767BAC}" type="slidenum">
              <a:rPr lang="pt-BR" smtClean="0"/>
              <a:pPr/>
              <a:t>2</a:t>
            </a:fld>
            <a:endParaRPr lang="pt-B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normAutofit/>
          </a:bodyPr>
          <a:lstStyle/>
          <a:p>
            <a:endParaRPr lang="pt-BR"/>
          </a:p>
        </p:txBody>
      </p:sp>
      <p:sp>
        <p:nvSpPr>
          <p:cNvPr id="4" name="Espaço Reservado para Número de Slide 3"/>
          <p:cNvSpPr>
            <a:spLocks noGrp="1"/>
          </p:cNvSpPr>
          <p:nvPr>
            <p:ph type="sldNum" sz="quarter" idx="10"/>
          </p:nvPr>
        </p:nvSpPr>
        <p:spPr/>
        <p:txBody>
          <a:bodyPr/>
          <a:lstStyle/>
          <a:p>
            <a:fld id="{3BA0A37A-9B2B-43B9-99A7-37D628767BAC}" type="slidenum">
              <a:rPr lang="pt-BR" smtClean="0"/>
              <a:pPr/>
              <a:t>4</a:t>
            </a:fld>
            <a:endParaRPr lang="pt-B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normAutofit/>
          </a:bodyPr>
          <a:lstStyle/>
          <a:p>
            <a:endParaRPr lang="pt-BR"/>
          </a:p>
        </p:txBody>
      </p:sp>
      <p:sp>
        <p:nvSpPr>
          <p:cNvPr id="4" name="Espaço Reservado para Número de Slide 3"/>
          <p:cNvSpPr>
            <a:spLocks noGrp="1"/>
          </p:cNvSpPr>
          <p:nvPr>
            <p:ph type="sldNum" sz="quarter" idx="10"/>
          </p:nvPr>
        </p:nvSpPr>
        <p:spPr/>
        <p:txBody>
          <a:bodyPr/>
          <a:lstStyle/>
          <a:p>
            <a:fld id="{3BA0A37A-9B2B-43B9-99A7-37D628767BAC}" type="slidenum">
              <a:rPr lang="pt-BR" smtClean="0"/>
              <a:pPr/>
              <a:t>5</a:t>
            </a:fld>
            <a:endParaRPr lang="pt-B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normAutofit/>
          </a:bodyPr>
          <a:lstStyle/>
          <a:p>
            <a:endParaRPr lang="pt-BR"/>
          </a:p>
        </p:txBody>
      </p:sp>
      <p:sp>
        <p:nvSpPr>
          <p:cNvPr id="4" name="Espaço Reservado para Número de Slide 3"/>
          <p:cNvSpPr>
            <a:spLocks noGrp="1"/>
          </p:cNvSpPr>
          <p:nvPr>
            <p:ph type="sldNum" sz="quarter" idx="10"/>
          </p:nvPr>
        </p:nvSpPr>
        <p:spPr/>
        <p:txBody>
          <a:bodyPr/>
          <a:lstStyle/>
          <a:p>
            <a:fld id="{3BA0A37A-9B2B-43B9-99A7-37D628767BAC}" type="slidenum">
              <a:rPr lang="pt-BR" smtClean="0"/>
              <a:pPr/>
              <a:t>9</a:t>
            </a:fld>
            <a:endParaRPr lang="pt-B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normAutofit/>
          </a:bodyPr>
          <a:lstStyle/>
          <a:p>
            <a:endParaRPr lang="pt-BR"/>
          </a:p>
        </p:txBody>
      </p:sp>
      <p:sp>
        <p:nvSpPr>
          <p:cNvPr id="4" name="Espaço Reservado para Número de Slide 3"/>
          <p:cNvSpPr>
            <a:spLocks noGrp="1"/>
          </p:cNvSpPr>
          <p:nvPr>
            <p:ph type="sldNum" sz="quarter" idx="10"/>
          </p:nvPr>
        </p:nvSpPr>
        <p:spPr/>
        <p:txBody>
          <a:bodyPr/>
          <a:lstStyle/>
          <a:p>
            <a:fld id="{3BA0A37A-9B2B-43B9-99A7-37D628767BAC}" type="slidenum">
              <a:rPr lang="pt-BR" smtClean="0"/>
              <a:pPr/>
              <a:t>11</a:t>
            </a:fld>
            <a:endParaRPr lang="pt-B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normAutofit/>
          </a:bodyPr>
          <a:lstStyle/>
          <a:p>
            <a:endParaRPr lang="pt-BR"/>
          </a:p>
        </p:txBody>
      </p:sp>
      <p:sp>
        <p:nvSpPr>
          <p:cNvPr id="4" name="Espaço Reservado para Número de Slide 3"/>
          <p:cNvSpPr>
            <a:spLocks noGrp="1"/>
          </p:cNvSpPr>
          <p:nvPr>
            <p:ph type="sldNum" sz="quarter" idx="10"/>
          </p:nvPr>
        </p:nvSpPr>
        <p:spPr/>
        <p:txBody>
          <a:bodyPr/>
          <a:lstStyle/>
          <a:p>
            <a:fld id="{3BA0A37A-9B2B-43B9-99A7-37D628767BAC}" type="slidenum">
              <a:rPr lang="pt-BR" smtClean="0"/>
              <a:pPr/>
              <a:t>12</a:t>
            </a:fld>
            <a:endParaRPr lang="pt-B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normAutofit/>
          </a:bodyPr>
          <a:lstStyle/>
          <a:p>
            <a:endParaRPr lang="pt-BR"/>
          </a:p>
        </p:txBody>
      </p:sp>
      <p:sp>
        <p:nvSpPr>
          <p:cNvPr id="4" name="Espaço Reservado para Número de Slide 3"/>
          <p:cNvSpPr>
            <a:spLocks noGrp="1"/>
          </p:cNvSpPr>
          <p:nvPr>
            <p:ph type="sldNum" sz="quarter" idx="10"/>
          </p:nvPr>
        </p:nvSpPr>
        <p:spPr/>
        <p:txBody>
          <a:bodyPr/>
          <a:lstStyle/>
          <a:p>
            <a:fld id="{3BA0A37A-9B2B-43B9-99A7-37D628767BAC}" type="slidenum">
              <a:rPr lang="pt-BR" smtClean="0"/>
              <a:pPr/>
              <a:t>22</a:t>
            </a:fld>
            <a:endParaRPr lang="pt-B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pt-PT"/>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pt-PT"/>
          </a:p>
        </p:txBody>
      </p:sp>
      <p:sp>
        <p:nvSpPr>
          <p:cNvPr id="4" name="Date Placeholder 3"/>
          <p:cNvSpPr>
            <a:spLocks noGrp="1"/>
          </p:cNvSpPr>
          <p:nvPr>
            <p:ph type="dt" sz="half" idx="10"/>
          </p:nvPr>
        </p:nvSpPr>
        <p:spPr/>
        <p:txBody>
          <a:bodyPr/>
          <a:lstStyle/>
          <a:p>
            <a:fld id="{08CE8D01-5213-3847-B5B8-F4AF03E47A0C}" type="datetimeFigureOut">
              <a:rPr lang="en-US" smtClean="0"/>
              <a:t>5/19/22</a:t>
            </a:fld>
            <a:endParaRPr lang="pt-PT"/>
          </a:p>
        </p:txBody>
      </p:sp>
      <p:sp>
        <p:nvSpPr>
          <p:cNvPr id="5" name="Footer Placeholder 4"/>
          <p:cNvSpPr>
            <a:spLocks noGrp="1"/>
          </p:cNvSpPr>
          <p:nvPr>
            <p:ph type="ftr" sz="quarter" idx="11"/>
          </p:nvPr>
        </p:nvSpPr>
        <p:spPr/>
        <p:txBody>
          <a:bodyPr/>
          <a:lstStyle/>
          <a:p>
            <a:endParaRPr lang="pt-PT"/>
          </a:p>
        </p:txBody>
      </p:sp>
      <p:sp>
        <p:nvSpPr>
          <p:cNvPr id="6" name="Slide Number Placeholder 5"/>
          <p:cNvSpPr>
            <a:spLocks noGrp="1"/>
          </p:cNvSpPr>
          <p:nvPr>
            <p:ph type="sldNum" sz="quarter" idx="12"/>
          </p:nvPr>
        </p:nvSpPr>
        <p:spPr/>
        <p:txBody>
          <a:bodyPr/>
          <a:lstStyle/>
          <a:p>
            <a:fld id="{694F2F20-4FDC-C043-9222-30D5F047335F}" type="slidenum">
              <a:rPr lang="pt-PT" smtClean="0"/>
              <a:t>‹#›</a:t>
            </a:fld>
            <a:endParaRPr lang="pt-PT"/>
          </a:p>
        </p:txBody>
      </p:sp>
    </p:spTree>
    <p:extLst>
      <p:ext uri="{BB962C8B-B14F-4D97-AF65-F5344CB8AC3E}">
        <p14:creationId xmlns:p14="http://schemas.microsoft.com/office/powerpoint/2010/main" val="25345742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pt-PT"/>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pt-PT"/>
          </a:p>
        </p:txBody>
      </p:sp>
      <p:sp>
        <p:nvSpPr>
          <p:cNvPr id="4" name="Date Placeholder 3"/>
          <p:cNvSpPr>
            <a:spLocks noGrp="1"/>
          </p:cNvSpPr>
          <p:nvPr>
            <p:ph type="dt" sz="half" idx="10"/>
          </p:nvPr>
        </p:nvSpPr>
        <p:spPr/>
        <p:txBody>
          <a:bodyPr/>
          <a:lstStyle/>
          <a:p>
            <a:fld id="{08CE8D01-5213-3847-B5B8-F4AF03E47A0C}" type="datetimeFigureOut">
              <a:rPr lang="en-US" smtClean="0"/>
              <a:t>5/19/22</a:t>
            </a:fld>
            <a:endParaRPr lang="pt-PT"/>
          </a:p>
        </p:txBody>
      </p:sp>
      <p:sp>
        <p:nvSpPr>
          <p:cNvPr id="5" name="Footer Placeholder 4"/>
          <p:cNvSpPr>
            <a:spLocks noGrp="1"/>
          </p:cNvSpPr>
          <p:nvPr>
            <p:ph type="ftr" sz="quarter" idx="11"/>
          </p:nvPr>
        </p:nvSpPr>
        <p:spPr/>
        <p:txBody>
          <a:bodyPr/>
          <a:lstStyle/>
          <a:p>
            <a:endParaRPr lang="pt-PT"/>
          </a:p>
        </p:txBody>
      </p:sp>
      <p:sp>
        <p:nvSpPr>
          <p:cNvPr id="6" name="Slide Number Placeholder 5"/>
          <p:cNvSpPr>
            <a:spLocks noGrp="1"/>
          </p:cNvSpPr>
          <p:nvPr>
            <p:ph type="sldNum" sz="quarter" idx="12"/>
          </p:nvPr>
        </p:nvSpPr>
        <p:spPr/>
        <p:txBody>
          <a:bodyPr/>
          <a:lstStyle/>
          <a:p>
            <a:fld id="{694F2F20-4FDC-C043-9222-30D5F047335F}" type="slidenum">
              <a:rPr lang="pt-PT" smtClean="0"/>
              <a:t>‹#›</a:t>
            </a:fld>
            <a:endParaRPr lang="pt-PT"/>
          </a:p>
        </p:txBody>
      </p:sp>
    </p:spTree>
    <p:extLst>
      <p:ext uri="{BB962C8B-B14F-4D97-AF65-F5344CB8AC3E}">
        <p14:creationId xmlns:p14="http://schemas.microsoft.com/office/powerpoint/2010/main" val="42792903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pt-PT"/>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pt-PT"/>
          </a:p>
        </p:txBody>
      </p:sp>
      <p:sp>
        <p:nvSpPr>
          <p:cNvPr id="4" name="Date Placeholder 3"/>
          <p:cNvSpPr>
            <a:spLocks noGrp="1"/>
          </p:cNvSpPr>
          <p:nvPr>
            <p:ph type="dt" sz="half" idx="10"/>
          </p:nvPr>
        </p:nvSpPr>
        <p:spPr/>
        <p:txBody>
          <a:bodyPr/>
          <a:lstStyle/>
          <a:p>
            <a:fld id="{08CE8D01-5213-3847-B5B8-F4AF03E47A0C}" type="datetimeFigureOut">
              <a:rPr lang="en-US" smtClean="0"/>
              <a:t>5/19/22</a:t>
            </a:fld>
            <a:endParaRPr lang="pt-PT"/>
          </a:p>
        </p:txBody>
      </p:sp>
      <p:sp>
        <p:nvSpPr>
          <p:cNvPr id="5" name="Footer Placeholder 4"/>
          <p:cNvSpPr>
            <a:spLocks noGrp="1"/>
          </p:cNvSpPr>
          <p:nvPr>
            <p:ph type="ftr" sz="quarter" idx="11"/>
          </p:nvPr>
        </p:nvSpPr>
        <p:spPr/>
        <p:txBody>
          <a:bodyPr/>
          <a:lstStyle/>
          <a:p>
            <a:endParaRPr lang="pt-PT"/>
          </a:p>
        </p:txBody>
      </p:sp>
      <p:sp>
        <p:nvSpPr>
          <p:cNvPr id="6" name="Slide Number Placeholder 5"/>
          <p:cNvSpPr>
            <a:spLocks noGrp="1"/>
          </p:cNvSpPr>
          <p:nvPr>
            <p:ph type="sldNum" sz="quarter" idx="12"/>
          </p:nvPr>
        </p:nvSpPr>
        <p:spPr/>
        <p:txBody>
          <a:bodyPr/>
          <a:lstStyle/>
          <a:p>
            <a:fld id="{694F2F20-4FDC-C043-9222-30D5F047335F}" type="slidenum">
              <a:rPr lang="pt-PT" smtClean="0"/>
              <a:t>‹#›</a:t>
            </a:fld>
            <a:endParaRPr lang="pt-PT"/>
          </a:p>
        </p:txBody>
      </p:sp>
    </p:spTree>
    <p:extLst>
      <p:ext uri="{BB962C8B-B14F-4D97-AF65-F5344CB8AC3E}">
        <p14:creationId xmlns:p14="http://schemas.microsoft.com/office/powerpoint/2010/main" val="14837830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pt-PT"/>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pt-PT"/>
          </a:p>
        </p:txBody>
      </p:sp>
      <p:sp>
        <p:nvSpPr>
          <p:cNvPr id="4" name="Date Placeholder 3"/>
          <p:cNvSpPr>
            <a:spLocks noGrp="1"/>
          </p:cNvSpPr>
          <p:nvPr>
            <p:ph type="dt" sz="half" idx="10"/>
          </p:nvPr>
        </p:nvSpPr>
        <p:spPr/>
        <p:txBody>
          <a:bodyPr/>
          <a:lstStyle/>
          <a:p>
            <a:fld id="{08CE8D01-5213-3847-B5B8-F4AF03E47A0C}" type="datetimeFigureOut">
              <a:rPr lang="en-US" smtClean="0"/>
              <a:t>5/19/22</a:t>
            </a:fld>
            <a:endParaRPr lang="pt-PT"/>
          </a:p>
        </p:txBody>
      </p:sp>
      <p:sp>
        <p:nvSpPr>
          <p:cNvPr id="5" name="Footer Placeholder 4"/>
          <p:cNvSpPr>
            <a:spLocks noGrp="1"/>
          </p:cNvSpPr>
          <p:nvPr>
            <p:ph type="ftr" sz="quarter" idx="11"/>
          </p:nvPr>
        </p:nvSpPr>
        <p:spPr/>
        <p:txBody>
          <a:bodyPr/>
          <a:lstStyle/>
          <a:p>
            <a:endParaRPr lang="pt-PT"/>
          </a:p>
        </p:txBody>
      </p:sp>
      <p:sp>
        <p:nvSpPr>
          <p:cNvPr id="6" name="Slide Number Placeholder 5"/>
          <p:cNvSpPr>
            <a:spLocks noGrp="1"/>
          </p:cNvSpPr>
          <p:nvPr>
            <p:ph type="sldNum" sz="quarter" idx="12"/>
          </p:nvPr>
        </p:nvSpPr>
        <p:spPr/>
        <p:txBody>
          <a:bodyPr/>
          <a:lstStyle/>
          <a:p>
            <a:fld id="{694F2F20-4FDC-C043-9222-30D5F047335F}" type="slidenum">
              <a:rPr lang="pt-PT" smtClean="0"/>
              <a:t>‹#›</a:t>
            </a:fld>
            <a:endParaRPr lang="pt-PT"/>
          </a:p>
        </p:txBody>
      </p:sp>
    </p:spTree>
    <p:extLst>
      <p:ext uri="{BB962C8B-B14F-4D97-AF65-F5344CB8AC3E}">
        <p14:creationId xmlns:p14="http://schemas.microsoft.com/office/powerpoint/2010/main" val="4933112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pt-PT"/>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8CE8D01-5213-3847-B5B8-F4AF03E47A0C}" type="datetimeFigureOut">
              <a:rPr lang="en-US" smtClean="0"/>
              <a:t>5/19/22</a:t>
            </a:fld>
            <a:endParaRPr lang="pt-PT"/>
          </a:p>
        </p:txBody>
      </p:sp>
      <p:sp>
        <p:nvSpPr>
          <p:cNvPr id="5" name="Footer Placeholder 4"/>
          <p:cNvSpPr>
            <a:spLocks noGrp="1"/>
          </p:cNvSpPr>
          <p:nvPr>
            <p:ph type="ftr" sz="quarter" idx="11"/>
          </p:nvPr>
        </p:nvSpPr>
        <p:spPr/>
        <p:txBody>
          <a:bodyPr/>
          <a:lstStyle/>
          <a:p>
            <a:endParaRPr lang="pt-PT"/>
          </a:p>
        </p:txBody>
      </p:sp>
      <p:sp>
        <p:nvSpPr>
          <p:cNvPr id="6" name="Slide Number Placeholder 5"/>
          <p:cNvSpPr>
            <a:spLocks noGrp="1"/>
          </p:cNvSpPr>
          <p:nvPr>
            <p:ph type="sldNum" sz="quarter" idx="12"/>
          </p:nvPr>
        </p:nvSpPr>
        <p:spPr/>
        <p:txBody>
          <a:bodyPr/>
          <a:lstStyle/>
          <a:p>
            <a:fld id="{694F2F20-4FDC-C043-9222-30D5F047335F}" type="slidenum">
              <a:rPr lang="pt-PT" smtClean="0"/>
              <a:t>‹#›</a:t>
            </a:fld>
            <a:endParaRPr lang="pt-PT"/>
          </a:p>
        </p:txBody>
      </p:sp>
    </p:spTree>
    <p:extLst>
      <p:ext uri="{BB962C8B-B14F-4D97-AF65-F5344CB8AC3E}">
        <p14:creationId xmlns:p14="http://schemas.microsoft.com/office/powerpoint/2010/main" val="17377219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pt-PT"/>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pt-PT"/>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pt-PT"/>
          </a:p>
        </p:txBody>
      </p:sp>
      <p:sp>
        <p:nvSpPr>
          <p:cNvPr id="5" name="Date Placeholder 4"/>
          <p:cNvSpPr>
            <a:spLocks noGrp="1"/>
          </p:cNvSpPr>
          <p:nvPr>
            <p:ph type="dt" sz="half" idx="10"/>
          </p:nvPr>
        </p:nvSpPr>
        <p:spPr/>
        <p:txBody>
          <a:bodyPr/>
          <a:lstStyle/>
          <a:p>
            <a:fld id="{08CE8D01-5213-3847-B5B8-F4AF03E47A0C}" type="datetimeFigureOut">
              <a:rPr lang="en-US" smtClean="0"/>
              <a:t>5/19/22</a:t>
            </a:fld>
            <a:endParaRPr lang="pt-PT"/>
          </a:p>
        </p:txBody>
      </p:sp>
      <p:sp>
        <p:nvSpPr>
          <p:cNvPr id="6" name="Footer Placeholder 5"/>
          <p:cNvSpPr>
            <a:spLocks noGrp="1"/>
          </p:cNvSpPr>
          <p:nvPr>
            <p:ph type="ftr" sz="quarter" idx="11"/>
          </p:nvPr>
        </p:nvSpPr>
        <p:spPr/>
        <p:txBody>
          <a:bodyPr/>
          <a:lstStyle/>
          <a:p>
            <a:endParaRPr lang="pt-PT"/>
          </a:p>
        </p:txBody>
      </p:sp>
      <p:sp>
        <p:nvSpPr>
          <p:cNvPr id="7" name="Slide Number Placeholder 6"/>
          <p:cNvSpPr>
            <a:spLocks noGrp="1"/>
          </p:cNvSpPr>
          <p:nvPr>
            <p:ph type="sldNum" sz="quarter" idx="12"/>
          </p:nvPr>
        </p:nvSpPr>
        <p:spPr/>
        <p:txBody>
          <a:bodyPr/>
          <a:lstStyle/>
          <a:p>
            <a:fld id="{694F2F20-4FDC-C043-9222-30D5F047335F}" type="slidenum">
              <a:rPr lang="pt-PT" smtClean="0"/>
              <a:t>‹#›</a:t>
            </a:fld>
            <a:endParaRPr lang="pt-PT"/>
          </a:p>
        </p:txBody>
      </p:sp>
    </p:spTree>
    <p:extLst>
      <p:ext uri="{BB962C8B-B14F-4D97-AF65-F5344CB8AC3E}">
        <p14:creationId xmlns:p14="http://schemas.microsoft.com/office/powerpoint/2010/main" val="11750280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pt-PT"/>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pt-PT"/>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pt-PT"/>
          </a:p>
        </p:txBody>
      </p:sp>
      <p:sp>
        <p:nvSpPr>
          <p:cNvPr id="7" name="Date Placeholder 6"/>
          <p:cNvSpPr>
            <a:spLocks noGrp="1"/>
          </p:cNvSpPr>
          <p:nvPr>
            <p:ph type="dt" sz="half" idx="10"/>
          </p:nvPr>
        </p:nvSpPr>
        <p:spPr/>
        <p:txBody>
          <a:bodyPr/>
          <a:lstStyle/>
          <a:p>
            <a:fld id="{08CE8D01-5213-3847-B5B8-F4AF03E47A0C}" type="datetimeFigureOut">
              <a:rPr lang="en-US" smtClean="0"/>
              <a:t>5/19/22</a:t>
            </a:fld>
            <a:endParaRPr lang="pt-PT"/>
          </a:p>
        </p:txBody>
      </p:sp>
      <p:sp>
        <p:nvSpPr>
          <p:cNvPr id="8" name="Footer Placeholder 7"/>
          <p:cNvSpPr>
            <a:spLocks noGrp="1"/>
          </p:cNvSpPr>
          <p:nvPr>
            <p:ph type="ftr" sz="quarter" idx="11"/>
          </p:nvPr>
        </p:nvSpPr>
        <p:spPr/>
        <p:txBody>
          <a:bodyPr/>
          <a:lstStyle/>
          <a:p>
            <a:endParaRPr lang="pt-PT"/>
          </a:p>
        </p:txBody>
      </p:sp>
      <p:sp>
        <p:nvSpPr>
          <p:cNvPr id="9" name="Slide Number Placeholder 8"/>
          <p:cNvSpPr>
            <a:spLocks noGrp="1"/>
          </p:cNvSpPr>
          <p:nvPr>
            <p:ph type="sldNum" sz="quarter" idx="12"/>
          </p:nvPr>
        </p:nvSpPr>
        <p:spPr/>
        <p:txBody>
          <a:bodyPr/>
          <a:lstStyle/>
          <a:p>
            <a:fld id="{694F2F20-4FDC-C043-9222-30D5F047335F}" type="slidenum">
              <a:rPr lang="pt-PT" smtClean="0"/>
              <a:t>‹#›</a:t>
            </a:fld>
            <a:endParaRPr lang="pt-PT"/>
          </a:p>
        </p:txBody>
      </p:sp>
    </p:spTree>
    <p:extLst>
      <p:ext uri="{BB962C8B-B14F-4D97-AF65-F5344CB8AC3E}">
        <p14:creationId xmlns:p14="http://schemas.microsoft.com/office/powerpoint/2010/main" val="25799444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pt-PT"/>
          </a:p>
        </p:txBody>
      </p:sp>
      <p:sp>
        <p:nvSpPr>
          <p:cNvPr id="3" name="Date Placeholder 2"/>
          <p:cNvSpPr>
            <a:spLocks noGrp="1"/>
          </p:cNvSpPr>
          <p:nvPr>
            <p:ph type="dt" sz="half" idx="10"/>
          </p:nvPr>
        </p:nvSpPr>
        <p:spPr/>
        <p:txBody>
          <a:bodyPr/>
          <a:lstStyle/>
          <a:p>
            <a:fld id="{08CE8D01-5213-3847-B5B8-F4AF03E47A0C}" type="datetimeFigureOut">
              <a:rPr lang="en-US" smtClean="0"/>
              <a:t>5/19/22</a:t>
            </a:fld>
            <a:endParaRPr lang="pt-PT"/>
          </a:p>
        </p:txBody>
      </p:sp>
      <p:sp>
        <p:nvSpPr>
          <p:cNvPr id="4" name="Footer Placeholder 3"/>
          <p:cNvSpPr>
            <a:spLocks noGrp="1"/>
          </p:cNvSpPr>
          <p:nvPr>
            <p:ph type="ftr" sz="quarter" idx="11"/>
          </p:nvPr>
        </p:nvSpPr>
        <p:spPr/>
        <p:txBody>
          <a:bodyPr/>
          <a:lstStyle/>
          <a:p>
            <a:endParaRPr lang="pt-PT"/>
          </a:p>
        </p:txBody>
      </p:sp>
      <p:sp>
        <p:nvSpPr>
          <p:cNvPr id="5" name="Slide Number Placeholder 4"/>
          <p:cNvSpPr>
            <a:spLocks noGrp="1"/>
          </p:cNvSpPr>
          <p:nvPr>
            <p:ph type="sldNum" sz="quarter" idx="12"/>
          </p:nvPr>
        </p:nvSpPr>
        <p:spPr/>
        <p:txBody>
          <a:bodyPr/>
          <a:lstStyle/>
          <a:p>
            <a:fld id="{694F2F20-4FDC-C043-9222-30D5F047335F}" type="slidenum">
              <a:rPr lang="pt-PT" smtClean="0"/>
              <a:t>‹#›</a:t>
            </a:fld>
            <a:endParaRPr lang="pt-PT"/>
          </a:p>
        </p:txBody>
      </p:sp>
    </p:spTree>
    <p:extLst>
      <p:ext uri="{BB962C8B-B14F-4D97-AF65-F5344CB8AC3E}">
        <p14:creationId xmlns:p14="http://schemas.microsoft.com/office/powerpoint/2010/main" val="27645968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8CE8D01-5213-3847-B5B8-F4AF03E47A0C}" type="datetimeFigureOut">
              <a:rPr lang="en-US" smtClean="0"/>
              <a:t>5/19/22</a:t>
            </a:fld>
            <a:endParaRPr lang="pt-PT"/>
          </a:p>
        </p:txBody>
      </p:sp>
      <p:sp>
        <p:nvSpPr>
          <p:cNvPr id="3" name="Footer Placeholder 2"/>
          <p:cNvSpPr>
            <a:spLocks noGrp="1"/>
          </p:cNvSpPr>
          <p:nvPr>
            <p:ph type="ftr" sz="quarter" idx="11"/>
          </p:nvPr>
        </p:nvSpPr>
        <p:spPr/>
        <p:txBody>
          <a:bodyPr/>
          <a:lstStyle/>
          <a:p>
            <a:endParaRPr lang="pt-PT"/>
          </a:p>
        </p:txBody>
      </p:sp>
      <p:sp>
        <p:nvSpPr>
          <p:cNvPr id="4" name="Slide Number Placeholder 3"/>
          <p:cNvSpPr>
            <a:spLocks noGrp="1"/>
          </p:cNvSpPr>
          <p:nvPr>
            <p:ph type="sldNum" sz="quarter" idx="12"/>
          </p:nvPr>
        </p:nvSpPr>
        <p:spPr/>
        <p:txBody>
          <a:bodyPr/>
          <a:lstStyle/>
          <a:p>
            <a:fld id="{694F2F20-4FDC-C043-9222-30D5F047335F}" type="slidenum">
              <a:rPr lang="pt-PT" smtClean="0"/>
              <a:t>‹#›</a:t>
            </a:fld>
            <a:endParaRPr lang="pt-PT"/>
          </a:p>
        </p:txBody>
      </p:sp>
    </p:spTree>
    <p:extLst>
      <p:ext uri="{BB962C8B-B14F-4D97-AF65-F5344CB8AC3E}">
        <p14:creationId xmlns:p14="http://schemas.microsoft.com/office/powerpoint/2010/main" val="37937616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pt-PT"/>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pt-PT"/>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8CE8D01-5213-3847-B5B8-F4AF03E47A0C}" type="datetimeFigureOut">
              <a:rPr lang="en-US" smtClean="0"/>
              <a:t>5/19/22</a:t>
            </a:fld>
            <a:endParaRPr lang="pt-PT"/>
          </a:p>
        </p:txBody>
      </p:sp>
      <p:sp>
        <p:nvSpPr>
          <p:cNvPr id="6" name="Footer Placeholder 5"/>
          <p:cNvSpPr>
            <a:spLocks noGrp="1"/>
          </p:cNvSpPr>
          <p:nvPr>
            <p:ph type="ftr" sz="quarter" idx="11"/>
          </p:nvPr>
        </p:nvSpPr>
        <p:spPr/>
        <p:txBody>
          <a:bodyPr/>
          <a:lstStyle/>
          <a:p>
            <a:endParaRPr lang="pt-PT"/>
          </a:p>
        </p:txBody>
      </p:sp>
      <p:sp>
        <p:nvSpPr>
          <p:cNvPr id="7" name="Slide Number Placeholder 6"/>
          <p:cNvSpPr>
            <a:spLocks noGrp="1"/>
          </p:cNvSpPr>
          <p:nvPr>
            <p:ph type="sldNum" sz="quarter" idx="12"/>
          </p:nvPr>
        </p:nvSpPr>
        <p:spPr/>
        <p:txBody>
          <a:bodyPr/>
          <a:lstStyle/>
          <a:p>
            <a:fld id="{694F2F20-4FDC-C043-9222-30D5F047335F}" type="slidenum">
              <a:rPr lang="pt-PT" smtClean="0"/>
              <a:t>‹#›</a:t>
            </a:fld>
            <a:endParaRPr lang="pt-PT"/>
          </a:p>
        </p:txBody>
      </p:sp>
    </p:spTree>
    <p:extLst>
      <p:ext uri="{BB962C8B-B14F-4D97-AF65-F5344CB8AC3E}">
        <p14:creationId xmlns:p14="http://schemas.microsoft.com/office/powerpoint/2010/main" val="8909384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pt-PT"/>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t-PT"/>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8CE8D01-5213-3847-B5B8-F4AF03E47A0C}" type="datetimeFigureOut">
              <a:rPr lang="en-US" smtClean="0"/>
              <a:t>5/19/22</a:t>
            </a:fld>
            <a:endParaRPr lang="pt-PT"/>
          </a:p>
        </p:txBody>
      </p:sp>
      <p:sp>
        <p:nvSpPr>
          <p:cNvPr id="6" name="Footer Placeholder 5"/>
          <p:cNvSpPr>
            <a:spLocks noGrp="1"/>
          </p:cNvSpPr>
          <p:nvPr>
            <p:ph type="ftr" sz="quarter" idx="11"/>
          </p:nvPr>
        </p:nvSpPr>
        <p:spPr/>
        <p:txBody>
          <a:bodyPr/>
          <a:lstStyle/>
          <a:p>
            <a:endParaRPr lang="pt-PT"/>
          </a:p>
        </p:txBody>
      </p:sp>
      <p:sp>
        <p:nvSpPr>
          <p:cNvPr id="7" name="Slide Number Placeholder 6"/>
          <p:cNvSpPr>
            <a:spLocks noGrp="1"/>
          </p:cNvSpPr>
          <p:nvPr>
            <p:ph type="sldNum" sz="quarter" idx="12"/>
          </p:nvPr>
        </p:nvSpPr>
        <p:spPr/>
        <p:txBody>
          <a:bodyPr/>
          <a:lstStyle/>
          <a:p>
            <a:fld id="{694F2F20-4FDC-C043-9222-30D5F047335F}" type="slidenum">
              <a:rPr lang="pt-PT" smtClean="0"/>
              <a:t>‹#›</a:t>
            </a:fld>
            <a:endParaRPr lang="pt-PT"/>
          </a:p>
        </p:txBody>
      </p:sp>
    </p:spTree>
    <p:extLst>
      <p:ext uri="{BB962C8B-B14F-4D97-AF65-F5344CB8AC3E}">
        <p14:creationId xmlns:p14="http://schemas.microsoft.com/office/powerpoint/2010/main" val="337272509"/>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pt-PT"/>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pt-PT"/>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8CE8D01-5213-3847-B5B8-F4AF03E47A0C}" type="datetimeFigureOut">
              <a:rPr lang="en-US" smtClean="0"/>
              <a:t>5/19/22</a:t>
            </a:fld>
            <a:endParaRPr lang="pt-PT"/>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t-PT"/>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94F2F20-4FDC-C043-9222-30D5F047335F}" type="slidenum">
              <a:rPr lang="pt-PT" smtClean="0"/>
              <a:t>‹#›</a:t>
            </a:fld>
            <a:endParaRPr lang="pt-PT"/>
          </a:p>
        </p:txBody>
      </p:sp>
    </p:spTree>
    <p:extLst>
      <p:ext uri="{BB962C8B-B14F-4D97-AF65-F5344CB8AC3E}">
        <p14:creationId xmlns:p14="http://schemas.microsoft.com/office/powerpoint/2010/main" val="415367483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6.xml"/><Relationship Id="rId3" Type="http://schemas.openxmlformats.org/officeDocument/2006/relationships/image" Target="../media/image2.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3.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8.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jpg"/></Relationships>
</file>

<file path=ppt/slides/_rels/slide2.xml.rels><?xml version="1.0" encoding="UTF-8" standalone="yes"?>
<Relationships xmlns="http://schemas.openxmlformats.org/package/2006/relationships"><Relationship Id="rId3" Type="http://schemas.openxmlformats.org/officeDocument/2006/relationships/hyperlink" Target="http://damalconcordia.files.wordpress.com/2010/08/1202375-joaquin_torres_garcia-south_america.jpg" TargetMode="External"/><Relationship Id="rId4" Type="http://schemas.openxmlformats.org/officeDocument/2006/relationships/image" Target="../media/image1.jpeg"/><Relationship Id="rId1" Type="http://schemas.openxmlformats.org/officeDocument/2006/relationships/slideLayout" Target="../slideLayouts/slideLayout8.xml"/><Relationship Id="rId2"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pt-PT" dirty="0" smtClean="0"/>
              <a:t>Gênero e Antropologia: </a:t>
            </a:r>
            <a:br>
              <a:rPr lang="pt-PT" dirty="0" smtClean="0"/>
            </a:br>
            <a:r>
              <a:rPr lang="pt-PT" dirty="0" smtClean="0"/>
              <a:t>sobre o dimorfismo sexual</a:t>
            </a:r>
            <a:endParaRPr lang="pt-PT" dirty="0"/>
          </a:p>
        </p:txBody>
      </p:sp>
      <p:sp>
        <p:nvSpPr>
          <p:cNvPr id="3" name="Subtitle 2"/>
          <p:cNvSpPr>
            <a:spLocks noGrp="1"/>
          </p:cNvSpPr>
          <p:nvPr>
            <p:ph type="subTitle" idx="1"/>
          </p:nvPr>
        </p:nvSpPr>
        <p:spPr/>
        <p:txBody>
          <a:bodyPr/>
          <a:lstStyle/>
          <a:p>
            <a:r>
              <a:rPr lang="pt-PT" dirty="0" err="1" smtClean="0"/>
              <a:t>Profa</a:t>
            </a:r>
            <a:r>
              <a:rPr lang="pt-PT" dirty="0" smtClean="0"/>
              <a:t>. Heloisa Buarque de Almeida</a:t>
            </a:r>
          </a:p>
          <a:p>
            <a:r>
              <a:rPr lang="pt-PT" dirty="0" smtClean="0"/>
              <a:t>PPGAS - USP</a:t>
            </a:r>
            <a:endParaRPr lang="pt-PT" dirty="0"/>
          </a:p>
        </p:txBody>
      </p:sp>
    </p:spTree>
    <p:extLst>
      <p:ext uri="{BB962C8B-B14F-4D97-AF65-F5344CB8AC3E}">
        <p14:creationId xmlns:p14="http://schemas.microsoft.com/office/powerpoint/2010/main" val="18817383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PT" dirty="0" smtClean="0"/>
              <a:t>Com Foucault, </a:t>
            </a:r>
            <a:r>
              <a:rPr lang="pt-PT" dirty="0" err="1" smtClean="0"/>
              <a:t>Laqueur</a:t>
            </a:r>
            <a:r>
              <a:rPr lang="pt-PT" dirty="0" smtClean="0"/>
              <a:t> e </a:t>
            </a:r>
            <a:r>
              <a:rPr lang="pt-PT" dirty="0" err="1" smtClean="0"/>
              <a:t>Butler</a:t>
            </a:r>
            <a:endParaRPr lang="pt-PT" dirty="0"/>
          </a:p>
        </p:txBody>
      </p:sp>
      <p:sp>
        <p:nvSpPr>
          <p:cNvPr id="3" name="Content Placeholder 2"/>
          <p:cNvSpPr>
            <a:spLocks noGrp="1"/>
          </p:cNvSpPr>
          <p:nvPr>
            <p:ph idx="1"/>
          </p:nvPr>
        </p:nvSpPr>
        <p:spPr/>
        <p:txBody>
          <a:bodyPr>
            <a:normAutofit fontScale="92500" lnSpcReduction="20000"/>
          </a:bodyPr>
          <a:lstStyle/>
          <a:p>
            <a:r>
              <a:rPr lang="pt-PT" dirty="0" smtClean="0"/>
              <a:t>Vamos questionar essa </a:t>
            </a:r>
            <a:r>
              <a:rPr lang="pt-PT" i="1" dirty="0" smtClean="0"/>
              <a:t>base</a:t>
            </a:r>
            <a:r>
              <a:rPr lang="pt-PT" dirty="0" smtClean="0"/>
              <a:t> </a:t>
            </a:r>
            <a:r>
              <a:rPr lang="pt-PT" i="1" dirty="0" smtClean="0"/>
              <a:t>natural</a:t>
            </a:r>
            <a:r>
              <a:rPr lang="pt-PT" dirty="0" smtClean="0"/>
              <a:t> do </a:t>
            </a:r>
            <a:r>
              <a:rPr lang="pt-PT" b="1" dirty="0" smtClean="0"/>
              <a:t>sexo</a:t>
            </a:r>
          </a:p>
          <a:p>
            <a:r>
              <a:rPr lang="pt-PT" dirty="0" smtClean="0"/>
              <a:t>Existe “o sexo”, independente dos sentidos simbólicos e fora de constrangimentos sociais e políticos?</a:t>
            </a:r>
          </a:p>
          <a:p>
            <a:r>
              <a:rPr lang="pt-PT" dirty="0" smtClean="0"/>
              <a:t>Faz sentido essa equação Sexo : gênero :: natureza : cultura ?</a:t>
            </a:r>
          </a:p>
          <a:p>
            <a:r>
              <a:rPr lang="pt-PT" dirty="0" smtClean="0"/>
              <a:t>Desconstrução do “sexo” pode se dar por inúmeras vias, aqui enfatizaremos essa teoria que produzirá também a teoria </a:t>
            </a:r>
            <a:r>
              <a:rPr lang="pt-PT" dirty="0" err="1" smtClean="0"/>
              <a:t>queer</a:t>
            </a:r>
            <a:endParaRPr lang="pt-PT" dirty="0" smtClean="0"/>
          </a:p>
          <a:p>
            <a:r>
              <a:rPr lang="pt-PT" dirty="0" smtClean="0"/>
              <a:t>Gênero e sexualidade</a:t>
            </a:r>
          </a:p>
          <a:p>
            <a:endParaRPr lang="pt-PT" dirty="0" smtClean="0"/>
          </a:p>
          <a:p>
            <a:endParaRPr lang="pt-PT" dirty="0" smtClean="0"/>
          </a:p>
          <a:p>
            <a:endParaRPr lang="pt-PT" dirty="0"/>
          </a:p>
        </p:txBody>
      </p:sp>
    </p:spTree>
    <p:extLst>
      <p:ext uri="{BB962C8B-B14F-4D97-AF65-F5344CB8AC3E}">
        <p14:creationId xmlns:p14="http://schemas.microsoft.com/office/powerpoint/2010/main" val="168938700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err="1" smtClean="0"/>
              <a:t>Dimorfismo</a:t>
            </a:r>
            <a:r>
              <a:rPr lang="pt-BR" dirty="0" smtClean="0"/>
              <a:t> sexual</a:t>
            </a:r>
            <a:endParaRPr lang="pt-BR" dirty="0"/>
          </a:p>
        </p:txBody>
      </p:sp>
      <p:sp>
        <p:nvSpPr>
          <p:cNvPr id="3" name="Espaço Reservado para Conteúdo 2"/>
          <p:cNvSpPr>
            <a:spLocks noGrp="1"/>
          </p:cNvSpPr>
          <p:nvPr>
            <p:ph idx="1"/>
          </p:nvPr>
        </p:nvSpPr>
        <p:spPr>
          <a:xfrm>
            <a:off x="467544" y="1268760"/>
            <a:ext cx="8219256" cy="4857403"/>
          </a:xfrm>
        </p:spPr>
        <p:txBody>
          <a:bodyPr>
            <a:normAutofit lnSpcReduction="10000"/>
          </a:bodyPr>
          <a:lstStyle/>
          <a:p>
            <a:r>
              <a:rPr lang="pt-BR" dirty="0" smtClean="0"/>
              <a:t>Nem sempre foi visto do mesmo modo, nem sempre foi pensado como uma “base” natural para a cultura</a:t>
            </a:r>
          </a:p>
          <a:p>
            <a:r>
              <a:rPr lang="pt-BR" dirty="0" smtClean="0"/>
              <a:t>Há mais variações do que imaginamos como “normal”, mesmo na aparência da genitália </a:t>
            </a:r>
          </a:p>
          <a:p>
            <a:r>
              <a:rPr lang="pt-BR" dirty="0" err="1" smtClean="0"/>
              <a:t>Intersex</a:t>
            </a:r>
            <a:r>
              <a:rPr lang="pt-BR" dirty="0" smtClean="0"/>
              <a:t>/os – “hermafroditas” passagens de um sexo para outro na literatura da Idade Média) ex. Montaigne</a:t>
            </a:r>
          </a:p>
          <a:p>
            <a:pPr marL="0" indent="0">
              <a:buNone/>
            </a:pPr>
            <a:endParaRPr lang="pt-BR" sz="2000" dirty="0" smtClean="0"/>
          </a:p>
          <a:p>
            <a:pPr marL="0" indent="0">
              <a:buNone/>
            </a:pPr>
            <a:r>
              <a:rPr lang="pt-BR" sz="2000" dirty="0" smtClean="0"/>
              <a:t>(Cf. FAUSTO</a:t>
            </a:r>
            <a:r>
              <a:rPr lang="pt-BR" sz="2000" dirty="0"/>
              <a:t>-STERLING, Anne: Dualismos em duelo. </a:t>
            </a:r>
            <a:r>
              <a:rPr lang="pt-BR" sz="2000" i="1" dirty="0"/>
              <a:t>Cadernos </a:t>
            </a:r>
            <a:r>
              <a:rPr lang="pt-BR" sz="2000" i="1" dirty="0" err="1"/>
              <a:t>pagu</a:t>
            </a:r>
            <a:r>
              <a:rPr lang="pt-BR" sz="2000" dirty="0"/>
              <a:t>, 2002, n.17-18, pp.9-</a:t>
            </a:r>
            <a:r>
              <a:rPr lang="pt-BR" sz="2000" dirty="0" smtClean="0"/>
              <a:t>79)</a:t>
            </a:r>
            <a:r>
              <a:rPr lang="en-US" sz="2000" dirty="0" smtClean="0"/>
              <a:t> </a:t>
            </a:r>
            <a:endParaRPr lang="pt-BR" sz="2000" dirty="0" smtClean="0"/>
          </a:p>
          <a:p>
            <a:endParaRPr lang="pt-BR" dirty="0" smtClean="0"/>
          </a:p>
        </p:txBody>
      </p:sp>
    </p:spTree>
    <p:extLst>
      <p:ext uri="{BB962C8B-B14F-4D97-AF65-F5344CB8AC3E}">
        <p14:creationId xmlns:p14="http://schemas.microsoft.com/office/powerpoint/2010/main" val="234883577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3050"/>
            <a:ext cx="4258816" cy="779686"/>
          </a:xfrm>
        </p:spPr>
        <p:txBody>
          <a:bodyPr>
            <a:normAutofit fontScale="90000"/>
          </a:bodyPr>
          <a:lstStyle/>
          <a:p>
            <a:r>
              <a:rPr lang="pt-BR" sz="2800" b="0" dirty="0" smtClean="0"/>
              <a:t>LAQUEUR: Gênero e diferença sexual</a:t>
            </a:r>
            <a:endParaRPr lang="pt-BR" sz="2800" b="0" dirty="0"/>
          </a:p>
        </p:txBody>
      </p:sp>
      <p:sp>
        <p:nvSpPr>
          <p:cNvPr id="4" name="Espaço Reservado para Texto 3"/>
          <p:cNvSpPr>
            <a:spLocks noGrp="1"/>
          </p:cNvSpPr>
          <p:nvPr>
            <p:ph type="body" sz="half" idx="2"/>
          </p:nvPr>
        </p:nvSpPr>
        <p:spPr>
          <a:xfrm>
            <a:off x="457200" y="1196752"/>
            <a:ext cx="4402832" cy="5112568"/>
          </a:xfrm>
        </p:spPr>
        <p:txBody>
          <a:bodyPr>
            <a:normAutofit/>
          </a:bodyPr>
          <a:lstStyle/>
          <a:p>
            <a:r>
              <a:rPr lang="pt-BR" sz="2200" dirty="0" smtClean="0"/>
              <a:t>A diferença sexual aparece da forma como a concebemos hoje na medicina no final do século XVIII. Antes disso, as mulheres eram vistas como homens invertidos, com as mesmas estruturas corporais, só que em lugares diferentes. (a vagina era vista como um pênis “invertido”)</a:t>
            </a:r>
          </a:p>
          <a:p>
            <a:r>
              <a:rPr lang="pt-BR" sz="2200" dirty="0" smtClean="0"/>
              <a:t>O que era externo no homem era interno na mulher, esta sendo mais úmida, fria e imperfeita do que o homem.</a:t>
            </a:r>
          </a:p>
          <a:p>
            <a:r>
              <a:rPr lang="pt-BR" sz="1800" dirty="0" smtClean="0"/>
              <a:t>Cf. desenho de dissecação: </a:t>
            </a:r>
            <a:r>
              <a:rPr lang="en-US" sz="1800" dirty="0" err="1" smtClean="0"/>
              <a:t>Anatomia</a:t>
            </a:r>
            <a:r>
              <a:rPr lang="en-US" sz="1800" dirty="0" smtClean="0"/>
              <a:t> do </a:t>
            </a:r>
            <a:r>
              <a:rPr lang="en-US" sz="1800" dirty="0" err="1" smtClean="0"/>
              <a:t>sistema</a:t>
            </a:r>
            <a:r>
              <a:rPr lang="en-US" sz="1800" dirty="0" smtClean="0"/>
              <a:t> </a:t>
            </a:r>
            <a:r>
              <a:rPr lang="en-US" sz="1800" dirty="0" err="1" smtClean="0"/>
              <a:t>reprodutivo</a:t>
            </a:r>
            <a:r>
              <a:rPr lang="en-US" sz="1800" dirty="0" smtClean="0"/>
              <a:t> </a:t>
            </a:r>
            <a:r>
              <a:rPr lang="en-US" sz="1800" dirty="0" err="1" smtClean="0"/>
              <a:t>feminino</a:t>
            </a:r>
            <a:r>
              <a:rPr lang="en-US" sz="1800" dirty="0" smtClean="0"/>
              <a:t>, Jacopo </a:t>
            </a:r>
            <a:r>
              <a:rPr lang="en-US" sz="1800" dirty="0" err="1" smtClean="0"/>
              <a:t>Berengario</a:t>
            </a:r>
            <a:r>
              <a:rPr lang="en-US" sz="1800" dirty="0" smtClean="0"/>
              <a:t> </a:t>
            </a:r>
            <a:r>
              <a:rPr lang="en-US" sz="1800" dirty="0" err="1" smtClean="0"/>
              <a:t>di</a:t>
            </a:r>
            <a:r>
              <a:rPr lang="en-US" sz="1800" dirty="0" smtClean="0"/>
              <a:t> Capri, 1523. </a:t>
            </a:r>
          </a:p>
        </p:txBody>
      </p:sp>
      <p:pic>
        <p:nvPicPr>
          <p:cNvPr id="5" name="Espaço Reservado para Conteúdo 4" descr="The anatomy of the female reproductive system, from a 1523 anatomy text by  Jacopo Berengario da Carpi.  Note the masculine terminology.  Found here.&#10;As Thomas Laqueur notes in his terrific 1990 book, Making sex: body and gender from the Greeks to Freud, medieval, early modern, and even some modern scientists were so invested in making the female reproductive system relate directly to the male that they would completely ignore the evidence of their own dissections, and render the womb as testicles, or as an inverted phallus.&#10;Crazy men."/>
          <p:cNvPicPr>
            <a:picLocks noGrp="1" noChangeAspect="1" noChangeArrowheads="1"/>
          </p:cNvPicPr>
          <p:nvPr>
            <p:ph idx="1"/>
          </p:nvPr>
        </p:nvPicPr>
        <p:blipFill>
          <a:blip r:embed="rId3" cstate="print"/>
          <a:srcRect/>
          <a:stretch>
            <a:fillRect/>
          </a:stretch>
        </p:blipFill>
        <p:spPr bwMode="auto">
          <a:xfrm>
            <a:off x="5004048" y="980728"/>
            <a:ext cx="3607297" cy="4812134"/>
          </a:xfrm>
          <a:prstGeom prst="rect">
            <a:avLst/>
          </a:prstGeom>
          <a:noFill/>
        </p:spPr>
      </p:pic>
    </p:spTree>
    <p:extLst>
      <p:ext uri="{BB962C8B-B14F-4D97-AF65-F5344CB8AC3E}">
        <p14:creationId xmlns:p14="http://schemas.microsoft.com/office/powerpoint/2010/main" val="280804048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466728" cy="1211734"/>
          </a:xfrm>
        </p:spPr>
        <p:txBody>
          <a:bodyPr>
            <a:normAutofit/>
          </a:bodyPr>
          <a:lstStyle/>
          <a:p>
            <a:r>
              <a:rPr lang="pt-BR" sz="2800" dirty="0" smtClean="0"/>
              <a:t>Modelo de sexo único</a:t>
            </a:r>
            <a:endParaRPr lang="pt-BR" sz="2800" dirty="0"/>
          </a:p>
        </p:txBody>
      </p:sp>
      <p:sp>
        <p:nvSpPr>
          <p:cNvPr id="3" name="Content Placeholder 2"/>
          <p:cNvSpPr>
            <a:spLocks noGrp="1"/>
          </p:cNvSpPr>
          <p:nvPr>
            <p:ph idx="1"/>
          </p:nvPr>
        </p:nvSpPr>
        <p:spPr/>
        <p:txBody>
          <a:bodyPr/>
          <a:lstStyle/>
          <a:p>
            <a:endParaRPr lang="pt-BR" dirty="0"/>
          </a:p>
          <a:p>
            <a:pPr marL="0" indent="0">
              <a:buNone/>
            </a:pPr>
            <a:endParaRPr lang="pt-BR" dirty="0"/>
          </a:p>
        </p:txBody>
      </p:sp>
      <p:sp>
        <p:nvSpPr>
          <p:cNvPr id="4" name="Text Placeholder 3"/>
          <p:cNvSpPr>
            <a:spLocks noGrp="1"/>
          </p:cNvSpPr>
          <p:nvPr>
            <p:ph type="body" sz="half" idx="2"/>
          </p:nvPr>
        </p:nvSpPr>
        <p:spPr>
          <a:xfrm>
            <a:off x="539552" y="1556792"/>
            <a:ext cx="3888432" cy="4569371"/>
          </a:xfrm>
        </p:spPr>
        <p:txBody>
          <a:bodyPr>
            <a:normAutofit fontScale="92500" lnSpcReduction="20000"/>
          </a:bodyPr>
          <a:lstStyle/>
          <a:p>
            <a:endParaRPr lang="en-US" sz="2000" dirty="0"/>
          </a:p>
          <a:p>
            <a:pPr marL="342900" indent="-342900">
              <a:buFontTx/>
              <a:buChar char="•"/>
            </a:pPr>
            <a:r>
              <a:rPr lang="pt-BR" sz="2600" dirty="0" smtClean="0"/>
              <a:t>Homem como medida de todas coisas ( e de todos os corpos)</a:t>
            </a:r>
          </a:p>
          <a:p>
            <a:pPr marL="342900" indent="-342900">
              <a:buFontTx/>
              <a:buChar char="•"/>
            </a:pPr>
            <a:r>
              <a:rPr lang="pt-BR" sz="2600" dirty="0"/>
              <a:t>O que era externo no homem era interno na mulher, esta sendo mais úmida, fria e imperfeita do que o </a:t>
            </a:r>
            <a:r>
              <a:rPr lang="pt-BR" sz="2600" dirty="0" smtClean="0"/>
              <a:t>homem</a:t>
            </a:r>
            <a:endParaRPr lang="pt-BR" sz="2600" dirty="0"/>
          </a:p>
          <a:p>
            <a:pPr marL="342900" indent="-342900">
              <a:buFontTx/>
              <a:buChar char="•"/>
            </a:pPr>
            <a:r>
              <a:rPr lang="pt-BR" sz="2600" dirty="0" smtClean="0"/>
              <a:t>Hierarquia de calores e fluídos</a:t>
            </a:r>
          </a:p>
          <a:p>
            <a:endParaRPr lang="pt-BR" sz="2000" dirty="0" smtClean="0"/>
          </a:p>
          <a:p>
            <a:r>
              <a:rPr lang="pt-BR" sz="2000" dirty="0" smtClean="0"/>
              <a:t>Georg </a:t>
            </a:r>
            <a:r>
              <a:rPr lang="pt-BR" sz="2000" dirty="0" err="1" smtClean="0"/>
              <a:t>Bartisch</a:t>
            </a:r>
            <a:r>
              <a:rPr lang="pt-BR" sz="2000" dirty="0" smtClean="0"/>
              <a:t>, desenhos de órgãos reprodutivos femininos, 1575</a:t>
            </a:r>
          </a:p>
          <a:p>
            <a:endParaRPr lang="pt-BR" dirty="0"/>
          </a:p>
        </p:txBody>
      </p:sp>
      <p:pic>
        <p:nvPicPr>
          <p:cNvPr id="5" name="Picture 4" descr="Screen Shot 2020-10-07 at 16.51.24.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92080" y="1196752"/>
            <a:ext cx="3543300" cy="4152900"/>
          </a:xfrm>
          <a:prstGeom prst="rect">
            <a:avLst/>
          </a:prstGeom>
        </p:spPr>
      </p:pic>
    </p:spTree>
    <p:extLst>
      <p:ext uri="{BB962C8B-B14F-4D97-AF65-F5344CB8AC3E}">
        <p14:creationId xmlns:p14="http://schemas.microsoft.com/office/powerpoint/2010/main" val="94927250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pt-PT" dirty="0" smtClean="0"/>
              <a:t>Sexo único</a:t>
            </a:r>
            <a:endParaRPr lang="pt-PT" dirty="0"/>
          </a:p>
        </p:txBody>
      </p:sp>
      <p:pic>
        <p:nvPicPr>
          <p:cNvPr id="7" name="Content Placeholder 6" descr="20220504_113610.jpg"/>
          <p:cNvPicPr>
            <a:picLocks noGrp="1" noChangeAspect="1"/>
          </p:cNvPicPr>
          <p:nvPr>
            <p:ph idx="1"/>
          </p:nvPr>
        </p:nvPicPr>
        <p:blipFill>
          <a:blip r:embed="rId2">
            <a:extLst>
              <a:ext uri="{28A0092B-C50C-407E-A947-70E740481C1C}">
                <a14:useLocalDpi xmlns:a14="http://schemas.microsoft.com/office/drawing/2010/main" val="0"/>
              </a:ext>
            </a:extLst>
          </a:blip>
          <a:srcRect t="13336" b="13336"/>
          <a:stretch>
            <a:fillRect/>
          </a:stretch>
        </p:blipFill>
        <p:spPr/>
      </p:pic>
    </p:spTree>
    <p:extLst>
      <p:ext uri="{BB962C8B-B14F-4D97-AF65-F5344CB8AC3E}">
        <p14:creationId xmlns:p14="http://schemas.microsoft.com/office/powerpoint/2010/main" val="80245174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7200" y="274638"/>
            <a:ext cx="8229600" cy="562068"/>
          </a:xfrm>
        </p:spPr>
        <p:txBody>
          <a:bodyPr>
            <a:normAutofit fontScale="90000"/>
          </a:bodyPr>
          <a:lstStyle/>
          <a:p>
            <a:r>
              <a:rPr lang="pt-PT" dirty="0" smtClean="0"/>
              <a:t> </a:t>
            </a:r>
            <a:endParaRPr lang="pt-PT" dirty="0"/>
          </a:p>
        </p:txBody>
      </p:sp>
      <p:pic>
        <p:nvPicPr>
          <p:cNvPr id="9" name="Content Placeholder 8" descr="20220504_113625.jpg"/>
          <p:cNvPicPr>
            <a:picLocks noGrp="1" noChangeAspect="1"/>
          </p:cNvPicPr>
          <p:nvPr>
            <p:ph idx="1"/>
          </p:nvPr>
        </p:nvPicPr>
        <p:blipFill>
          <a:blip r:embed="rId2">
            <a:extLst>
              <a:ext uri="{28A0092B-C50C-407E-A947-70E740481C1C}">
                <a14:useLocalDpi xmlns:a14="http://schemas.microsoft.com/office/drawing/2010/main" val="0"/>
              </a:ext>
            </a:extLst>
          </a:blip>
          <a:srcRect l="-18187" r="-18187"/>
          <a:stretch>
            <a:fillRect/>
          </a:stretch>
        </p:blipFill>
        <p:spPr>
          <a:xfrm rot="5400000">
            <a:off x="-65088" y="1077913"/>
            <a:ext cx="8229601" cy="4525962"/>
          </a:xfrm>
        </p:spPr>
      </p:pic>
    </p:spTree>
    <p:extLst>
      <p:ext uri="{BB962C8B-B14F-4D97-AF65-F5344CB8AC3E}">
        <p14:creationId xmlns:p14="http://schemas.microsoft.com/office/powerpoint/2010/main" val="52943749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PT" dirty="0" smtClean="0"/>
              <a:t> </a:t>
            </a:r>
            <a:endParaRPr lang="pt-PT" dirty="0"/>
          </a:p>
        </p:txBody>
      </p:sp>
      <p:pic>
        <p:nvPicPr>
          <p:cNvPr id="4" name="Content Placeholder 3" descr="20220504_113944.jpg"/>
          <p:cNvPicPr>
            <a:picLocks noGrp="1" noChangeAspect="1"/>
          </p:cNvPicPr>
          <p:nvPr>
            <p:ph idx="1"/>
          </p:nvPr>
        </p:nvPicPr>
        <p:blipFill rotWithShape="1">
          <a:blip r:embed="rId2">
            <a:extLst>
              <a:ext uri="{28A0092B-C50C-407E-A947-70E740481C1C}">
                <a14:useLocalDpi xmlns:a14="http://schemas.microsoft.com/office/drawing/2010/main" val="0"/>
              </a:ext>
            </a:extLst>
          </a:blip>
          <a:srcRect l="16683" r="12751" b="2462"/>
          <a:stretch/>
        </p:blipFill>
        <p:spPr>
          <a:xfrm rot="5400000">
            <a:off x="1246604" y="182409"/>
            <a:ext cx="6053143" cy="6275295"/>
          </a:xfrm>
        </p:spPr>
      </p:pic>
    </p:spTree>
    <p:extLst>
      <p:ext uri="{BB962C8B-B14F-4D97-AF65-F5344CB8AC3E}">
        <p14:creationId xmlns:p14="http://schemas.microsoft.com/office/powerpoint/2010/main" val="167108520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PT" dirty="0" smtClean="0"/>
              <a:t> </a:t>
            </a:r>
            <a:endParaRPr lang="pt-PT" dirty="0"/>
          </a:p>
        </p:txBody>
      </p:sp>
      <p:pic>
        <p:nvPicPr>
          <p:cNvPr id="4" name="Content Placeholder 3" descr="20220504_113906.jpg"/>
          <p:cNvPicPr>
            <a:picLocks noGrp="1" noChangeAspect="1"/>
          </p:cNvPicPr>
          <p:nvPr>
            <p:ph idx="1"/>
          </p:nvPr>
        </p:nvPicPr>
        <p:blipFill rotWithShape="1">
          <a:blip r:embed="rId2">
            <a:extLst>
              <a:ext uri="{28A0092B-C50C-407E-A947-70E740481C1C}">
                <a14:useLocalDpi xmlns:a14="http://schemas.microsoft.com/office/drawing/2010/main" val="0"/>
              </a:ext>
            </a:extLst>
          </a:blip>
          <a:srcRect l="-58050" r="21677"/>
          <a:stretch/>
        </p:blipFill>
        <p:spPr>
          <a:xfrm rot="5400000">
            <a:off x="-14590" y="-700204"/>
            <a:ext cx="9427184" cy="5184588"/>
          </a:xfrm>
        </p:spPr>
      </p:pic>
    </p:spTree>
    <p:extLst>
      <p:ext uri="{BB962C8B-B14F-4D97-AF65-F5344CB8AC3E}">
        <p14:creationId xmlns:p14="http://schemas.microsoft.com/office/powerpoint/2010/main" val="106123089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pt-PT" dirty="0" smtClean="0"/>
              <a:t> </a:t>
            </a:r>
            <a:endParaRPr lang="pt-PT" dirty="0"/>
          </a:p>
        </p:txBody>
      </p:sp>
      <p:pic>
        <p:nvPicPr>
          <p:cNvPr id="4" name="Content Placeholder 3" descr="20220504_113814.jpg"/>
          <p:cNvPicPr>
            <a:picLocks noGrp="1" noChangeAspect="1"/>
          </p:cNvPicPr>
          <p:nvPr>
            <p:ph idx="1"/>
          </p:nvPr>
        </p:nvPicPr>
        <p:blipFill>
          <a:blip r:embed="rId2">
            <a:extLst>
              <a:ext uri="{28A0092B-C50C-407E-A947-70E740481C1C}">
                <a14:useLocalDpi xmlns:a14="http://schemas.microsoft.com/office/drawing/2010/main" val="0"/>
              </a:ext>
            </a:extLst>
          </a:blip>
          <a:srcRect t="-26335" b="-26335"/>
          <a:stretch>
            <a:fillRect/>
          </a:stretch>
        </p:blipFill>
        <p:spPr>
          <a:xfrm rot="5400000">
            <a:off x="3575050" y="273050"/>
            <a:ext cx="5111750" cy="5853113"/>
          </a:xfrm>
        </p:spPr>
      </p:pic>
      <p:sp>
        <p:nvSpPr>
          <p:cNvPr id="6" name="Text Placeholder 5"/>
          <p:cNvSpPr>
            <a:spLocks noGrp="1"/>
          </p:cNvSpPr>
          <p:nvPr>
            <p:ph type="body" sz="half" idx="2"/>
          </p:nvPr>
        </p:nvSpPr>
        <p:spPr/>
        <p:txBody>
          <a:bodyPr>
            <a:normAutofit/>
          </a:bodyPr>
          <a:lstStyle/>
          <a:p>
            <a:r>
              <a:rPr lang="pt-PT" sz="1800" dirty="0" smtClean="0"/>
              <a:t>Acima desenho de 1866</a:t>
            </a:r>
          </a:p>
          <a:p>
            <a:endParaRPr lang="pt-PT" sz="1800" dirty="0"/>
          </a:p>
          <a:p>
            <a:r>
              <a:rPr lang="pt-PT" sz="1800" dirty="0" smtClean="0"/>
              <a:t>Abaixo </a:t>
            </a:r>
            <a:r>
              <a:rPr lang="pt-PT" sz="1800" smtClean="0"/>
              <a:t>a própria </a:t>
            </a:r>
            <a:r>
              <a:rPr lang="pt-PT" sz="1800" dirty="0" smtClean="0"/>
              <a:t>embriologia busca mostrara  mesma proporção de genitais </a:t>
            </a:r>
            <a:r>
              <a:rPr lang="pt-PT" sz="1800" smtClean="0"/>
              <a:t>em 1954</a:t>
            </a:r>
            <a:endParaRPr lang="pt-PT" sz="1800" dirty="0"/>
          </a:p>
        </p:txBody>
      </p:sp>
    </p:spTree>
    <p:extLst>
      <p:ext uri="{BB962C8B-B14F-4D97-AF65-F5344CB8AC3E}">
        <p14:creationId xmlns:p14="http://schemas.microsoft.com/office/powerpoint/2010/main" val="182046714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pt-PT" dirty="0" smtClean="0"/>
              <a:t>Modelo se sexo único e </a:t>
            </a:r>
            <a:br>
              <a:rPr lang="pt-PT" dirty="0" smtClean="0"/>
            </a:br>
            <a:r>
              <a:rPr lang="pt-PT" dirty="0" smtClean="0"/>
              <a:t>de dois sexos na embriologia</a:t>
            </a:r>
            <a:endParaRPr lang="pt-PT" dirty="0"/>
          </a:p>
        </p:txBody>
      </p:sp>
      <p:pic>
        <p:nvPicPr>
          <p:cNvPr id="4" name="Content Placeholder 3" descr="20220504_114057.jpg"/>
          <p:cNvPicPr>
            <a:picLocks noGrp="1" noChangeAspect="1"/>
          </p:cNvPicPr>
          <p:nvPr>
            <p:ph idx="1"/>
          </p:nvPr>
        </p:nvPicPr>
        <p:blipFill rotWithShape="1">
          <a:blip r:embed="rId2">
            <a:extLst>
              <a:ext uri="{28A0092B-C50C-407E-A947-70E740481C1C}">
                <a14:useLocalDpi xmlns:a14="http://schemas.microsoft.com/office/drawing/2010/main" val="0"/>
              </a:ext>
            </a:extLst>
          </a:blip>
          <a:srcRect l="20663" t="2746" r="12318" b="-1"/>
          <a:stretch/>
        </p:blipFill>
        <p:spPr>
          <a:xfrm rot="5400000">
            <a:off x="1751309" y="1392724"/>
            <a:ext cx="4520793" cy="5065059"/>
          </a:xfrm>
        </p:spPr>
      </p:pic>
    </p:spTree>
    <p:extLst>
      <p:ext uri="{BB962C8B-B14F-4D97-AF65-F5344CB8AC3E}">
        <p14:creationId xmlns:p14="http://schemas.microsoft.com/office/powerpoint/2010/main" val="402216335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ítulo 9"/>
          <p:cNvSpPr>
            <a:spLocks noGrp="1"/>
          </p:cNvSpPr>
          <p:nvPr>
            <p:ph type="title"/>
          </p:nvPr>
        </p:nvSpPr>
        <p:spPr>
          <a:xfrm>
            <a:off x="457200" y="273050"/>
            <a:ext cx="3034680" cy="1499766"/>
          </a:xfrm>
        </p:spPr>
        <p:txBody>
          <a:bodyPr>
            <a:normAutofit/>
          </a:bodyPr>
          <a:lstStyle/>
          <a:p>
            <a:r>
              <a:rPr lang="pt-BR" sz="2400" b="0" dirty="0"/>
              <a:t>A</a:t>
            </a:r>
            <a:r>
              <a:rPr lang="pt-BR" sz="2400" b="0" dirty="0" smtClean="0"/>
              <a:t> naturalização  de convenções </a:t>
            </a:r>
            <a:r>
              <a:rPr lang="pt-BR" sz="2400" b="0" i="1" dirty="0" smtClean="0"/>
              <a:t>sociais</a:t>
            </a:r>
            <a:endParaRPr lang="pt-BR" sz="2400" b="0" i="1" dirty="0"/>
          </a:p>
        </p:txBody>
      </p:sp>
      <p:pic>
        <p:nvPicPr>
          <p:cNvPr id="9" name="Picture 4" descr="http://damalconcordia.files.wordpress.com/2010/08/1202375-joaquin_torres_garcia-south_america.jpg?w=450">
            <a:hlinkClick r:id="rId3"/>
          </p:cNvPr>
          <p:cNvPicPr>
            <a:picLocks noGrp="1" noChangeAspect="1" noChangeArrowheads="1"/>
          </p:cNvPicPr>
          <p:nvPr>
            <p:ph idx="1"/>
          </p:nvPr>
        </p:nvPicPr>
        <p:blipFill>
          <a:blip r:embed="rId4" cstate="print"/>
          <a:stretch>
            <a:fillRect/>
          </a:stretch>
        </p:blipFill>
        <p:spPr bwMode="auto">
          <a:xfrm>
            <a:off x="3575050" y="603973"/>
            <a:ext cx="5111750" cy="5191266"/>
          </a:xfrm>
          <a:prstGeom prst="rect">
            <a:avLst/>
          </a:prstGeom>
          <a:noFill/>
        </p:spPr>
      </p:pic>
      <p:sp>
        <p:nvSpPr>
          <p:cNvPr id="6" name="Espaço Reservado para Texto 5"/>
          <p:cNvSpPr>
            <a:spLocks noGrp="1"/>
          </p:cNvSpPr>
          <p:nvPr>
            <p:ph type="body" sz="half" idx="2"/>
          </p:nvPr>
        </p:nvSpPr>
        <p:spPr>
          <a:xfrm>
            <a:off x="457201" y="1988840"/>
            <a:ext cx="2818655" cy="4137323"/>
          </a:xfrm>
        </p:spPr>
        <p:txBody>
          <a:bodyPr/>
          <a:lstStyle/>
          <a:p>
            <a:endParaRPr lang="pt-BR" dirty="0" smtClean="0"/>
          </a:p>
          <a:p>
            <a:r>
              <a:rPr lang="pt-BR" sz="2000" dirty="0" smtClean="0"/>
              <a:t>Por que desenhamos o sul para baixo, se a terra está solta no espaço?</a:t>
            </a:r>
          </a:p>
          <a:p>
            <a:r>
              <a:rPr lang="pt-BR" sz="2000" dirty="0" smtClean="0"/>
              <a:t>Por que no mapa </a:t>
            </a:r>
            <a:r>
              <a:rPr lang="pt-BR" sz="2000" dirty="0" err="1" smtClean="0"/>
              <a:t>múndi</a:t>
            </a:r>
            <a:r>
              <a:rPr lang="pt-BR" sz="2000" dirty="0" smtClean="0"/>
              <a:t> costumamos ter a Europa no centro e no alto?</a:t>
            </a:r>
          </a:p>
          <a:p>
            <a:endParaRPr lang="pt-BR" dirty="0" smtClean="0"/>
          </a:p>
          <a:p>
            <a:endParaRPr lang="pt-BR" dirty="0"/>
          </a:p>
          <a:p>
            <a:r>
              <a:rPr lang="pt-BR" dirty="0" smtClean="0"/>
              <a:t>América invertida por Joaquim Torres Garcia</a:t>
            </a:r>
            <a:br>
              <a:rPr lang="pt-BR" dirty="0" smtClean="0"/>
            </a:br>
            <a:r>
              <a:rPr lang="pt-BR" dirty="0" smtClean="0"/>
              <a:t>Museu Torres Garcia, Montevidéu, Uruguai</a:t>
            </a:r>
          </a:p>
          <a:p>
            <a:endParaRPr lang="pt-BR" dirty="0"/>
          </a:p>
        </p:txBody>
      </p:sp>
    </p:spTree>
    <p:extLst>
      <p:ext uri="{BB962C8B-B14F-4D97-AF65-F5344CB8AC3E}">
        <p14:creationId xmlns:p14="http://schemas.microsoft.com/office/powerpoint/2010/main" val="51023235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BR" dirty="0" smtClean="0"/>
              <a:t>T. </a:t>
            </a:r>
            <a:r>
              <a:rPr lang="pt-BR" dirty="0" err="1" smtClean="0"/>
              <a:t>Laqueur</a:t>
            </a:r>
            <a:r>
              <a:rPr lang="pt-BR" dirty="0" smtClean="0"/>
              <a:t>: “Inventando o </a:t>
            </a:r>
            <a:r>
              <a:rPr lang="pt-BR" b="1" dirty="0" smtClean="0"/>
              <a:t>sexo</a:t>
            </a:r>
            <a:r>
              <a:rPr lang="pt-BR" dirty="0" smtClean="0"/>
              <a:t>”</a:t>
            </a:r>
            <a:endParaRPr lang="pt-BR" dirty="0"/>
          </a:p>
        </p:txBody>
      </p:sp>
      <p:sp>
        <p:nvSpPr>
          <p:cNvPr id="3" name="Content Placeholder 2"/>
          <p:cNvSpPr>
            <a:spLocks noGrp="1"/>
          </p:cNvSpPr>
          <p:nvPr>
            <p:ph idx="1"/>
          </p:nvPr>
        </p:nvSpPr>
        <p:spPr/>
        <p:txBody>
          <a:bodyPr>
            <a:normAutofit fontScale="92500" lnSpcReduction="20000"/>
          </a:bodyPr>
          <a:lstStyle/>
          <a:p>
            <a:r>
              <a:rPr lang="pt-BR" dirty="0"/>
              <a:t>Percepção da existência por muitos séculos de </a:t>
            </a:r>
            <a:r>
              <a:rPr lang="pt-BR" dirty="0" smtClean="0"/>
              <a:t>um </a:t>
            </a:r>
            <a:r>
              <a:rPr lang="pt-BR" i="1" dirty="0" smtClean="0"/>
              <a:t>modelo </a:t>
            </a:r>
            <a:r>
              <a:rPr lang="pt-BR" i="1" dirty="0"/>
              <a:t>de sexo único</a:t>
            </a:r>
            <a:r>
              <a:rPr lang="pt-BR" dirty="0"/>
              <a:t>, um </a:t>
            </a:r>
            <a:r>
              <a:rPr lang="pt-BR" i="1" dirty="0" err="1"/>
              <a:t>continuum</a:t>
            </a:r>
            <a:r>
              <a:rPr lang="pt-BR" dirty="0"/>
              <a:t> entre masculino e feminino, cuja diferença é de hierarquia, de perfeição, de calor vital, mas como se a mulher fosse apenas um homem com a genitália invertida, retida internamente por falta de calor. </a:t>
            </a:r>
            <a:endParaRPr lang="pt-BR" dirty="0" smtClean="0"/>
          </a:p>
          <a:p>
            <a:r>
              <a:rPr lang="pt-BR" dirty="0" smtClean="0"/>
              <a:t>No final  </a:t>
            </a:r>
            <a:r>
              <a:rPr lang="pt-BR" dirty="0"/>
              <a:t>séc. XVIII surge a noção de dois sexos incomensuráveis e </a:t>
            </a:r>
            <a:r>
              <a:rPr lang="pt-BR" dirty="0" smtClean="0"/>
              <a:t>opostos – filosofia (Rousseau)</a:t>
            </a:r>
            <a:endParaRPr lang="en-US" dirty="0"/>
          </a:p>
          <a:p>
            <a:r>
              <a:rPr lang="pt-BR" dirty="0"/>
              <a:t>A diferença entre os sexos é sempre uma questão POLÍTICA.</a:t>
            </a:r>
            <a:r>
              <a:rPr lang="en-US" dirty="0"/>
              <a:t> </a:t>
            </a:r>
            <a:endParaRPr lang="pt-BR" dirty="0"/>
          </a:p>
        </p:txBody>
      </p:sp>
    </p:spTree>
    <p:extLst>
      <p:ext uri="{BB962C8B-B14F-4D97-AF65-F5344CB8AC3E}">
        <p14:creationId xmlns:p14="http://schemas.microsoft.com/office/powerpoint/2010/main" val="174075149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7200" y="274638"/>
            <a:ext cx="8219256" cy="1210146"/>
          </a:xfrm>
        </p:spPr>
        <p:txBody>
          <a:bodyPr>
            <a:normAutofit fontScale="90000"/>
          </a:bodyPr>
          <a:lstStyle/>
          <a:p>
            <a:r>
              <a:rPr lang="pt-BR" dirty="0" smtClean="0"/>
              <a:t>Modelo de “sexo único” </a:t>
            </a:r>
            <a:br>
              <a:rPr lang="pt-BR" dirty="0" smtClean="0"/>
            </a:br>
            <a:r>
              <a:rPr lang="pt-BR" sz="3600" dirty="0" smtClean="0"/>
              <a:t>(de Galeno, na antiguidade, ao século XVIII)</a:t>
            </a:r>
            <a:endParaRPr lang="pt-BR" sz="3600" dirty="0"/>
          </a:p>
        </p:txBody>
      </p:sp>
      <p:sp>
        <p:nvSpPr>
          <p:cNvPr id="6" name="Content Placeholder 5"/>
          <p:cNvSpPr>
            <a:spLocks noGrp="1"/>
          </p:cNvSpPr>
          <p:nvPr>
            <p:ph idx="1"/>
          </p:nvPr>
        </p:nvSpPr>
        <p:spPr>
          <a:xfrm>
            <a:off x="467544" y="1844824"/>
            <a:ext cx="8219256" cy="4281339"/>
          </a:xfrm>
        </p:spPr>
        <p:txBody>
          <a:bodyPr>
            <a:normAutofit lnSpcReduction="10000"/>
          </a:bodyPr>
          <a:lstStyle/>
          <a:p>
            <a:r>
              <a:rPr lang="pt-BR" dirty="0" smtClean="0"/>
              <a:t>As diferenças corporais entre os sexos era concebida como uma diferença de hierarquia, calor vital, humores.</a:t>
            </a:r>
          </a:p>
          <a:p>
            <a:r>
              <a:rPr lang="pt-BR" dirty="0"/>
              <a:t>Nessa concepção, da antiguidade clássica ao século XVIII, a vagina é vista como um pênis interno, o útero como o escroto e os ovários como os testículos. A linguagem marca esta visão – não havia termos específicos para os órgãos femininos.</a:t>
            </a:r>
          </a:p>
          <a:p>
            <a:endParaRPr lang="pt-BR" dirty="0"/>
          </a:p>
        </p:txBody>
      </p:sp>
    </p:spTree>
    <p:extLst>
      <p:ext uri="{BB962C8B-B14F-4D97-AF65-F5344CB8AC3E}">
        <p14:creationId xmlns:p14="http://schemas.microsoft.com/office/powerpoint/2010/main" val="256753233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p:cNvSpPr>
            <a:spLocks noGrp="1"/>
          </p:cNvSpPr>
          <p:nvPr>
            <p:ph type="title"/>
          </p:nvPr>
        </p:nvSpPr>
        <p:spPr>
          <a:xfrm>
            <a:off x="457200" y="274638"/>
            <a:ext cx="7859216" cy="634082"/>
          </a:xfrm>
        </p:spPr>
        <p:txBody>
          <a:bodyPr>
            <a:normAutofit fontScale="90000"/>
          </a:bodyPr>
          <a:lstStyle/>
          <a:p>
            <a:r>
              <a:rPr lang="pt-BR" dirty="0" smtClean="0"/>
              <a:t>Sexo e gênero </a:t>
            </a:r>
            <a:endParaRPr lang="pt-BR" dirty="0"/>
          </a:p>
        </p:txBody>
      </p:sp>
      <p:sp>
        <p:nvSpPr>
          <p:cNvPr id="6" name="Espaço Reservado para Conteúdo 5"/>
          <p:cNvSpPr>
            <a:spLocks noGrp="1"/>
          </p:cNvSpPr>
          <p:nvPr>
            <p:ph idx="1"/>
          </p:nvPr>
        </p:nvSpPr>
        <p:spPr>
          <a:xfrm>
            <a:off x="457200" y="908720"/>
            <a:ext cx="8291264" cy="5217443"/>
          </a:xfrm>
        </p:spPr>
        <p:txBody>
          <a:bodyPr>
            <a:normAutofit fontScale="92500" lnSpcReduction="10000"/>
          </a:bodyPr>
          <a:lstStyle/>
          <a:p>
            <a:pPr>
              <a:buNone/>
            </a:pPr>
            <a:r>
              <a:rPr lang="pt-BR" dirty="0" smtClean="0"/>
              <a:t>No final século XVIII, a natureza sexual humana mudou: os escritores (médicos, filósofos como Rousseau) passam a insistir em diferenças fundamentais e incomensuráveis entre os sexos masculino e feminino, não só os sexos são diferentes, mas o corpo, a alma e moral se distinguem. </a:t>
            </a:r>
          </a:p>
          <a:p>
            <a:pPr>
              <a:buNone/>
            </a:pPr>
            <a:r>
              <a:rPr lang="pt-BR" dirty="0" smtClean="0"/>
              <a:t>Não há nenhum achado científico para essa mudanças, as dissecações já eram feitas desde o século XV. Há uma mudança política (Revolução Francesa).</a:t>
            </a:r>
          </a:p>
          <a:p>
            <a:pPr>
              <a:buNone/>
            </a:pPr>
            <a:r>
              <a:rPr lang="pt-BR" sz="2600" dirty="0" smtClean="0"/>
              <a:t>(ref. Thomas </a:t>
            </a:r>
            <a:r>
              <a:rPr lang="pt-BR" sz="2600" dirty="0" err="1" smtClean="0"/>
              <a:t>Laqueur</a:t>
            </a:r>
            <a:r>
              <a:rPr lang="pt-BR" sz="2600" dirty="0" smtClean="0"/>
              <a:t>: </a:t>
            </a:r>
            <a:r>
              <a:rPr lang="pt-BR" sz="2600" i="1" dirty="0" smtClean="0"/>
              <a:t>Inventando o sexo)</a:t>
            </a:r>
            <a:endParaRPr lang="pt-BR" sz="2600" dirty="0" smtClean="0"/>
          </a:p>
          <a:p>
            <a:pPr>
              <a:buNone/>
            </a:pPr>
            <a:endParaRPr lang="pt-BR" dirty="0" smtClean="0"/>
          </a:p>
          <a:p>
            <a:endParaRPr lang="pt-BR" dirty="0"/>
          </a:p>
        </p:txBody>
      </p:sp>
    </p:spTree>
    <p:extLst>
      <p:ext uri="{BB962C8B-B14F-4D97-AF65-F5344CB8AC3E}">
        <p14:creationId xmlns:p14="http://schemas.microsoft.com/office/powerpoint/2010/main" val="303670547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BR" dirty="0" smtClean="0"/>
              <a:t>Hermafrodita (Louvre)</a:t>
            </a:r>
            <a:endParaRPr lang="pt-BR" dirty="0"/>
          </a:p>
        </p:txBody>
      </p:sp>
      <p:pic>
        <p:nvPicPr>
          <p:cNvPr id="4" name="Content Placeholder 3" descr="20190127_171228.jpg"/>
          <p:cNvPicPr>
            <a:picLocks noGrp="1" noChangeAspect="1"/>
          </p:cNvPicPr>
          <p:nvPr>
            <p:ph idx="1"/>
          </p:nvPr>
        </p:nvPicPr>
        <p:blipFill>
          <a:blip r:embed="rId2" cstate="print">
            <a:extLst>
              <a:ext uri="{28A0092B-C50C-407E-A947-70E740481C1C}">
                <a14:useLocalDpi xmlns:a14="http://schemas.microsoft.com/office/drawing/2010/main" val="0"/>
              </a:ext>
            </a:extLst>
          </a:blip>
          <a:srcRect t="13336" b="13336"/>
          <a:stretch>
            <a:fillRect/>
          </a:stretch>
        </p:blipFill>
        <p:spPr>
          <a:xfrm>
            <a:off x="457200" y="1645490"/>
            <a:ext cx="8147248" cy="4480673"/>
          </a:xfrm>
        </p:spPr>
      </p:pic>
    </p:spTree>
    <p:extLst>
      <p:ext uri="{BB962C8B-B14F-4D97-AF65-F5344CB8AC3E}">
        <p14:creationId xmlns:p14="http://schemas.microsoft.com/office/powerpoint/2010/main" val="24803975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pt-PT" dirty="0" smtClean="0"/>
              <a:t>Inspirações antropológicas “clássicas”</a:t>
            </a:r>
            <a:endParaRPr lang="pt-PT" dirty="0"/>
          </a:p>
        </p:txBody>
      </p:sp>
      <p:sp>
        <p:nvSpPr>
          <p:cNvPr id="3" name="Content Placeholder 2"/>
          <p:cNvSpPr>
            <a:spLocks noGrp="1"/>
          </p:cNvSpPr>
          <p:nvPr>
            <p:ph idx="1"/>
          </p:nvPr>
        </p:nvSpPr>
        <p:spPr/>
        <p:txBody>
          <a:bodyPr>
            <a:normAutofit fontScale="92500" lnSpcReduction="10000"/>
          </a:bodyPr>
          <a:lstStyle/>
          <a:p>
            <a:r>
              <a:rPr lang="pt-BR" dirty="0" smtClean="0"/>
              <a:t>Margaret </a:t>
            </a:r>
            <a:r>
              <a:rPr lang="pt-BR" dirty="0" err="1" smtClean="0"/>
              <a:t>Mead</a:t>
            </a:r>
            <a:r>
              <a:rPr lang="pt-BR" dirty="0" smtClean="0"/>
              <a:t>: </a:t>
            </a:r>
            <a:r>
              <a:rPr lang="pt-BR" i="1" dirty="0"/>
              <a:t>Sexo e </a:t>
            </a:r>
            <a:r>
              <a:rPr lang="pt-BR" i="1" dirty="0" smtClean="0"/>
              <a:t>Temperamento</a:t>
            </a:r>
            <a:endParaRPr lang="en-US" dirty="0" smtClean="0"/>
          </a:p>
          <a:p>
            <a:r>
              <a:rPr lang="pt-BR" dirty="0" smtClean="0"/>
              <a:t>Marcel </a:t>
            </a:r>
            <a:r>
              <a:rPr lang="pt-BR" dirty="0" err="1" smtClean="0"/>
              <a:t>Mauss</a:t>
            </a:r>
            <a:r>
              <a:rPr lang="pt-BR" dirty="0" smtClean="0"/>
              <a:t>: </a:t>
            </a:r>
            <a:r>
              <a:rPr lang="pt-BR" dirty="0"/>
              <a:t>“As Técnicas do Corpo</a:t>
            </a:r>
            <a:r>
              <a:rPr lang="pt-BR" dirty="0" smtClean="0"/>
              <a:t>”</a:t>
            </a:r>
            <a:endParaRPr lang="pt-BR" dirty="0">
              <a:effectLst/>
            </a:endParaRPr>
          </a:p>
          <a:p>
            <a:r>
              <a:rPr lang="pt-BR" dirty="0" smtClean="0"/>
              <a:t>Exemplos de como a teoria “desnaturaliza” o que produz nosso corpo; ou como dimorfismo sexual não determina as possibilidades de temperamento masculino e feminino</a:t>
            </a:r>
          </a:p>
          <a:p>
            <a:r>
              <a:rPr lang="pt-BR" dirty="0" smtClean="0">
                <a:effectLst/>
              </a:rPr>
              <a:t>Teorias </a:t>
            </a:r>
            <a:r>
              <a:rPr lang="pt-BR" dirty="0" smtClean="0"/>
              <a:t>sociais tiram da natureza a explicação sobre a vida social. A desigualdade homens </a:t>
            </a:r>
            <a:r>
              <a:rPr lang="pt-BR" dirty="0" err="1" smtClean="0"/>
              <a:t>x</a:t>
            </a:r>
            <a:r>
              <a:rPr lang="pt-BR" dirty="0" smtClean="0"/>
              <a:t> mulheres portanto, não é da “natureza”, nem da biologia</a:t>
            </a:r>
            <a:endParaRPr lang="en-US" dirty="0" smtClean="0">
              <a:effectLst/>
            </a:endParaRPr>
          </a:p>
        </p:txBody>
      </p:sp>
    </p:spTree>
    <p:extLst>
      <p:ext uri="{BB962C8B-B14F-4D97-AF65-F5344CB8AC3E}">
        <p14:creationId xmlns:p14="http://schemas.microsoft.com/office/powerpoint/2010/main" val="357688590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Autofit/>
          </a:bodyPr>
          <a:lstStyle/>
          <a:p>
            <a:pPr algn="l"/>
            <a:r>
              <a:rPr lang="pt-BR" sz="3600" dirty="0" smtClean="0"/>
              <a:t>Precursores</a:t>
            </a:r>
            <a:br>
              <a:rPr lang="pt-BR" sz="3600" dirty="0" smtClean="0"/>
            </a:br>
            <a:r>
              <a:rPr lang="pt-BR" sz="3600" dirty="0" smtClean="0"/>
              <a:t>Margaret </a:t>
            </a:r>
            <a:r>
              <a:rPr lang="pt-BR" sz="3600" dirty="0" err="1" smtClean="0"/>
              <a:t>Mead</a:t>
            </a:r>
            <a:r>
              <a:rPr lang="pt-BR" sz="3600" dirty="0" smtClean="0"/>
              <a:t>: </a:t>
            </a:r>
            <a:r>
              <a:rPr lang="pt-BR" sz="3600" i="1" dirty="0" smtClean="0"/>
              <a:t>Sexo e Temperamento</a:t>
            </a:r>
            <a:r>
              <a:rPr lang="pt-BR" sz="3600" dirty="0" smtClean="0"/>
              <a:t> </a:t>
            </a:r>
            <a:endParaRPr lang="pt-BR" sz="3600" dirty="0"/>
          </a:p>
        </p:txBody>
      </p:sp>
      <p:sp>
        <p:nvSpPr>
          <p:cNvPr id="3" name="Espaço Reservado para Conteúdo 2"/>
          <p:cNvSpPr>
            <a:spLocks noGrp="1"/>
          </p:cNvSpPr>
          <p:nvPr>
            <p:ph idx="1"/>
          </p:nvPr>
        </p:nvSpPr>
        <p:spPr>
          <a:xfrm>
            <a:off x="457200" y="1844824"/>
            <a:ext cx="8219256" cy="4281339"/>
          </a:xfrm>
        </p:spPr>
        <p:txBody>
          <a:bodyPr>
            <a:normAutofit fontScale="77500" lnSpcReduction="20000"/>
          </a:bodyPr>
          <a:lstStyle/>
          <a:p>
            <a:r>
              <a:rPr lang="pt-BR" dirty="0" smtClean="0"/>
              <a:t>Pesquisa feita na Nova Guiné nos anos 1930, sobre como se criam as crianças.</a:t>
            </a:r>
          </a:p>
          <a:p>
            <a:r>
              <a:rPr lang="pt-BR" dirty="0" err="1" smtClean="0"/>
              <a:t>Arapesh</a:t>
            </a:r>
            <a:r>
              <a:rPr lang="pt-BR" dirty="0"/>
              <a:t>:</a:t>
            </a:r>
            <a:r>
              <a:rPr lang="pt-BR" dirty="0" smtClean="0"/>
              <a:t> homens </a:t>
            </a:r>
            <a:r>
              <a:rPr lang="pt-BR" dirty="0"/>
              <a:t>e </a:t>
            </a:r>
            <a:r>
              <a:rPr lang="pt-BR" dirty="0" smtClean="0"/>
              <a:t>mulheres </a:t>
            </a:r>
            <a:r>
              <a:rPr lang="pt-BR" dirty="0"/>
              <a:t>são afetivos e gentis, como nos EUA se </a:t>
            </a:r>
            <a:r>
              <a:rPr lang="pt-BR" dirty="0" smtClean="0"/>
              <a:t>pensava como algo “natural” das mulheres.</a:t>
            </a:r>
          </a:p>
          <a:p>
            <a:r>
              <a:rPr lang="pt-BR" dirty="0" err="1" smtClean="0"/>
              <a:t>Mundugumor</a:t>
            </a:r>
            <a:r>
              <a:rPr lang="pt-BR" dirty="0" smtClean="0"/>
              <a:t>: homens e mulheres são </a:t>
            </a:r>
            <a:r>
              <a:rPr lang="pt-BR" dirty="0"/>
              <a:t>muito </a:t>
            </a:r>
            <a:r>
              <a:rPr lang="pt-BR" dirty="0" smtClean="0"/>
              <a:t>agressivos, como se imaginava “natural” nos homens.</a:t>
            </a:r>
          </a:p>
          <a:p>
            <a:r>
              <a:rPr lang="pt-BR" dirty="0" err="1" smtClean="0"/>
              <a:t>Tchambuli</a:t>
            </a:r>
            <a:r>
              <a:rPr lang="pt-BR" dirty="0" smtClean="0"/>
              <a:t>: as mulheres </a:t>
            </a:r>
            <a:r>
              <a:rPr lang="pt-BR" dirty="0"/>
              <a:t>são agressivas e os </a:t>
            </a:r>
            <a:r>
              <a:rPr lang="pt-BR" dirty="0" smtClean="0"/>
              <a:t>homens </a:t>
            </a:r>
            <a:r>
              <a:rPr lang="pt-BR" dirty="0"/>
              <a:t>são afetuosos. </a:t>
            </a:r>
            <a:endParaRPr lang="pt-BR" dirty="0" smtClean="0"/>
          </a:p>
          <a:p>
            <a:r>
              <a:rPr lang="pt-BR" dirty="0" smtClean="0"/>
              <a:t>Nos </a:t>
            </a:r>
            <a:r>
              <a:rPr lang="pt-BR" dirty="0"/>
              <a:t>dois primeiros casos não há diferença </a:t>
            </a:r>
            <a:r>
              <a:rPr lang="pt-BR" dirty="0" smtClean="0"/>
              <a:t>significativa de </a:t>
            </a:r>
            <a:r>
              <a:rPr lang="pt-BR" dirty="0"/>
              <a:t>comportamento entre </a:t>
            </a:r>
            <a:r>
              <a:rPr lang="pt-BR" dirty="0" smtClean="0"/>
              <a:t>homens </a:t>
            </a:r>
            <a:r>
              <a:rPr lang="pt-BR" dirty="0"/>
              <a:t>e </a:t>
            </a:r>
            <a:r>
              <a:rPr lang="pt-BR" dirty="0" smtClean="0"/>
              <a:t>mulheres. </a:t>
            </a:r>
            <a:r>
              <a:rPr lang="pt-BR" dirty="0"/>
              <a:t>Entre </a:t>
            </a:r>
            <a:r>
              <a:rPr lang="pt-BR" dirty="0" smtClean="0"/>
              <a:t>os </a:t>
            </a:r>
            <a:r>
              <a:rPr lang="pt-BR" dirty="0" err="1" smtClean="0"/>
              <a:t>Tcahmbuli</a:t>
            </a:r>
            <a:r>
              <a:rPr lang="pt-BR" dirty="0" smtClean="0"/>
              <a:t> há uma </a:t>
            </a:r>
            <a:r>
              <a:rPr lang="pt-BR" b="1" dirty="0" smtClean="0"/>
              <a:t>inversão</a:t>
            </a:r>
            <a:r>
              <a:rPr lang="pt-BR" dirty="0" smtClean="0"/>
              <a:t> do que se pensava como “natural”.</a:t>
            </a:r>
            <a:endParaRPr lang="pt-BR" dirty="0"/>
          </a:p>
        </p:txBody>
      </p:sp>
    </p:spTree>
    <p:extLst>
      <p:ext uri="{BB962C8B-B14F-4D97-AF65-F5344CB8AC3E}">
        <p14:creationId xmlns:p14="http://schemas.microsoft.com/office/powerpoint/2010/main" val="234925598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Autofit/>
          </a:bodyPr>
          <a:lstStyle/>
          <a:p>
            <a:pPr algn="l"/>
            <a:r>
              <a:rPr lang="pt-BR" sz="3600" dirty="0" smtClean="0"/>
              <a:t>Precursores da temática do gênero</a:t>
            </a:r>
            <a:br>
              <a:rPr lang="pt-BR" sz="3600" dirty="0" smtClean="0"/>
            </a:br>
            <a:r>
              <a:rPr lang="pt-BR" sz="3600" dirty="0" smtClean="0"/>
              <a:t>Marcel Mauss: “As Técnicas do Corpo” </a:t>
            </a:r>
            <a:endParaRPr lang="pt-BR" sz="3600" dirty="0"/>
          </a:p>
        </p:txBody>
      </p:sp>
      <p:sp>
        <p:nvSpPr>
          <p:cNvPr id="3" name="Espaço Reservado para Conteúdo 2"/>
          <p:cNvSpPr>
            <a:spLocks noGrp="1"/>
          </p:cNvSpPr>
          <p:nvPr>
            <p:ph idx="1"/>
          </p:nvPr>
        </p:nvSpPr>
        <p:spPr>
          <a:xfrm>
            <a:off x="457200" y="1600200"/>
            <a:ext cx="8291264" cy="5069160"/>
          </a:xfrm>
        </p:spPr>
        <p:txBody>
          <a:bodyPr>
            <a:normAutofit fontScale="92500" lnSpcReduction="10000"/>
          </a:bodyPr>
          <a:lstStyle/>
          <a:p>
            <a:pPr>
              <a:buNone/>
            </a:pPr>
            <a:r>
              <a:rPr lang="pt-BR" dirty="0"/>
              <a:t>P</a:t>
            </a:r>
            <a:r>
              <a:rPr lang="pt-BR" dirty="0" smtClean="0"/>
              <a:t>alestra, anos 1930, para psicólogos</a:t>
            </a:r>
          </a:p>
          <a:p>
            <a:pPr>
              <a:buNone/>
            </a:pPr>
            <a:r>
              <a:rPr lang="pt-BR" dirty="0" smtClean="0"/>
              <a:t>O corpo é um </a:t>
            </a:r>
            <a:r>
              <a:rPr lang="pt-BR" i="1" dirty="0"/>
              <a:t>construto social</a:t>
            </a:r>
            <a:r>
              <a:rPr lang="pt-BR" dirty="0"/>
              <a:t>, e não puramente biológico. Mesmo </a:t>
            </a:r>
            <a:r>
              <a:rPr lang="pt-BR" dirty="0" smtClean="0"/>
              <a:t>aquilo que nos </a:t>
            </a:r>
            <a:r>
              <a:rPr lang="pt-BR" dirty="0"/>
              <a:t>parece mais “natural” é social e culturalmente </a:t>
            </a:r>
            <a:r>
              <a:rPr lang="pt-BR" dirty="0" smtClean="0"/>
              <a:t>aprendido: </a:t>
            </a:r>
            <a:r>
              <a:rPr lang="pt-BR" dirty="0"/>
              <a:t>a forma de andar, falar, comer, evacuar, noções de higiene, formas de relações sexuais, de parir, </a:t>
            </a:r>
            <a:r>
              <a:rPr lang="pt-BR" dirty="0" smtClean="0"/>
              <a:t>etc. (exemplos)</a:t>
            </a:r>
            <a:endParaRPr lang="pt-BR" dirty="0"/>
          </a:p>
          <a:p>
            <a:r>
              <a:rPr lang="pt-BR" dirty="0" smtClean="0"/>
              <a:t>Aprende-se desde muito cedo, antes de perceber que se trata de um aprendizado.</a:t>
            </a:r>
          </a:p>
          <a:p>
            <a:r>
              <a:rPr lang="pt-BR" dirty="0" smtClean="0"/>
              <a:t>Diferenças no treino corporal: homens </a:t>
            </a:r>
            <a:r>
              <a:rPr lang="pt-BR" dirty="0" err="1" smtClean="0"/>
              <a:t>X</a:t>
            </a:r>
            <a:r>
              <a:rPr lang="pt-BR" dirty="0" smtClean="0"/>
              <a:t> mulheres; trabalhador </a:t>
            </a:r>
            <a:r>
              <a:rPr lang="pt-BR" dirty="0" err="1" smtClean="0"/>
              <a:t>X</a:t>
            </a:r>
            <a:r>
              <a:rPr lang="pt-BR" smtClean="0"/>
              <a:t> elite</a:t>
            </a:r>
            <a:endParaRPr lang="pt-BR" dirty="0"/>
          </a:p>
        </p:txBody>
      </p:sp>
    </p:spTree>
    <p:extLst>
      <p:ext uri="{BB962C8B-B14F-4D97-AF65-F5344CB8AC3E}">
        <p14:creationId xmlns:p14="http://schemas.microsoft.com/office/powerpoint/2010/main" val="4741690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pt-PT" dirty="0" smtClean="0"/>
              <a:t>Debate natureza X cultura/sociedade</a:t>
            </a:r>
            <a:endParaRPr lang="pt-PT" dirty="0"/>
          </a:p>
        </p:txBody>
      </p:sp>
      <p:sp>
        <p:nvSpPr>
          <p:cNvPr id="3" name="Content Placeholder 2"/>
          <p:cNvSpPr>
            <a:spLocks noGrp="1"/>
          </p:cNvSpPr>
          <p:nvPr>
            <p:ph idx="1"/>
          </p:nvPr>
        </p:nvSpPr>
        <p:spPr>
          <a:xfrm>
            <a:off x="457200" y="1600200"/>
            <a:ext cx="8229600" cy="4857545"/>
          </a:xfrm>
        </p:spPr>
        <p:txBody>
          <a:bodyPr>
            <a:normAutofit fontScale="92500" lnSpcReduction="20000"/>
          </a:bodyPr>
          <a:lstStyle/>
          <a:p>
            <a:r>
              <a:rPr lang="pt-PT" dirty="0" smtClean="0"/>
              <a:t>Lévi-Strauss – passagem da natureza para cultura pelo tabu do incesto</a:t>
            </a:r>
          </a:p>
          <a:p>
            <a:r>
              <a:rPr lang="pt-PT" dirty="0" smtClean="0"/>
              <a:t>Troca de mulheres como fundante da vida em sociedade, portanto funda a cultura</a:t>
            </a:r>
          </a:p>
          <a:p>
            <a:r>
              <a:rPr lang="pt-PT" dirty="0" smtClean="0"/>
              <a:t>Raciocínio pautado por essa oposição binária, tem grande influência na teoria antropológica e sociológica dos anos 1970/1980</a:t>
            </a:r>
          </a:p>
          <a:p>
            <a:r>
              <a:rPr lang="pt-PT" dirty="0" smtClean="0"/>
              <a:t>Raciocínio de base das teorias sociais / humanas (como a antropologia, sociologia) “desnaturaliza” a explicação social. Não é no corpo e nem na biologia que se explicam os fenômenos que são </a:t>
            </a:r>
            <a:r>
              <a:rPr lang="pt-PT" b="1" dirty="0" smtClean="0"/>
              <a:t>sociais</a:t>
            </a:r>
            <a:r>
              <a:rPr lang="pt-PT" dirty="0" smtClean="0"/>
              <a:t>, como a desigualdade.</a:t>
            </a:r>
          </a:p>
          <a:p>
            <a:endParaRPr lang="pt-PT" dirty="0" smtClean="0"/>
          </a:p>
          <a:p>
            <a:endParaRPr lang="pt-PT" dirty="0"/>
          </a:p>
        </p:txBody>
      </p:sp>
    </p:spTree>
    <p:extLst>
      <p:ext uri="{BB962C8B-B14F-4D97-AF65-F5344CB8AC3E}">
        <p14:creationId xmlns:p14="http://schemas.microsoft.com/office/powerpoint/2010/main" val="379330887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88114"/>
          </a:xfrm>
        </p:spPr>
        <p:txBody>
          <a:bodyPr/>
          <a:lstStyle/>
          <a:p>
            <a:r>
              <a:rPr lang="pt-PT" dirty="0" smtClean="0"/>
              <a:t>Gênero</a:t>
            </a:r>
            <a:endParaRPr lang="pt-PT" dirty="0"/>
          </a:p>
        </p:txBody>
      </p:sp>
      <p:sp>
        <p:nvSpPr>
          <p:cNvPr id="3" name="Content Placeholder 2"/>
          <p:cNvSpPr>
            <a:spLocks noGrp="1"/>
          </p:cNvSpPr>
          <p:nvPr>
            <p:ph idx="1"/>
          </p:nvPr>
        </p:nvSpPr>
        <p:spPr>
          <a:xfrm>
            <a:off x="457200" y="1162752"/>
            <a:ext cx="8229600" cy="5223439"/>
          </a:xfrm>
        </p:spPr>
        <p:txBody>
          <a:bodyPr>
            <a:normAutofit/>
          </a:bodyPr>
          <a:lstStyle/>
          <a:p>
            <a:r>
              <a:rPr lang="pt-PT" dirty="0" smtClean="0"/>
              <a:t>Termo usado nos anos 1980 para desnaturalizar a explicação das desigualdades entre homens e mulheres</a:t>
            </a:r>
          </a:p>
          <a:p>
            <a:r>
              <a:rPr lang="pt-PT" dirty="0" smtClean="0"/>
              <a:t>Se opõe a todas explicações anteriores que acabavam, no limite, baseando sua explicação na diferença biológica, no dimorfismo sexual. Ou seja, se baseiam na fisiologia reprodutiva da mulher (</a:t>
            </a:r>
            <a:r>
              <a:rPr lang="pt-PT" dirty="0" err="1" smtClean="0"/>
              <a:t>sic</a:t>
            </a:r>
            <a:r>
              <a:rPr lang="pt-PT" dirty="0" smtClean="0"/>
              <a:t>, no singular), ou em algum elemento do corpo “biológico”. </a:t>
            </a:r>
            <a:endParaRPr lang="pt-PT" dirty="0"/>
          </a:p>
        </p:txBody>
      </p:sp>
    </p:spTree>
    <p:extLst>
      <p:ext uri="{BB962C8B-B14F-4D97-AF65-F5344CB8AC3E}">
        <p14:creationId xmlns:p14="http://schemas.microsoft.com/office/powerpoint/2010/main" val="82422645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PT" dirty="0" smtClean="0"/>
              <a:t>Desnaturalizar...</a:t>
            </a:r>
            <a:endParaRPr lang="pt-PT" dirty="0"/>
          </a:p>
        </p:txBody>
      </p:sp>
      <p:sp>
        <p:nvSpPr>
          <p:cNvPr id="3" name="Content Placeholder 2"/>
          <p:cNvSpPr>
            <a:spLocks noGrp="1"/>
          </p:cNvSpPr>
          <p:nvPr>
            <p:ph idx="1"/>
          </p:nvPr>
        </p:nvSpPr>
        <p:spPr/>
        <p:txBody>
          <a:bodyPr>
            <a:normAutofit fontScale="92500" lnSpcReduction="10000"/>
          </a:bodyPr>
          <a:lstStyle/>
          <a:p>
            <a:r>
              <a:rPr lang="pt-PT" dirty="0" smtClean="0"/>
              <a:t>Sexo está para o gênero, assim como a natureza para a cultura</a:t>
            </a:r>
          </a:p>
          <a:p>
            <a:r>
              <a:rPr lang="pt-PT" dirty="0" smtClean="0"/>
              <a:t>Sexo </a:t>
            </a:r>
            <a:r>
              <a:rPr lang="pt-PT" dirty="0"/>
              <a:t>:</a:t>
            </a:r>
            <a:r>
              <a:rPr lang="pt-PT" dirty="0" smtClean="0"/>
              <a:t> gênero :: natureza : cultura</a:t>
            </a:r>
          </a:p>
          <a:p>
            <a:r>
              <a:rPr lang="pt-PT" dirty="0" smtClean="0"/>
              <a:t>:: raça : etnicidade (texto da </a:t>
            </a:r>
            <a:r>
              <a:rPr lang="pt-PT" dirty="0" err="1" smtClean="0"/>
              <a:t>V.Stolcke</a:t>
            </a:r>
            <a:r>
              <a:rPr lang="pt-PT" dirty="0" smtClean="0"/>
              <a:t>)</a:t>
            </a:r>
          </a:p>
          <a:p>
            <a:r>
              <a:rPr lang="pt-PT" dirty="0" smtClean="0"/>
              <a:t>Textos de revisão:</a:t>
            </a:r>
          </a:p>
          <a:p>
            <a:r>
              <a:rPr lang="en-US" sz="2400" dirty="0"/>
              <a:t>STOLCKE, </a:t>
            </a:r>
            <a:r>
              <a:rPr lang="en-US" sz="2400" dirty="0" err="1"/>
              <a:t>Verena</a:t>
            </a:r>
            <a:r>
              <a:rPr lang="en-US" sz="2400" dirty="0"/>
              <a:t>: </a:t>
            </a:r>
            <a:r>
              <a:rPr lang="pt-BR" sz="2400" dirty="0"/>
              <a:t>“Sexo está para gênero assim como raça para etnicidade?</a:t>
            </a:r>
            <a:r>
              <a:rPr lang="pt-BR" sz="2400" dirty="0" smtClean="0"/>
              <a:t>”</a:t>
            </a:r>
          </a:p>
          <a:p>
            <a:r>
              <a:rPr lang="pt-BR" sz="2400" dirty="0"/>
              <a:t>MOORE, </a:t>
            </a:r>
            <a:r>
              <a:rPr lang="pt-BR" sz="2400" dirty="0" err="1"/>
              <a:t>Henrietta</a:t>
            </a:r>
            <a:r>
              <a:rPr lang="pt-BR" sz="2400" dirty="0"/>
              <a:t>: "Compreendendo Sexo e </a:t>
            </a:r>
            <a:r>
              <a:rPr lang="pt-BR" sz="2400" dirty="0" smtClean="0"/>
              <a:t>Gênero”</a:t>
            </a:r>
          </a:p>
          <a:p>
            <a:r>
              <a:rPr lang="pt-BR" sz="2400" dirty="0" smtClean="0"/>
              <a:t>ALMEIDA</a:t>
            </a:r>
            <a:r>
              <a:rPr lang="pt-BR" sz="2400" dirty="0"/>
              <a:t>, Heloisa B.: Gênero. </a:t>
            </a:r>
            <a:r>
              <a:rPr lang="en-US" sz="2400" i="1" dirty="0"/>
              <a:t>Blogs de </a:t>
            </a:r>
            <a:r>
              <a:rPr lang="en-US" sz="2400" i="1" dirty="0" err="1"/>
              <a:t>Ciência</a:t>
            </a:r>
            <a:r>
              <a:rPr lang="en-US" sz="2400" i="1" dirty="0"/>
              <a:t> da </a:t>
            </a:r>
            <a:r>
              <a:rPr lang="en-US" sz="2400" i="1" dirty="0" err="1"/>
              <a:t>Universidade</a:t>
            </a:r>
            <a:r>
              <a:rPr lang="en-US" sz="2400" i="1" dirty="0"/>
              <a:t> </a:t>
            </a:r>
            <a:r>
              <a:rPr lang="en-US" sz="2400" i="1" dirty="0" err="1"/>
              <a:t>Estadual</a:t>
            </a:r>
            <a:r>
              <a:rPr lang="en-US" sz="2400" i="1" dirty="0"/>
              <a:t> de Campinas: </a:t>
            </a:r>
            <a:r>
              <a:rPr lang="en-US" sz="2400" i="1" dirty="0" err="1"/>
              <a:t>Mulheres</a:t>
            </a:r>
            <a:r>
              <a:rPr lang="en-US" sz="2400" i="1" dirty="0"/>
              <a:t> </a:t>
            </a:r>
            <a:r>
              <a:rPr lang="en-US" sz="2400" i="1" dirty="0" err="1"/>
              <a:t>na</a:t>
            </a:r>
            <a:r>
              <a:rPr lang="en-US" sz="2400" i="1" dirty="0"/>
              <a:t> </a:t>
            </a:r>
            <a:r>
              <a:rPr lang="en-US" sz="2400" i="1" dirty="0" err="1" smtClean="0"/>
              <a:t>Filosofia</a:t>
            </a:r>
            <a:endParaRPr lang="en-US" sz="2400" i="1" dirty="0" smtClean="0"/>
          </a:p>
          <a:p>
            <a:r>
              <a:rPr lang="en-US" sz="2400" dirty="0" smtClean="0"/>
              <a:t>HARAWAY, Donna: “</a:t>
            </a:r>
            <a:r>
              <a:rPr lang="en-US" sz="2400" dirty="0" err="1" smtClean="0"/>
              <a:t>Gênero</a:t>
            </a:r>
            <a:r>
              <a:rPr lang="en-US" sz="2400" dirty="0" smtClean="0"/>
              <a:t> </a:t>
            </a:r>
            <a:r>
              <a:rPr lang="en-US" sz="2400" dirty="0" err="1" smtClean="0"/>
              <a:t>para</a:t>
            </a:r>
            <a:r>
              <a:rPr lang="en-US" sz="2400" dirty="0" smtClean="0"/>
              <a:t> um </a:t>
            </a:r>
            <a:r>
              <a:rPr lang="en-US" sz="2400" dirty="0" err="1" smtClean="0"/>
              <a:t>dicionário</a:t>
            </a:r>
            <a:r>
              <a:rPr lang="en-US" sz="2400" dirty="0" smtClean="0"/>
              <a:t> </a:t>
            </a:r>
            <a:r>
              <a:rPr lang="en-US" sz="2400" dirty="0" err="1" smtClean="0"/>
              <a:t>marxista</a:t>
            </a:r>
            <a:r>
              <a:rPr lang="en-US" sz="2400" dirty="0" smtClean="0"/>
              <a:t>”</a:t>
            </a:r>
            <a:endParaRPr lang="pt-PT" sz="2400" dirty="0" smtClean="0"/>
          </a:p>
        </p:txBody>
      </p:sp>
    </p:spTree>
    <p:extLst>
      <p:ext uri="{BB962C8B-B14F-4D97-AF65-F5344CB8AC3E}">
        <p14:creationId xmlns:p14="http://schemas.microsoft.com/office/powerpoint/2010/main" val="29998886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pPr algn="l"/>
            <a:r>
              <a:rPr lang="pt-BR" dirty="0" smtClean="0"/>
              <a:t>Gênero e o problema do sexo</a:t>
            </a:r>
            <a:endParaRPr lang="pt-BR" dirty="0"/>
          </a:p>
        </p:txBody>
      </p:sp>
      <p:sp>
        <p:nvSpPr>
          <p:cNvPr id="3" name="Espaço Reservado para Conteúdo 2"/>
          <p:cNvSpPr>
            <a:spLocks noGrp="1"/>
          </p:cNvSpPr>
          <p:nvPr>
            <p:ph idx="1"/>
          </p:nvPr>
        </p:nvSpPr>
        <p:spPr>
          <a:xfrm>
            <a:off x="457200" y="1340768"/>
            <a:ext cx="8291264" cy="4785395"/>
          </a:xfrm>
        </p:spPr>
        <p:txBody>
          <a:bodyPr>
            <a:normAutofit fontScale="85000" lnSpcReduction="10000"/>
          </a:bodyPr>
          <a:lstStyle/>
          <a:p>
            <a:r>
              <a:rPr lang="pt-BR" dirty="0" smtClean="0"/>
              <a:t>Usado ao invés de “sexo”, porque o sexo biológico não determina o comportamento. Em cada cultura, em cada época, o que é visto como masculino ou feminino muda. </a:t>
            </a:r>
          </a:p>
          <a:p>
            <a:r>
              <a:rPr lang="pt-BR" dirty="0" smtClean="0"/>
              <a:t>Termo usado na medicina a partir do anos 1950 (clínica) para lidar com os “distúrbios” de gênero (</a:t>
            </a:r>
            <a:r>
              <a:rPr lang="pt-BR" dirty="0" err="1" smtClean="0"/>
              <a:t>trans</a:t>
            </a:r>
            <a:r>
              <a:rPr lang="pt-BR" dirty="0"/>
              <a:t> </a:t>
            </a:r>
            <a:r>
              <a:rPr lang="pt-BR" dirty="0" smtClean="0"/>
              <a:t>e </a:t>
            </a:r>
            <a:r>
              <a:rPr lang="pt-BR" dirty="0" err="1" smtClean="0"/>
              <a:t>intersex</a:t>
            </a:r>
            <a:r>
              <a:rPr lang="pt-BR" dirty="0" smtClean="0"/>
              <a:t>), nas Ciências Sociais nos anos 1970/80 </a:t>
            </a:r>
          </a:p>
          <a:p>
            <a:r>
              <a:rPr lang="pt-BR" dirty="0" smtClean="0"/>
              <a:t>Outras culturas – diferentes formas de classificar, mais de 2 gêneros (ou pessoas que tem aspectos dos dois gêneros, formando um terceiro) – “</a:t>
            </a:r>
            <a:r>
              <a:rPr lang="pt-BR" dirty="0" err="1" smtClean="0"/>
              <a:t>berdache</a:t>
            </a:r>
            <a:r>
              <a:rPr lang="pt-BR" dirty="0" smtClean="0"/>
              <a:t>”</a:t>
            </a:r>
          </a:p>
          <a:p>
            <a:r>
              <a:rPr lang="pt-BR" dirty="0" smtClean="0"/>
              <a:t>3 gêneros, 5 sexos? (Anne-Fausto Sterling)</a:t>
            </a:r>
          </a:p>
          <a:p>
            <a:endParaRPr lang="pt-BR" dirty="0" smtClean="0"/>
          </a:p>
        </p:txBody>
      </p:sp>
    </p:spTree>
    <p:extLst>
      <p:ext uri="{BB962C8B-B14F-4D97-AF65-F5344CB8AC3E}">
        <p14:creationId xmlns:p14="http://schemas.microsoft.com/office/powerpoint/2010/main" val="18578254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330</TotalTime>
  <Words>1316</Words>
  <Application>Microsoft Macintosh PowerPoint</Application>
  <PresentationFormat>On-screen Show (4:3)</PresentationFormat>
  <Paragraphs>100</Paragraphs>
  <Slides>23</Slides>
  <Notes>7</Notes>
  <HiddenSlides>0</HiddenSlides>
  <MMClips>0</MMClips>
  <ScaleCrop>false</ScaleCrop>
  <HeadingPairs>
    <vt:vector size="4" baseType="variant">
      <vt:variant>
        <vt:lpstr>Theme</vt:lpstr>
      </vt:variant>
      <vt:variant>
        <vt:i4>1</vt:i4>
      </vt:variant>
      <vt:variant>
        <vt:lpstr>Slide Titles</vt:lpstr>
      </vt:variant>
      <vt:variant>
        <vt:i4>23</vt:i4>
      </vt:variant>
    </vt:vector>
  </HeadingPairs>
  <TitlesOfParts>
    <vt:vector size="24" baseType="lpstr">
      <vt:lpstr>Office Theme</vt:lpstr>
      <vt:lpstr>Gênero e Antropologia:  sobre o dimorfismo sexual</vt:lpstr>
      <vt:lpstr>A naturalização  de convenções sociais</vt:lpstr>
      <vt:lpstr>Inspirações antropológicas “clássicas”</vt:lpstr>
      <vt:lpstr>Precursores Margaret Mead: Sexo e Temperamento </vt:lpstr>
      <vt:lpstr>Precursores da temática do gênero Marcel Mauss: “As Técnicas do Corpo” </vt:lpstr>
      <vt:lpstr>Debate natureza X cultura/sociedade</vt:lpstr>
      <vt:lpstr>Gênero</vt:lpstr>
      <vt:lpstr>Desnaturalizar...</vt:lpstr>
      <vt:lpstr>Gênero e o problema do sexo</vt:lpstr>
      <vt:lpstr>Com Foucault, Laqueur e Butler</vt:lpstr>
      <vt:lpstr>Dimorfismo sexual</vt:lpstr>
      <vt:lpstr>LAQUEUR: Gênero e diferença sexual</vt:lpstr>
      <vt:lpstr>Modelo de sexo único</vt:lpstr>
      <vt:lpstr>Sexo único</vt:lpstr>
      <vt:lpstr> </vt:lpstr>
      <vt:lpstr> </vt:lpstr>
      <vt:lpstr> </vt:lpstr>
      <vt:lpstr> </vt:lpstr>
      <vt:lpstr>Modelo se sexo único e  de dois sexos na embriologia</vt:lpstr>
      <vt:lpstr>T. Laqueur: “Inventando o sexo”</vt:lpstr>
      <vt:lpstr>Modelo de “sexo único”  (de Galeno, na antiguidade, ao século XVIII)</vt:lpstr>
      <vt:lpstr>Sexo e gênero </vt:lpstr>
      <vt:lpstr>Hermafrodita (Louvre)</vt:lpstr>
    </vt:vector>
  </TitlesOfParts>
  <Company>USP</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Gênero e Antropologia</dc:title>
  <dc:creator>Heloisa Almeida</dc:creator>
  <cp:lastModifiedBy>Heloisa Almeida</cp:lastModifiedBy>
  <cp:revision>19</cp:revision>
  <dcterms:created xsi:type="dcterms:W3CDTF">2021-09-15T13:28:56Z</dcterms:created>
  <dcterms:modified xsi:type="dcterms:W3CDTF">2022-05-19T17:31:58Z</dcterms:modified>
</cp:coreProperties>
</file>