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89" r:id="rId4"/>
    <p:sldId id="290" r:id="rId5"/>
    <p:sldId id="291" r:id="rId6"/>
    <p:sldId id="292" r:id="rId7"/>
    <p:sldId id="293" r:id="rId8"/>
    <p:sldId id="294" r:id="rId9"/>
    <p:sldId id="295" r:id="rId10"/>
    <p:sldId id="296" r:id="rId11"/>
    <p:sldId id="297" r:id="rId12"/>
    <p:sldId id="298" r:id="rId13"/>
    <p:sldId id="300" r:id="rId14"/>
    <p:sldId id="301" r:id="rId15"/>
    <p:sldId id="302" r:id="rId16"/>
    <p:sldId id="303" r:id="rId17"/>
    <p:sldId id="304" r:id="rId18"/>
    <p:sldId id="305" r:id="rId19"/>
    <p:sldId id="306" r:id="rId20"/>
    <p:sldId id="307" r:id="rId21"/>
    <p:sldId id="308" r:id="rId22"/>
    <p:sldId id="309" r:id="rId23"/>
    <p:sldId id="310" r:id="rId24"/>
    <p:sldId id="311" r:id="rId25"/>
    <p:sldId id="312" r:id="rId26"/>
    <p:sldId id="258" r:id="rId27"/>
    <p:sldId id="259" r:id="rId28"/>
    <p:sldId id="260" r:id="rId29"/>
    <p:sldId id="261" r:id="rId30"/>
    <p:sldId id="262" r:id="rId31"/>
    <p:sldId id="263" r:id="rId32"/>
    <p:sldId id="264" r:id="rId33"/>
    <p:sldId id="265" r:id="rId34"/>
    <p:sldId id="266" r:id="rId35"/>
    <p:sldId id="267" r:id="rId36"/>
    <p:sldId id="268" r:id="rId37"/>
    <p:sldId id="269" r:id="rId38"/>
    <p:sldId id="270" r:id="rId39"/>
    <p:sldId id="271" r:id="rId40"/>
    <p:sldId id="272" r:id="rId41"/>
    <p:sldId id="273" r:id="rId42"/>
    <p:sldId id="274" r:id="rId43"/>
    <p:sldId id="275" r:id="rId44"/>
    <p:sldId id="276" r:id="rId45"/>
    <p:sldId id="277" r:id="rId46"/>
    <p:sldId id="278" r:id="rId47"/>
    <p:sldId id="279" r:id="rId48"/>
    <p:sldId id="280" r:id="rId49"/>
    <p:sldId id="281" r:id="rId50"/>
    <p:sldId id="282" r:id="rId51"/>
    <p:sldId id="283" r:id="rId52"/>
    <p:sldId id="284" r:id="rId53"/>
    <p:sldId id="285" r:id="rId54"/>
    <p:sldId id="286" r:id="rId55"/>
    <p:sldId id="287" r:id="rId56"/>
    <p:sldId id="288" r:id="rId57"/>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Franklin Gothic Book" charset="0"/>
        <a:ea typeface="ＭＳ Ｐゴシック" charset="0"/>
        <a:cs typeface="+mn-cs"/>
      </a:defRPr>
    </a:lvl1pPr>
    <a:lvl2pPr marL="457200" algn="l" defTabSz="457200" rtl="0" eaLnBrk="0" fontAlgn="base" hangingPunct="0">
      <a:spcBef>
        <a:spcPct val="0"/>
      </a:spcBef>
      <a:spcAft>
        <a:spcPct val="0"/>
      </a:spcAft>
      <a:defRPr kern="1200">
        <a:solidFill>
          <a:schemeClr val="tx1"/>
        </a:solidFill>
        <a:latin typeface="Franklin Gothic Book" charset="0"/>
        <a:ea typeface="ＭＳ Ｐゴシック" charset="0"/>
        <a:cs typeface="+mn-cs"/>
      </a:defRPr>
    </a:lvl2pPr>
    <a:lvl3pPr marL="914400" algn="l" defTabSz="457200" rtl="0" eaLnBrk="0" fontAlgn="base" hangingPunct="0">
      <a:spcBef>
        <a:spcPct val="0"/>
      </a:spcBef>
      <a:spcAft>
        <a:spcPct val="0"/>
      </a:spcAft>
      <a:defRPr kern="1200">
        <a:solidFill>
          <a:schemeClr val="tx1"/>
        </a:solidFill>
        <a:latin typeface="Franklin Gothic Book" charset="0"/>
        <a:ea typeface="ＭＳ Ｐゴシック" charset="0"/>
        <a:cs typeface="+mn-cs"/>
      </a:defRPr>
    </a:lvl3pPr>
    <a:lvl4pPr marL="1371600" algn="l" defTabSz="457200" rtl="0" eaLnBrk="0" fontAlgn="base" hangingPunct="0">
      <a:spcBef>
        <a:spcPct val="0"/>
      </a:spcBef>
      <a:spcAft>
        <a:spcPct val="0"/>
      </a:spcAft>
      <a:defRPr kern="1200">
        <a:solidFill>
          <a:schemeClr val="tx1"/>
        </a:solidFill>
        <a:latin typeface="Franklin Gothic Book" charset="0"/>
        <a:ea typeface="ＭＳ Ｐゴシック" charset="0"/>
        <a:cs typeface="+mn-cs"/>
      </a:defRPr>
    </a:lvl4pPr>
    <a:lvl5pPr marL="1828800" algn="l" defTabSz="457200" rtl="0" eaLnBrk="0" fontAlgn="base" hangingPunct="0">
      <a:spcBef>
        <a:spcPct val="0"/>
      </a:spcBef>
      <a:spcAft>
        <a:spcPct val="0"/>
      </a:spcAft>
      <a:defRPr kern="1200">
        <a:solidFill>
          <a:schemeClr val="tx1"/>
        </a:solidFill>
        <a:latin typeface="Franklin Gothic Book" charset="0"/>
        <a:ea typeface="ＭＳ Ｐゴシック" charset="0"/>
        <a:cs typeface="+mn-cs"/>
      </a:defRPr>
    </a:lvl5pPr>
    <a:lvl6pPr marL="2286000" algn="l" defTabSz="457200" rtl="0" eaLnBrk="1" latinLnBrk="0" hangingPunct="1">
      <a:defRPr kern="1200">
        <a:solidFill>
          <a:schemeClr val="tx1"/>
        </a:solidFill>
        <a:latin typeface="Franklin Gothic Book" charset="0"/>
        <a:ea typeface="ＭＳ Ｐゴシック" charset="0"/>
        <a:cs typeface="+mn-cs"/>
      </a:defRPr>
    </a:lvl6pPr>
    <a:lvl7pPr marL="2743200" algn="l" defTabSz="457200" rtl="0" eaLnBrk="1" latinLnBrk="0" hangingPunct="1">
      <a:defRPr kern="1200">
        <a:solidFill>
          <a:schemeClr val="tx1"/>
        </a:solidFill>
        <a:latin typeface="Franklin Gothic Book" charset="0"/>
        <a:ea typeface="ＭＳ Ｐゴシック" charset="0"/>
        <a:cs typeface="+mn-cs"/>
      </a:defRPr>
    </a:lvl7pPr>
    <a:lvl8pPr marL="3200400" algn="l" defTabSz="457200" rtl="0" eaLnBrk="1" latinLnBrk="0" hangingPunct="1">
      <a:defRPr kern="1200">
        <a:solidFill>
          <a:schemeClr val="tx1"/>
        </a:solidFill>
        <a:latin typeface="Franklin Gothic Book" charset="0"/>
        <a:ea typeface="ＭＳ Ｐゴシック" charset="0"/>
        <a:cs typeface="+mn-cs"/>
      </a:defRPr>
    </a:lvl8pPr>
    <a:lvl9pPr marL="3657600" algn="l" defTabSz="457200" rtl="0" eaLnBrk="1" latinLnBrk="0" hangingPunct="1">
      <a:defRPr kern="1200">
        <a:solidFill>
          <a:schemeClr val="tx1"/>
        </a:solidFill>
        <a:latin typeface="Franklin Gothic Book"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249" autoAdjust="0"/>
  </p:normalViewPr>
  <p:slideViewPr>
    <p:cSldViewPr snapToGrid="0">
      <p:cViewPr varScale="1">
        <p:scale>
          <a:sx n="64" d="100"/>
          <a:sy n="64" d="100"/>
        </p:scale>
        <p:origin x="858" y="72"/>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4" name="Group 6"/>
          <p:cNvGrpSpPr>
            <a:grpSpLocks/>
          </p:cNvGrpSpPr>
          <p:nvPr/>
        </p:nvGrpSpPr>
        <p:grpSpPr bwMode="auto">
          <a:xfrm>
            <a:off x="752475" y="744538"/>
            <a:ext cx="10674350" cy="5349875"/>
            <a:chOff x="752858" y="744469"/>
            <a:chExt cx="10674117" cy="5349671"/>
          </a:xfrm>
        </p:grpSpPr>
        <p:sp>
          <p:nvSpPr>
            <p:cNvPr id="5" name="Freeform 6"/>
            <p:cNvSpPr>
              <a:spLocks/>
            </p:cNvSpPr>
            <p:nvPr/>
          </p:nvSpPr>
          <p:spPr bwMode="auto">
            <a:xfrm>
              <a:off x="8151962" y="1685652"/>
              <a:ext cx="3275013" cy="4408488"/>
            </a:xfrm>
            <a:custGeom>
              <a:avLst/>
              <a:gdLst>
                <a:gd name="T0" fmla="*/ 939679503 w 10000"/>
                <a:gd name="T1" fmla="*/ 0 h 10000"/>
                <a:gd name="T2" fmla="*/ 1072571015 w 10000"/>
                <a:gd name="T3" fmla="*/ 0 h 10000"/>
                <a:gd name="T4" fmla="*/ 1072571015 w 10000"/>
                <a:gd name="T5" fmla="*/ 1943476645 h 10000"/>
                <a:gd name="T6" fmla="*/ 0 w 10000"/>
                <a:gd name="T7" fmla="*/ 1943476645 h 10000"/>
                <a:gd name="T8" fmla="*/ 0 w 10000"/>
                <a:gd name="T9" fmla="*/ 1773616720 h 10000"/>
                <a:gd name="T10" fmla="*/ 939679503 w 10000"/>
                <a:gd name="T11" fmla="*/ 1773811135 h 10000"/>
                <a:gd name="T12" fmla="*/ 939679503 w 10000"/>
                <a:gd name="T13" fmla="*/ 0 h 100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a:noFill/>
            </a:ln>
            <a:extLst>
              <a:ext uri="{91240B29-F687-4f45-9708-019B960494DF}">
                <a14:hiddenLine xmlns:a14="http://schemas.microsoft.com/office/drawing/2010/main" xmlns="" w="0">
                  <a:solidFill>
                    <a:srgbClr val="000000"/>
                  </a:solidFill>
                  <a:prstDash val="solid"/>
                  <a:round/>
                  <a:headEnd/>
                  <a:tailEnd/>
                </a14:hiddenLine>
              </a:ext>
            </a:extLst>
          </p:spPr>
          <p:txBody>
            <a:bodyPr/>
            <a:lstStyle/>
            <a:p>
              <a:endParaRPr lang="en-US"/>
            </a:p>
          </p:txBody>
        </p:sp>
        <p:sp>
          <p:nvSpPr>
            <p:cNvPr id="6" name="Freeform 6"/>
            <p:cNvSpPr>
              <a:spLocks/>
            </p:cNvSpPr>
            <p:nvPr/>
          </p:nvSpPr>
          <p:spPr bwMode="auto">
            <a:xfrm flipH="1" flipV="1">
              <a:off x="752858" y="744469"/>
              <a:ext cx="3275668" cy="4408488"/>
            </a:xfrm>
            <a:custGeom>
              <a:avLst/>
              <a:gdLst>
                <a:gd name="T0" fmla="*/ 939894015 w 10002"/>
                <a:gd name="T1" fmla="*/ 0 h 10000"/>
                <a:gd name="T2" fmla="*/ 1072785528 w 10002"/>
                <a:gd name="T3" fmla="*/ 0 h 10000"/>
                <a:gd name="T4" fmla="*/ 1072785528 w 10002"/>
                <a:gd name="T5" fmla="*/ 1943476645 h 10000"/>
                <a:gd name="T6" fmla="*/ 214513 w 10002"/>
                <a:gd name="T7" fmla="*/ 1943476645 h 10000"/>
                <a:gd name="T8" fmla="*/ 0 w 10002"/>
                <a:gd name="T9" fmla="*/ 1773422306 h 10000"/>
                <a:gd name="T10" fmla="*/ 939894015 w 10002"/>
                <a:gd name="T11" fmla="*/ 1774005549 h 10000"/>
                <a:gd name="T12" fmla="*/ 939894015 w 10002"/>
                <a:gd name="T13" fmla="*/ 0 h 100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a:noFill/>
            </a:ln>
            <a:extLst>
              <a:ext uri="{91240B29-F687-4f45-9708-019B960494DF}">
                <a14:hiddenLine xmlns:a14="http://schemas.microsoft.com/office/drawing/2010/main" xmlns="" w="0">
                  <a:solidFill>
                    <a:srgbClr val="000000"/>
                  </a:solidFill>
                  <a:prstDash val="solid"/>
                  <a:round/>
                  <a:headEnd/>
                  <a:tailEnd/>
                </a14:hiddenLine>
              </a:ext>
            </a:extLst>
          </p:spPr>
          <p:txBody>
            <a:bodyPr/>
            <a:lstStyle/>
            <a:p>
              <a:endParaRPr lang="en-US"/>
            </a:p>
          </p:txBody>
        </p:sp>
      </p:grpSp>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t-BR"/>
              <a:t>Clique para editar o título mestre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dirty="0"/>
          </a:p>
        </p:txBody>
      </p:sp>
      <p:sp>
        <p:nvSpPr>
          <p:cNvPr id="7" name="Date Placeholder 3"/>
          <p:cNvSpPr>
            <a:spLocks noGrp="1"/>
          </p:cNvSpPr>
          <p:nvPr>
            <p:ph type="dt" sz="half" idx="10"/>
          </p:nvPr>
        </p:nvSpPr>
        <p:spPr>
          <a:xfrm>
            <a:off x="752475" y="6453188"/>
            <a:ext cx="1608138" cy="404812"/>
          </a:xfrm>
        </p:spPr>
        <p:txBody>
          <a:bodyPr/>
          <a:lstStyle>
            <a:lvl1pPr>
              <a:defRPr/>
            </a:lvl1pPr>
          </a:lstStyle>
          <a:p>
            <a:fld id="{5F956F3B-F329-1C40-9F41-C99915DAD540}" type="datetimeFigureOut">
              <a:rPr lang="en-US"/>
              <a:pPr/>
              <a:t>6/19/2023</a:t>
            </a:fld>
            <a:endParaRPr lang="en-US"/>
          </a:p>
        </p:txBody>
      </p:sp>
      <p:sp>
        <p:nvSpPr>
          <p:cNvPr id="8" name="Footer Placeholder 4"/>
          <p:cNvSpPr>
            <a:spLocks noGrp="1"/>
          </p:cNvSpPr>
          <p:nvPr>
            <p:ph type="ftr" sz="quarter" idx="11"/>
          </p:nvPr>
        </p:nvSpPr>
        <p:spPr>
          <a:xfrm>
            <a:off x="2584450" y="6453188"/>
            <a:ext cx="7023100" cy="404812"/>
          </a:xfrm>
        </p:spPr>
        <p:txBody>
          <a:bodyPr/>
          <a:lstStyle>
            <a:lvl1pPr algn="ctr">
              <a:defRPr baseline="0">
                <a:solidFill>
                  <a:schemeClr val="tx2"/>
                </a:solidFill>
              </a:defRPr>
            </a:lvl1pPr>
          </a:lstStyle>
          <a:p>
            <a:pPr>
              <a:defRPr/>
            </a:pPr>
            <a:endParaRPr lang="en-US"/>
          </a:p>
        </p:txBody>
      </p:sp>
      <p:sp>
        <p:nvSpPr>
          <p:cNvPr id="9" name="Slide Number Placeholder 5"/>
          <p:cNvSpPr>
            <a:spLocks noGrp="1"/>
          </p:cNvSpPr>
          <p:nvPr>
            <p:ph type="sldNum" sz="quarter" idx="12"/>
          </p:nvPr>
        </p:nvSpPr>
        <p:spPr>
          <a:xfrm>
            <a:off x="9831388" y="6453188"/>
            <a:ext cx="1595437" cy="404812"/>
          </a:xfrm>
        </p:spPr>
        <p:txBody>
          <a:bodyPr/>
          <a:lstStyle>
            <a:lvl1pPr>
              <a:defRPr/>
            </a:lvl1pPr>
          </a:lstStyle>
          <a:p>
            <a:fld id="{813F0B64-3F52-E241-9F6B-63AA4DB062E9}" type="slidenum">
              <a:rPr lang="en-US"/>
              <a:pPr/>
              <a:t>‹nº›</a:t>
            </a:fld>
            <a:endParaRPr lang="en-US"/>
          </a:p>
        </p:txBody>
      </p:sp>
    </p:spTree>
    <p:extLst>
      <p:ext uri="{BB962C8B-B14F-4D97-AF65-F5344CB8AC3E}">
        <p14:creationId xmlns:p14="http://schemas.microsoft.com/office/powerpoint/2010/main" val="417482243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lvl1pPr>
              <a:defRPr/>
            </a:lvl1pPr>
          </a:lstStyle>
          <a:p>
            <a:fld id="{8DA8DC92-2EC8-0B48-8A10-534DC70B8744}" type="datetimeFigureOut">
              <a:rPr lang="en-US"/>
              <a:pPr/>
              <a:t>6/19/2023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1C57751-73A3-8442-B9EE-F993AE379F4E}" type="slidenum">
              <a:rPr lang="en-US"/>
              <a:pPr/>
              <a:t>‹nº›</a:t>
            </a:fld>
            <a:endParaRPr lang="en-US"/>
          </a:p>
        </p:txBody>
      </p:sp>
    </p:spTree>
    <p:extLst>
      <p:ext uri="{BB962C8B-B14F-4D97-AF65-F5344CB8AC3E}">
        <p14:creationId xmlns:p14="http://schemas.microsoft.com/office/powerpoint/2010/main" val="3831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lvl1pPr>
              <a:defRPr/>
            </a:lvl1pPr>
          </a:lstStyle>
          <a:p>
            <a:fld id="{360B5743-E8E5-C04A-9294-D4E32E98F33F}" type="datetimeFigureOut">
              <a:rPr lang="en-US"/>
              <a:pPr/>
              <a:t>6/19/2023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5A1C28E-D034-A84F-B20A-DF0BCA101AA9}" type="slidenum">
              <a:rPr lang="en-US"/>
              <a:pPr/>
              <a:t>‹nº›</a:t>
            </a:fld>
            <a:endParaRPr lang="en-US"/>
          </a:p>
        </p:txBody>
      </p:sp>
    </p:spTree>
    <p:extLst>
      <p:ext uri="{BB962C8B-B14F-4D97-AF65-F5344CB8AC3E}">
        <p14:creationId xmlns:p14="http://schemas.microsoft.com/office/powerpoint/2010/main" val="27499715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ítulo, clip-art e texto">
    <p:spTree>
      <p:nvGrpSpPr>
        <p:cNvPr id="1" name=""/>
        <p:cNvGrpSpPr/>
        <p:nvPr/>
      </p:nvGrpSpPr>
      <p:grpSpPr>
        <a:xfrm>
          <a:off x="0" y="0"/>
          <a:ext cx="0" cy="0"/>
          <a:chOff x="0" y="0"/>
          <a:chExt cx="0" cy="0"/>
        </a:xfrm>
      </p:grpSpPr>
      <p:sp>
        <p:nvSpPr>
          <p:cNvPr id="2" name="Título 1"/>
          <p:cNvSpPr>
            <a:spLocks noGrp="1"/>
          </p:cNvSpPr>
          <p:nvPr>
            <p:ph type="title"/>
          </p:nvPr>
        </p:nvSpPr>
        <p:spPr>
          <a:xfrm>
            <a:off x="1458384" y="284163"/>
            <a:ext cx="10363200" cy="1143000"/>
          </a:xfrm>
        </p:spPr>
        <p:txBody>
          <a:bodyPr/>
          <a:lstStyle/>
          <a:p>
            <a:r>
              <a:rPr lang="pt-BR"/>
              <a:t>Clique para editar o estilo do título mestre</a:t>
            </a:r>
          </a:p>
        </p:txBody>
      </p:sp>
      <p:sp>
        <p:nvSpPr>
          <p:cNvPr id="3" name="Espaço Reservado para Clip-art 2"/>
          <p:cNvSpPr>
            <a:spLocks noGrp="1"/>
          </p:cNvSpPr>
          <p:nvPr>
            <p:ph type="clipArt" sz="half" idx="1"/>
          </p:nvPr>
        </p:nvSpPr>
        <p:spPr>
          <a:xfrm>
            <a:off x="914400" y="1905000"/>
            <a:ext cx="5080000" cy="4191000"/>
          </a:xfrm>
        </p:spPr>
        <p:txBody>
          <a:bodyPr rtlCol="0">
            <a:normAutofit/>
          </a:bodyPr>
          <a:lstStyle/>
          <a:p>
            <a:pPr lvl="0"/>
            <a:endParaRPr lang="pt-BR" noProof="0"/>
          </a:p>
        </p:txBody>
      </p:sp>
      <p:sp>
        <p:nvSpPr>
          <p:cNvPr id="4" name="Espaço Reservado para Texto 3"/>
          <p:cNvSpPr>
            <a:spLocks noGrp="1"/>
          </p:cNvSpPr>
          <p:nvPr>
            <p:ph type="body" sz="half" idx="2"/>
          </p:nvPr>
        </p:nvSpPr>
        <p:spPr>
          <a:xfrm>
            <a:off x="6197600" y="1905000"/>
            <a:ext cx="5080000" cy="4191000"/>
          </a:xfrm>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a:xfrm>
            <a:off x="914400" y="6248400"/>
            <a:ext cx="2540000" cy="457200"/>
          </a:xfrm>
        </p:spPr>
        <p:txBody>
          <a:bodyPr/>
          <a:lstStyle>
            <a:lvl1pPr>
              <a:defRPr/>
            </a:lvl1pPr>
          </a:lstStyle>
          <a:p>
            <a:pPr>
              <a:defRPr/>
            </a:pPr>
            <a:endParaRPr lang="pt-BR"/>
          </a:p>
        </p:txBody>
      </p:sp>
      <p:sp>
        <p:nvSpPr>
          <p:cNvPr id="6" name="Espaço Reservado para Rodapé 5"/>
          <p:cNvSpPr>
            <a:spLocks noGrp="1"/>
          </p:cNvSpPr>
          <p:nvPr>
            <p:ph type="ftr" sz="quarter" idx="11"/>
          </p:nvPr>
        </p:nvSpPr>
        <p:spPr>
          <a:xfrm>
            <a:off x="4165600" y="6248400"/>
            <a:ext cx="3860800" cy="457200"/>
          </a:xfrm>
        </p:spPr>
        <p:txBody>
          <a:bodyPr/>
          <a:lstStyle>
            <a:lvl1pPr>
              <a:defRPr/>
            </a:lvl1pPr>
          </a:lstStyle>
          <a:p>
            <a:pPr>
              <a:defRPr/>
            </a:pPr>
            <a:endParaRPr lang="pt-BR"/>
          </a:p>
        </p:txBody>
      </p:sp>
      <p:sp>
        <p:nvSpPr>
          <p:cNvPr id="7" name="Espaço Reservado para Número de Slide 6"/>
          <p:cNvSpPr>
            <a:spLocks noGrp="1"/>
          </p:cNvSpPr>
          <p:nvPr>
            <p:ph type="sldNum" sz="quarter" idx="12"/>
          </p:nvPr>
        </p:nvSpPr>
        <p:spPr>
          <a:xfrm>
            <a:off x="10955867" y="6248400"/>
            <a:ext cx="711200" cy="609600"/>
          </a:xfrm>
        </p:spPr>
        <p:txBody>
          <a:bodyPr/>
          <a:lstStyle>
            <a:lvl1pPr>
              <a:defRPr/>
            </a:lvl1pPr>
          </a:lstStyle>
          <a:p>
            <a:fld id="{1DC6C9B2-60ED-A24C-BBC8-7E91B6F1EACD}" type="slidenum">
              <a:rPr lang="pt-BR"/>
              <a:pPr/>
              <a:t>‹nº›</a:t>
            </a:fld>
            <a:endParaRPr lang="pt-BR"/>
          </a:p>
        </p:txBody>
      </p:sp>
    </p:spTree>
    <p:extLst>
      <p:ext uri="{BB962C8B-B14F-4D97-AF65-F5344CB8AC3E}">
        <p14:creationId xmlns:p14="http://schemas.microsoft.com/office/powerpoint/2010/main" val="1073840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lvl1pPr>
              <a:defRPr/>
            </a:lvl1pPr>
          </a:lstStyle>
          <a:p>
            <a:fld id="{DB060C83-F40C-F449-B475-D0EE6EE39F7E}" type="datetimeFigureOut">
              <a:rPr lang="en-US"/>
              <a:pPr/>
              <a:t>6/19/2023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FE49BBC-42CC-E645-91AA-728A8060B16F}" type="slidenum">
              <a:rPr lang="en-US"/>
              <a:pPr/>
              <a:t>‹nº›</a:t>
            </a:fld>
            <a:endParaRPr lang="en-US"/>
          </a:p>
        </p:txBody>
      </p:sp>
    </p:spTree>
    <p:extLst>
      <p:ext uri="{BB962C8B-B14F-4D97-AF65-F5344CB8AC3E}">
        <p14:creationId xmlns:p14="http://schemas.microsoft.com/office/powerpoint/2010/main" val="1436463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4" name="Freeform 6" title="Crop Mark"/>
          <p:cNvSpPr/>
          <p:nvPr/>
        </p:nvSpPr>
        <p:spPr bwMode="auto">
          <a:xfrm>
            <a:off x="8151813" y="1685925"/>
            <a:ext cx="3275012"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t-BR"/>
              <a:t>Clique para editar o título mestre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 texto mestre</a:t>
            </a:r>
          </a:p>
        </p:txBody>
      </p:sp>
      <p:sp>
        <p:nvSpPr>
          <p:cNvPr id="5" name="Date Placeholder 3"/>
          <p:cNvSpPr>
            <a:spLocks noGrp="1"/>
          </p:cNvSpPr>
          <p:nvPr>
            <p:ph type="dt" sz="half" idx="10"/>
          </p:nvPr>
        </p:nvSpPr>
        <p:spPr>
          <a:xfrm>
            <a:off x="738188" y="6453188"/>
            <a:ext cx="1622425" cy="404812"/>
          </a:xfrm>
        </p:spPr>
        <p:txBody>
          <a:bodyPr/>
          <a:lstStyle>
            <a:lvl1pPr>
              <a:defRPr/>
            </a:lvl1pPr>
          </a:lstStyle>
          <a:p>
            <a:fld id="{BE3556AD-56E0-8C4B-9537-6339F3EB6C50}" type="datetimeFigureOut">
              <a:rPr lang="en-US"/>
              <a:pPr/>
              <a:t>6/19/2023</a:t>
            </a:fld>
            <a:endParaRPr lang="en-US"/>
          </a:p>
        </p:txBody>
      </p:sp>
      <p:sp>
        <p:nvSpPr>
          <p:cNvPr id="6" name="Footer Placeholder 4"/>
          <p:cNvSpPr>
            <a:spLocks noGrp="1"/>
          </p:cNvSpPr>
          <p:nvPr>
            <p:ph type="ftr" sz="quarter" idx="11"/>
          </p:nvPr>
        </p:nvSpPr>
        <p:spPr>
          <a:xfrm>
            <a:off x="2584450" y="6453188"/>
            <a:ext cx="7023100" cy="404812"/>
          </a:xfrm>
        </p:spPr>
        <p:txBody>
          <a:bodyPr/>
          <a:lstStyle>
            <a:lvl1pPr algn="ctr">
              <a:defRPr>
                <a:solidFill>
                  <a:schemeClr val="tx2"/>
                </a:solidFill>
              </a:defRPr>
            </a:lvl1pPr>
          </a:lstStyle>
          <a:p>
            <a:pPr>
              <a:defRPr/>
            </a:pPr>
            <a:endParaRPr lang="en-US"/>
          </a:p>
        </p:txBody>
      </p:sp>
      <p:sp>
        <p:nvSpPr>
          <p:cNvPr id="7" name="Slide Number Placeholder 5"/>
          <p:cNvSpPr>
            <a:spLocks noGrp="1"/>
          </p:cNvSpPr>
          <p:nvPr>
            <p:ph type="sldNum" sz="quarter" idx="12"/>
          </p:nvPr>
        </p:nvSpPr>
        <p:spPr>
          <a:xfrm>
            <a:off x="9831388" y="6453188"/>
            <a:ext cx="1595437" cy="404812"/>
          </a:xfrm>
        </p:spPr>
        <p:txBody>
          <a:bodyPr/>
          <a:lstStyle>
            <a:lvl1pPr>
              <a:defRPr/>
            </a:lvl1pPr>
          </a:lstStyle>
          <a:p>
            <a:fld id="{F5B432B5-C6AE-8B4E-890D-9FE9D2110735}" type="slidenum">
              <a:rPr lang="en-US"/>
              <a:pPr/>
              <a:t>‹nº›</a:t>
            </a:fld>
            <a:endParaRPr lang="en-US"/>
          </a:p>
        </p:txBody>
      </p:sp>
    </p:spTree>
    <p:extLst>
      <p:ext uri="{BB962C8B-B14F-4D97-AF65-F5344CB8AC3E}">
        <p14:creationId xmlns:p14="http://schemas.microsoft.com/office/powerpoint/2010/main" val="8615837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t-BR"/>
              <a:t>Clique para editar o título mestre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3"/>
          <p:cNvSpPr>
            <a:spLocks noGrp="1"/>
          </p:cNvSpPr>
          <p:nvPr>
            <p:ph type="dt" sz="half" idx="10"/>
          </p:nvPr>
        </p:nvSpPr>
        <p:spPr/>
        <p:txBody>
          <a:bodyPr/>
          <a:lstStyle>
            <a:lvl1pPr>
              <a:defRPr/>
            </a:lvl1pPr>
          </a:lstStyle>
          <a:p>
            <a:fld id="{D9AB8C44-625C-9A48-A839-9E1AFE002828}" type="datetimeFigureOut">
              <a:rPr lang="en-US"/>
              <a:pPr/>
              <a:t>6/19/2023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7FA1232-E2A7-6045-97F2-0401223461C6}" type="slidenum">
              <a:rPr lang="en-US"/>
              <a:pPr/>
              <a:t>‹nº›</a:t>
            </a:fld>
            <a:endParaRPr lang="en-US"/>
          </a:p>
        </p:txBody>
      </p:sp>
    </p:spTree>
    <p:extLst>
      <p:ext uri="{BB962C8B-B14F-4D97-AF65-F5344CB8AC3E}">
        <p14:creationId xmlns:p14="http://schemas.microsoft.com/office/powerpoint/2010/main" val="3284051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t-BR"/>
              <a:t>Clique para editar o título mestre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3"/>
          <p:cNvSpPr>
            <a:spLocks noGrp="1"/>
          </p:cNvSpPr>
          <p:nvPr>
            <p:ph type="dt" sz="half" idx="10"/>
          </p:nvPr>
        </p:nvSpPr>
        <p:spPr/>
        <p:txBody>
          <a:bodyPr/>
          <a:lstStyle>
            <a:lvl1pPr>
              <a:defRPr/>
            </a:lvl1pPr>
          </a:lstStyle>
          <a:p>
            <a:fld id="{D03743FC-D4BB-5645-88C6-03BC4774E36E}" type="datetimeFigureOut">
              <a:rPr lang="en-US"/>
              <a:pPr/>
              <a:t>6/19/2023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4CFE1EA2-3540-1244-9E66-3A8EDE81F45C}" type="slidenum">
              <a:rPr lang="en-US"/>
              <a:pPr/>
              <a:t>‹nº›</a:t>
            </a:fld>
            <a:endParaRPr lang="en-US"/>
          </a:p>
        </p:txBody>
      </p:sp>
    </p:spTree>
    <p:extLst>
      <p:ext uri="{BB962C8B-B14F-4D97-AF65-F5344CB8AC3E}">
        <p14:creationId xmlns:p14="http://schemas.microsoft.com/office/powerpoint/2010/main" val="1233824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3"/>
          <p:cNvSpPr>
            <a:spLocks noGrp="1"/>
          </p:cNvSpPr>
          <p:nvPr>
            <p:ph type="dt" sz="half" idx="10"/>
          </p:nvPr>
        </p:nvSpPr>
        <p:spPr/>
        <p:txBody>
          <a:bodyPr/>
          <a:lstStyle>
            <a:lvl1pPr>
              <a:defRPr/>
            </a:lvl1pPr>
          </a:lstStyle>
          <a:p>
            <a:fld id="{C764F7C2-27BB-C940-87A9-6342E27C97A3}" type="datetimeFigureOut">
              <a:rPr lang="en-US"/>
              <a:pPr/>
              <a:t>6/19/2023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99B632CC-6756-8B49-B7CD-65F038899420}" type="slidenum">
              <a:rPr lang="en-US"/>
              <a:pPr/>
              <a:t>‹nº›</a:t>
            </a:fld>
            <a:endParaRPr lang="en-US"/>
          </a:p>
        </p:txBody>
      </p:sp>
    </p:spTree>
    <p:extLst>
      <p:ext uri="{BB962C8B-B14F-4D97-AF65-F5344CB8AC3E}">
        <p14:creationId xmlns:p14="http://schemas.microsoft.com/office/powerpoint/2010/main" val="1828689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75F0A44E-6BEA-3940-8D74-BB1E873C41A6}" type="datetimeFigureOut">
              <a:rPr lang="en-US"/>
              <a:pPr/>
              <a:t>6/19/2023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89A81A58-7E06-7D4F-9F7B-0B3908C41B90}" type="slidenum">
              <a:rPr lang="en-US"/>
              <a:pPr/>
              <a:t>‹nº›</a:t>
            </a:fld>
            <a:endParaRPr lang="en-US"/>
          </a:p>
        </p:txBody>
      </p:sp>
    </p:spTree>
    <p:extLst>
      <p:ext uri="{BB962C8B-B14F-4D97-AF65-F5344CB8AC3E}">
        <p14:creationId xmlns:p14="http://schemas.microsoft.com/office/powerpoint/2010/main" val="592260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5" name="Rectangle 4"/>
          <p:cNvSpPr>
            <a:spLocks noChangeArrowheads="1"/>
          </p:cNvSpPr>
          <p:nvPr/>
        </p:nvSpPr>
        <p:spPr bwMode="auto">
          <a:xfrm>
            <a:off x="0" y="0"/>
            <a:ext cx="5303838" cy="6858000"/>
          </a:xfrm>
          <a:prstGeom prst="rect">
            <a:avLst/>
          </a:prstGeom>
          <a:solidFill>
            <a:schemeClr val="accent1"/>
          </a:solidFill>
          <a:ln>
            <a:noFill/>
          </a:ln>
          <a:extLst>
            <a:ext uri="{91240B29-F687-4f45-9708-019B960494DF}">
              <a14:hiddenLine xmlns:a14="http://schemas.microsoft.com/office/drawing/2010/main" xmlns="" w="34925">
                <a:solidFill>
                  <a:srgbClr val="000000"/>
                </a:solidFill>
                <a:miter lim="800000"/>
                <a:headEnd/>
                <a:tailEnd/>
              </a14:hiddenLine>
            </a:ext>
          </a:extLst>
        </p:spPr>
        <p:txBody>
          <a:bodyPr/>
          <a:lstStyle/>
          <a:p>
            <a:endParaRPr lang="en-US"/>
          </a:p>
        </p:txBody>
      </p:sp>
      <p:sp>
        <p:nvSpPr>
          <p:cNvPr id="6" name="Rectangle 8"/>
          <p:cNvSpPr>
            <a:spLocks noChangeArrowheads="1"/>
          </p:cNvSpPr>
          <p:nvPr/>
        </p:nvSpPr>
        <p:spPr bwMode="auto">
          <a:xfrm>
            <a:off x="5303838" y="0"/>
            <a:ext cx="228600" cy="6858000"/>
          </a:xfrm>
          <a:prstGeom prst="rect">
            <a:avLst/>
          </a:prstGeom>
          <a:solidFill>
            <a:schemeClr val="tx2"/>
          </a:solidFill>
          <a:ln>
            <a:noFill/>
          </a:ln>
          <a:extLst>
            <a:ext uri="{91240B29-F687-4f45-9708-019B960494DF}">
              <a14:hiddenLine xmlns:a14="http://schemas.microsoft.com/office/drawing/2010/main" xmlns="" w="34925">
                <a:solidFill>
                  <a:srgbClr val="000000"/>
                </a:solidFill>
                <a:miter lim="800000"/>
                <a:headEnd/>
                <a:tailEnd/>
              </a14:hiddenLine>
            </a:ext>
          </a:extLst>
        </p:spPr>
        <p:txBody>
          <a:bodyPr/>
          <a:lstStyle/>
          <a:p>
            <a:endParaRPr lang="en-US"/>
          </a:p>
        </p:txBody>
      </p:sp>
      <p:sp>
        <p:nvSpPr>
          <p:cNvPr id="2" name="Title 1"/>
          <p:cNvSpPr>
            <a:spLocks noGrp="1"/>
          </p:cNvSpPr>
          <p:nvPr>
            <p:ph type="title"/>
          </p:nvPr>
        </p:nvSpPr>
        <p:spPr>
          <a:xfrm>
            <a:off x="723900" y="685800"/>
            <a:ext cx="3855720" cy="2157884"/>
          </a:xfrm>
        </p:spPr>
        <p:txBody>
          <a:bodyPr>
            <a:noAutofit/>
          </a:bodyPr>
          <a:lstStyle>
            <a:lvl1pPr>
              <a:lnSpc>
                <a:spcPct val="84000"/>
              </a:lnSpc>
              <a:defRPr sz="4800" baseline="0">
                <a:solidFill>
                  <a:schemeClr val="tx2"/>
                </a:solidFill>
              </a:defRPr>
            </a:lvl1pPr>
          </a:lstStyle>
          <a:p>
            <a:r>
              <a:rPr lang="pt-BR"/>
              <a:t>Clique para editar o título mestre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7" name="Date Placeholder 4"/>
          <p:cNvSpPr>
            <a:spLocks noGrp="1"/>
          </p:cNvSpPr>
          <p:nvPr>
            <p:ph type="dt" sz="half" idx="10"/>
          </p:nvPr>
        </p:nvSpPr>
        <p:spPr>
          <a:xfrm>
            <a:off x="723900" y="6453188"/>
            <a:ext cx="1204913" cy="404812"/>
          </a:xfrm>
        </p:spPr>
        <p:txBody>
          <a:bodyPr/>
          <a:lstStyle>
            <a:lvl1pPr>
              <a:defRPr/>
            </a:lvl1pPr>
          </a:lstStyle>
          <a:p>
            <a:fld id="{377725F0-4A04-2A45-97E6-C8AAB0D74C1F}" type="datetimeFigureOut">
              <a:rPr lang="en-US"/>
              <a:pPr/>
              <a:t>6/19/2023</a:t>
            </a:fld>
            <a:endParaRPr lang="en-US"/>
          </a:p>
        </p:txBody>
      </p:sp>
      <p:sp>
        <p:nvSpPr>
          <p:cNvPr id="8" name="Footer Placeholder 5"/>
          <p:cNvSpPr>
            <a:spLocks noGrp="1"/>
          </p:cNvSpPr>
          <p:nvPr>
            <p:ph type="ftr" sz="quarter" idx="11"/>
          </p:nvPr>
        </p:nvSpPr>
        <p:spPr>
          <a:xfrm>
            <a:off x="2206625" y="6453188"/>
            <a:ext cx="2373313" cy="404812"/>
          </a:xfrm>
        </p:spPr>
        <p:txBody>
          <a:bodyPr/>
          <a:lstStyle>
            <a:lvl1pPr>
              <a:defRPr>
                <a:solidFill>
                  <a:schemeClr val="tx2"/>
                </a:solidFill>
              </a:defRPr>
            </a:lvl1pPr>
          </a:lstStyle>
          <a:p>
            <a:pPr>
              <a:defRPr/>
            </a:pPr>
            <a:endParaRPr lang="en-US"/>
          </a:p>
        </p:txBody>
      </p:sp>
      <p:sp>
        <p:nvSpPr>
          <p:cNvPr id="9" name="Slide Number Placeholder 6"/>
          <p:cNvSpPr>
            <a:spLocks noGrp="1"/>
          </p:cNvSpPr>
          <p:nvPr>
            <p:ph type="sldNum" sz="quarter" idx="12"/>
          </p:nvPr>
        </p:nvSpPr>
        <p:spPr>
          <a:xfrm>
            <a:off x="9883775" y="6453188"/>
            <a:ext cx="1595438" cy="404812"/>
          </a:xfrm>
        </p:spPr>
        <p:txBody>
          <a:bodyPr/>
          <a:lstStyle>
            <a:lvl1pPr>
              <a:defRPr/>
            </a:lvl1pPr>
          </a:lstStyle>
          <a:p>
            <a:fld id="{6C8792A2-7131-094C-91B7-EBF706783A5B}" type="slidenum">
              <a:rPr lang="en-US"/>
              <a:pPr/>
              <a:t>‹nº›</a:t>
            </a:fld>
            <a:endParaRPr lang="en-US"/>
          </a:p>
        </p:txBody>
      </p:sp>
    </p:spTree>
    <p:extLst>
      <p:ext uri="{BB962C8B-B14F-4D97-AF65-F5344CB8AC3E}">
        <p14:creationId xmlns:p14="http://schemas.microsoft.com/office/powerpoint/2010/main" val="3776574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5" name="Rectangle 4"/>
          <p:cNvSpPr>
            <a:spLocks noChangeArrowheads="1"/>
          </p:cNvSpPr>
          <p:nvPr/>
        </p:nvSpPr>
        <p:spPr bwMode="auto">
          <a:xfrm>
            <a:off x="0" y="0"/>
            <a:ext cx="5303838" cy="6858000"/>
          </a:xfrm>
          <a:prstGeom prst="rect">
            <a:avLst/>
          </a:prstGeom>
          <a:solidFill>
            <a:schemeClr val="accent1"/>
          </a:solidFill>
          <a:ln>
            <a:noFill/>
          </a:ln>
          <a:extLst>
            <a:ext uri="{91240B29-F687-4f45-9708-019B960494DF}">
              <a14:hiddenLine xmlns:a14="http://schemas.microsoft.com/office/drawing/2010/main" xmlns="" w="34925">
                <a:solidFill>
                  <a:srgbClr val="000000"/>
                </a:solidFill>
                <a:miter lim="800000"/>
                <a:headEnd/>
                <a:tailEnd/>
              </a14:hiddenLine>
            </a:ext>
          </a:extLst>
        </p:spPr>
        <p:txBody>
          <a:bodyPr/>
          <a:lstStyle/>
          <a:p>
            <a:endParaRPr lang="en-US"/>
          </a:p>
        </p:txBody>
      </p:sp>
      <p:sp>
        <p:nvSpPr>
          <p:cNvPr id="6" name="Rectangle 8"/>
          <p:cNvSpPr>
            <a:spLocks noChangeArrowheads="1"/>
          </p:cNvSpPr>
          <p:nvPr/>
        </p:nvSpPr>
        <p:spPr bwMode="auto">
          <a:xfrm>
            <a:off x="5303838" y="0"/>
            <a:ext cx="228600" cy="6858000"/>
          </a:xfrm>
          <a:prstGeom prst="rect">
            <a:avLst/>
          </a:prstGeom>
          <a:solidFill>
            <a:schemeClr val="tx2"/>
          </a:solidFill>
          <a:ln>
            <a:noFill/>
          </a:ln>
          <a:extLst>
            <a:ext uri="{91240B29-F687-4f45-9708-019B960494DF}">
              <a14:hiddenLine xmlns:a14="http://schemas.microsoft.com/office/drawing/2010/main" xmlns="" w="34925">
                <a:solidFill>
                  <a:srgbClr val="000000"/>
                </a:solidFill>
                <a:miter lim="800000"/>
                <a:headEnd/>
                <a:tailEnd/>
              </a14:hiddenLine>
            </a:ext>
          </a:extLst>
        </p:spPr>
        <p:txBody>
          <a:bodyPr/>
          <a:lstStyle/>
          <a:p>
            <a:endParaRPr lang="en-US"/>
          </a:p>
        </p:txBody>
      </p:sp>
      <p:sp>
        <p:nvSpPr>
          <p:cNvPr id="2" name="Title 1"/>
          <p:cNvSpPr>
            <a:spLocks noGrp="1"/>
          </p:cNvSpPr>
          <p:nvPr>
            <p:ph type="title"/>
          </p:nvPr>
        </p:nvSpPr>
        <p:spPr>
          <a:xfrm>
            <a:off x="723900" y="685800"/>
            <a:ext cx="3855720" cy="2157884"/>
          </a:xfrm>
        </p:spPr>
        <p:txBody>
          <a:bodyPr>
            <a:normAutofit/>
          </a:bodyPr>
          <a:lstStyle>
            <a:lvl1pPr>
              <a:lnSpc>
                <a:spcPct val="84000"/>
              </a:lnSpc>
              <a:defRPr sz="4800" baseline="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5532120" y="0"/>
            <a:ext cx="6659880" cy="6857999"/>
          </a:xfrm>
        </p:spPr>
        <p:txBody>
          <a:bodyPr rtlCol="0">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t-BR" noProof="0"/>
              <a:t>Clique no ícone para adicionar uma imagem</a:t>
            </a:r>
            <a:endParaRPr lang="en-US" noProof="0"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7" name="Date Placeholder 4"/>
          <p:cNvSpPr>
            <a:spLocks noGrp="1"/>
          </p:cNvSpPr>
          <p:nvPr>
            <p:ph type="dt" sz="half" idx="10"/>
          </p:nvPr>
        </p:nvSpPr>
        <p:spPr>
          <a:xfrm>
            <a:off x="723900" y="6453188"/>
            <a:ext cx="1204913" cy="404812"/>
          </a:xfrm>
        </p:spPr>
        <p:txBody>
          <a:bodyPr/>
          <a:lstStyle>
            <a:lvl1pPr>
              <a:defRPr/>
            </a:lvl1pPr>
          </a:lstStyle>
          <a:p>
            <a:fld id="{A8430674-8C91-1C4D-AD14-5D9AF5CFCF32}" type="datetimeFigureOut">
              <a:rPr lang="en-US"/>
              <a:pPr/>
              <a:t>6/19/2023</a:t>
            </a:fld>
            <a:endParaRPr lang="en-US"/>
          </a:p>
        </p:txBody>
      </p:sp>
      <p:sp>
        <p:nvSpPr>
          <p:cNvPr id="8" name="Footer Placeholder 5"/>
          <p:cNvSpPr>
            <a:spLocks noGrp="1"/>
          </p:cNvSpPr>
          <p:nvPr>
            <p:ph type="ftr" sz="quarter" idx="11"/>
          </p:nvPr>
        </p:nvSpPr>
        <p:spPr>
          <a:xfrm>
            <a:off x="2206625" y="6453188"/>
            <a:ext cx="2373313" cy="404812"/>
          </a:xfrm>
        </p:spPr>
        <p:txBody>
          <a:bodyPr/>
          <a:lstStyle>
            <a:lvl1pPr>
              <a:defRPr>
                <a:solidFill>
                  <a:schemeClr val="tx2"/>
                </a:solidFill>
              </a:defRPr>
            </a:lvl1pPr>
          </a:lstStyle>
          <a:p>
            <a:pPr>
              <a:defRPr/>
            </a:pPr>
            <a:endParaRPr lang="en-US"/>
          </a:p>
        </p:txBody>
      </p:sp>
      <p:sp>
        <p:nvSpPr>
          <p:cNvPr id="9" name="Slide Number Placeholder 6"/>
          <p:cNvSpPr>
            <a:spLocks noGrp="1"/>
          </p:cNvSpPr>
          <p:nvPr>
            <p:ph type="sldNum" sz="quarter" idx="12"/>
          </p:nvPr>
        </p:nvSpPr>
        <p:spPr>
          <a:xfrm>
            <a:off x="9883775" y="6453188"/>
            <a:ext cx="1595438" cy="404812"/>
          </a:xfrm>
        </p:spPr>
        <p:txBody>
          <a:bodyPr/>
          <a:lstStyle>
            <a:lvl1pPr>
              <a:defRPr/>
            </a:lvl1pPr>
          </a:lstStyle>
          <a:p>
            <a:fld id="{A2C2044D-BCD5-3242-B876-798FF1E3FB26}" type="slidenum">
              <a:rPr lang="en-US"/>
              <a:pPr/>
              <a:t>‹nº›</a:t>
            </a:fld>
            <a:endParaRPr lang="en-US"/>
          </a:p>
        </p:txBody>
      </p:sp>
    </p:spTree>
    <p:extLst>
      <p:ext uri="{BB962C8B-B14F-4D97-AF65-F5344CB8AC3E}">
        <p14:creationId xmlns:p14="http://schemas.microsoft.com/office/powerpoint/2010/main" val="1410832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371600" y="685800"/>
            <a:ext cx="9601200" cy="148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pt-BR"/>
              <a:t>Clique para editar o título mestre</a:t>
            </a:r>
            <a:endParaRPr lang="en-US"/>
          </a:p>
        </p:txBody>
      </p:sp>
      <p:sp>
        <p:nvSpPr>
          <p:cNvPr id="1027" name="Text Placeholder 2"/>
          <p:cNvSpPr>
            <a:spLocks noGrp="1"/>
          </p:cNvSpPr>
          <p:nvPr>
            <p:ph type="body" idx="1"/>
          </p:nvPr>
        </p:nvSpPr>
        <p:spPr bwMode="auto">
          <a:xfrm>
            <a:off x="1371600" y="2286000"/>
            <a:ext cx="9601200" cy="3581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Date Placeholder 3"/>
          <p:cNvSpPr>
            <a:spLocks noGrp="1"/>
          </p:cNvSpPr>
          <p:nvPr>
            <p:ph type="dt" sz="half" idx="2"/>
          </p:nvPr>
        </p:nvSpPr>
        <p:spPr>
          <a:xfrm>
            <a:off x="1390650" y="6453188"/>
            <a:ext cx="1204913" cy="404812"/>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chemeClr val="tx2"/>
                </a:solidFill>
              </a:defRPr>
            </a:lvl1pPr>
          </a:lstStyle>
          <a:p>
            <a:fld id="{EC1AA87D-FD49-A941-90BA-78CEC682044E}" type="datetimeFigureOut">
              <a:rPr lang="en-US"/>
              <a:pPr/>
              <a:t>6/19/2023</a:t>
            </a:fld>
            <a:endParaRPr lang="en-US"/>
          </a:p>
        </p:txBody>
      </p:sp>
      <p:sp>
        <p:nvSpPr>
          <p:cNvPr id="5" name="Footer Placeholder 4"/>
          <p:cNvSpPr>
            <a:spLocks noGrp="1"/>
          </p:cNvSpPr>
          <p:nvPr>
            <p:ph type="ftr" sz="quarter" idx="3"/>
          </p:nvPr>
        </p:nvSpPr>
        <p:spPr>
          <a:xfrm>
            <a:off x="2894013" y="6453188"/>
            <a:ext cx="6280150" cy="404812"/>
          </a:xfrm>
          <a:prstGeom prst="rect">
            <a:avLst/>
          </a:prstGeom>
        </p:spPr>
        <p:txBody>
          <a:bodyPr vert="horz" lIns="91440" tIns="45720" rIns="91440" bIns="45720" rtlCol="0" anchor="ctr"/>
          <a:lstStyle>
            <a:lvl1pPr algn="l" eaLnBrk="1" fontAlgn="auto" hangingPunct="1">
              <a:spcBef>
                <a:spcPts val="0"/>
              </a:spcBef>
              <a:spcAft>
                <a:spcPts val="0"/>
              </a:spcAft>
              <a:defRPr sz="1200" baseline="0">
                <a:solidFill>
                  <a:schemeClr val="tx2"/>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9472613" y="6453188"/>
            <a:ext cx="1597025" cy="404812"/>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chemeClr val="tx2"/>
                </a:solidFill>
              </a:defRPr>
            </a:lvl1pPr>
          </a:lstStyle>
          <a:p>
            <a:fld id="{54C12C89-E4B9-5449-A88D-F3A8FFFF91CB}" type="slidenum">
              <a:rPr lang="en-US"/>
              <a:pPr/>
              <a:t>‹nº›</a:t>
            </a:fld>
            <a:endParaRPr lang="en-US"/>
          </a:p>
        </p:txBody>
      </p:sp>
      <p:sp>
        <p:nvSpPr>
          <p:cNvPr id="9" name="Rectangle 8"/>
          <p:cNvSpPr>
            <a:spLocks noChangeArrowheads="1"/>
          </p:cNvSpPr>
          <p:nvPr/>
        </p:nvSpPr>
        <p:spPr bwMode="auto">
          <a:xfrm>
            <a:off x="477838" y="0"/>
            <a:ext cx="228600" cy="6858000"/>
          </a:xfrm>
          <a:prstGeom prst="rect">
            <a:avLst/>
          </a:prstGeom>
          <a:solidFill>
            <a:schemeClr val="tx2"/>
          </a:solidFill>
          <a:ln>
            <a:noFill/>
          </a:ln>
          <a:extLst>
            <a:ext uri="{91240B29-F687-4f45-9708-019B960494DF}">
              <a14:hiddenLine xmlns:a14="http://schemas.microsoft.com/office/drawing/2010/main" xmlns="" w="34925">
                <a:solidFill>
                  <a:srgbClr val="000000"/>
                </a:solidFill>
                <a:miter lim="800000"/>
                <a:headEnd/>
                <a:tailEnd/>
              </a14:hiddenLine>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701" r:id="rId1"/>
    <p:sldLayoutId id="2147483694" r:id="rId2"/>
    <p:sldLayoutId id="2147483702" r:id="rId3"/>
    <p:sldLayoutId id="2147483695" r:id="rId4"/>
    <p:sldLayoutId id="2147483696" r:id="rId5"/>
    <p:sldLayoutId id="2147483697" r:id="rId6"/>
    <p:sldLayoutId id="2147483698" r:id="rId7"/>
    <p:sldLayoutId id="2147483703" r:id="rId8"/>
    <p:sldLayoutId id="2147483704" r:id="rId9"/>
    <p:sldLayoutId id="2147483699" r:id="rId10"/>
    <p:sldLayoutId id="2147483700" r:id="rId11"/>
    <p:sldLayoutId id="2147483705" r:id="rId12"/>
  </p:sldLayoutIdLst>
  <p:txStyles>
    <p:titleStyle>
      <a:lvl1pPr algn="l" rtl="0" eaLnBrk="0" fontAlgn="base" hangingPunct="0">
        <a:lnSpc>
          <a:spcPct val="89000"/>
        </a:lnSpc>
        <a:spcBef>
          <a:spcPct val="0"/>
        </a:spcBef>
        <a:spcAft>
          <a:spcPct val="0"/>
        </a:spcAft>
        <a:defRPr sz="4400" kern="1200">
          <a:solidFill>
            <a:schemeClr val="tx2"/>
          </a:solidFill>
          <a:latin typeface="+mj-lt"/>
          <a:ea typeface="ＭＳ Ｐゴシック" charset="0"/>
          <a:cs typeface="+mj-cs"/>
        </a:defRPr>
      </a:lvl1pPr>
      <a:lvl2pPr algn="l" rtl="0" eaLnBrk="0" fontAlgn="base" hangingPunct="0">
        <a:lnSpc>
          <a:spcPct val="89000"/>
        </a:lnSpc>
        <a:spcBef>
          <a:spcPct val="0"/>
        </a:spcBef>
        <a:spcAft>
          <a:spcPct val="0"/>
        </a:spcAft>
        <a:defRPr sz="4400">
          <a:solidFill>
            <a:schemeClr val="tx2"/>
          </a:solidFill>
          <a:latin typeface="Franklin Gothic Book" panose="020B0503020102020204" pitchFamily="34" charset="0"/>
          <a:ea typeface="ＭＳ Ｐゴシック" charset="0"/>
        </a:defRPr>
      </a:lvl2pPr>
      <a:lvl3pPr algn="l" rtl="0" eaLnBrk="0" fontAlgn="base" hangingPunct="0">
        <a:lnSpc>
          <a:spcPct val="89000"/>
        </a:lnSpc>
        <a:spcBef>
          <a:spcPct val="0"/>
        </a:spcBef>
        <a:spcAft>
          <a:spcPct val="0"/>
        </a:spcAft>
        <a:defRPr sz="4400">
          <a:solidFill>
            <a:schemeClr val="tx2"/>
          </a:solidFill>
          <a:latin typeface="Franklin Gothic Book" panose="020B0503020102020204" pitchFamily="34" charset="0"/>
          <a:ea typeface="ＭＳ Ｐゴシック" charset="0"/>
        </a:defRPr>
      </a:lvl3pPr>
      <a:lvl4pPr algn="l" rtl="0" eaLnBrk="0" fontAlgn="base" hangingPunct="0">
        <a:lnSpc>
          <a:spcPct val="89000"/>
        </a:lnSpc>
        <a:spcBef>
          <a:spcPct val="0"/>
        </a:spcBef>
        <a:spcAft>
          <a:spcPct val="0"/>
        </a:spcAft>
        <a:defRPr sz="4400">
          <a:solidFill>
            <a:schemeClr val="tx2"/>
          </a:solidFill>
          <a:latin typeface="Franklin Gothic Book" panose="020B0503020102020204" pitchFamily="34" charset="0"/>
          <a:ea typeface="ＭＳ Ｐゴシック" charset="0"/>
        </a:defRPr>
      </a:lvl4pPr>
      <a:lvl5pPr algn="l" rtl="0" eaLnBrk="0" fontAlgn="base" hangingPunct="0">
        <a:lnSpc>
          <a:spcPct val="89000"/>
        </a:lnSpc>
        <a:spcBef>
          <a:spcPct val="0"/>
        </a:spcBef>
        <a:spcAft>
          <a:spcPct val="0"/>
        </a:spcAft>
        <a:defRPr sz="4400">
          <a:solidFill>
            <a:schemeClr val="tx2"/>
          </a:solidFill>
          <a:latin typeface="Franklin Gothic Book" panose="020B0503020102020204" pitchFamily="34" charset="0"/>
          <a:ea typeface="ＭＳ Ｐゴシック" charset="0"/>
        </a:defRPr>
      </a:lvl5pPr>
      <a:lvl6pPr marL="457200" algn="l" rtl="0" fontAlgn="base">
        <a:lnSpc>
          <a:spcPct val="89000"/>
        </a:lnSpc>
        <a:spcBef>
          <a:spcPct val="0"/>
        </a:spcBef>
        <a:spcAft>
          <a:spcPct val="0"/>
        </a:spcAft>
        <a:defRPr sz="4400">
          <a:solidFill>
            <a:schemeClr val="tx2"/>
          </a:solidFill>
          <a:latin typeface="Franklin Gothic Book" panose="020B0503020102020204" pitchFamily="34" charset="0"/>
        </a:defRPr>
      </a:lvl6pPr>
      <a:lvl7pPr marL="914400" algn="l" rtl="0" fontAlgn="base">
        <a:lnSpc>
          <a:spcPct val="89000"/>
        </a:lnSpc>
        <a:spcBef>
          <a:spcPct val="0"/>
        </a:spcBef>
        <a:spcAft>
          <a:spcPct val="0"/>
        </a:spcAft>
        <a:defRPr sz="4400">
          <a:solidFill>
            <a:schemeClr val="tx2"/>
          </a:solidFill>
          <a:latin typeface="Franklin Gothic Book" panose="020B0503020102020204" pitchFamily="34" charset="0"/>
        </a:defRPr>
      </a:lvl7pPr>
      <a:lvl8pPr marL="1371600" algn="l" rtl="0" fontAlgn="base">
        <a:lnSpc>
          <a:spcPct val="89000"/>
        </a:lnSpc>
        <a:spcBef>
          <a:spcPct val="0"/>
        </a:spcBef>
        <a:spcAft>
          <a:spcPct val="0"/>
        </a:spcAft>
        <a:defRPr sz="4400">
          <a:solidFill>
            <a:schemeClr val="tx2"/>
          </a:solidFill>
          <a:latin typeface="Franklin Gothic Book" panose="020B0503020102020204" pitchFamily="34" charset="0"/>
        </a:defRPr>
      </a:lvl8pPr>
      <a:lvl9pPr marL="1828800" algn="l" rtl="0" fontAlgn="base">
        <a:lnSpc>
          <a:spcPct val="89000"/>
        </a:lnSpc>
        <a:spcBef>
          <a:spcPct val="0"/>
        </a:spcBef>
        <a:spcAft>
          <a:spcPct val="0"/>
        </a:spcAft>
        <a:defRPr sz="4400">
          <a:solidFill>
            <a:schemeClr val="tx2"/>
          </a:solidFill>
          <a:latin typeface="Franklin Gothic Book" panose="020B0503020102020204" pitchFamily="34" charset="0"/>
        </a:defRPr>
      </a:lvl9pPr>
    </p:titleStyle>
    <p:bodyStyle>
      <a:lvl1pPr marL="382588" indent="-382588" algn="l" rtl="0" eaLnBrk="0" fontAlgn="base" hangingPunct="0">
        <a:lnSpc>
          <a:spcPct val="94000"/>
        </a:lnSpc>
        <a:spcBef>
          <a:spcPts val="1000"/>
        </a:spcBef>
        <a:spcAft>
          <a:spcPts val="200"/>
        </a:spcAft>
        <a:buFont typeface="Franklin Gothic Book" charset="0"/>
        <a:buChar char="■"/>
        <a:defRPr sz="2000" kern="1200">
          <a:solidFill>
            <a:schemeClr val="tx2"/>
          </a:solidFill>
          <a:latin typeface="+mn-lt"/>
          <a:ea typeface="ＭＳ Ｐゴシック" charset="0"/>
          <a:cs typeface="+mn-cs"/>
        </a:defRPr>
      </a:lvl1pPr>
      <a:lvl2pPr marL="914400" indent="-382588" algn="l" rtl="0" eaLnBrk="0" fontAlgn="base" hangingPunct="0">
        <a:lnSpc>
          <a:spcPct val="94000"/>
        </a:lnSpc>
        <a:spcBef>
          <a:spcPts val="500"/>
        </a:spcBef>
        <a:spcAft>
          <a:spcPts val="200"/>
        </a:spcAft>
        <a:buFont typeface="Franklin Gothic Book" charset="0"/>
        <a:buChar char="–"/>
        <a:defRPr sz="2000" i="1" kern="1200">
          <a:solidFill>
            <a:schemeClr val="tx2"/>
          </a:solidFill>
          <a:latin typeface="+mn-lt"/>
          <a:ea typeface="ＭＳ Ｐゴシック" charset="0"/>
          <a:cs typeface="+mn-cs"/>
        </a:defRPr>
      </a:lvl2pPr>
      <a:lvl3pPr marL="1371600" indent="-382588" algn="l" rtl="0" eaLnBrk="0" fontAlgn="base" hangingPunct="0">
        <a:lnSpc>
          <a:spcPct val="94000"/>
        </a:lnSpc>
        <a:spcBef>
          <a:spcPts val="500"/>
        </a:spcBef>
        <a:spcAft>
          <a:spcPts val="200"/>
        </a:spcAft>
        <a:buFont typeface="Franklin Gothic Book" charset="0"/>
        <a:buChar char="■"/>
        <a:defRPr kern="1200">
          <a:solidFill>
            <a:schemeClr val="tx2"/>
          </a:solidFill>
          <a:latin typeface="+mn-lt"/>
          <a:ea typeface="ＭＳ Ｐゴシック" charset="0"/>
          <a:cs typeface="+mn-cs"/>
        </a:defRPr>
      </a:lvl3pPr>
      <a:lvl4pPr marL="1828800" indent="-382588" algn="l" rtl="0" eaLnBrk="0" fontAlgn="base" hangingPunct="0">
        <a:lnSpc>
          <a:spcPct val="94000"/>
        </a:lnSpc>
        <a:spcBef>
          <a:spcPts val="500"/>
        </a:spcBef>
        <a:spcAft>
          <a:spcPts val="200"/>
        </a:spcAft>
        <a:buFont typeface="Franklin Gothic Book" charset="0"/>
        <a:buChar char="–"/>
        <a:defRPr i="1" kern="1200">
          <a:solidFill>
            <a:schemeClr val="tx2"/>
          </a:solidFill>
          <a:latin typeface="+mn-lt"/>
          <a:ea typeface="ＭＳ Ｐゴシック" charset="0"/>
          <a:cs typeface="+mn-cs"/>
        </a:defRPr>
      </a:lvl4pPr>
      <a:lvl5pPr marL="2286000" indent="-382588" algn="l" rtl="0" eaLnBrk="0" fontAlgn="base" hangingPunct="0">
        <a:lnSpc>
          <a:spcPct val="94000"/>
        </a:lnSpc>
        <a:spcBef>
          <a:spcPts val="500"/>
        </a:spcBef>
        <a:spcAft>
          <a:spcPts val="200"/>
        </a:spcAft>
        <a:buFont typeface="Franklin Gothic Book" charset="0"/>
        <a:buChar char="■"/>
        <a:defRPr sz="1600" kern="1200">
          <a:solidFill>
            <a:schemeClr val="tx2"/>
          </a:solidFill>
          <a:latin typeface="+mn-lt"/>
          <a:ea typeface="ＭＳ Ｐゴシック" charset="0"/>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76400" y="1789113"/>
            <a:ext cx="8599488" cy="2097087"/>
          </a:xfrm>
        </p:spPr>
        <p:txBody>
          <a:bodyPr/>
          <a:lstStyle/>
          <a:p>
            <a:pPr eaLnBrk="1" hangingPunct="1"/>
            <a:r>
              <a:rPr lang="pt-BR" sz="4800" cap="none" dirty="0">
                <a:latin typeface="Franklin Gothic Book" charset="0"/>
              </a:rPr>
              <a:t>24ª AULA DE HISTÓRIA DO PENSAMENTO ECONÔMICO 2023</a:t>
            </a:r>
          </a:p>
        </p:txBody>
      </p:sp>
      <p:sp>
        <p:nvSpPr>
          <p:cNvPr id="6147" name="Subtítulo 2"/>
          <p:cNvSpPr>
            <a:spLocks noGrp="1"/>
          </p:cNvSpPr>
          <p:nvPr>
            <p:ph type="subTitle" idx="1"/>
          </p:nvPr>
        </p:nvSpPr>
        <p:spPr>
          <a:xfrm>
            <a:off x="2679700" y="3956050"/>
            <a:ext cx="6832600" cy="1085850"/>
          </a:xfrm>
        </p:spPr>
        <p:txBody>
          <a:bodyPr/>
          <a:lstStyle/>
          <a:p>
            <a:pPr eaLnBrk="1" hangingPunct="1">
              <a:spcBef>
                <a:spcPct val="0"/>
              </a:spcBef>
              <a:spcAft>
                <a:spcPct val="0"/>
              </a:spcAft>
            </a:pPr>
            <a:r>
              <a:rPr lang="pt-BR" dirty="0">
                <a:latin typeface="Franklin Gothic Book" charset="0"/>
              </a:rPr>
              <a:t>Professor Ricardo Luis Chaves Feijó</a:t>
            </a:r>
          </a:p>
          <a:p>
            <a:pPr eaLnBrk="1" hangingPunct="1">
              <a:spcBef>
                <a:spcPct val="0"/>
              </a:spcBef>
              <a:spcAft>
                <a:spcPct val="0"/>
              </a:spcAft>
            </a:pPr>
            <a:endParaRPr lang="pt-BR" dirty="0">
              <a:latin typeface="Franklin Gothic Book"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descr="Large confetti"/>
          <p:cNvSpPr>
            <a:spLocks noGrp="1" noChangeArrowheads="1"/>
          </p:cNvSpPr>
          <p:nvPr>
            <p:ph type="title"/>
          </p:nvPr>
        </p:nvSpPr>
        <p:spPr/>
        <p:txBody>
          <a:bodyPr rtlCol="0"/>
          <a:lstStyle/>
          <a:p>
            <a:pPr eaLnBrk="1" fontAlgn="auto" hangingPunct="1">
              <a:spcAft>
                <a:spcPts val="0"/>
              </a:spcAft>
              <a:defRPr/>
            </a:pPr>
            <a:r>
              <a:rPr lang="pt-BR" sz="4000" dirty="0">
                <a:solidFill>
                  <a:schemeClr val="tx2">
                    <a:satMod val="200000"/>
                  </a:schemeClr>
                </a:solidFill>
                <a:latin typeface="Verdana" pitchFamily="34" charset="0"/>
                <a:ea typeface="+mj-ea"/>
              </a:rPr>
              <a:t>A genialidade precocemente revelada</a:t>
            </a:r>
            <a:endParaRPr lang="pt-PT" sz="4000" dirty="0">
              <a:solidFill>
                <a:schemeClr val="tx2">
                  <a:satMod val="200000"/>
                </a:schemeClr>
              </a:solidFill>
              <a:latin typeface="Verdana" pitchFamily="34" charset="0"/>
              <a:ea typeface="+mj-ea"/>
            </a:endParaRPr>
          </a:p>
        </p:txBody>
      </p:sp>
      <p:sp>
        <p:nvSpPr>
          <p:cNvPr id="15363" name="Rectangle 3"/>
          <p:cNvSpPr>
            <a:spLocks noGrp="1" noChangeArrowheads="1"/>
          </p:cNvSpPr>
          <p:nvPr>
            <p:ph idx="1"/>
          </p:nvPr>
        </p:nvSpPr>
        <p:spPr>
          <a:xfrm>
            <a:off x="1371599" y="2149475"/>
            <a:ext cx="9871023" cy="4022725"/>
          </a:xfrm>
        </p:spPr>
        <p:txBody>
          <a:bodyPr>
            <a:noAutofit/>
          </a:bodyPr>
          <a:lstStyle/>
          <a:p>
            <a:pPr marL="355600" indent="-355600" eaLnBrk="1" hangingPunct="1">
              <a:lnSpc>
                <a:spcPct val="110000"/>
              </a:lnSpc>
              <a:buFont typeface="Wingdings" charset="0"/>
              <a:buChar char="q"/>
            </a:pPr>
            <a:r>
              <a:rPr lang="pt-BR" sz="2200" dirty="0">
                <a:latin typeface="Verdana" charset="0"/>
                <a:cs typeface="Times New Roman" charset="0"/>
              </a:rPr>
              <a:t>Tido como excelente aluno, passou a ganhar seguidamente prêmios e foi aceito no clube social exclusivo do colégio.</a:t>
            </a:r>
          </a:p>
          <a:p>
            <a:pPr marL="355600" indent="-355600" eaLnBrk="1" hangingPunct="1">
              <a:lnSpc>
                <a:spcPct val="110000"/>
              </a:lnSpc>
              <a:buFont typeface="Wingdings" charset="0"/>
              <a:buChar char="q"/>
            </a:pPr>
            <a:r>
              <a:rPr lang="pt-BR" sz="2200" dirty="0">
                <a:latin typeface="Verdana" charset="0"/>
                <a:cs typeface="Times New Roman" charset="0"/>
              </a:rPr>
              <a:t>Além da matemática, demonstrava uma variedade extraordinária de interesses e aptidões, era bom em filosofia, literatura e história, e também conseguiu o respeito dos atletas da escola.</a:t>
            </a:r>
          </a:p>
          <a:p>
            <a:pPr marL="355600" indent="-355600" eaLnBrk="1" hangingPunct="1">
              <a:lnSpc>
                <a:spcPct val="110000"/>
              </a:lnSpc>
              <a:buFont typeface="Wingdings" charset="0"/>
              <a:buChar char="q"/>
            </a:pPr>
            <a:r>
              <a:rPr lang="pt-BR" sz="2200" dirty="0">
                <a:latin typeface="Verdana" charset="0"/>
                <a:cs typeface="Times New Roman" charset="0"/>
              </a:rPr>
              <a:t>Enquanto se desenvolvia para ser o administrador arrogante, era também um outro Maynard para os amigos íntimos, em geral escritores, poetas e artistas.</a:t>
            </a:r>
            <a:r>
              <a:rPr lang="pt-PT" sz="2200" dirty="0">
                <a:latin typeface="Verdana" charset="0"/>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descr="Large confetti"/>
          <p:cNvSpPr>
            <a:spLocks noGrp="1" noChangeArrowheads="1"/>
          </p:cNvSpPr>
          <p:nvPr>
            <p:ph type="title"/>
          </p:nvPr>
        </p:nvSpPr>
        <p:spPr/>
        <p:txBody>
          <a:bodyPr rtlCol="0"/>
          <a:lstStyle/>
          <a:p>
            <a:pPr eaLnBrk="1" fontAlgn="auto" hangingPunct="1">
              <a:spcAft>
                <a:spcPts val="0"/>
              </a:spcAft>
              <a:defRPr/>
            </a:pPr>
            <a:r>
              <a:rPr lang="pt-BR" sz="4000" dirty="0">
                <a:solidFill>
                  <a:schemeClr val="tx2">
                    <a:satMod val="200000"/>
                  </a:schemeClr>
                </a:solidFill>
                <a:latin typeface="Verdana" pitchFamily="34" charset="0"/>
                <a:ea typeface="+mj-ea"/>
              </a:rPr>
              <a:t>O contato com </a:t>
            </a:r>
            <a:r>
              <a:rPr lang="pt-BR" sz="4000" dirty="0" err="1">
                <a:solidFill>
                  <a:schemeClr val="tx2">
                    <a:satMod val="200000"/>
                  </a:schemeClr>
                </a:solidFill>
                <a:latin typeface="Verdana" pitchFamily="34" charset="0"/>
                <a:ea typeface="+mj-ea"/>
              </a:rPr>
              <a:t>Hobson</a:t>
            </a:r>
            <a:endParaRPr lang="pt-PT" sz="4000" dirty="0">
              <a:solidFill>
                <a:schemeClr val="tx2">
                  <a:satMod val="200000"/>
                </a:schemeClr>
              </a:solidFill>
              <a:latin typeface="Verdana" pitchFamily="34" charset="0"/>
              <a:ea typeface="+mj-ea"/>
            </a:endParaRPr>
          </a:p>
        </p:txBody>
      </p:sp>
      <p:sp>
        <p:nvSpPr>
          <p:cNvPr id="16387" name="Rectangle 3"/>
          <p:cNvSpPr>
            <a:spLocks noGrp="1" noChangeArrowheads="1"/>
          </p:cNvSpPr>
          <p:nvPr>
            <p:ph idx="1"/>
          </p:nvPr>
        </p:nvSpPr>
        <p:spPr>
          <a:xfrm>
            <a:off x="1371600" y="1638300"/>
            <a:ext cx="9601200" cy="3581400"/>
          </a:xfrm>
        </p:spPr>
        <p:txBody>
          <a:bodyPr>
            <a:noAutofit/>
          </a:bodyPr>
          <a:lstStyle/>
          <a:p>
            <a:pPr marL="355600" indent="-355600" eaLnBrk="1" hangingPunct="1">
              <a:lnSpc>
                <a:spcPct val="150000"/>
              </a:lnSpc>
              <a:buFont typeface="Wingdings" charset="0"/>
              <a:buChar char="q"/>
            </a:pPr>
            <a:r>
              <a:rPr lang="pt-BR" sz="2200" dirty="0">
                <a:latin typeface="Arial" panose="020B0604020202020204" pitchFamily="34" charset="0"/>
                <a:cs typeface="Arial" panose="020B0604020202020204" pitchFamily="34" charset="0"/>
              </a:rPr>
              <a:t>Em outubro de 1902 ele foi para o </a:t>
            </a:r>
            <a:r>
              <a:rPr lang="pt-BR" sz="2200" dirty="0" err="1">
                <a:latin typeface="Arial" panose="020B0604020202020204" pitchFamily="34" charset="0"/>
                <a:cs typeface="Arial" panose="020B0604020202020204" pitchFamily="34" charset="0"/>
              </a:rPr>
              <a:t>King's</a:t>
            </a:r>
            <a:r>
              <a:rPr lang="pt-BR" sz="2200" dirty="0">
                <a:latin typeface="Arial" panose="020B0604020202020204" pitchFamily="34" charset="0"/>
                <a:cs typeface="Arial" panose="020B0604020202020204" pitchFamily="34" charset="0"/>
              </a:rPr>
              <a:t> </a:t>
            </a:r>
            <a:r>
              <a:rPr lang="pt-BR" sz="2200" dirty="0" err="1">
                <a:latin typeface="Arial" panose="020B0604020202020204" pitchFamily="34" charset="0"/>
                <a:cs typeface="Arial" panose="020B0604020202020204" pitchFamily="34" charset="0"/>
              </a:rPr>
              <a:t>College</a:t>
            </a:r>
            <a:r>
              <a:rPr lang="pt-BR" sz="2200" dirty="0">
                <a:latin typeface="Arial" panose="020B0604020202020204" pitchFamily="34" charset="0"/>
                <a:cs typeface="Arial" panose="020B0604020202020204" pitchFamily="34" charset="0"/>
              </a:rPr>
              <a:t>, na Universidade de Cambridge, com uma bolsa para matemática e os estudos clássicos.</a:t>
            </a:r>
          </a:p>
          <a:p>
            <a:pPr marL="355600" indent="-355600" eaLnBrk="1" hangingPunct="1">
              <a:lnSpc>
                <a:spcPct val="150000"/>
              </a:lnSpc>
              <a:buFont typeface="Wingdings" charset="0"/>
              <a:buChar char="q"/>
            </a:pPr>
            <a:r>
              <a:rPr lang="pt-BR" sz="2200" dirty="0">
                <a:latin typeface="Arial" panose="020B0604020202020204" pitchFamily="34" charset="0"/>
                <a:cs typeface="Arial" panose="020B0604020202020204" pitchFamily="34" charset="0"/>
              </a:rPr>
              <a:t>Foi orientado por Ernest William </a:t>
            </a:r>
            <a:r>
              <a:rPr lang="pt-BR" sz="2200" dirty="0" err="1">
                <a:latin typeface="Arial" panose="020B0604020202020204" pitchFamily="34" charset="0"/>
                <a:cs typeface="Arial" panose="020B0604020202020204" pitchFamily="34" charset="0"/>
              </a:rPr>
              <a:t>Hobson</a:t>
            </a:r>
            <a:r>
              <a:rPr lang="pt-BR" sz="2200" dirty="0">
                <a:latin typeface="Arial" panose="020B0604020202020204" pitchFamily="34" charset="0"/>
                <a:cs typeface="Arial" panose="020B0604020202020204" pitchFamily="34" charset="0"/>
              </a:rPr>
              <a:t>, que identificou no pupilo um competente matemático, mas não um gênio.</a:t>
            </a:r>
          </a:p>
          <a:p>
            <a:pPr marL="355600" indent="-355600" eaLnBrk="1" hangingPunct="1">
              <a:lnSpc>
                <a:spcPct val="150000"/>
              </a:lnSpc>
              <a:buFont typeface="Wingdings" charset="0"/>
              <a:buChar char="q"/>
            </a:pPr>
            <a:r>
              <a:rPr lang="pt-BR" sz="2200" dirty="0">
                <a:latin typeface="Arial" panose="020B0604020202020204" pitchFamily="34" charset="0"/>
                <a:cs typeface="Arial" panose="020B0604020202020204" pitchFamily="34" charset="0"/>
              </a:rPr>
              <a:t>Escreve </a:t>
            </a:r>
            <a:r>
              <a:rPr lang="pt-BR" sz="2200" dirty="0" err="1">
                <a:latin typeface="Arial" panose="020B0604020202020204" pitchFamily="34" charset="0"/>
                <a:cs typeface="Arial" panose="020B0604020202020204" pitchFamily="34" charset="0"/>
              </a:rPr>
              <a:t>Hobson</a:t>
            </a:r>
            <a:r>
              <a:rPr lang="pt-BR" sz="2200" dirty="0">
                <a:latin typeface="Arial" panose="020B0604020202020204" pitchFamily="34" charset="0"/>
                <a:cs typeface="Arial" panose="020B0604020202020204" pitchFamily="34" charset="0"/>
              </a:rPr>
              <a:t> sobre Keynes:</a:t>
            </a:r>
          </a:p>
          <a:p>
            <a:pPr marL="355600" indent="-355600" eaLnBrk="1" hangingPunct="1">
              <a:lnSpc>
                <a:spcPct val="150000"/>
              </a:lnSpc>
              <a:buNone/>
            </a:pPr>
            <a:r>
              <a:rPr lang="pt-BR" sz="2200" i="1" dirty="0">
                <a:latin typeface="Arial" panose="020B0604020202020204" pitchFamily="34" charset="0"/>
                <a:cs typeface="Arial" panose="020B0604020202020204" pitchFamily="34" charset="0"/>
              </a:rPr>
              <a:t>    </a:t>
            </a:r>
            <a:r>
              <a:rPr lang="pt-BR" sz="2200" dirty="0">
                <a:solidFill>
                  <a:srgbClr val="FF0000"/>
                </a:solidFill>
                <a:latin typeface="Arial" panose="020B0604020202020204" pitchFamily="34" charset="0"/>
                <a:cs typeface="Arial" panose="020B0604020202020204" pitchFamily="34" charset="0"/>
              </a:rPr>
              <a:t>“Ele não tinha um gênio específico para a matemática. Ele trilhava este caminho com certo esforço; não procurava aquelas regiões obscuras que são a alegria no coração do matemático profissional.</a:t>
            </a:r>
            <a:r>
              <a:rPr lang="pt-PT" sz="2200" dirty="0">
                <a:solidFill>
                  <a:srgbClr val="FF0000"/>
                </a:solidFill>
                <a:latin typeface="Arial" panose="020B0604020202020204" pitchFamily="34" charset="0"/>
                <a:cs typeface="Arial" panose="020B0604020202020204" pitchFamily="34" charset="0"/>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descr="Large confetti"/>
          <p:cNvSpPr>
            <a:spLocks noGrp="1" noChangeArrowheads="1"/>
          </p:cNvSpPr>
          <p:nvPr>
            <p:ph type="title"/>
          </p:nvPr>
        </p:nvSpPr>
        <p:spPr>
          <a:xfrm>
            <a:off x="885564" y="390005"/>
            <a:ext cx="7772400" cy="1143000"/>
          </a:xfrm>
        </p:spPr>
        <p:txBody>
          <a:bodyPr rtlCol="0">
            <a:normAutofit fontScale="90000"/>
          </a:bodyPr>
          <a:lstStyle/>
          <a:p>
            <a:pPr eaLnBrk="1" fontAlgn="auto" hangingPunct="1">
              <a:spcAft>
                <a:spcPts val="0"/>
              </a:spcAft>
              <a:defRPr/>
            </a:pPr>
            <a:r>
              <a:rPr lang="pt-BR" dirty="0">
                <a:solidFill>
                  <a:schemeClr val="tx2">
                    <a:satMod val="200000"/>
                  </a:schemeClr>
                </a:solidFill>
                <a:latin typeface="Verdana" pitchFamily="34" charset="0"/>
                <a:ea typeface="+mj-ea"/>
              </a:rPr>
              <a:t>Outros interesses de Keynes</a:t>
            </a:r>
            <a:endParaRPr lang="pt-PT" dirty="0">
              <a:solidFill>
                <a:schemeClr val="tx2">
                  <a:satMod val="200000"/>
                </a:schemeClr>
              </a:solidFill>
              <a:latin typeface="Verdana" pitchFamily="34" charset="0"/>
              <a:ea typeface="+mj-ea"/>
            </a:endParaRPr>
          </a:p>
        </p:txBody>
      </p:sp>
      <p:pic>
        <p:nvPicPr>
          <p:cNvPr id="19459" name="Picture 6" descr="C:\Program Files\Common Files\Microsoft Shared\Clipart\cagcat50\bs00554_.wmf"/>
          <p:cNvPicPr>
            <a:picLocks noGrp="1" noChangeAspect="1" noChangeArrowheads="1"/>
          </p:cNvPicPr>
          <p:nvPr>
            <p:ph type="clipArt" sz="half" idx="1"/>
          </p:nvPr>
        </p:nvPicPr>
        <p:blipFill>
          <a:blip r:embed="rId2" cstate="email">
            <a:extLst>
              <a:ext uri="{28A0092B-C50C-407E-A947-70E740481C1C}">
                <a14:useLocalDpi xmlns:a14="http://schemas.microsoft.com/office/drawing/2010/main" val="0"/>
              </a:ext>
            </a:extLst>
          </a:blip>
          <a:srcRect/>
          <a:stretch>
            <a:fillRect/>
          </a:stretch>
        </p:blipFill>
        <p:spPr>
          <a:xfrm>
            <a:off x="1020476" y="1533005"/>
            <a:ext cx="1703388" cy="2322513"/>
          </a:xfrm>
        </p:spPr>
      </p:pic>
      <p:sp>
        <p:nvSpPr>
          <p:cNvPr id="17412" name="Rectangle 4"/>
          <p:cNvSpPr>
            <a:spLocks noGrp="1" noChangeArrowheads="1"/>
          </p:cNvSpPr>
          <p:nvPr>
            <p:ph type="body" sz="half" idx="2"/>
          </p:nvPr>
        </p:nvSpPr>
        <p:spPr>
          <a:xfrm>
            <a:off x="2723864" y="1905000"/>
            <a:ext cx="8653670" cy="4191000"/>
          </a:xfrm>
        </p:spPr>
        <p:txBody>
          <a:bodyPr>
            <a:normAutofit fontScale="92500"/>
          </a:bodyPr>
          <a:lstStyle/>
          <a:p>
            <a:pPr marL="355600" indent="-355600" eaLnBrk="1" hangingPunct="1">
              <a:lnSpc>
                <a:spcPct val="120000"/>
              </a:lnSpc>
              <a:buFont typeface="Wingdings" charset="0"/>
              <a:buChar char="q"/>
            </a:pPr>
            <a:r>
              <a:rPr lang="pt-BR" sz="2200" dirty="0">
                <a:latin typeface="Verdana" charset="0"/>
                <a:cs typeface="Times New Roman" charset="0"/>
              </a:rPr>
              <a:t>Embora tenha alcançado menção honrosa no diploma </a:t>
            </a:r>
            <a:r>
              <a:rPr lang="pt-BR" sz="2200" i="1" dirty="0" err="1">
                <a:latin typeface="Verdana" charset="0"/>
                <a:cs typeface="Times New Roman" charset="0"/>
              </a:rPr>
              <a:t>Tripos</a:t>
            </a:r>
            <a:r>
              <a:rPr lang="pt-BR" sz="2200" i="1" dirty="0">
                <a:latin typeface="Verdana" charset="0"/>
                <a:cs typeface="Times New Roman" charset="0"/>
              </a:rPr>
              <a:t> </a:t>
            </a:r>
            <a:r>
              <a:rPr lang="pt-BR" sz="2200" dirty="0">
                <a:latin typeface="Verdana" charset="0"/>
                <a:cs typeface="Times New Roman" charset="0"/>
              </a:rPr>
              <a:t>de matemática conseguido em 1905, os estudos nessa disciplina não lhe proporcionavam grande prazer e ele passava a maior parte do tempo em outras atividades, estudando filosofia e lógica, atuando na associação dos estudantes, jogando bridge, entregando-se à sua paixão pelas amizades ou cultivando o gosto alimentado desde os doze anos de colecionar livros antigos. </a:t>
            </a:r>
          </a:p>
          <a:p>
            <a:pPr marL="355600" indent="-355600" eaLnBrk="1" hangingPunct="1">
              <a:lnSpc>
                <a:spcPct val="120000"/>
              </a:lnSpc>
              <a:buFont typeface="Wingdings" charset="0"/>
              <a:buChar char="q"/>
            </a:pPr>
            <a:r>
              <a:rPr lang="pt-BR" sz="2200" dirty="0">
                <a:latin typeface="Verdana" charset="0"/>
                <a:cs typeface="Times New Roman" charset="0"/>
              </a:rPr>
              <a:t>Ele já havia adquirido 329 livros raros antes de ingressar na Universidade.</a:t>
            </a:r>
            <a:r>
              <a:rPr lang="pt-PT" sz="1600" dirty="0">
                <a:latin typeface="Verdana" charset="0"/>
              </a:rPr>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76924" y="431279"/>
            <a:ext cx="7772400" cy="1143000"/>
          </a:xfrm>
        </p:spPr>
        <p:txBody>
          <a:bodyPr rtlCol="0"/>
          <a:lstStyle/>
          <a:p>
            <a:pPr eaLnBrk="1" fontAlgn="auto" hangingPunct="1">
              <a:spcAft>
                <a:spcPts val="0"/>
              </a:spcAft>
              <a:defRPr/>
            </a:pPr>
            <a:r>
              <a:rPr lang="pt-BR" dirty="0">
                <a:solidFill>
                  <a:schemeClr val="tx1">
                    <a:lumMod val="75000"/>
                    <a:lumOff val="25000"/>
                  </a:schemeClr>
                </a:solidFill>
                <a:latin typeface="Verdana" pitchFamily="34" charset="0"/>
                <a:ea typeface="+mj-ea"/>
                <a:cs typeface="Times New Roman" pitchFamily="18" charset="0"/>
              </a:rPr>
              <a:t>O jogo de </a:t>
            </a:r>
            <a:r>
              <a:rPr lang="pt-BR" dirty="0" err="1">
                <a:solidFill>
                  <a:schemeClr val="tx1">
                    <a:lumMod val="75000"/>
                    <a:lumOff val="25000"/>
                  </a:schemeClr>
                </a:solidFill>
                <a:latin typeface="Verdana" pitchFamily="34" charset="0"/>
                <a:ea typeface="+mj-ea"/>
                <a:cs typeface="Times New Roman" pitchFamily="18" charset="0"/>
              </a:rPr>
              <a:t>bridge</a:t>
            </a:r>
            <a:endParaRPr lang="pt-BR" dirty="0">
              <a:solidFill>
                <a:schemeClr val="tx1">
                  <a:lumMod val="75000"/>
                  <a:lumOff val="25000"/>
                </a:schemeClr>
              </a:solidFill>
              <a:ea typeface="+mj-ea"/>
            </a:endParaRPr>
          </a:p>
        </p:txBody>
      </p:sp>
      <p:sp>
        <p:nvSpPr>
          <p:cNvPr id="4" name="Espaço Reservado para Texto 3"/>
          <p:cNvSpPr>
            <a:spLocks noGrp="1"/>
          </p:cNvSpPr>
          <p:nvPr>
            <p:ph type="body" sz="half" idx="2"/>
          </p:nvPr>
        </p:nvSpPr>
        <p:spPr>
          <a:xfrm>
            <a:off x="4062334" y="1905000"/>
            <a:ext cx="6248479" cy="4191000"/>
          </a:xfrm>
        </p:spPr>
        <p:txBody>
          <a:bodyPr>
            <a:normAutofit/>
          </a:bodyPr>
          <a:lstStyle/>
          <a:p>
            <a:pPr marL="0" indent="0" eaLnBrk="1" hangingPunct="1">
              <a:lnSpc>
                <a:spcPct val="150000"/>
              </a:lnSpc>
              <a:buNone/>
            </a:pPr>
            <a:r>
              <a:rPr lang="pt-BR" sz="2200" b="1" dirty="0">
                <a:latin typeface="Calibri" charset="0"/>
              </a:rPr>
              <a:t>Bridge</a:t>
            </a:r>
            <a:r>
              <a:rPr lang="pt-BR" sz="2200" dirty="0">
                <a:latin typeface="Calibri" charset="0"/>
              </a:rPr>
              <a:t> é um jogo de cartas jogado por dois pares de jogadores, em que cada parceiro se senta frente-a-frente. </a:t>
            </a:r>
          </a:p>
          <a:p>
            <a:pPr marL="0" indent="0" eaLnBrk="1" hangingPunct="1">
              <a:lnSpc>
                <a:spcPct val="150000"/>
              </a:lnSpc>
              <a:buNone/>
            </a:pPr>
            <a:r>
              <a:rPr lang="pt-BR" sz="2200" dirty="0">
                <a:latin typeface="Calibri" charset="0"/>
              </a:rPr>
              <a:t>Um jogo de bridge é dividido em duas partes, o </a:t>
            </a:r>
            <a:r>
              <a:rPr lang="pt-BR" sz="2200" i="1" dirty="0">
                <a:latin typeface="Calibri" charset="0"/>
              </a:rPr>
              <a:t>leilão</a:t>
            </a:r>
            <a:r>
              <a:rPr lang="pt-BR" sz="2200" dirty="0">
                <a:latin typeface="Calibri" charset="0"/>
              </a:rPr>
              <a:t> e o </a:t>
            </a:r>
            <a:r>
              <a:rPr lang="pt-BR" sz="2200" i="1" dirty="0">
                <a:latin typeface="Calibri" charset="0"/>
              </a:rPr>
              <a:t>carteio</a:t>
            </a:r>
            <a:r>
              <a:rPr lang="pt-BR" sz="2200" dirty="0">
                <a:latin typeface="Calibri" charset="0"/>
              </a:rPr>
              <a:t>. </a:t>
            </a:r>
          </a:p>
          <a:p>
            <a:pPr marL="0" indent="0" eaLnBrk="1" hangingPunct="1">
              <a:buNone/>
            </a:pPr>
            <a:endParaRPr lang="pt-BR" dirty="0">
              <a:latin typeface="Calibri" charset="0"/>
            </a:endParaRPr>
          </a:p>
          <a:p>
            <a:pPr marL="0" indent="0" eaLnBrk="1" hangingPunct="1"/>
            <a:endParaRPr lang="pt-BR" dirty="0">
              <a:latin typeface="Calibri" charset="0"/>
            </a:endParaRPr>
          </a:p>
        </p:txBody>
      </p:sp>
      <p:pic>
        <p:nvPicPr>
          <p:cNvPr id="20484" name="Picture 2" descr="http://jogosdecartas.hut.com.br/images/caxe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2494" y="2318544"/>
            <a:ext cx="2897188" cy="22209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descr="Large confetti"/>
          <p:cNvSpPr>
            <a:spLocks noGrp="1" noChangeArrowheads="1"/>
          </p:cNvSpPr>
          <p:nvPr>
            <p:ph type="title"/>
          </p:nvPr>
        </p:nvSpPr>
        <p:spPr/>
        <p:txBody>
          <a:bodyPr/>
          <a:lstStyle/>
          <a:p>
            <a:pPr eaLnBrk="1" hangingPunct="1"/>
            <a:r>
              <a:rPr lang="pt-BR" sz="4000">
                <a:solidFill>
                  <a:srgbClr val="657F43"/>
                </a:solidFill>
                <a:latin typeface="Verdana" charset="0"/>
              </a:rPr>
              <a:t>A conversão à ciência econômica</a:t>
            </a:r>
            <a:endParaRPr lang="pt-PT" sz="4000">
              <a:solidFill>
                <a:srgbClr val="657F43"/>
              </a:solidFill>
              <a:latin typeface="Verdana" charset="0"/>
            </a:endParaRPr>
          </a:p>
        </p:txBody>
      </p:sp>
      <p:sp>
        <p:nvSpPr>
          <p:cNvPr id="19459" name="Rectangle 3"/>
          <p:cNvSpPr>
            <a:spLocks noGrp="1" noChangeArrowheads="1"/>
          </p:cNvSpPr>
          <p:nvPr>
            <p:ph idx="1"/>
          </p:nvPr>
        </p:nvSpPr>
        <p:spPr>
          <a:xfrm>
            <a:off x="1491886" y="1996166"/>
            <a:ext cx="9480914" cy="4022725"/>
          </a:xfrm>
        </p:spPr>
        <p:txBody>
          <a:bodyPr>
            <a:normAutofit/>
          </a:bodyPr>
          <a:lstStyle/>
          <a:p>
            <a:pPr marL="355600" indent="-355600" eaLnBrk="1" hangingPunct="1">
              <a:lnSpc>
                <a:spcPct val="130000"/>
              </a:lnSpc>
              <a:buFont typeface="Wingdings" charset="0"/>
              <a:buChar char="q"/>
            </a:pPr>
            <a:r>
              <a:rPr lang="pt-BR" sz="2200" dirty="0">
                <a:latin typeface="Verdana" charset="0"/>
                <a:cs typeface="Times New Roman" charset="0"/>
              </a:rPr>
              <a:t>Após conseguir o </a:t>
            </a:r>
            <a:r>
              <a:rPr lang="pt-BR" sz="2200" i="1" dirty="0" err="1">
                <a:latin typeface="Verdana" charset="0"/>
                <a:cs typeface="Times New Roman" charset="0"/>
              </a:rPr>
              <a:t>Tripos</a:t>
            </a:r>
            <a:r>
              <a:rPr lang="pt-BR" sz="2200" dirty="0">
                <a:latin typeface="Verdana" charset="0"/>
                <a:cs typeface="Times New Roman" charset="0"/>
              </a:rPr>
              <a:t>, Keynes tornou-se um sério estudante de economia, lendo os principais testos na matéria.</a:t>
            </a:r>
          </a:p>
          <a:p>
            <a:pPr marL="355600" indent="-355600" eaLnBrk="1" hangingPunct="1">
              <a:lnSpc>
                <a:spcPct val="130000"/>
              </a:lnSpc>
              <a:buFont typeface="Wingdings" charset="0"/>
              <a:buChar char="q"/>
            </a:pPr>
            <a:r>
              <a:rPr lang="pt-BR" sz="2200" dirty="0">
                <a:latin typeface="Verdana" charset="0"/>
                <a:cs typeface="Times New Roman" charset="0"/>
              </a:rPr>
              <a:t>Por um breve período, considerou a possibilidade de alcançar um segundo exame </a:t>
            </a:r>
            <a:r>
              <a:rPr lang="pt-BR" sz="2200" i="1" dirty="0" err="1">
                <a:latin typeface="Verdana" charset="0"/>
                <a:cs typeface="Times New Roman" charset="0"/>
              </a:rPr>
              <a:t>Tripos</a:t>
            </a:r>
            <a:r>
              <a:rPr lang="pt-BR" sz="2200" dirty="0">
                <a:latin typeface="Verdana" charset="0"/>
                <a:cs typeface="Times New Roman" charset="0"/>
              </a:rPr>
              <a:t> agora em economia, no entanto acabou desistindo da ideia.</a:t>
            </a:r>
          </a:p>
          <a:p>
            <a:pPr marL="355600" indent="-355600" eaLnBrk="1" hangingPunct="1">
              <a:lnSpc>
                <a:spcPct val="130000"/>
              </a:lnSpc>
              <a:buFont typeface="Wingdings" charset="0"/>
              <a:buChar char="q"/>
            </a:pPr>
            <a:r>
              <a:rPr lang="pt-BR" sz="2200" dirty="0">
                <a:latin typeface="Verdana" charset="0"/>
                <a:cs typeface="Times New Roman" charset="0"/>
              </a:rPr>
              <a:t>Após umas férias na Suíça, ele retornou a Cambridge em outubro de 1905 onde passou a frequentar as </a:t>
            </a:r>
            <a:r>
              <a:rPr lang="pt-BR" sz="2200" i="1" dirty="0" err="1">
                <a:latin typeface="Verdana" charset="0"/>
                <a:cs typeface="Times New Roman" charset="0"/>
              </a:rPr>
              <a:t>lectures</a:t>
            </a:r>
            <a:r>
              <a:rPr lang="pt-BR" sz="2200" dirty="0">
                <a:latin typeface="Verdana" charset="0"/>
                <a:cs typeface="Times New Roman" charset="0"/>
              </a:rPr>
              <a:t> de Alfred Marshall. </a:t>
            </a:r>
            <a:r>
              <a:rPr lang="pt-PT" sz="2200" dirty="0">
                <a:latin typeface="Verdana" charset="0"/>
              </a:rP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descr="Large confetti"/>
          <p:cNvSpPr>
            <a:spLocks noGrp="1" noChangeArrowheads="1"/>
          </p:cNvSpPr>
          <p:nvPr>
            <p:ph type="title"/>
          </p:nvPr>
        </p:nvSpPr>
        <p:spPr/>
        <p:txBody>
          <a:bodyPr/>
          <a:lstStyle/>
          <a:p>
            <a:pPr eaLnBrk="1" hangingPunct="1"/>
            <a:r>
              <a:rPr lang="pt-BR" sz="3600">
                <a:solidFill>
                  <a:srgbClr val="657F43"/>
                </a:solidFill>
                <a:latin typeface="Verdana" charset="0"/>
              </a:rPr>
              <a:t>O exame para a carreira pública</a:t>
            </a:r>
            <a:endParaRPr lang="pt-PT" sz="3600">
              <a:solidFill>
                <a:srgbClr val="657F43"/>
              </a:solidFill>
              <a:latin typeface="Verdana" charset="0"/>
            </a:endParaRPr>
          </a:p>
        </p:txBody>
      </p:sp>
      <p:sp>
        <p:nvSpPr>
          <p:cNvPr id="20483" name="Rectangle 3"/>
          <p:cNvSpPr>
            <a:spLocks noGrp="1" noChangeArrowheads="1"/>
          </p:cNvSpPr>
          <p:nvPr>
            <p:ph idx="1"/>
          </p:nvPr>
        </p:nvSpPr>
        <p:spPr>
          <a:xfrm>
            <a:off x="1371599" y="2286000"/>
            <a:ext cx="10065895" cy="3581400"/>
          </a:xfrm>
        </p:spPr>
        <p:txBody>
          <a:bodyPr>
            <a:noAutofit/>
          </a:bodyPr>
          <a:lstStyle/>
          <a:p>
            <a:pPr marL="355600" indent="-355600" eaLnBrk="1" hangingPunct="1">
              <a:lnSpc>
                <a:spcPct val="120000"/>
              </a:lnSpc>
              <a:buFont typeface="Wingdings" charset="0"/>
              <a:buChar char="q"/>
            </a:pPr>
            <a:r>
              <a:rPr lang="pt-BR" sz="2200" dirty="0">
                <a:latin typeface="Verdana" charset="0"/>
                <a:cs typeface="Times New Roman" charset="0"/>
              </a:rPr>
              <a:t>Em agosto de 1906, tirou o 2o lugar, entre dez que foram aceitos, atrás de Otto Niemeyer, no concurso para o serviço público.</a:t>
            </a:r>
          </a:p>
          <a:p>
            <a:pPr marL="355600" indent="-355600" eaLnBrk="1" hangingPunct="1">
              <a:lnSpc>
                <a:spcPct val="120000"/>
              </a:lnSpc>
              <a:buFont typeface="Wingdings" charset="0"/>
              <a:buChar char="q"/>
            </a:pPr>
            <a:r>
              <a:rPr lang="pt-BR" sz="2200" dirty="0">
                <a:latin typeface="Verdana" charset="0"/>
                <a:cs typeface="Times New Roman" charset="0"/>
              </a:rPr>
              <a:t>Enquanto 1º colocado, foi para o mais cobiçado Departamento do Tesouro, Keynes teve de se conformar ao cargo no Escritório da Índia como funcionário júnior.</a:t>
            </a:r>
          </a:p>
          <a:p>
            <a:pPr marL="355600" indent="-355600" eaLnBrk="1" hangingPunct="1">
              <a:lnSpc>
                <a:spcPct val="120000"/>
              </a:lnSpc>
              <a:buFont typeface="Wingdings" charset="0"/>
              <a:buChar char="q"/>
            </a:pPr>
            <a:r>
              <a:rPr lang="pt-BR" sz="2200" dirty="0">
                <a:latin typeface="Verdana" charset="0"/>
                <a:cs typeface="Times New Roman" charset="0"/>
              </a:rPr>
              <a:t>Ele ficou aborrecido com o resultado detalhado do exame; foi o 1º colocado em lógica, psicologia e em redação. O pior desempenho tinha sido em matemática e economia.</a:t>
            </a:r>
            <a:endParaRPr lang="pt-PT" sz="2200" dirty="0">
              <a:latin typeface="Verdana"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eaLnBrk="1" fontAlgn="auto" hangingPunct="1">
              <a:spcAft>
                <a:spcPts val="0"/>
              </a:spcAft>
              <a:defRPr/>
            </a:pPr>
            <a:r>
              <a:rPr lang="en-US" b="1" dirty="0">
                <a:solidFill>
                  <a:schemeClr val="tx1">
                    <a:lumMod val="75000"/>
                    <a:lumOff val="25000"/>
                  </a:schemeClr>
                </a:solidFill>
                <a:ea typeface="+mj-ea"/>
              </a:rPr>
              <a:t>Sir Otto Ernst Niemeyer</a:t>
            </a:r>
            <a:r>
              <a:rPr lang="en-US" dirty="0">
                <a:solidFill>
                  <a:schemeClr val="tx1">
                    <a:lumMod val="75000"/>
                    <a:lumOff val="25000"/>
                  </a:schemeClr>
                </a:solidFill>
                <a:ea typeface="+mj-ea"/>
              </a:rPr>
              <a:t>    (1883-1971)</a:t>
            </a:r>
            <a:endParaRPr lang="pt-BR" dirty="0">
              <a:solidFill>
                <a:schemeClr val="tx1">
                  <a:lumMod val="75000"/>
                  <a:lumOff val="25000"/>
                </a:schemeClr>
              </a:solidFill>
              <a:ea typeface="+mj-ea"/>
            </a:endParaRPr>
          </a:p>
        </p:txBody>
      </p:sp>
      <p:sp>
        <p:nvSpPr>
          <p:cNvPr id="23555" name="Espaço Reservado para Conteúdo 2"/>
          <p:cNvSpPr>
            <a:spLocks noGrp="1"/>
          </p:cNvSpPr>
          <p:nvPr>
            <p:ph idx="1"/>
          </p:nvPr>
        </p:nvSpPr>
        <p:spPr>
          <a:xfrm>
            <a:off x="1219200" y="2109787"/>
            <a:ext cx="7969770" cy="2359025"/>
          </a:xfrm>
        </p:spPr>
        <p:txBody>
          <a:bodyPr/>
          <a:lstStyle/>
          <a:p>
            <a:pPr marL="355600" indent="-355600" eaLnBrk="1" hangingPunct="1">
              <a:buSzPct val="80000"/>
              <a:buFont typeface="Wingdings" charset="0"/>
              <a:buChar char="q"/>
              <a:tabLst>
                <a:tab pos="177800" algn="l"/>
              </a:tabLst>
            </a:pPr>
            <a:r>
              <a:rPr lang="pt-BR" sz="2200" dirty="0">
                <a:latin typeface="Verdana" panose="020B0604030504040204" pitchFamily="34" charset="0"/>
                <a:ea typeface="Verdana" panose="020B0604030504040204" pitchFamily="34" charset="0"/>
              </a:rPr>
              <a:t>Diretor  financeiro do tesouro britânico.</a:t>
            </a:r>
          </a:p>
          <a:p>
            <a:pPr marL="355600" indent="-355600" eaLnBrk="1" hangingPunct="1">
              <a:buSzPct val="80000"/>
              <a:buFont typeface="Wingdings" charset="0"/>
              <a:buChar char="q"/>
              <a:tabLst>
                <a:tab pos="177800" algn="l"/>
              </a:tabLst>
            </a:pPr>
            <a:r>
              <a:rPr lang="pt-BR" sz="2200" dirty="0">
                <a:latin typeface="Verdana" panose="020B0604030504040204" pitchFamily="34" charset="0"/>
                <a:ea typeface="Verdana" panose="020B0604030504040204" pitchFamily="34" charset="0"/>
              </a:rPr>
              <a:t>Diretor do Banco da Inglaterra.</a:t>
            </a:r>
          </a:p>
          <a:p>
            <a:pPr marL="355600" indent="-355600" eaLnBrk="1" hangingPunct="1">
              <a:buSzPct val="80000"/>
              <a:buFont typeface="Wingdings" charset="0"/>
              <a:buChar char="q"/>
              <a:tabLst>
                <a:tab pos="177800" algn="l"/>
              </a:tabLst>
            </a:pPr>
            <a:r>
              <a:rPr lang="pt-BR" sz="2200" dirty="0">
                <a:latin typeface="Verdana" panose="020B0604030504040204" pitchFamily="34" charset="0"/>
                <a:ea typeface="Verdana" panose="020B0604030504040204" pitchFamily="34" charset="0"/>
              </a:rPr>
              <a:t>Trabalhou nos anos 1930 como consultor financeiro para o governo da Austrália.</a:t>
            </a:r>
          </a:p>
        </p:txBody>
      </p:sp>
      <p:pic>
        <p:nvPicPr>
          <p:cNvPr id="23556" name="Picture 2" descr="http://cache.viewimages.com/xc/51814043.jpg?v=1&amp;c=ViewImages&amp;k=2&amp;d=36EEE5AB1B51187D080246666CB30603284831B75F48EF4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9041463" y="2765425"/>
            <a:ext cx="2520950" cy="3406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descr="Large confetti"/>
          <p:cNvSpPr>
            <a:spLocks noGrp="1" noChangeArrowheads="1"/>
          </p:cNvSpPr>
          <p:nvPr>
            <p:ph type="title"/>
          </p:nvPr>
        </p:nvSpPr>
        <p:spPr/>
        <p:txBody>
          <a:bodyPr/>
          <a:lstStyle/>
          <a:p>
            <a:pPr eaLnBrk="1" hangingPunct="1"/>
            <a:r>
              <a:rPr lang="pt-BR" sz="3600">
                <a:solidFill>
                  <a:srgbClr val="657F43"/>
                </a:solidFill>
                <a:latin typeface="Verdana" charset="0"/>
                <a:cs typeface="Times New Roman" charset="0"/>
              </a:rPr>
              <a:t>O trabalho no Escritório da Índia</a:t>
            </a:r>
            <a:endParaRPr lang="pt-PT" sz="3600">
              <a:solidFill>
                <a:srgbClr val="657F43"/>
              </a:solidFill>
              <a:latin typeface="Verdana" charset="0"/>
              <a:cs typeface="Times New Roman" charset="0"/>
            </a:endParaRPr>
          </a:p>
        </p:txBody>
      </p:sp>
      <p:sp>
        <p:nvSpPr>
          <p:cNvPr id="24579" name="Rectangle 3"/>
          <p:cNvSpPr>
            <a:spLocks noGrp="1" noChangeArrowheads="1"/>
          </p:cNvSpPr>
          <p:nvPr>
            <p:ph idx="1"/>
          </p:nvPr>
        </p:nvSpPr>
        <p:spPr>
          <a:xfrm>
            <a:off x="1371600" y="1724903"/>
            <a:ext cx="9448800" cy="4022725"/>
          </a:xfrm>
        </p:spPr>
        <p:txBody>
          <a:bodyPr/>
          <a:lstStyle/>
          <a:p>
            <a:pPr marL="355600" indent="-355600" eaLnBrk="1" hangingPunct="1">
              <a:lnSpc>
                <a:spcPct val="120000"/>
              </a:lnSpc>
              <a:buFont typeface="Wingdings" charset="0"/>
              <a:buChar char="q"/>
            </a:pPr>
            <a:r>
              <a:rPr lang="pt-BR" sz="2200" dirty="0">
                <a:latin typeface="Verdana" charset="0"/>
                <a:cs typeface="Times New Roman" charset="0"/>
              </a:rPr>
              <a:t>Tal trabalho não agradava a Keynes.</a:t>
            </a:r>
          </a:p>
          <a:p>
            <a:pPr marL="355600" indent="-355600" eaLnBrk="1" hangingPunct="1">
              <a:lnSpc>
                <a:spcPct val="120000"/>
              </a:lnSpc>
              <a:buFont typeface="Wingdings" charset="0"/>
              <a:buChar char="q"/>
            </a:pPr>
            <a:r>
              <a:rPr lang="pt-BR" sz="2200" dirty="0">
                <a:latin typeface="Verdana" charset="0"/>
                <a:cs typeface="Times New Roman" charset="0"/>
              </a:rPr>
              <a:t>Mesmo assim, em dois anos de trabalho rotineiro Keynes adquiriu sólido conhecimento do sistema financeiro da Índia, o que o levou a ser nomeado como membro da </a:t>
            </a:r>
            <a:r>
              <a:rPr lang="pt-BR" sz="2200" i="1" dirty="0">
                <a:latin typeface="Verdana" charset="0"/>
                <a:cs typeface="Times New Roman" charset="0"/>
              </a:rPr>
              <a:t>Comissão de Finanças e Moeda da Índia </a:t>
            </a:r>
            <a:r>
              <a:rPr lang="pt-BR" sz="2200" dirty="0">
                <a:latin typeface="Verdana" charset="0"/>
                <a:cs typeface="Times New Roman" charset="0"/>
              </a:rPr>
              <a:t>em 1913.</a:t>
            </a:r>
          </a:p>
          <a:p>
            <a:pPr marL="355600" indent="-355600" eaLnBrk="1" hangingPunct="1">
              <a:lnSpc>
                <a:spcPct val="120000"/>
              </a:lnSpc>
              <a:buFont typeface="Wingdings" charset="0"/>
              <a:buChar char="q"/>
            </a:pPr>
            <a:r>
              <a:rPr lang="pt-BR" sz="2200" dirty="0">
                <a:latin typeface="Verdana" charset="0"/>
                <a:cs typeface="Times New Roman" charset="0"/>
              </a:rPr>
              <a:t>Dedicou-se também a desenvolver uma dissertação sobre a teoria da probabilidade.</a:t>
            </a:r>
            <a:r>
              <a:rPr lang="pt-PT" sz="2200" dirty="0">
                <a:latin typeface="Verdana" charset="0"/>
              </a:rPr>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descr="Large confetti"/>
          <p:cNvSpPr>
            <a:spLocks noGrp="1" noChangeArrowheads="1"/>
          </p:cNvSpPr>
          <p:nvPr>
            <p:ph type="title"/>
          </p:nvPr>
        </p:nvSpPr>
        <p:spPr>
          <a:xfrm>
            <a:off x="1046943" y="304800"/>
            <a:ext cx="9461161" cy="1143000"/>
          </a:xfrm>
        </p:spPr>
        <p:txBody>
          <a:bodyPr rtlCol="0">
            <a:normAutofit/>
          </a:bodyPr>
          <a:lstStyle/>
          <a:p>
            <a:pPr eaLnBrk="1" fontAlgn="auto" hangingPunct="1">
              <a:spcAft>
                <a:spcPts val="0"/>
              </a:spcAft>
              <a:defRPr/>
            </a:pPr>
            <a:r>
              <a:rPr lang="pt-BR" dirty="0">
                <a:solidFill>
                  <a:schemeClr val="tx2">
                    <a:satMod val="200000"/>
                  </a:schemeClr>
                </a:solidFill>
                <a:latin typeface="Verdana" pitchFamily="34" charset="0"/>
                <a:ea typeface="+mj-ea"/>
              </a:rPr>
              <a:t>Os escritos sobre probabilidade</a:t>
            </a:r>
            <a:endParaRPr lang="pt-PT" dirty="0">
              <a:solidFill>
                <a:schemeClr val="tx2">
                  <a:satMod val="200000"/>
                </a:schemeClr>
              </a:solidFill>
              <a:latin typeface="Verdana" pitchFamily="34" charset="0"/>
              <a:ea typeface="+mj-ea"/>
            </a:endParaRPr>
          </a:p>
        </p:txBody>
      </p:sp>
      <p:pic>
        <p:nvPicPr>
          <p:cNvPr id="25603" name="Picture 5" descr="C:\Program Files\Common Files\Microsoft Shared\Clipart\cagcat50\bd04897_.wmf"/>
          <p:cNvPicPr>
            <a:picLocks noGrp="1" noChangeAspect="1" noChangeArrowheads="1"/>
          </p:cNvPicPr>
          <p:nvPr>
            <p:ph type="clipArt" sz="half" idx="1"/>
          </p:nvPr>
        </p:nvPicPr>
        <p:blipFill>
          <a:blip r:embed="rId2" cstate="email">
            <a:extLst>
              <a:ext uri="{28A0092B-C50C-407E-A947-70E740481C1C}">
                <a14:useLocalDpi xmlns:a14="http://schemas.microsoft.com/office/drawing/2010/main" val="0"/>
              </a:ext>
            </a:extLst>
          </a:blip>
          <a:srcRect/>
          <a:stretch>
            <a:fillRect/>
          </a:stretch>
        </p:blipFill>
        <p:spPr>
          <a:xfrm>
            <a:off x="1205460" y="1666875"/>
            <a:ext cx="2016125" cy="2600325"/>
          </a:xfrm>
        </p:spPr>
      </p:pic>
      <p:sp>
        <p:nvSpPr>
          <p:cNvPr id="23556" name="Rectangle 4"/>
          <p:cNvSpPr>
            <a:spLocks noGrp="1" noChangeArrowheads="1"/>
          </p:cNvSpPr>
          <p:nvPr>
            <p:ph type="body" sz="half" idx="2"/>
          </p:nvPr>
        </p:nvSpPr>
        <p:spPr>
          <a:xfrm>
            <a:off x="3417757" y="1447800"/>
            <a:ext cx="8079699" cy="5105400"/>
          </a:xfrm>
        </p:spPr>
        <p:txBody>
          <a:bodyPr>
            <a:normAutofit/>
          </a:bodyPr>
          <a:lstStyle/>
          <a:p>
            <a:pPr marL="355600" indent="-355600" eaLnBrk="1" hangingPunct="1">
              <a:lnSpc>
                <a:spcPct val="120000"/>
              </a:lnSpc>
              <a:buFont typeface="Wingdings" charset="0"/>
              <a:buChar char="q"/>
            </a:pPr>
            <a:r>
              <a:rPr lang="pt-BR" sz="2200" dirty="0">
                <a:latin typeface="Verdana" charset="0"/>
                <a:cs typeface="Times New Roman" charset="0"/>
              </a:rPr>
              <a:t>Em 1909, valeram-lhe a admissão como </a:t>
            </a:r>
            <a:r>
              <a:rPr lang="pt-BR" sz="2200" i="1" dirty="0" err="1">
                <a:latin typeface="Verdana" charset="0"/>
                <a:cs typeface="Times New Roman" charset="0"/>
              </a:rPr>
              <a:t>Fellowship</a:t>
            </a:r>
            <a:r>
              <a:rPr lang="pt-BR" sz="2200" dirty="0">
                <a:latin typeface="Verdana" charset="0"/>
                <a:cs typeface="Times New Roman" charset="0"/>
              </a:rPr>
              <a:t> no </a:t>
            </a:r>
            <a:r>
              <a:rPr lang="pt-BR" sz="2200" dirty="0" err="1">
                <a:latin typeface="Verdana" charset="0"/>
                <a:cs typeface="Times New Roman" charset="0"/>
              </a:rPr>
              <a:t>King’s</a:t>
            </a:r>
            <a:r>
              <a:rPr lang="pt-BR" sz="2200" dirty="0">
                <a:latin typeface="Verdana" charset="0"/>
                <a:cs typeface="Times New Roman" charset="0"/>
              </a:rPr>
              <a:t> College em Cambridge.</a:t>
            </a:r>
          </a:p>
          <a:p>
            <a:pPr marL="355600" indent="-355600" eaLnBrk="1" hangingPunct="1">
              <a:lnSpc>
                <a:spcPct val="120000"/>
              </a:lnSpc>
              <a:buFont typeface="Wingdings" charset="0"/>
              <a:buChar char="q"/>
            </a:pPr>
            <a:r>
              <a:rPr lang="pt-BR" sz="2200" dirty="0">
                <a:latin typeface="Verdana" charset="0"/>
                <a:cs typeface="Times New Roman" charset="0"/>
              </a:rPr>
              <a:t>O processo de aprovação, no entanto, não foi fácil: não tinha sido aprovada no ano anterior (avaliada por Johnson e Whitehead).</a:t>
            </a:r>
          </a:p>
          <a:p>
            <a:pPr marL="355600" indent="-355600" eaLnBrk="1" hangingPunct="1">
              <a:lnSpc>
                <a:spcPct val="120000"/>
              </a:lnSpc>
              <a:buFont typeface="Wingdings" charset="0"/>
              <a:buChar char="q"/>
            </a:pPr>
            <a:r>
              <a:rPr lang="pt-BR" sz="2200" dirty="0">
                <a:latin typeface="Verdana" charset="0"/>
                <a:cs typeface="Times New Roman" charset="0"/>
              </a:rPr>
              <a:t>Seguindo os comentários detalhados dos avaliadores, Keynes tratou de melhorar a dissertação, discutindo-a também com Russell. </a:t>
            </a:r>
            <a:endParaRPr lang="pt-PT" sz="2200" dirty="0">
              <a:latin typeface="Verdana" charset="0"/>
              <a:cs typeface="Times New Roman"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descr="Large confetti"/>
          <p:cNvSpPr>
            <a:spLocks noGrp="1" noChangeArrowheads="1"/>
          </p:cNvSpPr>
          <p:nvPr>
            <p:ph type="title"/>
          </p:nvPr>
        </p:nvSpPr>
        <p:spPr>
          <a:xfrm>
            <a:off x="1187320" y="416290"/>
            <a:ext cx="8050212" cy="1143000"/>
          </a:xfrm>
        </p:spPr>
        <p:txBody>
          <a:bodyPr rtlCol="0"/>
          <a:lstStyle/>
          <a:p>
            <a:pPr eaLnBrk="1" fontAlgn="auto" hangingPunct="1">
              <a:spcAft>
                <a:spcPts val="0"/>
              </a:spcAft>
              <a:defRPr/>
            </a:pPr>
            <a:r>
              <a:rPr lang="pt-BR" sz="3600" dirty="0">
                <a:solidFill>
                  <a:schemeClr val="tx2">
                    <a:satMod val="200000"/>
                  </a:schemeClr>
                </a:solidFill>
                <a:latin typeface="Verdana" pitchFamily="34" charset="0"/>
                <a:ea typeface="+mj-ea"/>
              </a:rPr>
              <a:t>Whitehead elogia a versão final:</a:t>
            </a:r>
            <a:endParaRPr lang="pt-PT" sz="3600" dirty="0">
              <a:solidFill>
                <a:schemeClr val="tx2">
                  <a:satMod val="200000"/>
                </a:schemeClr>
              </a:solidFill>
              <a:latin typeface="Verdana" pitchFamily="34" charset="0"/>
              <a:ea typeface="+mj-ea"/>
            </a:endParaRPr>
          </a:p>
        </p:txBody>
      </p:sp>
      <p:sp>
        <p:nvSpPr>
          <p:cNvPr id="26627" name="Rectangle 3"/>
          <p:cNvSpPr>
            <a:spLocks noGrp="1" noChangeArrowheads="1"/>
          </p:cNvSpPr>
          <p:nvPr>
            <p:ph idx="1"/>
          </p:nvPr>
        </p:nvSpPr>
        <p:spPr>
          <a:xfrm>
            <a:off x="1712548" y="1559290"/>
            <a:ext cx="10159662" cy="4022725"/>
          </a:xfrm>
        </p:spPr>
        <p:txBody>
          <a:bodyPr/>
          <a:lstStyle/>
          <a:p>
            <a:pPr marL="0" indent="0" eaLnBrk="1" hangingPunct="1">
              <a:lnSpc>
                <a:spcPct val="150000"/>
              </a:lnSpc>
              <a:buFontTx/>
              <a:buNone/>
            </a:pPr>
            <a:r>
              <a:rPr lang="pt-BR" sz="2200" dirty="0">
                <a:solidFill>
                  <a:srgbClr val="FF0000"/>
                </a:solidFill>
                <a:latin typeface="Arial" panose="020B0604020202020204" pitchFamily="34" charset="0"/>
                <a:cs typeface="Arial" panose="020B0604020202020204" pitchFamily="34" charset="0"/>
              </a:rPr>
              <a:t>“Seus axiomas são bons; eles são simples e poucos e com a ajuda de certo simbolismo ele deduz todo o assunto pelo uso de raciocínio rigoroso. A própria segurança e facilidade nas quais ele se habilita a resolver questões difíceis e detectar erros e ambiguidades nos trabalhos dos seus predecessores exemplifica e ao mesmo tempo quase esconde a vantagem que ele proporciona.”</a:t>
            </a:r>
            <a:r>
              <a:rPr lang="pt-PT" sz="2200" dirty="0">
                <a:solidFill>
                  <a:srgbClr val="FF0000"/>
                </a:solidFill>
                <a:latin typeface="Arial" panose="020B0604020202020204" pitchFamily="34" charset="0"/>
                <a:cs typeface="Arial" panose="020B0604020202020204" pitchFamily="34" charset="0"/>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eaLnBrk="1" hangingPunct="1"/>
            <a:r>
              <a:rPr lang="pt-BR" dirty="0">
                <a:solidFill>
                  <a:srgbClr val="1D2207"/>
                </a:solidFill>
                <a:latin typeface="Verdana" charset="0"/>
                <a:cs typeface="Times New Roman" charset="0"/>
              </a:rPr>
              <a:t>John Maynard Keynes</a:t>
            </a:r>
            <a:endParaRPr lang="pt-BR" dirty="0">
              <a:latin typeface="Franklin Gothic Book" charset="0"/>
            </a:endParaRPr>
          </a:p>
        </p:txBody>
      </p:sp>
      <p:pic>
        <p:nvPicPr>
          <p:cNvPr id="7171" name="Picture 5" descr="A:\John Maynard Keynes_arquivos\KEYNES.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8913" y="2171700"/>
            <a:ext cx="3476625" cy="43100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descr="Large confetti"/>
          <p:cNvSpPr>
            <a:spLocks noGrp="1" noChangeArrowheads="1"/>
          </p:cNvSpPr>
          <p:nvPr>
            <p:ph type="title"/>
          </p:nvPr>
        </p:nvSpPr>
        <p:spPr/>
        <p:txBody>
          <a:bodyPr/>
          <a:lstStyle/>
          <a:p>
            <a:pPr eaLnBrk="1" hangingPunct="1"/>
            <a:r>
              <a:rPr lang="pt-BR">
                <a:solidFill>
                  <a:srgbClr val="657F43"/>
                </a:solidFill>
                <a:latin typeface="Verdana" charset="0"/>
              </a:rPr>
              <a:t>Comentários de Russel</a:t>
            </a:r>
            <a:endParaRPr lang="pt-PT">
              <a:solidFill>
                <a:srgbClr val="657F43"/>
              </a:solidFill>
              <a:latin typeface="Verdana" charset="0"/>
            </a:endParaRPr>
          </a:p>
        </p:txBody>
      </p:sp>
      <p:sp>
        <p:nvSpPr>
          <p:cNvPr id="27651" name="Rectangle 3"/>
          <p:cNvSpPr>
            <a:spLocks noGrp="1" noChangeArrowheads="1"/>
          </p:cNvSpPr>
          <p:nvPr>
            <p:ph idx="1"/>
          </p:nvPr>
        </p:nvSpPr>
        <p:spPr>
          <a:xfrm>
            <a:off x="1219200" y="1916114"/>
            <a:ext cx="10158334" cy="4022725"/>
          </a:xfrm>
        </p:spPr>
        <p:txBody>
          <a:bodyPr/>
          <a:lstStyle/>
          <a:p>
            <a:pPr marL="0" indent="0" eaLnBrk="1" hangingPunct="1">
              <a:lnSpc>
                <a:spcPct val="150000"/>
              </a:lnSpc>
              <a:buFontTx/>
              <a:buNone/>
            </a:pPr>
            <a:r>
              <a:rPr lang="pt-BR" sz="2200" dirty="0">
                <a:solidFill>
                  <a:srgbClr val="FF0000"/>
                </a:solidFill>
                <a:latin typeface="Arial" panose="020B0604020202020204" pitchFamily="34" charset="0"/>
                <a:cs typeface="Arial" panose="020B0604020202020204" pitchFamily="34" charset="0"/>
              </a:rPr>
              <a:t>“O cálculo matemático é espantosamente poderoso, considerando as premissas restritas que formam seu fundamento... O ensaio como um todo é do tipo que torna impossível uma avaliação completa e espera-se que ele estimule trabalhos adicionais em tema da maior importância, que filósofos e lógicos têm indevidamente ignorado.”</a:t>
            </a:r>
            <a:r>
              <a:rPr lang="pt-PT" sz="2200" dirty="0">
                <a:solidFill>
                  <a:srgbClr val="FF0000"/>
                </a:solidFill>
                <a:latin typeface="Arial" panose="020B0604020202020204" pitchFamily="34" charset="0"/>
                <a:cs typeface="Arial" panose="020B0604020202020204" pitchFamily="34" charset="0"/>
              </a:rPr>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descr="Large confetti"/>
          <p:cNvSpPr>
            <a:spLocks noGrp="1" noChangeArrowheads="1"/>
          </p:cNvSpPr>
          <p:nvPr>
            <p:ph type="title"/>
          </p:nvPr>
        </p:nvSpPr>
        <p:spPr>
          <a:xfrm>
            <a:off x="1070754" y="419100"/>
            <a:ext cx="9601199" cy="1143000"/>
          </a:xfrm>
        </p:spPr>
        <p:txBody>
          <a:bodyPr rtlCol="0"/>
          <a:lstStyle/>
          <a:p>
            <a:pPr eaLnBrk="1" fontAlgn="auto" hangingPunct="1">
              <a:spcAft>
                <a:spcPts val="0"/>
              </a:spcAft>
              <a:defRPr/>
            </a:pPr>
            <a:r>
              <a:rPr lang="pt-BR" sz="3600" dirty="0">
                <a:solidFill>
                  <a:schemeClr val="tx2">
                    <a:satMod val="200000"/>
                  </a:schemeClr>
                </a:solidFill>
                <a:latin typeface="Verdana" pitchFamily="34" charset="0"/>
                <a:ea typeface="+mj-ea"/>
              </a:rPr>
              <a:t>Ideias do ensaio em probabilidade</a:t>
            </a:r>
            <a:endParaRPr lang="pt-PT" sz="3600" dirty="0">
              <a:solidFill>
                <a:schemeClr val="tx2">
                  <a:satMod val="200000"/>
                </a:schemeClr>
              </a:solidFill>
              <a:latin typeface="Verdana" pitchFamily="34" charset="0"/>
              <a:ea typeface="+mj-ea"/>
            </a:endParaRPr>
          </a:p>
        </p:txBody>
      </p:sp>
      <p:sp>
        <p:nvSpPr>
          <p:cNvPr id="26627" name="Rectangle 3"/>
          <p:cNvSpPr>
            <a:spLocks noGrp="1" noChangeArrowheads="1"/>
          </p:cNvSpPr>
          <p:nvPr>
            <p:ph idx="1"/>
          </p:nvPr>
        </p:nvSpPr>
        <p:spPr>
          <a:xfrm>
            <a:off x="1295400" y="1638300"/>
            <a:ext cx="9601200" cy="3581400"/>
          </a:xfrm>
        </p:spPr>
        <p:txBody>
          <a:bodyPr>
            <a:noAutofit/>
          </a:bodyPr>
          <a:lstStyle/>
          <a:p>
            <a:pPr marL="355600" indent="-355600" eaLnBrk="1" hangingPunct="1">
              <a:lnSpc>
                <a:spcPct val="140000"/>
              </a:lnSpc>
              <a:buFont typeface="Wingdings" charset="0"/>
              <a:buChar char="q"/>
            </a:pPr>
            <a:r>
              <a:rPr lang="pt-BR" sz="2200" dirty="0">
                <a:latin typeface="Verdana" charset="0"/>
                <a:cs typeface="Times New Roman" charset="0"/>
              </a:rPr>
              <a:t>Tais ideias relacionam-se com a  crise do determinismo causal da física clássica.</a:t>
            </a:r>
          </a:p>
          <a:p>
            <a:pPr marL="355600" indent="-355600" eaLnBrk="1" hangingPunct="1">
              <a:lnSpc>
                <a:spcPct val="140000"/>
              </a:lnSpc>
              <a:buFont typeface="Wingdings" charset="0"/>
              <a:buChar char="q"/>
            </a:pPr>
            <a:r>
              <a:rPr lang="pt-BR" sz="2200" dirty="0">
                <a:latin typeface="Verdana" charset="0"/>
                <a:cs typeface="Times New Roman" charset="0"/>
              </a:rPr>
              <a:t>Surgem então novas lógicas, em que filósofos e matemáticos passam a enfatizar os conceitos de acaso e probabilidade.</a:t>
            </a:r>
          </a:p>
          <a:p>
            <a:pPr marL="355600" indent="-355600" eaLnBrk="1" hangingPunct="1">
              <a:lnSpc>
                <a:spcPct val="140000"/>
              </a:lnSpc>
              <a:buFont typeface="Wingdings" charset="0"/>
              <a:buChar char="q"/>
            </a:pPr>
            <a:r>
              <a:rPr lang="pt-BR" sz="2200" dirty="0">
                <a:latin typeface="Verdana" charset="0"/>
                <a:cs typeface="Times New Roman" charset="0"/>
              </a:rPr>
              <a:t>A possibilidade de racionalização quanto ao curso dos eventos é questionada. Com ela, as novas teorias em probabilidade passam a enfocar a questão da incerteza quanto às consequências das ações.</a:t>
            </a:r>
            <a:r>
              <a:rPr lang="pt-PT" sz="2200" dirty="0">
                <a:latin typeface="Verdana" charset="0"/>
              </a:rPr>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descr="Large confetti"/>
          <p:cNvSpPr>
            <a:spLocks noGrp="1" noChangeArrowheads="1"/>
          </p:cNvSpPr>
          <p:nvPr>
            <p:ph type="title"/>
          </p:nvPr>
        </p:nvSpPr>
        <p:spPr/>
        <p:txBody>
          <a:bodyPr/>
          <a:lstStyle/>
          <a:p>
            <a:pPr eaLnBrk="1" hangingPunct="1"/>
            <a:r>
              <a:rPr lang="pt-BR" sz="3200">
                <a:solidFill>
                  <a:srgbClr val="657F43"/>
                </a:solidFill>
                <a:latin typeface="Verdana" charset="0"/>
              </a:rPr>
              <a:t>Crítica à teoria clássica da probabilidade</a:t>
            </a:r>
            <a:endParaRPr lang="pt-PT" sz="3200">
              <a:solidFill>
                <a:srgbClr val="657F43"/>
              </a:solidFill>
              <a:latin typeface="Verdana" charset="0"/>
            </a:endParaRPr>
          </a:p>
        </p:txBody>
      </p:sp>
      <p:sp>
        <p:nvSpPr>
          <p:cNvPr id="27651" name="Rectangle 3"/>
          <p:cNvSpPr>
            <a:spLocks noGrp="1" noChangeArrowheads="1"/>
          </p:cNvSpPr>
          <p:nvPr>
            <p:ph idx="1"/>
          </p:nvPr>
        </p:nvSpPr>
        <p:spPr/>
        <p:txBody>
          <a:bodyPr>
            <a:noAutofit/>
          </a:bodyPr>
          <a:lstStyle/>
          <a:p>
            <a:pPr marL="355600" indent="-355600" eaLnBrk="1" hangingPunct="1">
              <a:lnSpc>
                <a:spcPct val="140000"/>
              </a:lnSpc>
              <a:buFont typeface="Wingdings" charset="0"/>
              <a:buChar char="q"/>
            </a:pPr>
            <a:r>
              <a:rPr lang="pt-BR" dirty="0">
                <a:latin typeface="Verdana" charset="0"/>
                <a:cs typeface="Times New Roman" charset="0"/>
              </a:rPr>
              <a:t>Keynes tentou expandir o campo do argumento lógico para abranger os casos em que as conclusões eram incertas.</a:t>
            </a:r>
          </a:p>
          <a:p>
            <a:pPr marL="355600" indent="-355600" eaLnBrk="1" hangingPunct="1">
              <a:lnSpc>
                <a:spcPct val="140000"/>
              </a:lnSpc>
              <a:buFont typeface="Wingdings" charset="0"/>
              <a:buChar char="q"/>
            </a:pPr>
            <a:r>
              <a:rPr lang="pt-BR" dirty="0">
                <a:latin typeface="Verdana" charset="0"/>
                <a:cs typeface="Times New Roman" charset="0"/>
              </a:rPr>
              <a:t>Ele desmantelou a teoria clássica da probabilidade e lançou o que se tornou conhecido como a </a:t>
            </a:r>
            <a:r>
              <a:rPr lang="pt-BR" dirty="0">
                <a:solidFill>
                  <a:srgbClr val="8E4221"/>
                </a:solidFill>
                <a:latin typeface="Verdana" charset="0"/>
                <a:cs typeface="Times New Roman" charset="0"/>
              </a:rPr>
              <a:t>teoria subjetiva ou relacional da probabilidade.</a:t>
            </a:r>
          </a:p>
          <a:p>
            <a:pPr marL="355600" indent="-355600" eaLnBrk="1" hangingPunct="1">
              <a:lnSpc>
                <a:spcPct val="140000"/>
              </a:lnSpc>
              <a:buFont typeface="Wingdings" charset="0"/>
              <a:buChar char="q"/>
            </a:pPr>
            <a:r>
              <a:rPr lang="pt-BR" dirty="0">
                <a:latin typeface="Verdana" charset="0"/>
                <a:cs typeface="Times New Roman" charset="0"/>
              </a:rPr>
              <a:t>O famoso lógico Frank P. Ramsey considerou o trabalho de Keynes superior à sua própria versão anterior </a:t>
            </a:r>
            <a:r>
              <a:rPr lang="pt-BR" dirty="0">
                <a:solidFill>
                  <a:srgbClr val="8E4221"/>
                </a:solidFill>
                <a:latin typeface="Verdana" charset="0"/>
                <a:cs typeface="Times New Roman" charset="0"/>
              </a:rPr>
              <a:t>da teoria subjetiva da probabilidade.</a:t>
            </a:r>
            <a:r>
              <a:rPr lang="pt-PT" dirty="0">
                <a:solidFill>
                  <a:srgbClr val="8E4221"/>
                </a:solidFill>
                <a:latin typeface="Verdana" charset="0"/>
              </a:rPr>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descr="Large confetti"/>
          <p:cNvSpPr>
            <a:spLocks noGrp="1" noChangeArrowheads="1"/>
          </p:cNvSpPr>
          <p:nvPr>
            <p:ph type="title"/>
          </p:nvPr>
        </p:nvSpPr>
        <p:spPr/>
        <p:txBody>
          <a:bodyPr/>
          <a:lstStyle/>
          <a:p>
            <a:pPr eaLnBrk="1" hangingPunct="1"/>
            <a:r>
              <a:rPr lang="pt-BR">
                <a:solidFill>
                  <a:srgbClr val="657F43"/>
                </a:solidFill>
                <a:latin typeface="Verdana" charset="0"/>
              </a:rPr>
              <a:t>A lógica da ação humana </a:t>
            </a:r>
            <a:endParaRPr lang="pt-PT">
              <a:solidFill>
                <a:srgbClr val="657F43"/>
              </a:solidFill>
              <a:latin typeface="Verdana" charset="0"/>
            </a:endParaRPr>
          </a:p>
        </p:txBody>
      </p:sp>
      <p:sp>
        <p:nvSpPr>
          <p:cNvPr id="28675" name="Rectangle 3"/>
          <p:cNvSpPr>
            <a:spLocks noGrp="1" noChangeArrowheads="1"/>
          </p:cNvSpPr>
          <p:nvPr>
            <p:ph idx="1"/>
          </p:nvPr>
        </p:nvSpPr>
        <p:spPr>
          <a:xfrm>
            <a:off x="1219199" y="1638300"/>
            <a:ext cx="10757941" cy="3581400"/>
          </a:xfrm>
        </p:spPr>
        <p:txBody>
          <a:bodyPr>
            <a:noAutofit/>
          </a:bodyPr>
          <a:lstStyle/>
          <a:p>
            <a:pPr marL="355600" indent="-355600" eaLnBrk="1" hangingPunct="1">
              <a:lnSpc>
                <a:spcPct val="120000"/>
              </a:lnSpc>
              <a:buFont typeface="Wingdings" charset="0"/>
              <a:buChar char="q"/>
            </a:pPr>
            <a:r>
              <a:rPr lang="pt-BR" dirty="0">
                <a:latin typeface="Verdana" charset="0"/>
                <a:cs typeface="Times New Roman" charset="0"/>
              </a:rPr>
              <a:t>A compreensão da ação humana requer algo mais que a mera observância de frequências em eventos passados. É preciso adentrar a </a:t>
            </a:r>
            <a:r>
              <a:rPr lang="pt-BR" dirty="0">
                <a:solidFill>
                  <a:srgbClr val="8E4221"/>
                </a:solidFill>
                <a:latin typeface="Verdana" charset="0"/>
                <a:cs typeface="Times New Roman" charset="0"/>
              </a:rPr>
              <a:t>lógica da tomada de decisões</a:t>
            </a:r>
            <a:r>
              <a:rPr lang="pt-BR" dirty="0">
                <a:latin typeface="Verdana" charset="0"/>
                <a:cs typeface="Times New Roman" charset="0"/>
              </a:rPr>
              <a:t>. Keynes em seu trabalho em probabilidade busca compreender a conduta humana para derivar os meios de influenciá-la.</a:t>
            </a:r>
          </a:p>
          <a:p>
            <a:pPr marL="355600" indent="-355600" eaLnBrk="1" hangingPunct="1">
              <a:lnSpc>
                <a:spcPct val="120000"/>
              </a:lnSpc>
              <a:buFont typeface="Wingdings" charset="0"/>
              <a:buChar char="q"/>
            </a:pPr>
            <a:r>
              <a:rPr lang="pt-BR" dirty="0">
                <a:latin typeface="Verdana" charset="0"/>
                <a:cs typeface="Times New Roman" charset="0"/>
              </a:rPr>
              <a:t>Não há um padrão preestabelecido que controle as ações humanas. Tais ações dependem do conjunto prévio de crenças e opiniões que comanda a racionalidade individual de quem age. No estudo do comportamento humano, contra a aplicação da visão causal, típica da física clássica, Keynes enfatiza a </a:t>
            </a:r>
            <a:r>
              <a:rPr lang="pt-BR" dirty="0">
                <a:solidFill>
                  <a:srgbClr val="8E4221"/>
                </a:solidFill>
                <a:latin typeface="Verdana" charset="0"/>
                <a:cs typeface="Times New Roman" charset="0"/>
              </a:rPr>
              <a:t>visão não determinista</a:t>
            </a:r>
            <a:r>
              <a:rPr lang="pt-BR" dirty="0">
                <a:latin typeface="Verdana" charset="0"/>
                <a:cs typeface="Times New Roman" charset="0"/>
              </a:rPr>
              <a:t>.</a:t>
            </a:r>
          </a:p>
          <a:p>
            <a:pPr marL="355600" indent="-355600" eaLnBrk="1" hangingPunct="1">
              <a:lnSpc>
                <a:spcPct val="120000"/>
              </a:lnSpc>
              <a:buFont typeface="Wingdings" charset="0"/>
              <a:buChar char="q"/>
            </a:pPr>
            <a:r>
              <a:rPr lang="pt-BR" dirty="0">
                <a:latin typeface="Verdana" charset="0"/>
                <a:cs typeface="Times New Roman" charset="0"/>
              </a:rPr>
              <a:t>O ensaio em probabilidade busca um ponto de partida na tentativa de fundamentação probabilística das crenças individuais.</a:t>
            </a:r>
            <a:r>
              <a:rPr lang="pt-PT" dirty="0">
                <a:latin typeface="Verdana" charset="0"/>
              </a:rPr>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descr="Large confetti"/>
          <p:cNvSpPr>
            <a:spLocks noGrp="1" noChangeArrowheads="1"/>
          </p:cNvSpPr>
          <p:nvPr>
            <p:ph type="title"/>
          </p:nvPr>
        </p:nvSpPr>
        <p:spPr/>
        <p:txBody>
          <a:bodyPr rtlCol="0"/>
          <a:lstStyle/>
          <a:p>
            <a:pPr eaLnBrk="1" fontAlgn="auto" hangingPunct="1">
              <a:spcAft>
                <a:spcPts val="0"/>
              </a:spcAft>
              <a:defRPr/>
            </a:pPr>
            <a:r>
              <a:rPr lang="pt-BR" dirty="0">
                <a:solidFill>
                  <a:schemeClr val="tx2">
                    <a:satMod val="200000"/>
                  </a:schemeClr>
                </a:solidFill>
                <a:latin typeface="Verdana" pitchFamily="34" charset="0"/>
                <a:ea typeface="+mj-ea"/>
              </a:rPr>
              <a:t>O professor de economia</a:t>
            </a:r>
            <a:endParaRPr lang="pt-PT" dirty="0">
              <a:solidFill>
                <a:schemeClr val="tx2">
                  <a:satMod val="200000"/>
                </a:schemeClr>
              </a:solidFill>
              <a:latin typeface="Verdana" pitchFamily="34" charset="0"/>
              <a:ea typeface="+mj-ea"/>
            </a:endParaRPr>
          </a:p>
        </p:txBody>
      </p:sp>
      <p:sp>
        <p:nvSpPr>
          <p:cNvPr id="31747" name="Rectangle 3"/>
          <p:cNvSpPr>
            <a:spLocks noGrp="1" noChangeArrowheads="1"/>
          </p:cNvSpPr>
          <p:nvPr>
            <p:ph idx="1"/>
          </p:nvPr>
        </p:nvSpPr>
        <p:spPr>
          <a:xfrm>
            <a:off x="1371600" y="1733785"/>
            <a:ext cx="10410669" cy="4800600"/>
          </a:xfrm>
        </p:spPr>
        <p:txBody>
          <a:bodyPr/>
          <a:lstStyle/>
          <a:p>
            <a:pPr marL="355600" indent="-355600" eaLnBrk="1" hangingPunct="1">
              <a:lnSpc>
                <a:spcPct val="130000"/>
              </a:lnSpc>
              <a:buFont typeface="Wingdings" charset="0"/>
              <a:buChar char="q"/>
            </a:pPr>
            <a:r>
              <a:rPr lang="pt-BR" sz="2200" dirty="0">
                <a:latin typeface="Verdana" charset="0"/>
                <a:cs typeface="Times New Roman" charset="0"/>
              </a:rPr>
              <a:t>Keynes agora é o professor de economia em Cambridge.</a:t>
            </a:r>
          </a:p>
          <a:p>
            <a:pPr marL="355600" indent="-355600" eaLnBrk="1" hangingPunct="1">
              <a:lnSpc>
                <a:spcPct val="130000"/>
              </a:lnSpc>
              <a:buFont typeface="Wingdings" charset="0"/>
              <a:buChar char="q"/>
            </a:pPr>
            <a:r>
              <a:rPr lang="pt-BR" sz="2200" dirty="0">
                <a:latin typeface="Verdana" charset="0"/>
                <a:cs typeface="Times New Roman" charset="0"/>
              </a:rPr>
              <a:t>Recebe uma bolsa dada por Marshall.</a:t>
            </a:r>
          </a:p>
          <a:p>
            <a:pPr marL="355600" indent="-355600" eaLnBrk="1" hangingPunct="1">
              <a:lnSpc>
                <a:spcPct val="130000"/>
              </a:lnSpc>
              <a:buFont typeface="Wingdings" charset="0"/>
              <a:buChar char="q"/>
            </a:pPr>
            <a:r>
              <a:rPr lang="pt-BR" sz="2200" dirty="0">
                <a:latin typeface="Verdana" charset="0"/>
                <a:cs typeface="Times New Roman" charset="0"/>
              </a:rPr>
              <a:t>Dedica-se a estudos e viagens durante as férias.</a:t>
            </a:r>
          </a:p>
          <a:p>
            <a:pPr marL="355600" indent="-355600" eaLnBrk="1" hangingPunct="1">
              <a:lnSpc>
                <a:spcPct val="130000"/>
              </a:lnSpc>
              <a:buFont typeface="Wingdings" charset="0"/>
              <a:buChar char="q"/>
            </a:pPr>
            <a:r>
              <a:rPr lang="pt-BR" sz="2200" dirty="0">
                <a:latin typeface="Verdana" charset="0"/>
                <a:cs typeface="Times New Roman" charset="0"/>
              </a:rPr>
              <a:t>Ocupa seu tempo escrevendo e publicando </a:t>
            </a:r>
            <a:r>
              <a:rPr lang="pt-BR" sz="2200" i="1" dirty="0">
                <a:latin typeface="Verdana" charset="0"/>
                <a:cs typeface="Times New Roman" charset="0"/>
              </a:rPr>
              <a:t>papers</a:t>
            </a:r>
            <a:r>
              <a:rPr lang="pt-BR" sz="2200" dirty="0">
                <a:latin typeface="Verdana" charset="0"/>
                <a:cs typeface="Times New Roman" charset="0"/>
              </a:rPr>
              <a:t> em Estatística.</a:t>
            </a:r>
          </a:p>
          <a:p>
            <a:pPr marL="355600" indent="-355600" eaLnBrk="1" hangingPunct="1">
              <a:lnSpc>
                <a:spcPct val="130000"/>
              </a:lnSpc>
              <a:buFont typeface="Wingdings" charset="0"/>
              <a:buChar char="q"/>
            </a:pPr>
            <a:r>
              <a:rPr lang="pt-BR" sz="2200" dirty="0">
                <a:latin typeface="Verdana" charset="0"/>
                <a:cs typeface="Times New Roman" charset="0"/>
              </a:rPr>
              <a:t>Em artigos que aparecem na revista da </a:t>
            </a:r>
            <a:r>
              <a:rPr lang="pt-BR" sz="2200" i="1" dirty="0">
                <a:latin typeface="Verdana" charset="0"/>
                <a:cs typeface="Times New Roman" charset="0"/>
              </a:rPr>
              <a:t>Royal </a:t>
            </a:r>
            <a:r>
              <a:rPr lang="pt-BR" sz="2200" i="1" dirty="0" err="1">
                <a:latin typeface="Verdana" charset="0"/>
                <a:cs typeface="Times New Roman" charset="0"/>
              </a:rPr>
              <a:t>Statistical</a:t>
            </a:r>
            <a:r>
              <a:rPr lang="pt-BR" sz="2200" i="1" dirty="0">
                <a:latin typeface="Verdana" charset="0"/>
                <a:cs typeface="Times New Roman" charset="0"/>
              </a:rPr>
              <a:t> Society</a:t>
            </a:r>
            <a:r>
              <a:rPr lang="pt-BR" sz="2200" dirty="0">
                <a:latin typeface="Verdana" charset="0"/>
                <a:cs typeface="Times New Roman" charset="0"/>
              </a:rPr>
              <a:t>, ele ataca o trabalho de Karl Pearson.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descr="Large confetti"/>
          <p:cNvSpPr>
            <a:spLocks noGrp="1" noChangeArrowheads="1"/>
          </p:cNvSpPr>
          <p:nvPr>
            <p:ph type="title"/>
          </p:nvPr>
        </p:nvSpPr>
        <p:spPr>
          <a:xfrm>
            <a:off x="1131445" y="362366"/>
            <a:ext cx="7943850" cy="914400"/>
          </a:xfrm>
        </p:spPr>
        <p:txBody>
          <a:bodyPr/>
          <a:lstStyle/>
          <a:p>
            <a:pPr eaLnBrk="1" hangingPunct="1"/>
            <a:r>
              <a:rPr lang="pt-BR" sz="3200" dirty="0">
                <a:solidFill>
                  <a:srgbClr val="657F43"/>
                </a:solidFill>
                <a:latin typeface="Verdana" charset="0"/>
              </a:rPr>
              <a:t>A crítica ao indutivismo de Pearson</a:t>
            </a:r>
            <a:endParaRPr lang="pt-PT" sz="3200" dirty="0">
              <a:solidFill>
                <a:srgbClr val="657F43"/>
              </a:solidFill>
              <a:latin typeface="Verdana" charset="0"/>
            </a:endParaRPr>
          </a:p>
        </p:txBody>
      </p:sp>
      <p:sp>
        <p:nvSpPr>
          <p:cNvPr id="27651" name="Rectangle 3"/>
          <p:cNvSpPr>
            <a:spLocks noGrp="1" noChangeArrowheads="1"/>
          </p:cNvSpPr>
          <p:nvPr>
            <p:ph idx="1"/>
          </p:nvPr>
        </p:nvSpPr>
        <p:spPr>
          <a:xfrm>
            <a:off x="1045720" y="1482777"/>
            <a:ext cx="10736549" cy="4533900"/>
          </a:xfrm>
        </p:spPr>
        <p:txBody>
          <a:bodyPr>
            <a:normAutofit/>
          </a:bodyPr>
          <a:lstStyle/>
          <a:p>
            <a:pPr marL="804863" indent="-484188" eaLnBrk="1" hangingPunct="1">
              <a:lnSpc>
                <a:spcPct val="120000"/>
              </a:lnSpc>
              <a:spcAft>
                <a:spcPct val="0"/>
              </a:spcAft>
              <a:buFont typeface="Wingdings" charset="0"/>
              <a:buChar char="q"/>
            </a:pPr>
            <a:r>
              <a:rPr lang="pt-BR" sz="2200" dirty="0">
                <a:latin typeface="Verdana" charset="0"/>
                <a:cs typeface="Times New Roman" charset="0"/>
              </a:rPr>
              <a:t>Keynes rejeitou a utilização por Pearson de métodos indutivos para estabelecer verdades sociais: por exemplo, a influência do alcoolismo dos pais na vida dos filhos.</a:t>
            </a:r>
          </a:p>
          <a:p>
            <a:pPr marL="804863" indent="-484188" eaLnBrk="1" hangingPunct="1">
              <a:lnSpc>
                <a:spcPct val="120000"/>
              </a:lnSpc>
              <a:spcAft>
                <a:spcPct val="0"/>
              </a:spcAft>
              <a:buFont typeface="Wingdings" charset="0"/>
              <a:buChar char="q"/>
            </a:pPr>
            <a:r>
              <a:rPr lang="pt-BR" sz="2200" dirty="0">
                <a:latin typeface="Verdana" charset="0"/>
                <a:cs typeface="Times New Roman" charset="0"/>
              </a:rPr>
              <a:t>A oposição ao </a:t>
            </a:r>
            <a:r>
              <a:rPr lang="pt-BR" sz="2200" dirty="0">
                <a:solidFill>
                  <a:schemeClr val="tx1"/>
                </a:solidFill>
                <a:latin typeface="Verdana" charset="0"/>
                <a:cs typeface="Times New Roman" charset="0"/>
              </a:rPr>
              <a:t>indutivismo</a:t>
            </a:r>
            <a:r>
              <a:rPr lang="pt-BR" sz="2200" dirty="0">
                <a:solidFill>
                  <a:srgbClr val="FFC000"/>
                </a:solidFill>
                <a:latin typeface="Verdana" charset="0"/>
                <a:cs typeface="Times New Roman" charset="0"/>
              </a:rPr>
              <a:t> </a:t>
            </a:r>
            <a:r>
              <a:rPr lang="pt-BR" sz="2200" dirty="0">
                <a:latin typeface="Verdana" charset="0"/>
                <a:cs typeface="Times New Roman" charset="0"/>
              </a:rPr>
              <a:t>refletia seu ceticismo quanto ao valor das deduções estatísticas, o que acompanhava sua rejeição da teoria da probabilidade estatística, ou de frequência.</a:t>
            </a:r>
          </a:p>
          <a:p>
            <a:pPr marL="804863" indent="-484188" eaLnBrk="1" hangingPunct="1">
              <a:lnSpc>
                <a:spcPct val="120000"/>
              </a:lnSpc>
              <a:spcAft>
                <a:spcPct val="0"/>
              </a:spcAft>
              <a:buFont typeface="Wingdings" charset="0"/>
              <a:buChar char="q"/>
            </a:pPr>
            <a:r>
              <a:rPr lang="pt-BR" sz="2200" dirty="0">
                <a:latin typeface="Verdana" charset="0"/>
                <a:cs typeface="Times New Roman" charset="0"/>
              </a:rPr>
              <a:t>Talvez a base científica de Pearson fosse melhor que a dele, mas sem dúvida os escritos de Keynes eram mais persuasivos pelo estilo e maneira de escrever, o que injustamente obscurecia a contribuição de Pearson.</a:t>
            </a:r>
            <a:r>
              <a:rPr lang="pt-PT" sz="2200" dirty="0">
                <a:latin typeface="Verdana" charset="0"/>
              </a:rPr>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81856" y="247650"/>
            <a:ext cx="9601200" cy="1485900"/>
          </a:xfrm>
        </p:spPr>
        <p:txBody>
          <a:bodyPr>
            <a:normAutofit/>
          </a:bodyPr>
          <a:lstStyle/>
          <a:p>
            <a:pPr eaLnBrk="1" hangingPunct="1"/>
            <a:r>
              <a:rPr lang="pt-BR" dirty="0">
                <a:solidFill>
                  <a:srgbClr val="1D2207"/>
                </a:solidFill>
                <a:latin typeface="Verdana" charset="0"/>
              </a:rPr>
              <a:t>O começo do trabalho em teoria monetária</a:t>
            </a:r>
            <a:endParaRPr lang="pt-BR" dirty="0">
              <a:latin typeface="Franklin Gothic Book" charset="0"/>
            </a:endParaRPr>
          </a:p>
        </p:txBody>
      </p:sp>
      <p:sp>
        <p:nvSpPr>
          <p:cNvPr id="8195" name="Espaço Reservado para Conteúdo 2"/>
          <p:cNvSpPr>
            <a:spLocks noGrp="1"/>
          </p:cNvSpPr>
          <p:nvPr>
            <p:ph idx="1"/>
          </p:nvPr>
        </p:nvSpPr>
        <p:spPr/>
        <p:txBody>
          <a:bodyPr/>
          <a:lstStyle/>
          <a:p>
            <a:pPr eaLnBrk="1" hangingPunct="1">
              <a:lnSpc>
                <a:spcPct val="150000"/>
              </a:lnSpc>
            </a:pPr>
            <a:r>
              <a:rPr lang="pt-BR" sz="2200" dirty="0">
                <a:latin typeface="Verdana" charset="0"/>
                <a:cs typeface="Times New Roman" charset="0"/>
              </a:rPr>
              <a:t>Até 1915, Keynes ministra cursos e orienta alunos em temas ligados a moeda, crédito e preços.</a:t>
            </a:r>
          </a:p>
          <a:p>
            <a:pPr eaLnBrk="1" hangingPunct="1">
              <a:lnSpc>
                <a:spcPct val="150000"/>
              </a:lnSpc>
            </a:pPr>
            <a:r>
              <a:rPr lang="pt-BR" sz="2200" dirty="0">
                <a:latin typeface="Verdana" charset="0"/>
                <a:cs typeface="Times New Roman" charset="0"/>
              </a:rPr>
              <a:t>Ele vai ganhando reputação profissional.</a:t>
            </a:r>
          </a:p>
          <a:p>
            <a:pPr eaLnBrk="1" hangingPunct="1">
              <a:lnSpc>
                <a:spcPct val="150000"/>
              </a:lnSpc>
            </a:pPr>
            <a:r>
              <a:rPr lang="pt-BR" sz="2200" dirty="0">
                <a:latin typeface="Verdana" charset="0"/>
                <a:cs typeface="Times New Roman" charset="0"/>
              </a:rPr>
              <a:t>Na mesma época, entre 1910 e 1911, ele também escrevera sobre questões econômicas relativas à Índia, publicando um livro sobre </a:t>
            </a:r>
            <a:r>
              <a:rPr lang="pt-BR" sz="2200" i="1" dirty="0">
                <a:latin typeface="Verdana" charset="0"/>
                <a:cs typeface="Times New Roman" charset="0"/>
              </a:rPr>
              <a:t>Moeda da Índia e Finanças</a:t>
            </a:r>
            <a:r>
              <a:rPr lang="pt-BR" sz="2200" dirty="0">
                <a:latin typeface="Verdana" charset="0"/>
                <a:cs typeface="Times New Roman" charset="0"/>
              </a:rPr>
              <a:t>, em 1913. </a:t>
            </a:r>
            <a:endParaRPr lang="pt-PT" sz="2200" dirty="0">
              <a:latin typeface="Verdana" charset="0"/>
            </a:endParaRPr>
          </a:p>
          <a:p>
            <a:pPr eaLnBrk="1" hangingPunct="1"/>
            <a:endParaRPr lang="pt-BR" dirty="0">
              <a:latin typeface="Franklin Gothic Book"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eaLnBrk="1" hangingPunct="1"/>
            <a:r>
              <a:rPr lang="pt-BR" i="1">
                <a:solidFill>
                  <a:srgbClr val="1D2207"/>
                </a:solidFill>
                <a:latin typeface="Verdana" charset="0"/>
                <a:cs typeface="Times New Roman" charset="0"/>
              </a:rPr>
              <a:t>Moeda da Índia e Finanças</a:t>
            </a:r>
            <a:endParaRPr lang="pt-BR">
              <a:latin typeface="Franklin Gothic Book" charset="0"/>
            </a:endParaRPr>
          </a:p>
        </p:txBody>
      </p:sp>
      <p:sp>
        <p:nvSpPr>
          <p:cNvPr id="3" name="Espaço Reservado para Conteúdo 2"/>
          <p:cNvSpPr>
            <a:spLocks noGrp="1"/>
          </p:cNvSpPr>
          <p:nvPr>
            <p:ph idx="1"/>
          </p:nvPr>
        </p:nvSpPr>
        <p:spPr>
          <a:xfrm>
            <a:off x="1371600" y="1589649"/>
            <a:ext cx="9601200" cy="4684542"/>
          </a:xfrm>
        </p:spPr>
        <p:txBody>
          <a:bodyPr>
            <a:normAutofit lnSpcReduction="10000"/>
          </a:bodyPr>
          <a:lstStyle/>
          <a:p>
            <a:pPr marL="411163" indent="-323850" eaLnBrk="1" hangingPunct="1">
              <a:lnSpc>
                <a:spcPct val="140000"/>
              </a:lnSpc>
              <a:spcAft>
                <a:spcPct val="0"/>
              </a:spcAft>
              <a:buFont typeface="Wingdings" charset="0"/>
              <a:buChar char=""/>
            </a:pPr>
            <a:r>
              <a:rPr lang="pt-BR" dirty="0">
                <a:solidFill>
                  <a:schemeClr val="tx1"/>
                </a:solidFill>
                <a:latin typeface="Verdana" charset="0"/>
                <a:cs typeface="Times New Roman" charset="0"/>
              </a:rPr>
              <a:t>Este livro é considerado um clássico e contém uma primorosa descrição do câmbio no padrão-ouro</a:t>
            </a:r>
          </a:p>
          <a:p>
            <a:pPr marL="411163" indent="-323850" eaLnBrk="1" hangingPunct="1">
              <a:lnSpc>
                <a:spcPct val="140000"/>
              </a:lnSpc>
              <a:spcAft>
                <a:spcPct val="0"/>
              </a:spcAft>
              <a:buFont typeface="Wingdings" charset="0"/>
              <a:buChar char=""/>
            </a:pPr>
            <a:r>
              <a:rPr lang="pt-BR" dirty="0">
                <a:solidFill>
                  <a:schemeClr val="tx1"/>
                </a:solidFill>
                <a:latin typeface="Verdana" charset="0"/>
                <a:cs typeface="Times New Roman" charset="0"/>
              </a:rPr>
              <a:t>Ele mostra a profundidade de Keynes no conhecimento do funcionamento das instituições financeiras. É uma tentativa lúcida para aplicar a teoria monetária existente à reforma do sistema monetário da Índia.</a:t>
            </a:r>
          </a:p>
          <a:p>
            <a:pPr marL="411163" indent="-323850" eaLnBrk="1" hangingPunct="1">
              <a:lnSpc>
                <a:spcPct val="140000"/>
              </a:lnSpc>
              <a:spcAft>
                <a:spcPct val="0"/>
              </a:spcAft>
              <a:buFont typeface="Wingdings" charset="0"/>
              <a:buChar char=""/>
            </a:pPr>
            <a:r>
              <a:rPr lang="pt-BR" dirty="0">
                <a:solidFill>
                  <a:schemeClr val="tx1"/>
                </a:solidFill>
                <a:latin typeface="Verdana" charset="0"/>
                <a:cs typeface="Times New Roman" charset="0"/>
              </a:rPr>
              <a:t>Keynes defende o padrão-ouro e a criação de um banco central para a Índia. As ideias do livro foram debatidas e apresentadas em maiores detalhes na </a:t>
            </a:r>
            <a:r>
              <a:rPr lang="pt-BR" i="1" dirty="0">
                <a:solidFill>
                  <a:schemeClr val="tx1"/>
                </a:solidFill>
                <a:latin typeface="Verdana" charset="0"/>
                <a:cs typeface="Times New Roman" charset="0"/>
              </a:rPr>
              <a:t>Comissão de Finanças e Moeda da Índia</a:t>
            </a:r>
            <a:r>
              <a:rPr lang="pt-BR" dirty="0">
                <a:solidFill>
                  <a:schemeClr val="tx1"/>
                </a:solidFill>
                <a:latin typeface="Verdana" charset="0"/>
                <a:cs typeface="Times New Roman" charset="0"/>
              </a:rPr>
              <a:t>.</a:t>
            </a:r>
          </a:p>
          <a:p>
            <a:pPr marL="411163" indent="-323850" eaLnBrk="1" hangingPunct="1">
              <a:lnSpc>
                <a:spcPct val="140000"/>
              </a:lnSpc>
              <a:spcAft>
                <a:spcPct val="0"/>
              </a:spcAft>
              <a:buFont typeface="Wingdings" charset="0"/>
              <a:buChar char=""/>
            </a:pPr>
            <a:r>
              <a:rPr lang="pt-BR" dirty="0">
                <a:solidFill>
                  <a:schemeClr val="tx1"/>
                </a:solidFill>
                <a:latin typeface="Verdana" charset="0"/>
                <a:cs typeface="Times New Roman" charset="0"/>
              </a:rPr>
              <a:t>Aos 28 anos, Keynes é nomeado editor do </a:t>
            </a:r>
            <a:r>
              <a:rPr lang="pt-BR" i="1" dirty="0">
                <a:solidFill>
                  <a:schemeClr val="tx1"/>
                </a:solidFill>
                <a:latin typeface="Verdana" charset="0"/>
                <a:cs typeface="Times New Roman" charset="0"/>
              </a:rPr>
              <a:t>The Economic Journal.</a:t>
            </a:r>
            <a:endParaRPr lang="pt-PT" i="1" dirty="0">
              <a:solidFill>
                <a:schemeClr val="tx1"/>
              </a:solidFill>
              <a:latin typeface="Verdana" charset="0"/>
              <a:cs typeface="Times New Roman" charset="0"/>
            </a:endParaRPr>
          </a:p>
          <a:p>
            <a:pPr marL="411163" indent="-323850" eaLnBrk="1" hangingPunct="1">
              <a:lnSpc>
                <a:spcPct val="74000"/>
              </a:lnSpc>
            </a:pPr>
            <a:endParaRPr lang="pt-BR" sz="1600" dirty="0">
              <a:latin typeface="Franklin Gothic Book"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p>
            <a:pPr eaLnBrk="1" fontAlgn="auto" hangingPunct="1">
              <a:spcAft>
                <a:spcPts val="0"/>
              </a:spcAft>
              <a:defRPr/>
            </a:pPr>
            <a:r>
              <a:rPr lang="pt-BR" dirty="0">
                <a:solidFill>
                  <a:schemeClr val="tx2">
                    <a:satMod val="200000"/>
                  </a:schemeClr>
                </a:solidFill>
                <a:latin typeface="Verdana" pitchFamily="34" charset="0"/>
                <a:ea typeface="+mj-ea"/>
              </a:rPr>
              <a:t>Conhecimento e incerteza</a:t>
            </a:r>
            <a:endParaRPr lang="pt-BR" dirty="0">
              <a:ea typeface="+mj-ea"/>
            </a:endParaRPr>
          </a:p>
        </p:txBody>
      </p:sp>
      <p:sp>
        <p:nvSpPr>
          <p:cNvPr id="3" name="Espaço Reservado para Conteúdo 2"/>
          <p:cNvSpPr>
            <a:spLocks noGrp="1"/>
          </p:cNvSpPr>
          <p:nvPr>
            <p:ph idx="1"/>
          </p:nvPr>
        </p:nvSpPr>
        <p:spPr>
          <a:xfrm>
            <a:off x="1219200" y="1761979"/>
            <a:ext cx="9601200" cy="4638822"/>
          </a:xfrm>
        </p:spPr>
        <p:txBody>
          <a:bodyPr>
            <a:normAutofit lnSpcReduction="10000"/>
          </a:bodyPr>
          <a:lstStyle/>
          <a:p>
            <a:pPr marL="355600" indent="-236538" eaLnBrk="1" hangingPunct="1">
              <a:lnSpc>
                <a:spcPct val="130000"/>
              </a:lnSpc>
              <a:spcAft>
                <a:spcPct val="0"/>
              </a:spcAft>
              <a:buFont typeface="Wingdings" charset="0"/>
              <a:buChar char=""/>
            </a:pPr>
            <a:r>
              <a:rPr lang="pt-BR" dirty="0">
                <a:solidFill>
                  <a:schemeClr val="tx1"/>
                </a:solidFill>
                <a:latin typeface="Verdana" charset="0"/>
                <a:cs typeface="Times New Roman" charset="0"/>
              </a:rPr>
              <a:t>O ensaio de Keynes em probabilidade transborda nitidamente para seu trabalho em economia científica.</a:t>
            </a:r>
          </a:p>
          <a:p>
            <a:pPr marL="355600" indent="-236538" eaLnBrk="1" hangingPunct="1">
              <a:lnSpc>
                <a:spcPct val="130000"/>
              </a:lnSpc>
              <a:spcAft>
                <a:spcPct val="0"/>
              </a:spcAft>
              <a:buFont typeface="Wingdings" charset="0"/>
              <a:buChar char=""/>
            </a:pPr>
            <a:r>
              <a:rPr lang="pt-BR" dirty="0">
                <a:solidFill>
                  <a:schemeClr val="tx1"/>
                </a:solidFill>
                <a:latin typeface="Verdana" charset="0"/>
                <a:cs typeface="Times New Roman" charset="0"/>
              </a:rPr>
              <a:t>O interesse dele por questões monetárias estava conectado às suas preocupações com o problema do conhecimento em economia.</a:t>
            </a:r>
          </a:p>
          <a:p>
            <a:pPr marL="355600" indent="-236538" eaLnBrk="1" hangingPunct="1">
              <a:lnSpc>
                <a:spcPct val="130000"/>
              </a:lnSpc>
              <a:spcAft>
                <a:spcPct val="0"/>
              </a:spcAft>
              <a:buFont typeface="Wingdings" charset="0"/>
              <a:buChar char=""/>
            </a:pPr>
            <a:r>
              <a:rPr lang="pt-BR" dirty="0">
                <a:solidFill>
                  <a:schemeClr val="tx1"/>
                </a:solidFill>
                <a:latin typeface="Verdana" charset="0"/>
                <a:cs typeface="Times New Roman" charset="0"/>
              </a:rPr>
              <a:t>Até então, Keynes era um adepto ortodoxo da teoria quantitativa da moeda marshalliana e pouco fez para ampliar os limites dessa matéria.</a:t>
            </a:r>
          </a:p>
          <a:p>
            <a:pPr marL="355600" indent="-236538" eaLnBrk="1" hangingPunct="1">
              <a:lnSpc>
                <a:spcPct val="130000"/>
              </a:lnSpc>
              <a:spcAft>
                <a:spcPct val="0"/>
              </a:spcAft>
              <a:buFont typeface="Wingdings" charset="0"/>
              <a:buChar char=""/>
            </a:pPr>
            <a:r>
              <a:rPr lang="pt-BR" dirty="0">
                <a:solidFill>
                  <a:schemeClr val="tx1"/>
                </a:solidFill>
                <a:latin typeface="Verdana" charset="0"/>
                <a:cs typeface="Times New Roman" charset="0"/>
              </a:rPr>
              <a:t>No entanto, ele havia se dado conta de que a economia não podia ser uma ciência exata porque o número de variáveis era grande demais e a estabilidade das variáveis, com o passar do tempo, não podia ser garantida.</a:t>
            </a:r>
          </a:p>
          <a:p>
            <a:pPr marL="355600" indent="-236538" eaLnBrk="1" hangingPunct="1">
              <a:lnSpc>
                <a:spcPct val="84000"/>
              </a:lnSpc>
            </a:pPr>
            <a:endParaRPr lang="pt-BR" sz="1700" dirty="0">
              <a:latin typeface="Franklin Gothic Book"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p>
            <a:pPr eaLnBrk="1" fontAlgn="auto" hangingPunct="1">
              <a:spcAft>
                <a:spcPts val="0"/>
              </a:spcAft>
              <a:defRPr/>
            </a:pPr>
            <a:r>
              <a:rPr lang="pt-BR" dirty="0">
                <a:solidFill>
                  <a:schemeClr val="tx2">
                    <a:satMod val="200000"/>
                  </a:schemeClr>
                </a:solidFill>
                <a:latin typeface="Verdana" pitchFamily="34" charset="0"/>
                <a:ea typeface="+mj-ea"/>
              </a:rPr>
              <a:t>Incerteza e moeda</a:t>
            </a:r>
            <a:endParaRPr lang="pt-BR" dirty="0">
              <a:ea typeface="+mj-ea"/>
            </a:endParaRPr>
          </a:p>
        </p:txBody>
      </p:sp>
      <p:sp>
        <p:nvSpPr>
          <p:cNvPr id="3" name="Espaço Reservado para Conteúdo 2"/>
          <p:cNvSpPr>
            <a:spLocks noGrp="1"/>
          </p:cNvSpPr>
          <p:nvPr>
            <p:ph idx="1"/>
          </p:nvPr>
        </p:nvSpPr>
        <p:spPr/>
        <p:txBody>
          <a:bodyPr>
            <a:normAutofit/>
          </a:bodyPr>
          <a:lstStyle/>
          <a:p>
            <a:pPr marL="449263" indent="-449263" eaLnBrk="1" hangingPunct="1">
              <a:lnSpc>
                <a:spcPct val="120000"/>
              </a:lnSpc>
            </a:pPr>
            <a:r>
              <a:rPr lang="pt-BR" dirty="0">
                <a:solidFill>
                  <a:schemeClr val="tx1"/>
                </a:solidFill>
                <a:latin typeface="Verdana" charset="0"/>
                <a:cs typeface="Times New Roman" charset="0"/>
              </a:rPr>
              <a:t>No caso da moeda, a importância da questão do conhecimento era evidente, pois os valores monetários intertemporais estavam sujeitos a incertezas relativas a ocorrências futuras. O mesmo tipo de incerteza que contamina as previsões estatísticas, exaustivamente discutidas no tratado de probabilidade.</a:t>
            </a:r>
          </a:p>
          <a:p>
            <a:pPr marL="449263" indent="-449263" eaLnBrk="1" hangingPunct="1">
              <a:lnSpc>
                <a:spcPct val="120000"/>
              </a:lnSpc>
            </a:pPr>
            <a:r>
              <a:rPr lang="pt-BR" dirty="0">
                <a:solidFill>
                  <a:schemeClr val="tx1"/>
                </a:solidFill>
                <a:latin typeface="Verdana" charset="0"/>
                <a:cs typeface="Times New Roman" charset="0"/>
              </a:rPr>
              <a:t>Nos trabalhos futuros, a questão da incerteza tornar-se-ia cada vez mais importante nas reflexões de Keynes.</a:t>
            </a:r>
          </a:p>
          <a:p>
            <a:pPr marL="449263" indent="-449263" eaLnBrk="1" hangingPunct="1"/>
            <a:endParaRPr lang="pt-BR" dirty="0">
              <a:latin typeface="Franklin Gothic Book"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0E880B70-9045-4B1E-A61A-E849BE8C83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7" name="Rectangle 26">
            <a:extLst>
              <a:ext uri="{FF2B5EF4-FFF2-40B4-BE49-F238E27FC236}">
                <a16:creationId xmlns:a16="http://schemas.microsoft.com/office/drawing/2014/main" id="{CD5322C4-F75C-437F-A239-D2E23FD4E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ítulo 3">
            <a:extLst>
              <a:ext uri="{FF2B5EF4-FFF2-40B4-BE49-F238E27FC236}">
                <a16:creationId xmlns:a16="http://schemas.microsoft.com/office/drawing/2014/main" id="{03B2F840-B26A-236E-7018-A01044679574}"/>
              </a:ext>
            </a:extLst>
          </p:cNvPr>
          <p:cNvSpPr txBox="1">
            <a:spLocks/>
          </p:cNvSpPr>
          <p:nvPr/>
        </p:nvSpPr>
        <p:spPr>
          <a:xfrm>
            <a:off x="6694712" y="685800"/>
            <a:ext cx="4760685" cy="1485900"/>
          </a:xfrm>
          <a:prstGeom prst="rect">
            <a:avLst/>
          </a:prstGeom>
        </p:spPr>
        <p:txBody>
          <a:bodyPr vert="horz" lIns="91440" tIns="45720" rIns="91440" bIns="45720" rtlCol="0" anchor="t">
            <a:normAutofit/>
          </a:bodyPr>
          <a:lstStyle>
            <a:lvl1pPr algn="l" defTabSz="457200" rtl="0" eaLnBrk="0" fontAlgn="base" hangingPunct="0">
              <a:spcBef>
                <a:spcPct val="0"/>
              </a:spcBef>
              <a:spcAft>
                <a:spcPct val="0"/>
              </a:spcAft>
              <a:defRPr sz="3600" kern="1200">
                <a:solidFill>
                  <a:schemeClr val="accent1"/>
                </a:solidFill>
                <a:latin typeface="+mj-lt"/>
                <a:ea typeface="ＭＳ Ｐゴシック" charset="0"/>
                <a:cs typeface="ＭＳ Ｐゴシック" charset="0"/>
              </a:defRPr>
            </a:lvl1pPr>
            <a:lvl2pPr algn="l" defTabSz="457200" rtl="0" eaLnBrk="0" fontAlgn="base" hangingPunct="0">
              <a:spcBef>
                <a:spcPct val="0"/>
              </a:spcBef>
              <a:spcAft>
                <a:spcPct val="0"/>
              </a:spcAft>
              <a:defRPr sz="3600">
                <a:solidFill>
                  <a:schemeClr val="accent1"/>
                </a:solidFill>
                <a:latin typeface="Trebuchet MS" panose="020B0603020202020204" pitchFamily="34" charset="0"/>
                <a:ea typeface="ＭＳ Ｐゴシック" charset="0"/>
                <a:cs typeface="ＭＳ Ｐゴシック" charset="0"/>
              </a:defRPr>
            </a:lvl2pPr>
            <a:lvl3pPr algn="l" defTabSz="457200" rtl="0" eaLnBrk="0" fontAlgn="base" hangingPunct="0">
              <a:spcBef>
                <a:spcPct val="0"/>
              </a:spcBef>
              <a:spcAft>
                <a:spcPct val="0"/>
              </a:spcAft>
              <a:defRPr sz="3600">
                <a:solidFill>
                  <a:schemeClr val="accent1"/>
                </a:solidFill>
                <a:latin typeface="Trebuchet MS" panose="020B0603020202020204" pitchFamily="34" charset="0"/>
                <a:ea typeface="ＭＳ Ｐゴシック" charset="0"/>
                <a:cs typeface="ＭＳ Ｐゴシック" charset="0"/>
              </a:defRPr>
            </a:lvl3pPr>
            <a:lvl4pPr algn="l" defTabSz="457200" rtl="0" eaLnBrk="0" fontAlgn="base" hangingPunct="0">
              <a:spcBef>
                <a:spcPct val="0"/>
              </a:spcBef>
              <a:spcAft>
                <a:spcPct val="0"/>
              </a:spcAft>
              <a:defRPr sz="3600">
                <a:solidFill>
                  <a:schemeClr val="accent1"/>
                </a:solidFill>
                <a:latin typeface="Trebuchet MS" panose="020B0603020202020204" pitchFamily="34" charset="0"/>
                <a:ea typeface="ＭＳ Ｐゴシック" charset="0"/>
                <a:cs typeface="ＭＳ Ｐゴシック" charset="0"/>
              </a:defRPr>
            </a:lvl4pPr>
            <a:lvl5pPr algn="l" defTabSz="457200" rtl="0" eaLnBrk="0" fontAlgn="base" hangingPunct="0">
              <a:spcBef>
                <a:spcPct val="0"/>
              </a:spcBef>
              <a:spcAft>
                <a:spcPct val="0"/>
              </a:spcAft>
              <a:defRPr sz="3600">
                <a:solidFill>
                  <a:schemeClr val="accent1"/>
                </a:solidFill>
                <a:latin typeface="Trebuchet MS" panose="020B0603020202020204" pitchFamily="34" charset="0"/>
                <a:ea typeface="ＭＳ Ｐゴシック" charset="0"/>
                <a:cs typeface="ＭＳ Ｐゴシック"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defTabSz="914400" eaLnBrk="1" hangingPunct="1">
              <a:lnSpc>
                <a:spcPct val="89000"/>
              </a:lnSpc>
              <a:spcAft>
                <a:spcPts val="600"/>
              </a:spcAft>
            </a:pPr>
            <a:r>
              <a:rPr lang="en-US" sz="4400">
                <a:solidFill>
                  <a:schemeClr val="tx2"/>
                </a:solidFill>
                <a:ea typeface="+mj-ea"/>
                <a:cs typeface="+mj-cs"/>
              </a:rPr>
              <a:t>Leituras</a:t>
            </a:r>
          </a:p>
        </p:txBody>
      </p:sp>
      <p:sp>
        <p:nvSpPr>
          <p:cNvPr id="29" name="Freeform: Shape 28">
            <a:extLst>
              <a:ext uri="{FF2B5EF4-FFF2-40B4-BE49-F238E27FC236}">
                <a16:creationId xmlns:a16="http://schemas.microsoft.com/office/drawing/2014/main" id="{9BEEA9C9-EE31-4A53-B812-CDFE913A41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67832" cy="6858000"/>
          </a:xfrm>
          <a:custGeom>
            <a:avLst/>
            <a:gdLst>
              <a:gd name="connsiteX0" fmla="*/ 2222074 w 6167832"/>
              <a:gd name="connsiteY0" fmla="*/ 0 h 6858000"/>
              <a:gd name="connsiteX1" fmla="*/ 2313514 w 6167832"/>
              <a:gd name="connsiteY1" fmla="*/ 0 h 6858000"/>
              <a:gd name="connsiteX2" fmla="*/ 2313514 w 6167832"/>
              <a:gd name="connsiteY2" fmla="*/ 1289050 h 6858000"/>
              <a:gd name="connsiteX3" fmla="*/ 2315124 w 6167832"/>
              <a:gd name="connsiteY3" fmla="*/ 1289050 h 6858000"/>
              <a:gd name="connsiteX4" fmla="*/ 2315124 w 6167832"/>
              <a:gd name="connsiteY4" fmla="*/ 3064146 h 6858000"/>
              <a:gd name="connsiteX5" fmla="*/ 4113801 w 6167832"/>
              <a:gd name="connsiteY5" fmla="*/ 3064146 h 6858000"/>
              <a:gd name="connsiteX6" fmla="*/ 4113801 w 6167832"/>
              <a:gd name="connsiteY6" fmla="*/ 3991970 h 6858000"/>
              <a:gd name="connsiteX7" fmla="*/ 6097611 w 6167832"/>
              <a:gd name="connsiteY7" fmla="*/ 3991970 h 6858000"/>
              <a:gd name="connsiteX8" fmla="*/ 6097611 w 6167832"/>
              <a:gd name="connsiteY8" fmla="*/ 401294 h 6858000"/>
              <a:gd name="connsiteX9" fmla="*/ 6096001 w 6167832"/>
              <a:gd name="connsiteY9" fmla="*/ 401294 h 6858000"/>
              <a:gd name="connsiteX10" fmla="*/ 6096001 w 6167832"/>
              <a:gd name="connsiteY10" fmla="*/ 0 h 6858000"/>
              <a:gd name="connsiteX11" fmla="*/ 6167832 w 6167832"/>
              <a:gd name="connsiteY11" fmla="*/ 0 h 6858000"/>
              <a:gd name="connsiteX12" fmla="*/ 6167832 w 6167832"/>
              <a:gd name="connsiteY12" fmla="*/ 6858000 h 6858000"/>
              <a:gd name="connsiteX13" fmla="*/ 6096000 w 6167832"/>
              <a:gd name="connsiteY13" fmla="*/ 6858000 h 6858000"/>
              <a:gd name="connsiteX14" fmla="*/ 6096000 w 6167832"/>
              <a:gd name="connsiteY14" fmla="*/ 4070350 h 6858000"/>
              <a:gd name="connsiteX15" fmla="*/ 4099283 w 6167832"/>
              <a:gd name="connsiteY15" fmla="*/ 4070350 h 6858000"/>
              <a:gd name="connsiteX16" fmla="*/ 4099283 w 6167832"/>
              <a:gd name="connsiteY16" fmla="*/ 6858000 h 6858000"/>
              <a:gd name="connsiteX17" fmla="*/ 4023084 w 6167832"/>
              <a:gd name="connsiteY17" fmla="*/ 6858000 h 6858000"/>
              <a:gd name="connsiteX18" fmla="*/ 4023084 w 6167832"/>
              <a:gd name="connsiteY18" fmla="*/ 3142771 h 6858000"/>
              <a:gd name="connsiteX19" fmla="*/ 0 w 6167832"/>
              <a:gd name="connsiteY19" fmla="*/ 3142771 h 6858000"/>
              <a:gd name="connsiteX20" fmla="*/ 0 w 6167832"/>
              <a:gd name="connsiteY20" fmla="*/ 3051330 h 6858000"/>
              <a:gd name="connsiteX21" fmla="*/ 2222074 w 6167832"/>
              <a:gd name="connsiteY21" fmla="*/ 305133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167832" h="6858000">
                <a:moveTo>
                  <a:pt x="2222074" y="0"/>
                </a:moveTo>
                <a:lnTo>
                  <a:pt x="2313514" y="0"/>
                </a:lnTo>
                <a:lnTo>
                  <a:pt x="2313514" y="1289050"/>
                </a:lnTo>
                <a:lnTo>
                  <a:pt x="2315124" y="1289050"/>
                </a:lnTo>
                <a:lnTo>
                  <a:pt x="2315124" y="3064146"/>
                </a:lnTo>
                <a:lnTo>
                  <a:pt x="4113801" y="3064146"/>
                </a:lnTo>
                <a:lnTo>
                  <a:pt x="4113801" y="3991970"/>
                </a:lnTo>
                <a:lnTo>
                  <a:pt x="6097611" y="3991970"/>
                </a:lnTo>
                <a:lnTo>
                  <a:pt x="6097611" y="401294"/>
                </a:lnTo>
                <a:lnTo>
                  <a:pt x="6096001" y="401294"/>
                </a:lnTo>
                <a:lnTo>
                  <a:pt x="6096001" y="0"/>
                </a:lnTo>
                <a:lnTo>
                  <a:pt x="6167832" y="0"/>
                </a:lnTo>
                <a:lnTo>
                  <a:pt x="6167832" y="6858000"/>
                </a:lnTo>
                <a:lnTo>
                  <a:pt x="6096000" y="6858000"/>
                </a:lnTo>
                <a:lnTo>
                  <a:pt x="6096000" y="4070350"/>
                </a:lnTo>
                <a:lnTo>
                  <a:pt x="4099283" y="4070350"/>
                </a:lnTo>
                <a:lnTo>
                  <a:pt x="4099283" y="6858000"/>
                </a:lnTo>
                <a:lnTo>
                  <a:pt x="4023084" y="6858000"/>
                </a:lnTo>
                <a:lnTo>
                  <a:pt x="4023084" y="3142771"/>
                </a:lnTo>
                <a:lnTo>
                  <a:pt x="0" y="3142771"/>
                </a:lnTo>
                <a:lnTo>
                  <a:pt x="0" y="3051330"/>
                </a:lnTo>
                <a:lnTo>
                  <a:pt x="2222074" y="3051330"/>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8" name="Imagem 17">
            <a:extLst>
              <a:ext uri="{FF2B5EF4-FFF2-40B4-BE49-F238E27FC236}">
                <a16:creationId xmlns:a16="http://schemas.microsoft.com/office/drawing/2014/main" id="{15195E6A-68C2-42D2-E252-C85343A746DB}"/>
              </a:ext>
            </a:extLst>
          </p:cNvPr>
          <p:cNvPicPr>
            <a:picLocks noChangeAspect="1"/>
          </p:cNvPicPr>
          <p:nvPr/>
        </p:nvPicPr>
        <p:blipFill>
          <a:blip r:embed="rId2"/>
          <a:stretch>
            <a:fillRect/>
          </a:stretch>
        </p:blipFill>
        <p:spPr>
          <a:xfrm>
            <a:off x="156643" y="183962"/>
            <a:ext cx="1767598" cy="2831430"/>
          </a:xfrm>
          <a:prstGeom prst="rect">
            <a:avLst/>
          </a:prstGeom>
        </p:spPr>
      </p:pic>
      <p:pic>
        <p:nvPicPr>
          <p:cNvPr id="13" name="Imagem 12" descr="Interface gráfica do usuário&#10;&#10;Descrição gerada automaticamente com confiança baixa">
            <a:extLst>
              <a:ext uri="{FF2B5EF4-FFF2-40B4-BE49-F238E27FC236}">
                <a16:creationId xmlns:a16="http://schemas.microsoft.com/office/drawing/2014/main" id="{1B20D398-C377-6C92-3761-F809EA81E2B0}"/>
              </a:ext>
            </a:extLst>
          </p:cNvPr>
          <p:cNvPicPr>
            <a:picLocks noChangeAspect="1"/>
          </p:cNvPicPr>
          <p:nvPr/>
        </p:nvPicPr>
        <p:blipFill>
          <a:blip r:embed="rId3"/>
          <a:stretch>
            <a:fillRect/>
          </a:stretch>
        </p:blipFill>
        <p:spPr>
          <a:xfrm>
            <a:off x="3436321" y="183962"/>
            <a:ext cx="2010315" cy="2831430"/>
          </a:xfrm>
          <a:prstGeom prst="rect">
            <a:avLst/>
          </a:prstGeom>
        </p:spPr>
      </p:pic>
      <p:pic>
        <p:nvPicPr>
          <p:cNvPr id="20" name="Imagem 19">
            <a:extLst>
              <a:ext uri="{FF2B5EF4-FFF2-40B4-BE49-F238E27FC236}">
                <a16:creationId xmlns:a16="http://schemas.microsoft.com/office/drawing/2014/main" id="{FA515310-731E-4D67-D395-2DBD78E1184A}"/>
              </a:ext>
            </a:extLst>
          </p:cNvPr>
          <p:cNvPicPr>
            <a:picLocks noChangeAspect="1"/>
          </p:cNvPicPr>
          <p:nvPr/>
        </p:nvPicPr>
        <p:blipFill>
          <a:blip r:embed="rId4"/>
          <a:stretch>
            <a:fillRect/>
          </a:stretch>
        </p:blipFill>
        <p:spPr>
          <a:xfrm>
            <a:off x="706695" y="3303665"/>
            <a:ext cx="2246367" cy="3302828"/>
          </a:xfrm>
          <a:prstGeom prst="rect">
            <a:avLst/>
          </a:prstGeom>
        </p:spPr>
      </p:pic>
      <p:sp>
        <p:nvSpPr>
          <p:cNvPr id="15" name="Espaço Reservado para Conteúdo 5">
            <a:extLst>
              <a:ext uri="{FF2B5EF4-FFF2-40B4-BE49-F238E27FC236}">
                <a16:creationId xmlns:a16="http://schemas.microsoft.com/office/drawing/2014/main" id="{D7883FF9-846E-3821-857D-3F290830FF03}"/>
              </a:ext>
            </a:extLst>
          </p:cNvPr>
          <p:cNvSpPr txBox="1">
            <a:spLocks/>
          </p:cNvSpPr>
          <p:nvPr/>
        </p:nvSpPr>
        <p:spPr>
          <a:xfrm>
            <a:off x="6456326" y="1428750"/>
            <a:ext cx="5237456" cy="3749831"/>
          </a:xfrm>
          <a:prstGeom prst="rect">
            <a:avLst/>
          </a:prstGeom>
        </p:spPr>
        <p:txBody>
          <a:bodyPr vert="horz" lIns="91440" tIns="45720" rIns="91440" bIns="45720" rtlCol="0">
            <a:noAutofit/>
          </a:bodyPr>
          <a:lstStyle>
            <a:lvl1pPr marL="342900" indent="-342900" algn="l" defTabSz="457200" rtl="0" eaLnBrk="0" fontAlgn="base" hangingPunct="0">
              <a:spcBef>
                <a:spcPts val="1000"/>
              </a:spcBef>
              <a:spcAft>
                <a:spcPct val="0"/>
              </a:spcAft>
              <a:buClr>
                <a:schemeClr val="accent1"/>
              </a:buClr>
              <a:buSzPct val="80000"/>
              <a:buFont typeface="Wingdings 3" charset="0"/>
              <a:buChar char=""/>
              <a:defRPr kern="1200">
                <a:solidFill>
                  <a:srgbClr val="404040"/>
                </a:solidFill>
                <a:latin typeface="+mn-lt"/>
                <a:ea typeface="ＭＳ Ｐゴシック" charset="0"/>
                <a:cs typeface="ＭＳ Ｐゴシック" charset="0"/>
              </a:defRPr>
            </a:lvl1pPr>
            <a:lvl2pPr marL="742950" indent="-285750" algn="l" defTabSz="457200" rtl="0" eaLnBrk="0" fontAlgn="base" hangingPunct="0">
              <a:spcBef>
                <a:spcPts val="1000"/>
              </a:spcBef>
              <a:spcAft>
                <a:spcPct val="0"/>
              </a:spcAft>
              <a:buClr>
                <a:schemeClr val="accent1"/>
              </a:buClr>
              <a:buSzPct val="80000"/>
              <a:buFont typeface="Wingdings 3" charset="0"/>
              <a:buChar char=""/>
              <a:defRPr sz="1600" kern="1200">
                <a:solidFill>
                  <a:srgbClr val="404040"/>
                </a:solidFill>
                <a:latin typeface="+mn-lt"/>
                <a:ea typeface="ＭＳ Ｐゴシック" charset="0"/>
                <a:cs typeface="+mn-cs"/>
              </a:defRPr>
            </a:lvl2pPr>
            <a:lvl3pPr marL="1143000" indent="-228600" algn="l" defTabSz="457200" rtl="0" eaLnBrk="0" fontAlgn="base" hangingPunct="0">
              <a:spcBef>
                <a:spcPts val="1000"/>
              </a:spcBef>
              <a:spcAft>
                <a:spcPct val="0"/>
              </a:spcAft>
              <a:buClr>
                <a:schemeClr val="accent1"/>
              </a:buClr>
              <a:buSzPct val="80000"/>
              <a:buFont typeface="Wingdings 3" charset="0"/>
              <a:buChar char=""/>
              <a:defRPr sz="1400" kern="1200">
                <a:solidFill>
                  <a:srgbClr val="404040"/>
                </a:solidFill>
                <a:latin typeface="+mn-lt"/>
                <a:ea typeface="ＭＳ Ｐゴシック" charset="0"/>
                <a:cs typeface="+mn-cs"/>
              </a:defRPr>
            </a:lvl3pPr>
            <a:lvl4pPr marL="1600200" indent="-228600" algn="l" defTabSz="457200" rtl="0" eaLnBrk="0" fontAlgn="base" hangingPunct="0">
              <a:spcBef>
                <a:spcPts val="1000"/>
              </a:spcBef>
              <a:spcAft>
                <a:spcPct val="0"/>
              </a:spcAft>
              <a:buClr>
                <a:schemeClr val="accent1"/>
              </a:buClr>
              <a:buSzPct val="80000"/>
              <a:buFont typeface="Wingdings 3" charset="0"/>
              <a:buChar char=""/>
              <a:defRPr sz="1200" kern="1200">
                <a:solidFill>
                  <a:srgbClr val="404040"/>
                </a:solidFill>
                <a:latin typeface="+mn-lt"/>
                <a:ea typeface="ＭＳ Ｐゴシック" charset="0"/>
                <a:cs typeface="+mn-cs"/>
              </a:defRPr>
            </a:lvl4pPr>
            <a:lvl5pPr marL="2057400" indent="-228600" algn="l" defTabSz="457200" rtl="0" eaLnBrk="0" fontAlgn="base" hangingPunct="0">
              <a:spcBef>
                <a:spcPts val="1000"/>
              </a:spcBef>
              <a:spcAft>
                <a:spcPct val="0"/>
              </a:spcAft>
              <a:buClr>
                <a:schemeClr val="accent1"/>
              </a:buClr>
              <a:buSzPct val="80000"/>
              <a:buFont typeface="Wingdings 3" charset="0"/>
              <a:buChar char=""/>
              <a:defRPr sz="1200" kern="1200">
                <a:solidFill>
                  <a:srgbClr val="404040"/>
                </a:solidFill>
                <a:latin typeface="+mn-lt"/>
                <a:ea typeface="ＭＳ Ｐゴシック" charset="0"/>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defTabSz="914400" eaLnBrk="1" hangingPunct="1">
              <a:lnSpc>
                <a:spcPct val="94000"/>
              </a:lnSpc>
              <a:spcAft>
                <a:spcPts val="200"/>
              </a:spcAft>
              <a:buClr>
                <a:schemeClr val="tx1"/>
              </a:buClr>
              <a:buSzPct val="106000"/>
              <a:buFont typeface="Arial" panose="020B0604020202020204" pitchFamily="34" charset="0"/>
              <a:buChar char="•"/>
            </a:pPr>
            <a:r>
              <a:rPr lang="en-US" sz="2400" dirty="0">
                <a:solidFill>
                  <a:schemeClr val="tx2"/>
                </a:solidFill>
                <a:ea typeface="+mn-ea"/>
                <a:cs typeface="+mn-cs"/>
              </a:rPr>
              <a:t>Ricardo Feijó, </a:t>
            </a:r>
            <a:r>
              <a:rPr lang="en-US" sz="2400" i="1" dirty="0">
                <a:solidFill>
                  <a:schemeClr val="tx2"/>
                </a:solidFill>
                <a:ea typeface="+mn-ea"/>
                <a:cs typeface="+mn-cs"/>
              </a:rPr>
              <a:t>História do Pensamento Econômico</a:t>
            </a:r>
            <a:r>
              <a:rPr lang="en-US" sz="2400" dirty="0">
                <a:solidFill>
                  <a:schemeClr val="tx2"/>
                </a:solidFill>
                <a:ea typeface="+mn-ea"/>
                <a:cs typeface="+mn-cs"/>
              </a:rPr>
              <a:t>, cap. 12,  p. 319-335.</a:t>
            </a:r>
          </a:p>
          <a:p>
            <a:pPr defTabSz="914400" eaLnBrk="1" hangingPunct="1">
              <a:lnSpc>
                <a:spcPct val="94000"/>
              </a:lnSpc>
              <a:spcAft>
                <a:spcPts val="200"/>
              </a:spcAft>
              <a:buClr>
                <a:schemeClr val="tx1"/>
              </a:buClr>
              <a:buSzPct val="106000"/>
              <a:buFont typeface="Arial" panose="020B0604020202020204" pitchFamily="34" charset="0"/>
              <a:buChar char="•"/>
            </a:pPr>
            <a:r>
              <a:rPr lang="en-US" sz="2400" dirty="0">
                <a:solidFill>
                  <a:schemeClr val="tx2"/>
                </a:solidFill>
                <a:ea typeface="+mn-ea"/>
                <a:cs typeface="+mn-cs"/>
              </a:rPr>
              <a:t>Keynes</a:t>
            </a:r>
            <a:r>
              <a:rPr lang="en-US" sz="2400" i="1" dirty="0">
                <a:solidFill>
                  <a:schemeClr val="tx2"/>
                </a:solidFill>
                <a:ea typeface="+mn-ea"/>
                <a:cs typeface="+mn-cs"/>
              </a:rPr>
              <a:t>,  A Teoria </a:t>
            </a:r>
            <a:r>
              <a:rPr lang="en-US" sz="2400" i="1" dirty="0" err="1">
                <a:solidFill>
                  <a:schemeClr val="tx2"/>
                </a:solidFill>
                <a:ea typeface="+mn-ea"/>
                <a:cs typeface="+mn-cs"/>
              </a:rPr>
              <a:t>Geral</a:t>
            </a:r>
            <a:r>
              <a:rPr lang="en-US" sz="2400" i="1" dirty="0">
                <a:solidFill>
                  <a:schemeClr val="tx2"/>
                </a:solidFill>
                <a:ea typeface="+mn-ea"/>
                <a:cs typeface="+mn-cs"/>
              </a:rPr>
              <a:t> do </a:t>
            </a:r>
            <a:r>
              <a:rPr lang="en-US" sz="2400" i="1" dirty="0" err="1">
                <a:solidFill>
                  <a:schemeClr val="tx2"/>
                </a:solidFill>
                <a:ea typeface="+mn-ea"/>
                <a:cs typeface="+mn-cs"/>
              </a:rPr>
              <a:t>Emprego</a:t>
            </a:r>
            <a:r>
              <a:rPr lang="en-US" sz="2400" i="1" dirty="0">
                <a:solidFill>
                  <a:schemeClr val="tx2"/>
                </a:solidFill>
                <a:ea typeface="+mn-ea"/>
                <a:cs typeface="+mn-cs"/>
              </a:rPr>
              <a:t>, do </a:t>
            </a:r>
            <a:r>
              <a:rPr lang="en-US" sz="2400" i="1" dirty="0" err="1">
                <a:solidFill>
                  <a:schemeClr val="tx2"/>
                </a:solidFill>
                <a:ea typeface="+mn-ea"/>
                <a:cs typeface="+mn-cs"/>
              </a:rPr>
              <a:t>Juro</a:t>
            </a:r>
            <a:r>
              <a:rPr lang="en-US" sz="2400" i="1" dirty="0">
                <a:solidFill>
                  <a:schemeClr val="tx2"/>
                </a:solidFill>
                <a:ea typeface="+mn-ea"/>
                <a:cs typeface="+mn-cs"/>
              </a:rPr>
              <a:t> e da </a:t>
            </a:r>
            <a:r>
              <a:rPr lang="en-US" sz="2400" i="1" dirty="0" err="1">
                <a:solidFill>
                  <a:schemeClr val="tx2"/>
                </a:solidFill>
                <a:ea typeface="+mn-ea"/>
                <a:cs typeface="+mn-cs"/>
              </a:rPr>
              <a:t>Moeda</a:t>
            </a:r>
            <a:r>
              <a:rPr lang="en-US" sz="2400" dirty="0">
                <a:solidFill>
                  <a:schemeClr val="tx2"/>
                </a:solidFill>
                <a:ea typeface="+mn-ea"/>
                <a:cs typeface="+mn-cs"/>
              </a:rPr>
              <a:t>, </a:t>
            </a:r>
            <a:r>
              <a:rPr lang="en-US" sz="2400" dirty="0" err="1">
                <a:solidFill>
                  <a:schemeClr val="tx2"/>
                </a:solidFill>
                <a:ea typeface="+mn-ea"/>
                <a:cs typeface="+mn-cs"/>
              </a:rPr>
              <a:t>Capítulos</a:t>
            </a:r>
            <a:r>
              <a:rPr lang="en-US" sz="2400" dirty="0">
                <a:solidFill>
                  <a:schemeClr val="tx2"/>
                </a:solidFill>
                <a:ea typeface="+mn-ea"/>
                <a:cs typeface="+mn-cs"/>
              </a:rPr>
              <a:t> 1, 2 e 3, [</a:t>
            </a:r>
            <a:r>
              <a:rPr lang="en-US" sz="2400" dirty="0" err="1">
                <a:solidFill>
                  <a:schemeClr val="tx2"/>
                </a:solidFill>
                <a:ea typeface="+mn-ea"/>
                <a:cs typeface="+mn-cs"/>
              </a:rPr>
              <a:t>Relógio</a:t>
            </a:r>
            <a:r>
              <a:rPr lang="en-US" sz="2400" dirty="0">
                <a:solidFill>
                  <a:schemeClr val="tx2"/>
                </a:solidFill>
                <a:ea typeface="+mn-ea"/>
                <a:cs typeface="+mn-cs"/>
              </a:rPr>
              <a:t> </a:t>
            </a:r>
            <a:r>
              <a:rPr lang="en-US" sz="2400" dirty="0" err="1">
                <a:solidFill>
                  <a:schemeClr val="tx2"/>
                </a:solidFill>
                <a:ea typeface="+mn-ea"/>
                <a:cs typeface="+mn-cs"/>
              </a:rPr>
              <a:t>D’água</a:t>
            </a:r>
            <a:r>
              <a:rPr lang="en-US" sz="2400" dirty="0">
                <a:solidFill>
                  <a:schemeClr val="tx2"/>
                </a:solidFill>
                <a:ea typeface="+mn-ea"/>
                <a:cs typeface="+mn-cs"/>
              </a:rPr>
              <a:t> Editores, Lisboa, 2010].</a:t>
            </a:r>
          </a:p>
          <a:p>
            <a:pPr defTabSz="914400" eaLnBrk="1" hangingPunct="1">
              <a:lnSpc>
                <a:spcPct val="94000"/>
              </a:lnSpc>
              <a:spcAft>
                <a:spcPts val="200"/>
              </a:spcAft>
              <a:buClr>
                <a:schemeClr val="tx1"/>
              </a:buClr>
              <a:buSzPct val="106000"/>
              <a:buFont typeface="Arial" panose="020B0604020202020204" pitchFamily="34" charset="0"/>
              <a:buChar char="•"/>
            </a:pPr>
            <a:r>
              <a:rPr lang="en-US" sz="2400" dirty="0">
                <a:solidFill>
                  <a:schemeClr val="tx2"/>
                </a:solidFill>
                <a:ea typeface="+mn-ea"/>
                <a:cs typeface="+mn-cs"/>
              </a:rPr>
              <a:t>Athol Fitzgibbons, </a:t>
            </a:r>
            <a:r>
              <a:rPr lang="en-US" sz="2400" i="1" dirty="0">
                <a:solidFill>
                  <a:schemeClr val="tx2"/>
                </a:solidFill>
                <a:ea typeface="+mn-ea"/>
                <a:cs typeface="+mn-cs"/>
              </a:rPr>
              <a:t>Keynes’s Vision: A new Political Economy</a:t>
            </a:r>
            <a:r>
              <a:rPr lang="en-US" sz="2400" dirty="0">
                <a:solidFill>
                  <a:schemeClr val="tx2"/>
                </a:solidFill>
                <a:ea typeface="+mn-ea"/>
                <a:cs typeface="+mn-cs"/>
              </a:rPr>
              <a:t>, [Oxford University Press, Oxford, 1990].</a:t>
            </a:r>
            <a:endParaRPr lang="en-US" sz="2400" i="1" dirty="0">
              <a:solidFill>
                <a:schemeClr val="tx2"/>
              </a:solidFill>
              <a:ea typeface="+mn-ea"/>
              <a:cs typeface="+mn-cs"/>
            </a:endParaRPr>
          </a:p>
          <a:p>
            <a:pPr defTabSz="914400" eaLnBrk="1" hangingPunct="1">
              <a:lnSpc>
                <a:spcPct val="94000"/>
              </a:lnSpc>
              <a:spcAft>
                <a:spcPts val="200"/>
              </a:spcAft>
              <a:buClr>
                <a:schemeClr val="tx1"/>
              </a:buClr>
              <a:buSzPct val="106000"/>
              <a:buFont typeface="Arial" panose="020B0604020202020204" pitchFamily="34" charset="0"/>
              <a:buChar char="•"/>
            </a:pPr>
            <a:r>
              <a:rPr lang="en-US" sz="2400" dirty="0">
                <a:solidFill>
                  <a:schemeClr val="tx2"/>
                </a:solidFill>
                <a:ea typeface="+mn-ea"/>
                <a:cs typeface="+mn-cs"/>
              </a:rPr>
              <a:t>R. Skidelsky, Keynes, [Jorge Zahar, 1999].</a:t>
            </a:r>
          </a:p>
        </p:txBody>
      </p:sp>
      <p:pic>
        <p:nvPicPr>
          <p:cNvPr id="16" name="Imagem 15">
            <a:extLst>
              <a:ext uri="{FF2B5EF4-FFF2-40B4-BE49-F238E27FC236}">
                <a16:creationId xmlns:a16="http://schemas.microsoft.com/office/drawing/2014/main" id="{5581AE99-335F-7241-6F96-F16021B33067}"/>
              </a:ext>
            </a:extLst>
          </p:cNvPr>
          <p:cNvPicPr>
            <a:picLocks noChangeAspect="1"/>
          </p:cNvPicPr>
          <p:nvPr/>
        </p:nvPicPr>
        <p:blipFill>
          <a:blip r:embed="rId5"/>
          <a:stretch>
            <a:fillRect/>
          </a:stretch>
        </p:blipFill>
        <p:spPr>
          <a:xfrm>
            <a:off x="4351841" y="4266499"/>
            <a:ext cx="1532566" cy="2367269"/>
          </a:xfrm>
          <a:prstGeom prst="rect">
            <a:avLst/>
          </a:prstGeom>
        </p:spPr>
      </p:pic>
    </p:spTree>
    <p:extLst>
      <p:ext uri="{BB962C8B-B14F-4D97-AF65-F5344CB8AC3E}">
        <p14:creationId xmlns:p14="http://schemas.microsoft.com/office/powerpoint/2010/main" val="22702795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eaLnBrk="1" hangingPunct="1"/>
            <a:r>
              <a:rPr lang="pt-BR">
                <a:solidFill>
                  <a:srgbClr val="1D2207"/>
                </a:solidFill>
                <a:latin typeface="Verdana" charset="0"/>
              </a:rPr>
              <a:t>Questões filosóficas e existenciais </a:t>
            </a:r>
            <a:r>
              <a:rPr lang="pt-BR" sz="4000">
                <a:solidFill>
                  <a:srgbClr val="1D2207"/>
                </a:solidFill>
                <a:latin typeface="Verdana" charset="0"/>
              </a:rPr>
              <a:t>(a vida entre amigos)</a:t>
            </a:r>
            <a:endParaRPr lang="pt-BR" sz="4000">
              <a:latin typeface="Franklin Gothic Book" charset="0"/>
            </a:endParaRPr>
          </a:p>
        </p:txBody>
      </p:sp>
      <p:sp>
        <p:nvSpPr>
          <p:cNvPr id="3" name="Espaço Reservado para Conteúdo 2"/>
          <p:cNvSpPr>
            <a:spLocks noGrp="1"/>
          </p:cNvSpPr>
          <p:nvPr>
            <p:ph idx="1"/>
          </p:nvPr>
        </p:nvSpPr>
        <p:spPr/>
        <p:txBody>
          <a:bodyPr>
            <a:normAutofit/>
          </a:bodyPr>
          <a:lstStyle/>
          <a:p>
            <a:pPr marL="355600" indent="-355600" eaLnBrk="1" hangingPunct="1">
              <a:lnSpc>
                <a:spcPct val="140000"/>
              </a:lnSpc>
            </a:pPr>
            <a:r>
              <a:rPr lang="pt-PT" sz="1900" dirty="0">
                <a:solidFill>
                  <a:schemeClr val="tx1"/>
                </a:solidFill>
                <a:latin typeface="Verdana" charset="0"/>
                <a:cs typeface="Times New Roman" charset="0"/>
              </a:rPr>
              <a:t>Keynes encontrava amparo e bons interlocutores no Grupo de Bloomsbury, do qual se tornou membro no final da década de 1900 e onde se poderia encontrar com seus grandes amigos, quase todos formados pelas faculdades de Cambridge.</a:t>
            </a:r>
            <a:endParaRPr lang="pt-BR" sz="1900" dirty="0">
              <a:solidFill>
                <a:schemeClr val="tx1"/>
              </a:solidFill>
              <a:latin typeface="Verdana" charset="0"/>
              <a:cs typeface="Times New Roman" charset="0"/>
            </a:endParaRPr>
          </a:p>
          <a:p>
            <a:pPr marL="355600" indent="-355600" eaLnBrk="1" hangingPunct="1">
              <a:lnSpc>
                <a:spcPct val="140000"/>
              </a:lnSpc>
            </a:pPr>
            <a:r>
              <a:rPr lang="pt-PT" sz="1900" dirty="0">
                <a:solidFill>
                  <a:schemeClr val="tx1"/>
                </a:solidFill>
                <a:latin typeface="Verdana" charset="0"/>
                <a:cs typeface="Times New Roman" charset="0"/>
              </a:rPr>
              <a:t>Deste grupo faziam parte, além de Keynes, Leonard e Virginia Woolf e Clive Bell; e também os </a:t>
            </a:r>
            <a:r>
              <a:rPr lang="pt-PT" sz="1900" dirty="0">
                <a:solidFill>
                  <a:schemeClr val="tx1"/>
                </a:solidFill>
                <a:latin typeface="Verdana" charset="0"/>
                <a:cs typeface="Verdana" charset="0"/>
              </a:rPr>
              <a:t>“Apóstolos”, </a:t>
            </a:r>
            <a:r>
              <a:rPr lang="pt-PT" sz="1900" dirty="0">
                <a:solidFill>
                  <a:schemeClr val="tx1"/>
                </a:solidFill>
                <a:latin typeface="Verdana" charset="0"/>
                <a:cs typeface="Times New Roman" charset="0"/>
              </a:rPr>
              <a:t>membros de uma antiga sociedade secreta de debates filosóficos fundada em 1820, d</a:t>
            </a:r>
            <a:r>
              <a:rPr lang="pt-BR" sz="1900" dirty="0">
                <a:solidFill>
                  <a:schemeClr val="tx1"/>
                </a:solidFill>
                <a:latin typeface="Verdana" charset="0"/>
                <a:cs typeface="Times New Roman" charset="0"/>
              </a:rPr>
              <a:t>a qual </a:t>
            </a:r>
            <a:r>
              <a:rPr lang="pt-PT" sz="1900" dirty="0">
                <a:solidFill>
                  <a:schemeClr val="tx1"/>
                </a:solidFill>
                <a:latin typeface="Verdana" charset="0"/>
                <a:cs typeface="Times New Roman" charset="0"/>
              </a:rPr>
              <a:t>Keynes fez parte quando estudante e que foi incorporada ao Grupo de Bloomsbury.</a:t>
            </a:r>
            <a:endParaRPr lang="pt-PT" sz="1900" dirty="0">
              <a:solidFill>
                <a:schemeClr val="tx1"/>
              </a:solidFill>
              <a:latin typeface="Verdana" charset="0"/>
            </a:endParaRPr>
          </a:p>
          <a:p>
            <a:pPr marL="355600" indent="-355600" eaLnBrk="1" hangingPunct="1">
              <a:lnSpc>
                <a:spcPct val="84000"/>
              </a:lnSpc>
            </a:pPr>
            <a:endParaRPr lang="pt-BR" sz="1700" dirty="0">
              <a:latin typeface="Franklin Gothic Book"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eaLnBrk="1" hangingPunct="1"/>
            <a:r>
              <a:rPr lang="pt-BR">
                <a:solidFill>
                  <a:srgbClr val="1D2207"/>
                </a:solidFill>
                <a:latin typeface="Verdana" charset="0"/>
              </a:rPr>
              <a:t>Os apóstolos</a:t>
            </a:r>
            <a:endParaRPr lang="pt-BR">
              <a:latin typeface="Franklin Gothic Book" charset="0"/>
            </a:endParaRPr>
          </a:p>
        </p:txBody>
      </p:sp>
      <p:sp>
        <p:nvSpPr>
          <p:cNvPr id="13315" name="Espaço Reservado para Conteúdo 2"/>
          <p:cNvSpPr>
            <a:spLocks noGrp="1"/>
          </p:cNvSpPr>
          <p:nvPr>
            <p:ph idx="1"/>
          </p:nvPr>
        </p:nvSpPr>
        <p:spPr/>
        <p:txBody>
          <a:bodyPr/>
          <a:lstStyle/>
          <a:p>
            <a:pPr eaLnBrk="1" hangingPunct="1">
              <a:lnSpc>
                <a:spcPct val="150000"/>
              </a:lnSpc>
            </a:pPr>
            <a:r>
              <a:rPr lang="pt-PT" dirty="0">
                <a:latin typeface="Verdana" charset="0"/>
                <a:cs typeface="Times New Roman" charset="0"/>
              </a:rPr>
              <a:t>Entre os Apóstolos estavam Lytton Strachey (escritor e crítico de arte), grande amigo de Keynes e outros nomes como: Lowes Dickison (cientista político e filósofo), Henry Sidgwick, John Ellis McTaggart (filósofo do </a:t>
            </a:r>
            <a:r>
              <a:rPr lang="pt-PT" i="1" dirty="0">
                <a:latin typeface="Verdana" charset="0"/>
                <a:cs typeface="Times New Roman" charset="0"/>
              </a:rPr>
              <a:t>idealismo metafísico</a:t>
            </a:r>
            <a:r>
              <a:rPr lang="pt-PT" dirty="0">
                <a:latin typeface="Verdana" charset="0"/>
                <a:cs typeface="Times New Roman" charset="0"/>
              </a:rPr>
              <a:t>), Alfred North Whitehead, e Richard Fry.</a:t>
            </a:r>
            <a:endParaRPr lang="pt-BR" dirty="0">
              <a:latin typeface="Verdana" charset="0"/>
              <a:cs typeface="Times New Roman" charset="0"/>
            </a:endParaRPr>
          </a:p>
          <a:p>
            <a:pPr eaLnBrk="1" hangingPunct="1">
              <a:lnSpc>
                <a:spcPct val="150000"/>
              </a:lnSpc>
            </a:pPr>
            <a:r>
              <a:rPr lang="pt-PT" dirty="0">
                <a:latin typeface="Verdana" charset="0"/>
                <a:cs typeface="Times New Roman" charset="0"/>
              </a:rPr>
              <a:t>Eles atuavam em diferentes áreas: filósofos, críticos de arte, escritores e artistas.</a:t>
            </a:r>
            <a:r>
              <a:rPr lang="pt-PT" dirty="0">
                <a:latin typeface="Verdana" charset="0"/>
              </a:rPr>
              <a:t> </a:t>
            </a:r>
          </a:p>
          <a:p>
            <a:pPr eaLnBrk="1" hangingPunct="1"/>
            <a:endParaRPr lang="pt-BR" dirty="0">
              <a:latin typeface="Franklin Gothic Book"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p>
            <a:pPr eaLnBrk="1" fontAlgn="auto" hangingPunct="1">
              <a:spcAft>
                <a:spcPts val="0"/>
              </a:spcAft>
              <a:defRPr/>
            </a:pPr>
            <a:r>
              <a:rPr lang="pt-BR" dirty="0">
                <a:solidFill>
                  <a:schemeClr val="tx2">
                    <a:satMod val="200000"/>
                  </a:schemeClr>
                </a:solidFill>
                <a:latin typeface="Verdana" pitchFamily="34" charset="0"/>
                <a:ea typeface="+mj-ea"/>
              </a:rPr>
              <a:t>O grupo de Bloomsbury</a:t>
            </a:r>
            <a:endParaRPr lang="pt-BR" dirty="0">
              <a:ea typeface="+mj-ea"/>
            </a:endParaRPr>
          </a:p>
        </p:txBody>
      </p:sp>
      <p:sp>
        <p:nvSpPr>
          <p:cNvPr id="3" name="Espaço Reservado para Conteúdo 2"/>
          <p:cNvSpPr>
            <a:spLocks noGrp="1"/>
          </p:cNvSpPr>
          <p:nvPr>
            <p:ph idx="1"/>
          </p:nvPr>
        </p:nvSpPr>
        <p:spPr>
          <a:xfrm>
            <a:off x="1439863" y="1846262"/>
            <a:ext cx="9601200" cy="4325937"/>
          </a:xfrm>
        </p:spPr>
        <p:txBody>
          <a:bodyPr>
            <a:normAutofit fontScale="92500" lnSpcReduction="20000"/>
          </a:bodyPr>
          <a:lstStyle/>
          <a:p>
            <a:pPr marL="0" indent="0" eaLnBrk="1" hangingPunct="1">
              <a:lnSpc>
                <a:spcPct val="150000"/>
              </a:lnSpc>
              <a:buFont typeface="Franklin Gothic Book" charset="0"/>
              <a:buNone/>
            </a:pPr>
            <a:r>
              <a:rPr lang="pt-BR" sz="2400" dirty="0">
                <a:solidFill>
                  <a:srgbClr val="FF0000"/>
                </a:solidFill>
                <a:latin typeface="Abadi" panose="020B0604020104020204" pitchFamily="34" charset="0"/>
                <a:cs typeface="Arial" panose="020B0604020202020204" pitchFamily="34" charset="0"/>
              </a:rPr>
              <a:t>“</a:t>
            </a:r>
            <a:r>
              <a:rPr lang="pt-PT" sz="2400" dirty="0">
                <a:solidFill>
                  <a:srgbClr val="FF0000"/>
                </a:solidFill>
                <a:latin typeface="Abadi" panose="020B0604020104020204" pitchFamily="34" charset="0"/>
                <a:cs typeface="Arial" panose="020B0604020202020204" pitchFamily="34" charset="0"/>
              </a:rPr>
              <a:t>Era um círculo de jovens escritores e artistas que encontrou na vida mais libertária do bairro pouco elegante de Bloomsbury, em Londres, um meio de escapar às convenções tacanhas das casas dos pais. Foi nesse grupo de talentosos amigos, em parte admiradores, em parte críticos e freqüentemente maliciosos, que Maynard Keynes encontrou seu lar emocional antes de se casar.</a:t>
            </a:r>
            <a:r>
              <a:rPr lang="pt-BR" sz="2400" dirty="0">
                <a:solidFill>
                  <a:srgbClr val="FF0000"/>
                </a:solidFill>
                <a:latin typeface="Abadi" panose="020B0604020104020204" pitchFamily="34" charset="0"/>
                <a:cs typeface="Arial" panose="020B0604020202020204" pitchFamily="34" charset="0"/>
              </a:rPr>
              <a:t>”</a:t>
            </a:r>
            <a:r>
              <a:rPr lang="pt-PT" sz="2400" dirty="0">
                <a:solidFill>
                  <a:srgbClr val="FF0000"/>
                </a:solidFill>
                <a:latin typeface="Abadi" panose="020B0604020104020204" pitchFamily="34" charset="0"/>
                <a:cs typeface="Arial" panose="020B0604020202020204" pitchFamily="34" charset="0"/>
              </a:rPr>
              <a:t> </a:t>
            </a:r>
            <a:r>
              <a:rPr lang="pt-PT" sz="2400" dirty="0">
                <a:solidFill>
                  <a:schemeClr val="tx1"/>
                </a:solidFill>
                <a:latin typeface="Abadi" panose="020B0604020104020204" pitchFamily="34" charset="0"/>
                <a:cs typeface="Times New Roman" charset="0"/>
              </a:rPr>
              <a:t>(</a:t>
            </a:r>
            <a:r>
              <a:rPr lang="pt-BR" sz="2400" dirty="0">
                <a:solidFill>
                  <a:schemeClr val="tx1"/>
                </a:solidFill>
                <a:latin typeface="Abadi" panose="020B0604020104020204" pitchFamily="34" charset="0"/>
                <a:cs typeface="Times New Roman" charset="0"/>
              </a:rPr>
              <a:t>R. Skidelsky, Keynes)</a:t>
            </a:r>
            <a:endParaRPr lang="pt-PT" sz="2400" dirty="0">
              <a:solidFill>
                <a:schemeClr val="tx1"/>
              </a:solidFill>
              <a:latin typeface="Abadi" panose="020B0604020104020204" pitchFamily="34" charset="0"/>
              <a:cs typeface="Times New Roman" charset="0"/>
            </a:endParaRPr>
          </a:p>
          <a:p>
            <a:pPr marL="0" indent="0" eaLnBrk="1" hangingPunct="1">
              <a:lnSpc>
                <a:spcPct val="150000"/>
              </a:lnSpc>
              <a:buFont typeface="Franklin Gothic Book" charset="0"/>
              <a:buNone/>
            </a:pPr>
            <a:endParaRPr lang="pt-BR" sz="1900" dirty="0">
              <a:latin typeface="Times New Roman" charset="0"/>
              <a:cs typeface="Times New Roman" charset="0"/>
            </a:endParaRPr>
          </a:p>
          <a:p>
            <a:pPr marL="177800" indent="-177800" eaLnBrk="1" hangingPunct="1">
              <a:lnSpc>
                <a:spcPct val="150000"/>
              </a:lnSpc>
            </a:pPr>
            <a:r>
              <a:rPr lang="pt-BR" sz="1900" dirty="0">
                <a:latin typeface="Verdana" charset="0"/>
                <a:cs typeface="Times New Roman" charset="0"/>
              </a:rPr>
              <a:t> Bertrand Russel, Aldous Huxley e Thomas Stearns Eliot tiveram associação superficial com o grupo.</a:t>
            </a:r>
            <a:r>
              <a:rPr lang="pt-PT" sz="1900" dirty="0">
                <a:latin typeface="Verdana" charset="0"/>
              </a:rPr>
              <a:t> </a:t>
            </a:r>
          </a:p>
          <a:p>
            <a:pPr marL="0" indent="0" eaLnBrk="1" hangingPunct="1"/>
            <a:endParaRPr lang="pt-BR" sz="1900" dirty="0">
              <a:latin typeface="Franklin Gothic Book"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p>
            <a:pPr eaLnBrk="1" fontAlgn="auto" hangingPunct="1">
              <a:spcAft>
                <a:spcPts val="0"/>
              </a:spcAft>
              <a:defRPr/>
            </a:pPr>
            <a:r>
              <a:rPr lang="pt-BR" dirty="0">
                <a:solidFill>
                  <a:schemeClr val="tx2">
                    <a:satMod val="200000"/>
                  </a:schemeClr>
                </a:solidFill>
                <a:latin typeface="Verdana" pitchFamily="34" charset="0"/>
                <a:ea typeface="+mj-ea"/>
              </a:rPr>
              <a:t>O perfil dos membros</a:t>
            </a:r>
            <a:endParaRPr lang="pt-BR" dirty="0">
              <a:ea typeface="+mj-ea"/>
            </a:endParaRPr>
          </a:p>
        </p:txBody>
      </p:sp>
      <p:sp>
        <p:nvSpPr>
          <p:cNvPr id="3" name="Espaço Reservado para Conteúdo 2"/>
          <p:cNvSpPr>
            <a:spLocks noGrp="1"/>
          </p:cNvSpPr>
          <p:nvPr>
            <p:ph idx="1"/>
          </p:nvPr>
        </p:nvSpPr>
        <p:spPr>
          <a:xfrm>
            <a:off x="1160463" y="1463040"/>
            <a:ext cx="9601200" cy="4904423"/>
          </a:xfrm>
        </p:spPr>
        <p:txBody>
          <a:bodyPr>
            <a:normAutofit fontScale="92500" lnSpcReduction="20000"/>
          </a:bodyPr>
          <a:lstStyle/>
          <a:p>
            <a:pPr marL="804863" indent="-288925" eaLnBrk="1" hangingPunct="1">
              <a:lnSpc>
                <a:spcPct val="150000"/>
              </a:lnSpc>
              <a:spcAft>
                <a:spcPct val="0"/>
              </a:spcAft>
              <a:buFont typeface="Wingdings" charset="0"/>
              <a:buChar char=""/>
            </a:pPr>
            <a:r>
              <a:rPr lang="pt-BR" dirty="0">
                <a:solidFill>
                  <a:schemeClr val="tx1"/>
                </a:solidFill>
                <a:latin typeface="Verdana" charset="0"/>
                <a:cs typeface="Times New Roman" charset="0"/>
              </a:rPr>
              <a:t>Os membros do grupo de Bloomsbury eram todos da elite dirigente não aristocrática da Grã-Bretanha.</a:t>
            </a:r>
          </a:p>
          <a:p>
            <a:pPr marL="804863" indent="-288925" eaLnBrk="1" hangingPunct="1">
              <a:lnSpc>
                <a:spcPct val="150000"/>
              </a:lnSpc>
              <a:spcAft>
                <a:spcPct val="0"/>
              </a:spcAft>
              <a:buFont typeface="Wingdings" charset="0"/>
              <a:buChar char=""/>
            </a:pPr>
            <a:r>
              <a:rPr lang="pt-BR" dirty="0">
                <a:solidFill>
                  <a:schemeClr val="tx1"/>
                </a:solidFill>
                <a:latin typeface="Verdana" charset="0"/>
                <a:cs typeface="Times New Roman" charset="0"/>
              </a:rPr>
              <a:t>Pertenciam a três grupos familiares distintos: evangélicos, filantrópicos e </a:t>
            </a:r>
            <a:r>
              <a:rPr lang="pt-BR" i="1" dirty="0">
                <a:solidFill>
                  <a:schemeClr val="tx1"/>
                </a:solidFill>
                <a:latin typeface="Verdana" charset="0"/>
                <a:cs typeface="Times New Roman" charset="0"/>
              </a:rPr>
              <a:t>quakers</a:t>
            </a:r>
            <a:r>
              <a:rPr lang="pt-BR" dirty="0">
                <a:solidFill>
                  <a:schemeClr val="tx1"/>
                </a:solidFill>
                <a:latin typeface="Verdana" charset="0"/>
                <a:cs typeface="Times New Roman" charset="0"/>
              </a:rPr>
              <a:t>.</a:t>
            </a:r>
          </a:p>
          <a:p>
            <a:pPr marL="804863" indent="-288925" eaLnBrk="1" hangingPunct="1">
              <a:lnSpc>
                <a:spcPct val="150000"/>
              </a:lnSpc>
              <a:spcAft>
                <a:spcPct val="0"/>
              </a:spcAft>
              <a:buFont typeface="Wingdings" charset="0"/>
              <a:buChar char=""/>
            </a:pPr>
            <a:r>
              <a:rPr lang="pt-BR" dirty="0">
                <a:solidFill>
                  <a:schemeClr val="tx1"/>
                </a:solidFill>
                <a:latin typeface="Verdana" charset="0"/>
                <a:cs typeface="Times New Roman" charset="0"/>
              </a:rPr>
              <a:t>Tais pessoas em geral só admitiam casamentos internos e as fortunas individuais de suas famílias iam se somando casa vez que ocorria uma união entre eles. Amealharam grande fortuna na Inglaterra vitoriana. Deles, nasceram pensadores como Aldous Huxley (grande escritor, autor de </a:t>
            </a:r>
            <a:r>
              <a:rPr lang="pt-BR" i="1" dirty="0">
                <a:solidFill>
                  <a:schemeClr val="tx1"/>
                </a:solidFill>
                <a:latin typeface="Verdana" charset="0"/>
                <a:cs typeface="Times New Roman" charset="0"/>
              </a:rPr>
              <a:t>Admirável Mundo Novo</a:t>
            </a:r>
            <a:r>
              <a:rPr lang="pt-BR" dirty="0">
                <a:solidFill>
                  <a:schemeClr val="tx1"/>
                </a:solidFill>
                <a:latin typeface="Verdana" charset="0"/>
                <a:cs typeface="Times New Roman" charset="0"/>
              </a:rPr>
              <a:t>), Strachey, Charles Darwin e Keynes.</a:t>
            </a:r>
          </a:p>
          <a:p>
            <a:pPr marL="804863" indent="-288925" eaLnBrk="1" hangingPunct="1">
              <a:lnSpc>
                <a:spcPct val="150000"/>
              </a:lnSpc>
              <a:spcAft>
                <a:spcPct val="0"/>
              </a:spcAft>
              <a:buFont typeface="Wingdings" charset="0"/>
              <a:buChar char=""/>
            </a:pPr>
            <a:r>
              <a:rPr lang="pt-BR" dirty="0">
                <a:solidFill>
                  <a:schemeClr val="tx1"/>
                </a:solidFill>
                <a:latin typeface="Verdana" charset="0"/>
                <a:cs typeface="Times New Roman" charset="0"/>
              </a:rPr>
              <a:t>Esta classe média culta ocupou os postos que eram da nobreza na administração do império britânico.</a:t>
            </a:r>
          </a:p>
          <a:p>
            <a:pPr marL="804863" indent="-288925" eaLnBrk="1" hangingPunct="1">
              <a:lnSpc>
                <a:spcPct val="74000"/>
              </a:lnSpc>
            </a:pPr>
            <a:endParaRPr lang="pt-BR" sz="1600" dirty="0">
              <a:latin typeface="Franklin Gothic Book"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p>
            <a:pPr eaLnBrk="1" fontAlgn="auto" hangingPunct="1">
              <a:spcAft>
                <a:spcPts val="0"/>
              </a:spcAft>
              <a:defRPr/>
            </a:pPr>
            <a:r>
              <a:rPr lang="pt-BR" dirty="0">
                <a:solidFill>
                  <a:schemeClr val="tx2">
                    <a:satMod val="200000"/>
                  </a:schemeClr>
                </a:solidFill>
                <a:latin typeface="Verdana" pitchFamily="34" charset="0"/>
                <a:ea typeface="+mj-ea"/>
                <a:cs typeface="Times New Roman" pitchFamily="18" charset="0"/>
              </a:rPr>
              <a:t>George Edward Moore</a:t>
            </a:r>
            <a:endParaRPr lang="pt-BR" dirty="0">
              <a:ea typeface="+mj-ea"/>
            </a:endParaRPr>
          </a:p>
        </p:txBody>
      </p:sp>
      <p:pic>
        <p:nvPicPr>
          <p:cNvPr id="16387" name="Picture 5" descr="http://www.wordiq.com/knowledge/images/thumb/d/d1/180px-GEMoo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11613" y="1608138"/>
            <a:ext cx="3413125"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p>
            <a:pPr eaLnBrk="1" fontAlgn="auto" hangingPunct="1">
              <a:spcAft>
                <a:spcPts val="0"/>
              </a:spcAft>
              <a:defRPr/>
            </a:pPr>
            <a:r>
              <a:rPr lang="pt-BR" i="1" dirty="0">
                <a:solidFill>
                  <a:schemeClr val="tx2">
                    <a:satMod val="200000"/>
                  </a:schemeClr>
                </a:solidFill>
                <a:latin typeface="Verdana" pitchFamily="34" charset="0"/>
                <a:ea typeface="+mj-ea"/>
                <a:cs typeface="Times New Roman" pitchFamily="18" charset="0"/>
              </a:rPr>
              <a:t>Principia </a:t>
            </a:r>
            <a:r>
              <a:rPr lang="pt-BR" i="1" dirty="0" err="1">
                <a:solidFill>
                  <a:schemeClr val="tx2">
                    <a:satMod val="200000"/>
                  </a:schemeClr>
                </a:solidFill>
                <a:latin typeface="Verdana" pitchFamily="34" charset="0"/>
                <a:ea typeface="+mj-ea"/>
                <a:cs typeface="Times New Roman" pitchFamily="18" charset="0"/>
              </a:rPr>
              <a:t>Ethica</a:t>
            </a:r>
            <a:r>
              <a:rPr lang="pt-BR" dirty="0">
                <a:solidFill>
                  <a:schemeClr val="tx2">
                    <a:satMod val="200000"/>
                  </a:schemeClr>
                </a:solidFill>
                <a:latin typeface="Verdana" pitchFamily="34" charset="0"/>
                <a:ea typeface="+mj-ea"/>
                <a:cs typeface="Times New Roman" pitchFamily="18" charset="0"/>
              </a:rPr>
              <a:t> de Moore (1903) </a:t>
            </a:r>
            <a:endParaRPr lang="pt-BR" dirty="0">
              <a:ea typeface="+mj-ea"/>
            </a:endParaRPr>
          </a:p>
        </p:txBody>
      </p:sp>
      <p:sp>
        <p:nvSpPr>
          <p:cNvPr id="3" name="Espaço Reservado para Conteúdo 2"/>
          <p:cNvSpPr>
            <a:spLocks noGrp="1"/>
          </p:cNvSpPr>
          <p:nvPr>
            <p:ph idx="1"/>
          </p:nvPr>
        </p:nvSpPr>
        <p:spPr>
          <a:xfrm>
            <a:off x="1371600" y="1566863"/>
            <a:ext cx="9601200" cy="4622800"/>
          </a:xfrm>
        </p:spPr>
        <p:txBody>
          <a:bodyPr>
            <a:normAutofit lnSpcReduction="10000"/>
          </a:bodyPr>
          <a:lstStyle/>
          <a:p>
            <a:pPr marL="627063" indent="-306388" eaLnBrk="1" hangingPunct="1">
              <a:lnSpc>
                <a:spcPct val="150000"/>
              </a:lnSpc>
              <a:spcAft>
                <a:spcPct val="0"/>
              </a:spcAft>
              <a:buFont typeface="Wingdings" charset="0"/>
              <a:buChar char=""/>
            </a:pPr>
            <a:r>
              <a:rPr lang="pt-BR" sz="1800" dirty="0">
                <a:solidFill>
                  <a:schemeClr val="tx1"/>
                </a:solidFill>
                <a:latin typeface="Verdana" panose="020B0604030504040204" pitchFamily="34" charset="0"/>
                <a:ea typeface="Verdana" panose="020B0604030504040204" pitchFamily="34" charset="0"/>
                <a:cs typeface="Times New Roman" charset="0"/>
              </a:rPr>
              <a:t>Os membros do círculo de Bloomsbury eram seguidores das crenças filosóficas de G. E. Moore.</a:t>
            </a:r>
          </a:p>
          <a:p>
            <a:pPr marL="627063" indent="-306388" eaLnBrk="1" hangingPunct="1">
              <a:lnSpc>
                <a:spcPct val="150000"/>
              </a:lnSpc>
              <a:spcAft>
                <a:spcPct val="0"/>
              </a:spcAft>
              <a:buFont typeface="Wingdings" charset="0"/>
              <a:buChar char=""/>
            </a:pPr>
            <a:r>
              <a:rPr lang="pt-BR" sz="1800" dirty="0">
                <a:solidFill>
                  <a:schemeClr val="tx1"/>
                </a:solidFill>
                <a:latin typeface="Verdana" panose="020B0604030504040204" pitchFamily="34" charset="0"/>
                <a:ea typeface="Verdana" panose="020B0604030504040204" pitchFamily="34" charset="0"/>
                <a:cs typeface="Times New Roman" charset="0"/>
              </a:rPr>
              <a:t>Com o desmoronamento da moral vitoriana que acompanhou o declínio do império, Keynes e seu grupo buscavam novos valores que poderiam substituir as antigas crenças associadas ao </a:t>
            </a:r>
            <a:r>
              <a:rPr lang="pt-BR" sz="1800" i="1" dirty="0">
                <a:solidFill>
                  <a:schemeClr val="tx1"/>
                </a:solidFill>
                <a:latin typeface="Verdana" panose="020B0604030504040204" pitchFamily="34" charset="0"/>
                <a:ea typeface="Verdana" panose="020B0604030504040204" pitchFamily="34" charset="0"/>
                <a:cs typeface="Times New Roman" charset="0"/>
              </a:rPr>
              <a:t>status quo</a:t>
            </a:r>
            <a:r>
              <a:rPr lang="pt-BR" sz="1800" dirty="0">
                <a:solidFill>
                  <a:schemeClr val="tx1"/>
                </a:solidFill>
                <a:latin typeface="Verdana" panose="020B0604030504040204" pitchFamily="34" charset="0"/>
                <a:ea typeface="Verdana" panose="020B0604030504040204" pitchFamily="34" charset="0"/>
                <a:cs typeface="Times New Roman" charset="0"/>
              </a:rPr>
              <a:t>, à monarquia, Igreja, enfim, aos valores da Inglaterra vitoriana.</a:t>
            </a:r>
          </a:p>
          <a:p>
            <a:pPr marL="627063" indent="-306388" eaLnBrk="1" hangingPunct="1">
              <a:lnSpc>
                <a:spcPct val="150000"/>
              </a:lnSpc>
              <a:spcAft>
                <a:spcPct val="0"/>
              </a:spcAft>
              <a:buFont typeface="Wingdings" charset="0"/>
              <a:buChar char=""/>
            </a:pPr>
            <a:r>
              <a:rPr lang="pt-BR" sz="1800" dirty="0">
                <a:solidFill>
                  <a:schemeClr val="tx1"/>
                </a:solidFill>
                <a:latin typeface="Verdana" panose="020B0604030504040204" pitchFamily="34" charset="0"/>
                <a:ea typeface="Verdana" panose="020B0604030504040204" pitchFamily="34" charset="0"/>
                <a:cs typeface="Times New Roman" charset="0"/>
              </a:rPr>
              <a:t>Keynes e seus amigos eram todos ateus militantes, porém o abandono das crenças que acreditavam falsas não havia removido a necessidade de crenças que pudessem considerar verdadeiras. Buscavam-se apoiar na filosofia moral em troca da religião e encontraram o que desejavam em Moore.</a:t>
            </a:r>
            <a:r>
              <a:rPr lang="pt-PT" sz="1800" dirty="0">
                <a:solidFill>
                  <a:schemeClr val="tx1"/>
                </a:solidFill>
                <a:latin typeface="Verdana" panose="020B0604030504040204" pitchFamily="34" charset="0"/>
                <a:ea typeface="Verdana" panose="020B0604030504040204" pitchFamily="34" charset="0"/>
                <a:cs typeface="Times New Roman" charset="0"/>
              </a:rPr>
              <a:t> </a:t>
            </a:r>
            <a:r>
              <a:rPr lang="pt-PT" sz="1800" dirty="0">
                <a:solidFill>
                  <a:schemeClr val="tx1"/>
                </a:solidFill>
                <a:latin typeface="Verdana" panose="020B0604030504040204" pitchFamily="34" charset="0"/>
                <a:ea typeface="Verdana" panose="020B0604030504040204" pitchFamily="34" charset="0"/>
              </a:rPr>
              <a:t> </a:t>
            </a:r>
          </a:p>
          <a:p>
            <a:pPr marL="627063" indent="-306388" eaLnBrk="1" hangingPunct="1">
              <a:lnSpc>
                <a:spcPct val="74000"/>
              </a:lnSpc>
            </a:pPr>
            <a:endParaRPr lang="pt-BR" sz="1700" dirty="0">
              <a:latin typeface="Franklin Gothic Book"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p>
            <a:pPr eaLnBrk="1" fontAlgn="auto" hangingPunct="1">
              <a:spcAft>
                <a:spcPts val="0"/>
              </a:spcAft>
              <a:defRPr/>
            </a:pPr>
            <a:r>
              <a:rPr lang="pt-BR" dirty="0">
                <a:solidFill>
                  <a:schemeClr val="tx2">
                    <a:satMod val="200000"/>
                  </a:schemeClr>
                </a:solidFill>
                <a:latin typeface="Verdana" pitchFamily="34" charset="0"/>
                <a:ea typeface="+mj-ea"/>
              </a:rPr>
              <a:t>Uma filosofia contra a moral vitoriana</a:t>
            </a:r>
            <a:endParaRPr lang="pt-BR" dirty="0">
              <a:ea typeface="+mj-ea"/>
            </a:endParaRPr>
          </a:p>
        </p:txBody>
      </p:sp>
      <p:sp>
        <p:nvSpPr>
          <p:cNvPr id="3" name="Espaço Reservado para Conteúdo 2"/>
          <p:cNvSpPr>
            <a:spLocks noGrp="1"/>
          </p:cNvSpPr>
          <p:nvPr>
            <p:ph idx="1"/>
          </p:nvPr>
        </p:nvSpPr>
        <p:spPr>
          <a:xfrm>
            <a:off x="1312863" y="2074863"/>
            <a:ext cx="9601200" cy="4292600"/>
          </a:xfrm>
        </p:spPr>
        <p:txBody>
          <a:bodyPr>
            <a:normAutofit lnSpcReduction="10000"/>
          </a:bodyPr>
          <a:lstStyle/>
          <a:p>
            <a:pPr marL="719138" indent="-398463" eaLnBrk="1" hangingPunct="1">
              <a:lnSpc>
                <a:spcPct val="160000"/>
              </a:lnSpc>
              <a:spcAft>
                <a:spcPct val="0"/>
              </a:spcAft>
              <a:buFont typeface="Wingdings" charset="0"/>
              <a:buChar char=""/>
            </a:pPr>
            <a:r>
              <a:rPr lang="pt-BR" sz="1800" dirty="0">
                <a:solidFill>
                  <a:schemeClr val="tx1"/>
                </a:solidFill>
                <a:latin typeface="Verdana" charset="0"/>
                <a:cs typeface="Times New Roman" charset="0"/>
              </a:rPr>
              <a:t>O conceito ético central de bem foi definido por Moore em oposição ao idealismo e ao naturalismo ético.</a:t>
            </a:r>
          </a:p>
          <a:p>
            <a:pPr marL="719138" indent="-398463" eaLnBrk="1" hangingPunct="1">
              <a:lnSpc>
                <a:spcPct val="160000"/>
              </a:lnSpc>
              <a:spcAft>
                <a:spcPct val="0"/>
              </a:spcAft>
              <a:buFont typeface="Wingdings" charset="0"/>
              <a:buChar char=""/>
            </a:pPr>
            <a:r>
              <a:rPr lang="pt-BR" sz="1800" dirty="0">
                <a:solidFill>
                  <a:schemeClr val="tx1"/>
                </a:solidFill>
                <a:latin typeface="Verdana" charset="0"/>
                <a:cs typeface="Times New Roman" charset="0"/>
              </a:rPr>
              <a:t>A crítica ao idealismo tem como alvo os escritos de McTaggart, membro de Bloomsbury.</a:t>
            </a:r>
          </a:p>
          <a:p>
            <a:pPr marL="719138" indent="-398463" eaLnBrk="1" hangingPunct="1">
              <a:lnSpc>
                <a:spcPct val="160000"/>
              </a:lnSpc>
              <a:spcAft>
                <a:spcPct val="0"/>
              </a:spcAft>
              <a:buFont typeface="Wingdings" charset="0"/>
              <a:buChar char=""/>
            </a:pPr>
            <a:r>
              <a:rPr lang="pt-BR" sz="1800" dirty="0">
                <a:solidFill>
                  <a:schemeClr val="tx1"/>
                </a:solidFill>
                <a:latin typeface="Verdana" charset="0"/>
                <a:cs typeface="Times New Roman" charset="0"/>
              </a:rPr>
              <a:t>O idealismo foi identificado como linguagem obscura e que não resistiria a um exercício de esclarecimento de conteúdos. A arte da conversação identifica critérios para a busca de clareza na linguagem. Conceitos como amor, amizade e arte podem ser dissecados por meio de análise de significados: </a:t>
            </a:r>
            <a:r>
              <a:rPr lang="en-US" sz="1800" i="1" dirty="0">
                <a:solidFill>
                  <a:schemeClr val="tx1"/>
                </a:solidFill>
                <a:latin typeface="Verdana" panose="020B0604030504040204" pitchFamily="34" charset="0"/>
                <a:ea typeface="Verdana" panose="020B0604030504040204" pitchFamily="34" charset="0"/>
                <a:cs typeface="Times New Roman" charset="0"/>
              </a:rPr>
              <a:t>What exactly do you mean</a:t>
            </a:r>
            <a:r>
              <a:rPr lang="pt-BR" sz="1800" i="1" dirty="0">
                <a:solidFill>
                  <a:schemeClr val="tx1"/>
                </a:solidFill>
                <a:latin typeface="Verdana" panose="020B0604030504040204" pitchFamily="34" charset="0"/>
                <a:ea typeface="Verdana" panose="020B0604030504040204" pitchFamily="34" charset="0"/>
                <a:cs typeface="Times New Roman" charset="0"/>
              </a:rPr>
              <a:t>?</a:t>
            </a:r>
            <a:r>
              <a:rPr lang="pt-BR" sz="1800" dirty="0">
                <a:solidFill>
                  <a:schemeClr val="tx1"/>
                </a:solidFill>
                <a:latin typeface="Verdana" panose="020B0604030504040204" pitchFamily="34" charset="0"/>
                <a:ea typeface="Verdana" panose="020B0604030504040204" pitchFamily="34" charset="0"/>
                <a:cs typeface="Times New Roman" charset="0"/>
              </a:rPr>
              <a:t> </a:t>
            </a:r>
            <a:r>
              <a:rPr lang="pt-BR" sz="1800" dirty="0">
                <a:solidFill>
                  <a:schemeClr val="tx1"/>
                </a:solidFill>
                <a:latin typeface="Verdana" charset="0"/>
                <a:cs typeface="Times New Roman" charset="0"/>
              </a:rPr>
              <a:t>perguntavam entre si.</a:t>
            </a:r>
            <a:endParaRPr lang="pt-PT" sz="1800" dirty="0">
              <a:solidFill>
                <a:schemeClr val="tx1"/>
              </a:solidFill>
              <a:latin typeface="Verdana" charset="0"/>
            </a:endParaRPr>
          </a:p>
          <a:p>
            <a:pPr marL="719138" indent="-398463" eaLnBrk="1" hangingPunct="1">
              <a:lnSpc>
                <a:spcPct val="84000"/>
              </a:lnSpc>
            </a:pPr>
            <a:endParaRPr lang="pt-BR" sz="1700" dirty="0">
              <a:latin typeface="Franklin Gothic Book"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p>
            <a:pPr eaLnBrk="1" fontAlgn="auto" hangingPunct="1">
              <a:spcAft>
                <a:spcPts val="0"/>
              </a:spcAft>
              <a:defRPr/>
            </a:pPr>
            <a:r>
              <a:rPr lang="pt-BR" dirty="0">
                <a:solidFill>
                  <a:schemeClr val="tx2">
                    <a:satMod val="200000"/>
                  </a:schemeClr>
                </a:solidFill>
                <a:latin typeface="Verdana" pitchFamily="34" charset="0"/>
                <a:ea typeface="+mj-ea"/>
              </a:rPr>
              <a:t>O bem como uma ideia</a:t>
            </a:r>
            <a:endParaRPr lang="pt-BR" dirty="0">
              <a:ea typeface="+mj-ea"/>
            </a:endParaRPr>
          </a:p>
        </p:txBody>
      </p:sp>
      <p:sp>
        <p:nvSpPr>
          <p:cNvPr id="3" name="Espaço Reservado para Conteúdo 2"/>
          <p:cNvSpPr>
            <a:spLocks noGrp="1"/>
          </p:cNvSpPr>
          <p:nvPr>
            <p:ph idx="1"/>
          </p:nvPr>
        </p:nvSpPr>
        <p:spPr/>
        <p:txBody>
          <a:bodyPr>
            <a:normAutofit/>
          </a:bodyPr>
          <a:lstStyle/>
          <a:p>
            <a:pPr marL="449263" indent="-449263" eaLnBrk="1" hangingPunct="1">
              <a:lnSpc>
                <a:spcPct val="130000"/>
              </a:lnSpc>
            </a:pPr>
            <a:r>
              <a:rPr lang="pt-BR">
                <a:solidFill>
                  <a:schemeClr val="tx1"/>
                </a:solidFill>
                <a:latin typeface="Verdana" charset="0"/>
                <a:cs typeface="Times New Roman" charset="0"/>
              </a:rPr>
              <a:t>A refutação ao idealismo não implicava em definir termos como “bem” apenas em função de propriedades naturais como propunha o naturalismo ético.</a:t>
            </a:r>
          </a:p>
          <a:p>
            <a:pPr marL="449263" indent="-449263" eaLnBrk="1" hangingPunct="1">
              <a:lnSpc>
                <a:spcPct val="130000"/>
              </a:lnSpc>
            </a:pPr>
            <a:r>
              <a:rPr lang="pt-BR">
                <a:solidFill>
                  <a:schemeClr val="tx1"/>
                </a:solidFill>
                <a:latin typeface="Verdana" charset="0"/>
                <a:cs typeface="Times New Roman" charset="0"/>
              </a:rPr>
              <a:t>O bem não é um espírito, como o concebia o idealismo, mas ainda assim é uma ideia, distinta da realidade material e algo indefinível.</a:t>
            </a:r>
          </a:p>
          <a:p>
            <a:pPr marL="449263" indent="-449263" eaLnBrk="1" hangingPunct="1">
              <a:lnSpc>
                <a:spcPct val="130000"/>
              </a:lnSpc>
            </a:pPr>
            <a:r>
              <a:rPr lang="pt-BR">
                <a:solidFill>
                  <a:schemeClr val="tx1"/>
                </a:solidFill>
                <a:latin typeface="Verdana" charset="0"/>
                <a:cs typeface="Times New Roman" charset="0"/>
              </a:rPr>
              <a:t>Embora o bem possa ser identificado e reconhecido em experiências, os conceitos morais em si mesmos são apreendidos pela intuição.</a:t>
            </a:r>
          </a:p>
          <a:p>
            <a:pPr marL="449263" indent="-449263" eaLnBrk="1" hangingPunct="1"/>
            <a:endParaRPr lang="pt-BR">
              <a:latin typeface="Franklin Gothic Book"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eaLnBrk="1" hangingPunct="1"/>
            <a:r>
              <a:rPr lang="pt-BR">
                <a:solidFill>
                  <a:srgbClr val="1D2207"/>
                </a:solidFill>
                <a:latin typeface="Verdana" charset="0"/>
              </a:rPr>
              <a:t>Onde está o bem?</a:t>
            </a:r>
            <a:endParaRPr lang="pt-BR">
              <a:latin typeface="Franklin Gothic Book" charset="0"/>
            </a:endParaRPr>
          </a:p>
        </p:txBody>
      </p:sp>
      <p:sp>
        <p:nvSpPr>
          <p:cNvPr id="20483" name="Espaço Reservado para Conteúdo 2"/>
          <p:cNvSpPr>
            <a:spLocks noGrp="1"/>
          </p:cNvSpPr>
          <p:nvPr>
            <p:ph idx="1"/>
          </p:nvPr>
        </p:nvSpPr>
        <p:spPr>
          <a:xfrm>
            <a:off x="1806315" y="2286000"/>
            <a:ext cx="9601200" cy="3545174"/>
          </a:xfrm>
        </p:spPr>
        <p:txBody>
          <a:bodyPr/>
          <a:lstStyle/>
          <a:p>
            <a:pPr marL="377825" indent="-377825" eaLnBrk="1" hangingPunct="1">
              <a:lnSpc>
                <a:spcPct val="150000"/>
              </a:lnSpc>
              <a:spcAft>
                <a:spcPct val="0"/>
              </a:spcAft>
              <a:buFont typeface="Wingdings" charset="0"/>
              <a:buChar char=""/>
            </a:pPr>
            <a:r>
              <a:rPr lang="pt-BR" dirty="0">
                <a:latin typeface="Verdana" charset="0"/>
                <a:cs typeface="Times New Roman" charset="0"/>
              </a:rPr>
              <a:t>Moore convenceu-os do valor supremo das experiências estéticas e da amizade pessoal</a:t>
            </a:r>
          </a:p>
          <a:p>
            <a:pPr marL="377825" indent="-377825" eaLnBrk="1" hangingPunct="1">
              <a:lnSpc>
                <a:spcPct val="150000"/>
              </a:lnSpc>
              <a:spcAft>
                <a:spcPct val="0"/>
              </a:spcAft>
              <a:buNone/>
            </a:pPr>
            <a:r>
              <a:rPr lang="pt-BR" sz="2400" i="1" dirty="0">
                <a:latin typeface="Verdana" charset="0"/>
                <a:cs typeface="Times New Roman" charset="0"/>
              </a:rPr>
              <a:t>   </a:t>
            </a:r>
            <a:r>
              <a:rPr lang="pt-BR" sz="2200" dirty="0">
                <a:solidFill>
                  <a:srgbClr val="FF0000"/>
                </a:solidFill>
                <a:latin typeface="Abadi" panose="020B0604020104020204" pitchFamily="34" charset="0"/>
                <a:cs typeface="Arial" panose="020B0604020202020204" pitchFamily="34" charset="0"/>
              </a:rPr>
              <a:t>“Moore eliminou a melancolia da geração anterior, que não conseguia encontrar motivos convincentes para cumprir seu dever. Injetou novo ânimo nos debates de cunho moral, defendendo um novo argumento baseando-se na filosofia analítica de Cambridge a favor do desinteresse pelo mundo.”</a:t>
            </a:r>
            <a:r>
              <a:rPr lang="pt-PT" sz="2200" dirty="0">
                <a:solidFill>
                  <a:srgbClr val="FF0000"/>
                </a:solidFill>
                <a:latin typeface="Abadi" panose="020B0604020104020204" pitchFamily="34" charset="0"/>
                <a:cs typeface="Arial" panose="020B0604020202020204" pitchFamily="34" charset="0"/>
              </a:rPr>
              <a:t> </a:t>
            </a:r>
            <a:r>
              <a:rPr lang="pt-PT" sz="2400" dirty="0">
                <a:solidFill>
                  <a:schemeClr val="tx1"/>
                </a:solidFill>
                <a:latin typeface="Abadi" panose="020B0604020104020204" pitchFamily="34" charset="0"/>
                <a:cs typeface="Times New Roman" charset="0"/>
              </a:rPr>
              <a:t>(</a:t>
            </a:r>
            <a:r>
              <a:rPr lang="pt-BR" sz="2400" dirty="0">
                <a:solidFill>
                  <a:schemeClr val="tx1"/>
                </a:solidFill>
                <a:latin typeface="Abadi" panose="020B0604020104020204" pitchFamily="34" charset="0"/>
                <a:cs typeface="Times New Roman" charset="0"/>
              </a:rPr>
              <a:t>R. Skidelsky, Keynes)</a:t>
            </a:r>
            <a:endParaRPr lang="pt-PT" sz="2400" dirty="0">
              <a:solidFill>
                <a:schemeClr val="tx1"/>
              </a:solidFill>
              <a:latin typeface="Abadi" panose="020B0604020104020204" pitchFamily="34" charset="0"/>
              <a:cs typeface="Times New Roman" charset="0"/>
            </a:endParaRPr>
          </a:p>
          <a:p>
            <a:pPr marL="377825" indent="-377825" eaLnBrk="1" hangingPunct="1">
              <a:lnSpc>
                <a:spcPct val="150000"/>
              </a:lnSpc>
              <a:spcAft>
                <a:spcPct val="0"/>
              </a:spcAft>
              <a:buFont typeface="Franklin Gothic Book" charset="0"/>
              <a:buNone/>
            </a:pPr>
            <a:endParaRPr lang="pt-PT" sz="2400" dirty="0">
              <a:solidFill>
                <a:srgbClr val="FF0000"/>
              </a:solidFill>
              <a:latin typeface="Times New Roman" charset="0"/>
              <a:cs typeface="Times New Roman"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p>
            <a:pPr eaLnBrk="1" fontAlgn="auto" hangingPunct="1">
              <a:spcAft>
                <a:spcPts val="0"/>
              </a:spcAft>
              <a:defRPr/>
            </a:pPr>
            <a:r>
              <a:rPr lang="pt-BR" dirty="0">
                <a:solidFill>
                  <a:schemeClr val="tx2">
                    <a:satMod val="200000"/>
                  </a:schemeClr>
                </a:solidFill>
                <a:latin typeface="Verdana" pitchFamily="34" charset="0"/>
                <a:ea typeface="+mj-ea"/>
              </a:rPr>
              <a:t>Arte e amizades</a:t>
            </a:r>
            <a:endParaRPr lang="pt-BR" dirty="0">
              <a:ea typeface="+mj-ea"/>
            </a:endParaRPr>
          </a:p>
        </p:txBody>
      </p:sp>
      <p:sp>
        <p:nvSpPr>
          <p:cNvPr id="3" name="Espaço Reservado para Conteúdo 2"/>
          <p:cNvSpPr>
            <a:spLocks noGrp="1"/>
          </p:cNvSpPr>
          <p:nvPr>
            <p:ph idx="1"/>
          </p:nvPr>
        </p:nvSpPr>
        <p:spPr>
          <a:xfrm>
            <a:off x="1371600" y="1676400"/>
            <a:ext cx="9601200" cy="4538663"/>
          </a:xfrm>
        </p:spPr>
        <p:txBody>
          <a:bodyPr>
            <a:normAutofit/>
          </a:bodyPr>
          <a:lstStyle/>
          <a:p>
            <a:pPr marL="355600" indent="-355600" eaLnBrk="1" hangingPunct="1">
              <a:lnSpc>
                <a:spcPct val="130000"/>
              </a:lnSpc>
            </a:pPr>
            <a:r>
              <a:rPr lang="pt-BR">
                <a:solidFill>
                  <a:schemeClr val="tx1"/>
                </a:solidFill>
                <a:latin typeface="Verdana" charset="0"/>
                <a:cs typeface="Times New Roman" charset="0"/>
              </a:rPr>
              <a:t>Arte e relações humanas eram tudo o que importava no plano moral. Os amigos de Bloomsbury eram todos amantes da arte. Keynes se interessava por arte, embora não fosse um artista. Ao longo de sua vida deu diversas contribuições financiando artistas, colecionando obras de arte e patrocinando salas de espetáculo.</a:t>
            </a:r>
          </a:p>
          <a:p>
            <a:pPr marL="355600" indent="-355600" eaLnBrk="1" hangingPunct="1">
              <a:lnSpc>
                <a:spcPct val="130000"/>
              </a:lnSpc>
            </a:pPr>
            <a:r>
              <a:rPr lang="pt-BR">
                <a:solidFill>
                  <a:schemeClr val="tx1"/>
                </a:solidFill>
                <a:latin typeface="Verdana" charset="0"/>
                <a:cs typeface="Times New Roman" charset="0"/>
              </a:rPr>
              <a:t>Keynes viveu uma época efervescente nas artes: o impressionismo já estava assimilado e as vanguardas pós-impressionistas procuravam se firmar. Quase no fim da vida, ele se tornou </a:t>
            </a:r>
            <a:r>
              <a:rPr lang="pt-BR" i="1">
                <a:solidFill>
                  <a:schemeClr val="tx1"/>
                </a:solidFill>
                <a:latin typeface="Verdana" charset="0"/>
                <a:cs typeface="Times New Roman" charset="0"/>
              </a:rPr>
              <a:t>chairman</a:t>
            </a:r>
            <a:r>
              <a:rPr lang="pt-BR">
                <a:solidFill>
                  <a:schemeClr val="tx1"/>
                </a:solidFill>
                <a:latin typeface="Verdana" charset="0"/>
                <a:cs typeface="Times New Roman" charset="0"/>
              </a:rPr>
              <a:t> do recém inaugurado Comitê para o Estímulo à Música e Artes, que depois da II Guerra Mundial tornou-se o Conselho Britânico de Arte</a:t>
            </a:r>
            <a:r>
              <a:rPr lang="pt-PT">
                <a:solidFill>
                  <a:schemeClr val="tx1"/>
                </a:solidFill>
                <a:latin typeface="Verdana" charset="0"/>
              </a:rPr>
              <a:t>.</a:t>
            </a:r>
          </a:p>
          <a:p>
            <a:pPr marL="355600" indent="-355600" eaLnBrk="1" hangingPunct="1"/>
            <a:endParaRPr lang="pt-BR">
              <a:latin typeface="Franklin Gothic Book"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descr="Large confetti"/>
          <p:cNvSpPr>
            <a:spLocks noGrp="1" noChangeArrowheads="1"/>
          </p:cNvSpPr>
          <p:nvPr>
            <p:ph type="ctrTitle"/>
          </p:nvPr>
        </p:nvSpPr>
        <p:spPr>
          <a:xfrm>
            <a:off x="906366" y="826086"/>
            <a:ext cx="7543800" cy="1878013"/>
          </a:xfrm>
        </p:spPr>
        <p:txBody>
          <a:bodyPr rtlCol="0"/>
          <a:lstStyle/>
          <a:p>
            <a:pPr eaLnBrk="1" fontAlgn="auto" hangingPunct="1">
              <a:spcAft>
                <a:spcPts val="0"/>
              </a:spcAft>
              <a:defRPr/>
            </a:pPr>
            <a:r>
              <a:rPr lang="pt-BR" sz="3600" dirty="0">
                <a:solidFill>
                  <a:schemeClr val="tx2">
                    <a:satMod val="200000"/>
                  </a:schemeClr>
                </a:solidFill>
                <a:latin typeface="Verdana" pitchFamily="34" charset="0"/>
                <a:ea typeface="+mj-ea"/>
                <a:cs typeface="Times New Roman" pitchFamily="18" charset="0"/>
              </a:rPr>
              <a:t>John Maynard Keynes</a:t>
            </a:r>
            <a:br>
              <a:rPr lang="pt-BR" sz="3600" dirty="0">
                <a:solidFill>
                  <a:schemeClr val="tx2">
                    <a:satMod val="200000"/>
                  </a:schemeClr>
                </a:solidFill>
                <a:latin typeface="Verdana" pitchFamily="34" charset="0"/>
                <a:ea typeface="+mj-ea"/>
                <a:cs typeface="Times New Roman" pitchFamily="18" charset="0"/>
              </a:rPr>
            </a:br>
            <a:endParaRPr lang="pt-PT" sz="3600" dirty="0">
              <a:solidFill>
                <a:schemeClr val="tx2">
                  <a:satMod val="200000"/>
                </a:schemeClr>
              </a:solidFill>
              <a:latin typeface="Verdana" pitchFamily="34" charset="0"/>
              <a:ea typeface="+mj-ea"/>
              <a:cs typeface="Times New Roman" pitchFamily="18" charset="0"/>
            </a:endParaRPr>
          </a:p>
        </p:txBody>
      </p:sp>
      <p:sp>
        <p:nvSpPr>
          <p:cNvPr id="2051" name="Rectangle 3"/>
          <p:cNvSpPr>
            <a:spLocks noGrp="1" noChangeArrowheads="1"/>
          </p:cNvSpPr>
          <p:nvPr>
            <p:ph type="subTitle" idx="1"/>
          </p:nvPr>
        </p:nvSpPr>
        <p:spPr>
          <a:xfrm>
            <a:off x="2565816" y="3024752"/>
            <a:ext cx="6400800" cy="1752600"/>
          </a:xfrm>
        </p:spPr>
        <p:txBody>
          <a:bodyPr/>
          <a:lstStyle/>
          <a:p>
            <a:pPr eaLnBrk="1" hangingPunct="1">
              <a:lnSpc>
                <a:spcPct val="150000"/>
              </a:lnSpc>
              <a:spcAft>
                <a:spcPct val="0"/>
              </a:spcAft>
              <a:buFont typeface="Wingdings" charset="0"/>
              <a:buNone/>
            </a:pPr>
            <a:r>
              <a:rPr lang="pt-BR" sz="1700" dirty="0">
                <a:latin typeface="Verdana" charset="0"/>
                <a:cs typeface="Times New Roman" charset="0"/>
              </a:rPr>
              <a:t>O último representante de uma preciosa linhagem de grandes economistas britânicos que vieram a exercer profunda influência na disciplina econômica.</a:t>
            </a:r>
            <a:r>
              <a:rPr lang="pt-PT" sz="2000" dirty="0">
                <a:latin typeface="Verdana" charset="0"/>
              </a:rPr>
              <a:t>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p>
            <a:pPr eaLnBrk="1" fontAlgn="auto" hangingPunct="1">
              <a:spcAft>
                <a:spcPts val="0"/>
              </a:spcAft>
              <a:defRPr/>
            </a:pPr>
            <a:r>
              <a:rPr lang="pt-BR" dirty="0">
                <a:solidFill>
                  <a:schemeClr val="tx2">
                    <a:satMod val="200000"/>
                  </a:schemeClr>
                </a:solidFill>
                <a:latin typeface="Verdana" pitchFamily="34" charset="0"/>
                <a:ea typeface="+mj-ea"/>
              </a:rPr>
              <a:t>As amizades</a:t>
            </a:r>
            <a:endParaRPr lang="pt-BR" dirty="0">
              <a:ea typeface="+mj-ea"/>
            </a:endParaRPr>
          </a:p>
        </p:txBody>
      </p:sp>
      <p:sp>
        <p:nvSpPr>
          <p:cNvPr id="3" name="Espaço Reservado para Conteúdo 2"/>
          <p:cNvSpPr>
            <a:spLocks noGrp="1"/>
          </p:cNvSpPr>
          <p:nvPr>
            <p:ph idx="1"/>
          </p:nvPr>
        </p:nvSpPr>
        <p:spPr>
          <a:xfrm>
            <a:off x="1371600" y="1820863"/>
            <a:ext cx="9601200" cy="4046537"/>
          </a:xfrm>
        </p:spPr>
        <p:txBody>
          <a:bodyPr>
            <a:normAutofit/>
          </a:bodyPr>
          <a:lstStyle/>
          <a:p>
            <a:pPr marL="355600" indent="-355600" eaLnBrk="1" hangingPunct="1">
              <a:lnSpc>
                <a:spcPct val="140000"/>
              </a:lnSpc>
              <a:tabLst>
                <a:tab pos="355600" algn="l"/>
              </a:tabLst>
            </a:pPr>
            <a:r>
              <a:rPr lang="pt-BR" sz="1900">
                <a:solidFill>
                  <a:schemeClr val="tx1"/>
                </a:solidFill>
                <a:latin typeface="Verdana" charset="0"/>
                <a:cs typeface="Times New Roman" charset="0"/>
              </a:rPr>
              <a:t>No plano das relações humanas, a ênfase incidia em aprofundar as ligações entre amigos, pessoas presumivelmente no mesmo patamar social e cultura similar. Keynes e os que o cercavam eram rebeldes diante de qualquer padronização das relações pessoais e do tipo de prazer derivado delas.</a:t>
            </a:r>
          </a:p>
          <a:p>
            <a:pPr marL="355600" indent="-355600" eaLnBrk="1" hangingPunct="1">
              <a:lnSpc>
                <a:spcPct val="140000"/>
              </a:lnSpc>
              <a:tabLst>
                <a:tab pos="355600" algn="l"/>
              </a:tabLst>
            </a:pPr>
            <a:r>
              <a:rPr lang="pt-BR" sz="1900">
                <a:solidFill>
                  <a:schemeClr val="tx1"/>
                </a:solidFill>
                <a:latin typeface="Verdana" charset="0"/>
                <a:cs typeface="Times New Roman" charset="0"/>
              </a:rPr>
              <a:t>Não aceitavam o enquadramento nos costumes e praticavam entre eles uma certa “imoralidade”, com troca de parceiros e ligações não convencionais. O “melhor amigo” de Keynes de 1908 a 1911 foi o pintor Duncan Grant, primo de Strachey.</a:t>
            </a:r>
            <a:r>
              <a:rPr lang="pt-PT" sz="1900">
                <a:solidFill>
                  <a:schemeClr val="tx1"/>
                </a:solidFill>
                <a:latin typeface="Verdana" charset="0"/>
              </a:rPr>
              <a:t> </a:t>
            </a:r>
          </a:p>
          <a:p>
            <a:pPr marL="355600" indent="-355600" eaLnBrk="1" hangingPunct="1">
              <a:lnSpc>
                <a:spcPct val="84000"/>
              </a:lnSpc>
              <a:tabLst>
                <a:tab pos="355600" algn="l"/>
              </a:tabLst>
            </a:pPr>
            <a:endParaRPr lang="pt-BR" sz="1900">
              <a:latin typeface="Franklin Gothic Book"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ítulo 1"/>
          <p:cNvSpPr>
            <a:spLocks noGrp="1"/>
          </p:cNvSpPr>
          <p:nvPr>
            <p:ph type="title"/>
          </p:nvPr>
        </p:nvSpPr>
        <p:spPr/>
        <p:txBody>
          <a:bodyPr/>
          <a:lstStyle/>
          <a:p>
            <a:pPr eaLnBrk="1" hangingPunct="1"/>
            <a:r>
              <a:rPr lang="pt-BR">
                <a:solidFill>
                  <a:schemeClr val="tx1"/>
                </a:solidFill>
                <a:latin typeface="Verdana" charset="0"/>
                <a:cs typeface="Times New Roman" charset="0"/>
              </a:rPr>
              <a:t>Duncan Grant</a:t>
            </a:r>
            <a:endParaRPr lang="pt-BR">
              <a:latin typeface="Franklin Gothic Book" charset="0"/>
            </a:endParaRPr>
          </a:p>
        </p:txBody>
      </p:sp>
      <p:pic>
        <p:nvPicPr>
          <p:cNvPr id="23555" name="Picture 5" descr="http://www.modern-humanities.info/people/portraits/Duncan%20Grant%20(Self%20Protrai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813" y="1760538"/>
            <a:ext cx="3494087" cy="4105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556" name="Picture 7" descr="http://www.tate.org.uk/archivejourneys/bloomsburyhtml/images/duncan_maynar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1760538"/>
            <a:ext cx="3081338" cy="4143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Duncan Grant, 1885 - 1978. Artist (Self-portrai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46538" y="630238"/>
            <a:ext cx="4014787" cy="531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p>
            <a:pPr eaLnBrk="1" fontAlgn="auto" hangingPunct="1">
              <a:spcAft>
                <a:spcPts val="0"/>
              </a:spcAft>
              <a:defRPr/>
            </a:pPr>
            <a:r>
              <a:rPr lang="pt-BR" dirty="0" err="1">
                <a:solidFill>
                  <a:schemeClr val="tx2">
                    <a:satMod val="200000"/>
                  </a:schemeClr>
                </a:solidFill>
                <a:latin typeface="Verdana" pitchFamily="34" charset="0"/>
                <a:ea typeface="+mj-ea"/>
              </a:rPr>
              <a:t>Lydia</a:t>
            </a:r>
            <a:r>
              <a:rPr lang="pt-BR" dirty="0">
                <a:solidFill>
                  <a:schemeClr val="tx2">
                    <a:satMod val="200000"/>
                  </a:schemeClr>
                </a:solidFill>
                <a:latin typeface="Verdana" pitchFamily="34" charset="0"/>
                <a:ea typeface="+mj-ea"/>
              </a:rPr>
              <a:t> </a:t>
            </a:r>
            <a:r>
              <a:rPr lang="pt-BR" dirty="0" err="1">
                <a:solidFill>
                  <a:schemeClr val="tx2">
                    <a:satMod val="200000"/>
                  </a:schemeClr>
                </a:solidFill>
                <a:latin typeface="Verdana" pitchFamily="34" charset="0"/>
                <a:ea typeface="+mj-ea"/>
              </a:rPr>
              <a:t>Lopokova</a:t>
            </a:r>
            <a:endParaRPr lang="pt-BR" dirty="0">
              <a:ea typeface="+mj-ea"/>
            </a:endParaRPr>
          </a:p>
        </p:txBody>
      </p:sp>
      <p:sp>
        <p:nvSpPr>
          <p:cNvPr id="3" name="Espaço Reservado para Conteúdo 2"/>
          <p:cNvSpPr>
            <a:spLocks noGrp="1"/>
          </p:cNvSpPr>
          <p:nvPr>
            <p:ph idx="1"/>
          </p:nvPr>
        </p:nvSpPr>
        <p:spPr/>
        <p:txBody>
          <a:bodyPr>
            <a:normAutofit/>
          </a:bodyPr>
          <a:lstStyle/>
          <a:p>
            <a:pPr marL="485775" indent="-485775" eaLnBrk="1" hangingPunct="1">
              <a:lnSpc>
                <a:spcPct val="120000"/>
              </a:lnSpc>
            </a:pPr>
            <a:r>
              <a:rPr lang="pt-BR">
                <a:solidFill>
                  <a:schemeClr val="tx1"/>
                </a:solidFill>
                <a:latin typeface="Verdana" charset="0"/>
                <a:cs typeface="Times New Roman" charset="0"/>
              </a:rPr>
              <a:t>As amizades de Keynes não excluíam a capacidade de se apaixonar e ter um relacionamento feliz com a mulher certa, e ela apareceu em outubro de 1918, quando o balé de Diaghilev voltou a Londres com a peça </a:t>
            </a:r>
            <a:r>
              <a:rPr lang="pt-BR" sz="2400" i="1">
                <a:solidFill>
                  <a:schemeClr val="tx1"/>
                </a:solidFill>
                <a:latin typeface="Times New Roman" charset="0"/>
                <a:cs typeface="Times New Roman" charset="0"/>
              </a:rPr>
              <a:t>A bela Adormecida</a:t>
            </a:r>
            <a:r>
              <a:rPr lang="pt-BR">
                <a:solidFill>
                  <a:schemeClr val="tx1"/>
                </a:solidFill>
                <a:latin typeface="Verdana" charset="0"/>
                <a:cs typeface="Times New Roman" charset="0"/>
              </a:rPr>
              <a:t>, de Tchaikovsky (e em </a:t>
            </a:r>
            <a:r>
              <a:rPr lang="pt-BR" sz="2400" i="1">
                <a:solidFill>
                  <a:schemeClr val="tx1"/>
                </a:solidFill>
                <a:latin typeface="Times New Roman" charset="0"/>
                <a:cs typeface="Times New Roman" charset="0"/>
              </a:rPr>
              <a:t>The Good Homored Ladies</a:t>
            </a:r>
            <a:r>
              <a:rPr lang="pt-BR">
                <a:solidFill>
                  <a:schemeClr val="tx1"/>
                </a:solidFill>
                <a:latin typeface="Verdana" charset="0"/>
                <a:cs typeface="Times New Roman" charset="0"/>
              </a:rPr>
              <a:t>).</a:t>
            </a:r>
          </a:p>
          <a:p>
            <a:pPr marL="485775" indent="-485775" eaLnBrk="1" hangingPunct="1">
              <a:lnSpc>
                <a:spcPct val="120000"/>
              </a:lnSpc>
            </a:pPr>
            <a:r>
              <a:rPr lang="pt-BR">
                <a:solidFill>
                  <a:schemeClr val="tx1"/>
                </a:solidFill>
                <a:latin typeface="Verdana" charset="0"/>
                <a:cs typeface="Times New Roman" charset="0"/>
              </a:rPr>
              <a:t>Keynes conheceu então a bailarina Lydia Lopokova.</a:t>
            </a:r>
          </a:p>
          <a:p>
            <a:pPr marL="485775" indent="-485775" eaLnBrk="1" hangingPunct="1">
              <a:lnSpc>
                <a:spcPct val="120000"/>
              </a:lnSpc>
            </a:pPr>
            <a:r>
              <a:rPr lang="pt-BR">
                <a:solidFill>
                  <a:schemeClr val="tx1"/>
                </a:solidFill>
                <a:latin typeface="Verdana" charset="0"/>
                <a:cs typeface="Times New Roman" charset="0"/>
              </a:rPr>
              <a:t>Começou a cortejá-la em fins de 1921 e se casaram em agosto de 1925.</a:t>
            </a:r>
          </a:p>
          <a:p>
            <a:pPr marL="485775" indent="-485775" eaLnBrk="1" hangingPunct="1"/>
            <a:endParaRPr lang="pt-BR">
              <a:latin typeface="Franklin Gothic Book"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eaLnBrk="1" hangingPunct="1"/>
            <a:r>
              <a:rPr lang="pt-BR" dirty="0" err="1">
                <a:solidFill>
                  <a:srgbClr val="1D2207"/>
                </a:solidFill>
                <a:latin typeface="Verdana" charset="0"/>
              </a:rPr>
              <a:t>Lydia</a:t>
            </a:r>
            <a:r>
              <a:rPr lang="pt-BR" dirty="0">
                <a:solidFill>
                  <a:srgbClr val="1D2207"/>
                </a:solidFill>
                <a:latin typeface="Verdana" charset="0"/>
              </a:rPr>
              <a:t> </a:t>
            </a:r>
            <a:r>
              <a:rPr lang="pt-BR" dirty="0" err="1">
                <a:solidFill>
                  <a:srgbClr val="1D2207"/>
                </a:solidFill>
                <a:latin typeface="Verdana" charset="0"/>
              </a:rPr>
              <a:t>Lopokova</a:t>
            </a:r>
            <a:endParaRPr lang="pt-BR" dirty="0">
              <a:latin typeface="Franklin Gothic Book" charset="0"/>
            </a:endParaRPr>
          </a:p>
        </p:txBody>
      </p:sp>
      <p:pic>
        <p:nvPicPr>
          <p:cNvPr id="26627" name="Picture 5" descr="Lydia Lopokov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987800" y="1857375"/>
            <a:ext cx="3400425" cy="4079875"/>
          </a:xfrm>
          <a:noFill/>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p>
            <a:pPr eaLnBrk="1" fontAlgn="auto" hangingPunct="1">
              <a:spcAft>
                <a:spcPts val="0"/>
              </a:spcAft>
              <a:defRPr/>
            </a:pPr>
            <a:r>
              <a:rPr lang="pt-BR" dirty="0">
                <a:solidFill>
                  <a:schemeClr val="tx2">
                    <a:satMod val="200000"/>
                  </a:schemeClr>
                </a:solidFill>
                <a:latin typeface="Verdana" pitchFamily="34" charset="0"/>
                <a:ea typeface="+mj-ea"/>
              </a:rPr>
              <a:t>Amor ao conhecimento</a:t>
            </a:r>
            <a:endParaRPr lang="pt-BR" dirty="0">
              <a:ea typeface="+mj-ea"/>
            </a:endParaRPr>
          </a:p>
        </p:txBody>
      </p:sp>
      <p:sp>
        <p:nvSpPr>
          <p:cNvPr id="3" name="Espaço Reservado para Conteúdo 2"/>
          <p:cNvSpPr>
            <a:spLocks noGrp="1"/>
          </p:cNvSpPr>
          <p:nvPr>
            <p:ph idx="1"/>
          </p:nvPr>
        </p:nvSpPr>
        <p:spPr>
          <a:xfrm>
            <a:off x="1371600" y="1948721"/>
            <a:ext cx="9601200" cy="4223479"/>
          </a:xfrm>
        </p:spPr>
        <p:txBody>
          <a:bodyPr>
            <a:normAutofit fontScale="92500" lnSpcReduction="10000"/>
          </a:bodyPr>
          <a:lstStyle/>
          <a:p>
            <a:pPr marL="355600" indent="-355600" eaLnBrk="1" hangingPunct="1">
              <a:lnSpc>
                <a:spcPct val="150000"/>
              </a:lnSpc>
            </a:pPr>
            <a:r>
              <a:rPr lang="pt-BR" dirty="0">
                <a:solidFill>
                  <a:schemeClr val="tx1"/>
                </a:solidFill>
                <a:latin typeface="Verdana" charset="0"/>
                <a:cs typeface="Times New Roman" charset="0"/>
              </a:rPr>
              <a:t>Além de cultivar o amor no relacionamento humano e o prazer da experiência estética, Keynes adiciona a busca do conhecimento como um dos principais objetivos da boa vida.</a:t>
            </a:r>
          </a:p>
          <a:p>
            <a:pPr marL="355600" indent="-355600" eaLnBrk="1" hangingPunct="1">
              <a:lnSpc>
                <a:spcPct val="150000"/>
              </a:lnSpc>
            </a:pPr>
            <a:r>
              <a:rPr lang="pt-BR" dirty="0">
                <a:solidFill>
                  <a:schemeClr val="tx1"/>
                </a:solidFill>
                <a:latin typeface="Verdana" charset="0"/>
                <a:cs typeface="Times New Roman" charset="0"/>
              </a:rPr>
              <a:t>Esta busca significava filosofia e economia, mais a primeira do que a segunda.</a:t>
            </a:r>
          </a:p>
          <a:p>
            <a:pPr marL="355600" indent="-355600" eaLnBrk="1" hangingPunct="1">
              <a:lnSpc>
                <a:spcPct val="150000"/>
              </a:lnSpc>
            </a:pPr>
            <a:r>
              <a:rPr lang="pt-BR" dirty="0">
                <a:solidFill>
                  <a:schemeClr val="tx1"/>
                </a:solidFill>
                <a:latin typeface="Verdana" charset="0"/>
                <a:cs typeface="Times New Roman" charset="0"/>
              </a:rPr>
              <a:t>Moore dizia que as coisas mais valiosas que podemos imaginar são os estados de consciência descritos como os prazeres do relacionamento humano e da apreciação de belos objetos; Keynes acrescentou a esses dois o amor ao conhecimento</a:t>
            </a:r>
            <a:r>
              <a:rPr lang="pt-PT" dirty="0">
                <a:solidFill>
                  <a:schemeClr val="tx1"/>
                </a:solidFill>
                <a:latin typeface="Verdana" charset="0"/>
              </a:rPr>
              <a:t>.</a:t>
            </a:r>
          </a:p>
          <a:p>
            <a:pPr marL="355600" indent="-355600" eaLnBrk="1" hangingPunct="1">
              <a:lnSpc>
                <a:spcPct val="84000"/>
              </a:lnSpc>
            </a:pPr>
            <a:endParaRPr lang="pt-BR" sz="1700" dirty="0">
              <a:latin typeface="Franklin Gothic Book"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71599" y="685800"/>
            <a:ext cx="10635521" cy="1485900"/>
          </a:xfrm>
        </p:spPr>
        <p:txBody>
          <a:bodyPr rtlCol="0">
            <a:normAutofit/>
          </a:bodyPr>
          <a:lstStyle/>
          <a:p>
            <a:pPr eaLnBrk="1" fontAlgn="auto" hangingPunct="1">
              <a:spcAft>
                <a:spcPts val="0"/>
              </a:spcAft>
              <a:defRPr/>
            </a:pPr>
            <a:r>
              <a:rPr lang="pt-BR" dirty="0">
                <a:solidFill>
                  <a:schemeClr val="tx2">
                    <a:satMod val="200000"/>
                  </a:schemeClr>
                </a:solidFill>
                <a:latin typeface="Verdana" pitchFamily="34" charset="0"/>
                <a:ea typeface="+mj-ea"/>
              </a:rPr>
              <a:t>Bem individual versus bem coletivo</a:t>
            </a:r>
            <a:endParaRPr lang="pt-BR" dirty="0">
              <a:ea typeface="+mj-ea"/>
            </a:endParaRPr>
          </a:p>
        </p:txBody>
      </p:sp>
      <p:sp>
        <p:nvSpPr>
          <p:cNvPr id="3" name="Espaço Reservado para Conteúdo 2"/>
          <p:cNvSpPr>
            <a:spLocks noGrp="1"/>
          </p:cNvSpPr>
          <p:nvPr>
            <p:ph idx="1"/>
          </p:nvPr>
        </p:nvSpPr>
        <p:spPr>
          <a:xfrm>
            <a:off x="1371600" y="2286000"/>
            <a:ext cx="9601200" cy="4114800"/>
          </a:xfrm>
        </p:spPr>
        <p:txBody>
          <a:bodyPr>
            <a:normAutofit fontScale="92500" lnSpcReduction="20000"/>
          </a:bodyPr>
          <a:lstStyle/>
          <a:p>
            <a:pPr marL="355600" indent="-355600" eaLnBrk="1" hangingPunct="1">
              <a:lnSpc>
                <a:spcPct val="140000"/>
              </a:lnSpc>
            </a:pPr>
            <a:r>
              <a:rPr lang="pt-BR" dirty="0">
                <a:solidFill>
                  <a:schemeClr val="tx1"/>
                </a:solidFill>
                <a:latin typeface="Verdana" charset="0"/>
                <a:cs typeface="Times New Roman" charset="0"/>
              </a:rPr>
              <a:t>Os estados de espíritos bons e maus são anteriores às boas e más ações; no entanto, as boas ações devem reforçar bons estados de espírito.</a:t>
            </a:r>
          </a:p>
          <a:p>
            <a:pPr marL="355600" indent="-355600" eaLnBrk="1" hangingPunct="1">
              <a:lnSpc>
                <a:spcPct val="140000"/>
              </a:lnSpc>
            </a:pPr>
            <a:r>
              <a:rPr lang="pt-BR" dirty="0">
                <a:solidFill>
                  <a:schemeClr val="tx1"/>
                </a:solidFill>
                <a:latin typeface="Verdana" charset="0"/>
                <a:cs typeface="Times New Roman" charset="0"/>
              </a:rPr>
              <a:t>Se esta proposição serve para definir o que seria a boa ação no plano individual, como é possível relacionar o bem individual ao bem coletivo, como a bondade do indivíduo e a bondade do universo podem se reconciliar, ou seja, qual é a base racional para o comportamento altruísta?</a:t>
            </a:r>
          </a:p>
          <a:p>
            <a:pPr marL="355600" indent="-355600" eaLnBrk="1" hangingPunct="1">
              <a:lnSpc>
                <a:spcPct val="140000"/>
              </a:lnSpc>
            </a:pPr>
            <a:r>
              <a:rPr lang="pt-BR" dirty="0">
                <a:solidFill>
                  <a:schemeClr val="tx1"/>
                </a:solidFill>
                <a:latin typeface="Verdana" charset="0"/>
                <a:cs typeface="Times New Roman" charset="0"/>
              </a:rPr>
              <a:t>Moore não respondeu a essa questão, e, portanto, não há um critério de progresso ético em sua filosofia moral. Keynes procura suprimir esta laguna.</a:t>
            </a:r>
          </a:p>
          <a:p>
            <a:pPr marL="355600" indent="-355600" eaLnBrk="1" hangingPunct="1">
              <a:lnSpc>
                <a:spcPct val="84000"/>
              </a:lnSpc>
            </a:pPr>
            <a:endParaRPr lang="pt-BR" sz="1700" dirty="0">
              <a:latin typeface="Franklin Gothic Book"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p>
            <a:pPr eaLnBrk="1" fontAlgn="auto" hangingPunct="1">
              <a:spcAft>
                <a:spcPts val="0"/>
              </a:spcAft>
              <a:defRPr/>
            </a:pPr>
            <a:r>
              <a:rPr lang="pt-BR" dirty="0">
                <a:solidFill>
                  <a:schemeClr val="tx2">
                    <a:satMod val="200000"/>
                  </a:schemeClr>
                </a:solidFill>
                <a:latin typeface="Verdana" pitchFamily="34" charset="0"/>
                <a:ea typeface="+mj-ea"/>
              </a:rPr>
              <a:t>Beleza gerando bondade</a:t>
            </a:r>
            <a:endParaRPr lang="pt-BR" dirty="0">
              <a:ea typeface="+mj-ea"/>
            </a:endParaRPr>
          </a:p>
        </p:txBody>
      </p:sp>
      <p:sp>
        <p:nvSpPr>
          <p:cNvPr id="3" name="Espaço Reservado para Conteúdo 2"/>
          <p:cNvSpPr>
            <a:spLocks noGrp="1"/>
          </p:cNvSpPr>
          <p:nvPr>
            <p:ph idx="1"/>
          </p:nvPr>
        </p:nvSpPr>
        <p:spPr>
          <a:xfrm>
            <a:off x="1371600" y="1557337"/>
            <a:ext cx="9601200" cy="5143265"/>
          </a:xfrm>
        </p:spPr>
        <p:txBody>
          <a:bodyPr>
            <a:normAutofit fontScale="85000" lnSpcReduction="10000"/>
          </a:bodyPr>
          <a:lstStyle/>
          <a:p>
            <a:pPr marL="355600" indent="-355600" eaLnBrk="1" hangingPunct="1">
              <a:lnSpc>
                <a:spcPct val="160000"/>
              </a:lnSpc>
            </a:pPr>
            <a:r>
              <a:rPr lang="pt-BR" dirty="0">
                <a:solidFill>
                  <a:schemeClr val="tx1"/>
                </a:solidFill>
                <a:latin typeface="Verdana" charset="0"/>
                <a:cs typeface="Times New Roman" charset="0"/>
              </a:rPr>
              <a:t>Como não é possível inspeção direta do estado de espírito dos outros, não se pode concluir quais atos aumentam a bondade do universo como um todo.</a:t>
            </a:r>
          </a:p>
          <a:p>
            <a:pPr marL="355600" indent="-355600" eaLnBrk="1" hangingPunct="1">
              <a:lnSpc>
                <a:spcPct val="160000"/>
              </a:lnSpc>
            </a:pPr>
            <a:r>
              <a:rPr lang="pt-BR" dirty="0">
                <a:solidFill>
                  <a:schemeClr val="tx1"/>
                </a:solidFill>
                <a:latin typeface="Verdana" charset="0"/>
                <a:cs typeface="Times New Roman" charset="0"/>
              </a:rPr>
              <a:t>Só se pode julgar a bondade de um estado de coisas referindo-se ao tempo e a objetos da experiência.</a:t>
            </a:r>
          </a:p>
          <a:p>
            <a:pPr marL="355600" indent="-355600" eaLnBrk="1" hangingPunct="1">
              <a:lnSpc>
                <a:spcPct val="160000"/>
              </a:lnSpc>
            </a:pPr>
            <a:r>
              <a:rPr lang="pt-BR" dirty="0">
                <a:solidFill>
                  <a:schemeClr val="tx1"/>
                </a:solidFill>
                <a:latin typeface="Verdana" charset="0"/>
                <a:cs typeface="Times New Roman" charset="0"/>
              </a:rPr>
              <a:t>A totalidade é decomposta por Keynes em estados de espírito intrinsecamente bons e objetos convenientes ou desejáveis. Tais objetos não precisam ter um valor ético próprio, mas a existência deles valoriza a experiência individual.</a:t>
            </a:r>
          </a:p>
          <a:p>
            <a:pPr marL="355600" indent="-355600" eaLnBrk="1" hangingPunct="1">
              <a:lnSpc>
                <a:spcPct val="160000"/>
              </a:lnSpc>
            </a:pPr>
            <a:r>
              <a:rPr lang="pt-BR" dirty="0">
                <a:solidFill>
                  <a:schemeClr val="tx1"/>
                </a:solidFill>
                <a:latin typeface="Verdana" charset="0"/>
                <a:cs typeface="Times New Roman" charset="0"/>
              </a:rPr>
              <a:t>Melhorando a qualidade dos objetos da experiência aumenta-se a bondade ética do universo. Segue-se que a bondade aumenta por um aumento na quantidade de beleza.</a:t>
            </a:r>
            <a:r>
              <a:rPr lang="pt-PT" dirty="0">
                <a:solidFill>
                  <a:schemeClr val="tx1"/>
                </a:solidFill>
                <a:latin typeface="Verdana" charset="0"/>
              </a:rPr>
              <a:t> </a:t>
            </a:r>
          </a:p>
          <a:p>
            <a:pPr marL="355600" indent="-355600" eaLnBrk="1" hangingPunct="1">
              <a:lnSpc>
                <a:spcPct val="84000"/>
              </a:lnSpc>
            </a:pPr>
            <a:endParaRPr lang="pt-BR" sz="1700" dirty="0">
              <a:latin typeface="Franklin Gothic Book"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p>
            <a:pPr eaLnBrk="1" fontAlgn="auto" hangingPunct="1">
              <a:spcAft>
                <a:spcPts val="0"/>
              </a:spcAft>
              <a:defRPr/>
            </a:pPr>
            <a:r>
              <a:rPr lang="pt-BR" dirty="0">
                <a:solidFill>
                  <a:schemeClr val="tx2">
                    <a:satMod val="200000"/>
                  </a:schemeClr>
                </a:solidFill>
                <a:latin typeface="Verdana" pitchFamily="34" charset="0"/>
                <a:ea typeface="+mj-ea"/>
              </a:rPr>
              <a:t>Aumentar a beleza do mundo</a:t>
            </a:r>
            <a:endParaRPr lang="pt-BR" dirty="0">
              <a:ea typeface="+mj-ea"/>
            </a:endParaRPr>
          </a:p>
        </p:txBody>
      </p:sp>
      <p:sp>
        <p:nvSpPr>
          <p:cNvPr id="3" name="Espaço Reservado para Conteúdo 2"/>
          <p:cNvSpPr>
            <a:spLocks noGrp="1"/>
          </p:cNvSpPr>
          <p:nvPr>
            <p:ph idx="1"/>
          </p:nvPr>
        </p:nvSpPr>
        <p:spPr>
          <a:xfrm>
            <a:off x="1371600" y="1963738"/>
            <a:ext cx="9601200" cy="3903662"/>
          </a:xfrm>
        </p:spPr>
        <p:txBody>
          <a:bodyPr>
            <a:normAutofit/>
          </a:bodyPr>
          <a:lstStyle/>
          <a:p>
            <a:pPr marL="355600" indent="-355600" eaLnBrk="1" hangingPunct="1">
              <a:lnSpc>
                <a:spcPct val="130000"/>
              </a:lnSpc>
            </a:pPr>
            <a:r>
              <a:rPr lang="pt-BR" sz="1900">
                <a:solidFill>
                  <a:schemeClr val="tx1"/>
                </a:solidFill>
                <a:latin typeface="Verdana" charset="0"/>
                <a:cs typeface="Times New Roman" charset="0"/>
              </a:rPr>
              <a:t>Esta ideia sempre perseguira Keynes, quer como filantropo, quer como colecionador de pinturas ou construtor do Teatro das Artes de Cambridge.</a:t>
            </a:r>
          </a:p>
          <a:p>
            <a:pPr marL="355600" indent="-355600" eaLnBrk="1" hangingPunct="1">
              <a:lnSpc>
                <a:spcPct val="130000"/>
              </a:lnSpc>
            </a:pPr>
            <a:r>
              <a:rPr lang="pt-BR" sz="1900">
                <a:solidFill>
                  <a:schemeClr val="tx1"/>
                </a:solidFill>
                <a:latin typeface="Verdana" charset="0"/>
                <a:cs typeface="Times New Roman" charset="0"/>
              </a:rPr>
              <a:t>Depois, quando passou a defender um programa de investimento público como saída da recessão, pensava que os gastos do governo poderiam ser canalizados para dotar as cidades da Grã-Bretanha de belos jardins e esculturas.</a:t>
            </a:r>
          </a:p>
          <a:p>
            <a:pPr marL="355600" indent="-355600" eaLnBrk="1" hangingPunct="1">
              <a:lnSpc>
                <a:spcPct val="130000"/>
              </a:lnSpc>
            </a:pPr>
            <a:r>
              <a:rPr lang="pt-BR" sz="1900">
                <a:solidFill>
                  <a:schemeClr val="tx1"/>
                </a:solidFill>
                <a:latin typeface="Verdana" charset="0"/>
                <a:cs typeface="Times New Roman" charset="0"/>
              </a:rPr>
              <a:t>Keynes também imaginou que se poderia elevar os padrões da educação e do conforto visando a melhoria da inteligência, da sensibilidade e boa aparência da população, e com isso da bondade coletiva.</a:t>
            </a:r>
            <a:r>
              <a:rPr lang="pt-PT" sz="1900">
                <a:solidFill>
                  <a:schemeClr val="tx1"/>
                </a:solidFill>
                <a:latin typeface="Verdana" charset="0"/>
              </a:rPr>
              <a:t> </a:t>
            </a:r>
          </a:p>
          <a:p>
            <a:pPr marL="355600" indent="-355600" eaLnBrk="1" hangingPunct="1">
              <a:lnSpc>
                <a:spcPct val="84000"/>
              </a:lnSpc>
            </a:pPr>
            <a:endParaRPr lang="pt-BR" sz="1900">
              <a:latin typeface="Franklin Gothic Book"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71600" y="341026"/>
            <a:ext cx="9601200" cy="1485900"/>
          </a:xfrm>
        </p:spPr>
        <p:txBody>
          <a:bodyPr>
            <a:normAutofit/>
          </a:bodyPr>
          <a:lstStyle/>
          <a:p>
            <a:pPr eaLnBrk="1" hangingPunct="1"/>
            <a:r>
              <a:rPr lang="pt-BR" dirty="0">
                <a:solidFill>
                  <a:srgbClr val="1D2207"/>
                </a:solidFill>
                <a:latin typeface="Verdana" charset="0"/>
              </a:rPr>
              <a:t>Relação de Moore com o estudo de Keynes em probabilidade</a:t>
            </a:r>
            <a:endParaRPr lang="pt-BR" dirty="0">
              <a:latin typeface="Franklin Gothic Book" charset="0"/>
            </a:endParaRPr>
          </a:p>
        </p:txBody>
      </p:sp>
      <p:sp>
        <p:nvSpPr>
          <p:cNvPr id="3" name="Espaço Reservado para Conteúdo 2"/>
          <p:cNvSpPr>
            <a:spLocks noGrp="1"/>
          </p:cNvSpPr>
          <p:nvPr>
            <p:ph idx="1"/>
          </p:nvPr>
        </p:nvSpPr>
        <p:spPr>
          <a:xfrm>
            <a:off x="1371600" y="1826926"/>
            <a:ext cx="9601200" cy="4848512"/>
          </a:xfrm>
        </p:spPr>
        <p:txBody>
          <a:bodyPr>
            <a:normAutofit/>
          </a:bodyPr>
          <a:lstStyle/>
          <a:p>
            <a:pPr marL="355600" indent="-355600" eaLnBrk="1" hangingPunct="1">
              <a:lnSpc>
                <a:spcPct val="140000"/>
              </a:lnSpc>
            </a:pPr>
            <a:r>
              <a:rPr lang="pt-BR" sz="1800" dirty="0">
                <a:solidFill>
                  <a:schemeClr val="tx1"/>
                </a:solidFill>
                <a:latin typeface="Verdana" charset="0"/>
                <a:cs typeface="Times New Roman" charset="0"/>
              </a:rPr>
              <a:t>Moore dizia que devemos proceder de modo a produzir a maior quantidade possível de bem no universo. Mas conhecemos apenas a probabilidade dos efeitos de nossos atos.</a:t>
            </a:r>
          </a:p>
          <a:p>
            <a:pPr marL="355600" indent="-355600" eaLnBrk="1" hangingPunct="1">
              <a:lnSpc>
                <a:spcPct val="140000"/>
              </a:lnSpc>
            </a:pPr>
            <a:r>
              <a:rPr lang="pt-BR" sz="1800" dirty="0">
                <a:solidFill>
                  <a:schemeClr val="tx1"/>
                </a:solidFill>
                <a:latin typeface="Verdana" charset="0"/>
                <a:cs typeface="Times New Roman" charset="0"/>
              </a:rPr>
              <a:t>Moore achava que homens e mulheres deveriam se contentar em seguir preceitos morais amplamente aceitos e praticados.</a:t>
            </a:r>
          </a:p>
          <a:p>
            <a:pPr marL="355600" indent="-355600" eaLnBrk="1" hangingPunct="1">
              <a:lnSpc>
                <a:spcPct val="140000"/>
              </a:lnSpc>
            </a:pPr>
            <a:r>
              <a:rPr lang="pt-BR" sz="1800" dirty="0">
                <a:solidFill>
                  <a:schemeClr val="tx1"/>
                </a:solidFill>
                <a:latin typeface="Verdana" charset="0"/>
                <a:cs typeface="Times New Roman" charset="0"/>
              </a:rPr>
              <a:t>Keynes vislumbrou no campo da probabilidade a base racional para julgamentos individuais. Para ele, Moore confundia probabilidade com frequência relativa de ocorrências. Não sabemos se o bem no futuro próximo não será excedido pelo mal num futuro mais distante, mas basta que não tenhamos motivos para crer que todo bem imediato que possamos alcançar seja destruído pela consequência mais remota. </a:t>
            </a:r>
            <a:endParaRPr lang="pt-PT" sz="1800" dirty="0">
              <a:solidFill>
                <a:schemeClr val="tx1"/>
              </a:solidFill>
              <a:latin typeface="Verdana" charset="0"/>
              <a:cs typeface="Times New Roman" charset="0"/>
            </a:endParaRPr>
          </a:p>
          <a:p>
            <a:pPr marL="355600" indent="-355600" eaLnBrk="1" hangingPunct="1">
              <a:lnSpc>
                <a:spcPct val="74000"/>
              </a:lnSpc>
            </a:pPr>
            <a:endParaRPr lang="pt-BR" sz="1700" dirty="0">
              <a:latin typeface="Franklin Gothic Book"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descr="Large confetti"/>
          <p:cNvSpPr>
            <a:spLocks noGrp="1" noChangeArrowheads="1"/>
          </p:cNvSpPr>
          <p:nvPr>
            <p:ph type="title"/>
          </p:nvPr>
        </p:nvSpPr>
        <p:spPr>
          <a:xfrm>
            <a:off x="891915" y="401299"/>
            <a:ext cx="7772400" cy="1143000"/>
          </a:xfrm>
        </p:spPr>
        <p:txBody>
          <a:bodyPr rtlCol="0"/>
          <a:lstStyle/>
          <a:p>
            <a:pPr eaLnBrk="1" fontAlgn="auto" hangingPunct="1">
              <a:spcAft>
                <a:spcPts val="0"/>
              </a:spcAft>
              <a:defRPr/>
            </a:pPr>
            <a:r>
              <a:rPr lang="pt-BR" dirty="0">
                <a:solidFill>
                  <a:schemeClr val="tx2">
                    <a:satMod val="200000"/>
                  </a:schemeClr>
                </a:solidFill>
                <a:latin typeface="Verdana" pitchFamily="34" charset="0"/>
                <a:ea typeface="+mj-ea"/>
              </a:rPr>
              <a:t>A hegemonia de Keynes</a:t>
            </a:r>
            <a:endParaRPr lang="pt-PT" dirty="0">
              <a:solidFill>
                <a:schemeClr val="tx2">
                  <a:satMod val="200000"/>
                </a:schemeClr>
              </a:solidFill>
              <a:latin typeface="Verdana" pitchFamily="34" charset="0"/>
              <a:ea typeface="+mj-ea"/>
            </a:endParaRPr>
          </a:p>
        </p:txBody>
      </p:sp>
      <p:sp>
        <p:nvSpPr>
          <p:cNvPr id="12291" name="Rectangle 4"/>
          <p:cNvSpPr>
            <a:spLocks noGrp="1" noChangeArrowheads="1"/>
          </p:cNvSpPr>
          <p:nvPr>
            <p:ph type="body" sz="half" idx="2"/>
          </p:nvPr>
        </p:nvSpPr>
        <p:spPr>
          <a:xfrm>
            <a:off x="1004342" y="1905000"/>
            <a:ext cx="9953468" cy="4191000"/>
          </a:xfrm>
        </p:spPr>
        <p:txBody>
          <a:bodyPr/>
          <a:lstStyle/>
          <a:p>
            <a:pPr eaLnBrk="1" hangingPunct="1">
              <a:lnSpc>
                <a:spcPct val="120000"/>
              </a:lnSpc>
            </a:pPr>
            <a:r>
              <a:rPr lang="pt-BR" sz="2200" dirty="0">
                <a:latin typeface="Verdana" charset="0"/>
                <a:cs typeface="Times New Roman" charset="0"/>
              </a:rPr>
              <a:t>Se até os anos 1930 o mundo de língua inglesa foi dominado no campo do pensamento econômico pelas ideias de Marshall, desta década até os anos 1960 a posição ocupada por Keynes na academia era inigualável e, até hoje, ele permanece no centro das atenções mesmo que crescentemente também como alvo de críticas.</a:t>
            </a:r>
            <a:r>
              <a:rPr lang="pt-PT" sz="2200" dirty="0">
                <a:latin typeface="Verdana" charset="0"/>
              </a:rPr>
              <a:t>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ítulo 1"/>
          <p:cNvSpPr>
            <a:spLocks noGrp="1"/>
          </p:cNvSpPr>
          <p:nvPr>
            <p:ph type="title"/>
          </p:nvPr>
        </p:nvSpPr>
        <p:spPr/>
        <p:txBody>
          <a:bodyPr/>
          <a:lstStyle/>
          <a:p>
            <a:pPr eaLnBrk="1" hangingPunct="1"/>
            <a:r>
              <a:rPr lang="pt-BR">
                <a:solidFill>
                  <a:schemeClr val="tx1"/>
                </a:solidFill>
                <a:latin typeface="Verdana" charset="0"/>
                <a:cs typeface="Times New Roman" charset="0"/>
              </a:rPr>
              <a:t>Conhecimento probabilístico</a:t>
            </a:r>
            <a:endParaRPr lang="pt-BR">
              <a:solidFill>
                <a:schemeClr val="tx1"/>
              </a:solidFill>
              <a:latin typeface="Franklin Gothic Book" charset="0"/>
            </a:endParaRPr>
          </a:p>
        </p:txBody>
      </p:sp>
      <p:sp>
        <p:nvSpPr>
          <p:cNvPr id="32771" name="Espaço Reservado para Conteúdo 2"/>
          <p:cNvSpPr>
            <a:spLocks noGrp="1"/>
          </p:cNvSpPr>
          <p:nvPr>
            <p:ph idx="1"/>
          </p:nvPr>
        </p:nvSpPr>
        <p:spPr/>
        <p:txBody>
          <a:bodyPr/>
          <a:lstStyle/>
          <a:p>
            <a:pPr eaLnBrk="1" hangingPunct="1">
              <a:lnSpc>
                <a:spcPct val="120000"/>
              </a:lnSpc>
            </a:pPr>
            <a:r>
              <a:rPr lang="pt-BR">
                <a:solidFill>
                  <a:schemeClr val="tx1"/>
                </a:solidFill>
                <a:latin typeface="Verdana" charset="0"/>
                <a:cs typeface="Times New Roman" charset="0"/>
              </a:rPr>
              <a:t>Tem a ver com a influência das informações sobre as conclusões. </a:t>
            </a:r>
          </a:p>
          <a:p>
            <a:pPr eaLnBrk="1" hangingPunct="1">
              <a:lnSpc>
                <a:spcPct val="120000"/>
              </a:lnSpc>
            </a:pPr>
            <a:r>
              <a:rPr lang="pt-BR">
                <a:solidFill>
                  <a:schemeClr val="tx1"/>
                </a:solidFill>
                <a:latin typeface="Verdana" charset="0"/>
                <a:cs typeface="Times New Roman" charset="0"/>
              </a:rPr>
              <a:t>A tese sobre probabilidade foi o resultado desta percepção.</a:t>
            </a:r>
            <a:r>
              <a:rPr lang="pt-PT">
                <a:solidFill>
                  <a:schemeClr val="tx1"/>
                </a:solidFill>
                <a:latin typeface="Verdana" charset="0"/>
              </a:rPr>
              <a:t>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ítulo 1"/>
          <p:cNvSpPr>
            <a:spLocks noGrp="1"/>
          </p:cNvSpPr>
          <p:nvPr>
            <p:ph type="title"/>
          </p:nvPr>
        </p:nvSpPr>
        <p:spPr/>
        <p:txBody>
          <a:bodyPr/>
          <a:lstStyle/>
          <a:p>
            <a:pPr eaLnBrk="1" hangingPunct="1"/>
            <a:r>
              <a:rPr lang="pt-BR">
                <a:solidFill>
                  <a:schemeClr val="tx1"/>
                </a:solidFill>
                <a:latin typeface="Franklin Gothic Book" charset="0"/>
              </a:rPr>
              <a:t>Nas palavras de Keynes:</a:t>
            </a:r>
          </a:p>
        </p:txBody>
      </p:sp>
      <p:sp>
        <p:nvSpPr>
          <p:cNvPr id="33795" name="Espaço Reservado para Conteúdo 2"/>
          <p:cNvSpPr>
            <a:spLocks noGrp="1"/>
          </p:cNvSpPr>
          <p:nvPr>
            <p:ph idx="1"/>
          </p:nvPr>
        </p:nvSpPr>
        <p:spPr/>
        <p:txBody>
          <a:bodyPr/>
          <a:lstStyle/>
          <a:p>
            <a:pPr algn="just" eaLnBrk="1" hangingPunct="1">
              <a:lnSpc>
                <a:spcPct val="150000"/>
              </a:lnSpc>
              <a:buFont typeface="Franklin Gothic Book" charset="0"/>
              <a:buNone/>
            </a:pPr>
            <a:r>
              <a:rPr lang="pt-BR" sz="2400" i="1" dirty="0">
                <a:latin typeface="Arial" panose="020B0604020202020204" pitchFamily="34" charset="0"/>
                <a:cs typeface="Arial" panose="020B0604020202020204" pitchFamily="34" charset="0"/>
              </a:rPr>
              <a:t>    </a:t>
            </a:r>
            <a:r>
              <a:rPr lang="pt-BR" sz="2400" dirty="0">
                <a:solidFill>
                  <a:srgbClr val="FF0000"/>
                </a:solidFill>
                <a:latin typeface="Abadi" panose="020B0604020104020204" pitchFamily="34" charset="0"/>
                <a:cs typeface="Arial" panose="020B0604020202020204" pitchFamily="34" charset="0"/>
              </a:rPr>
              <a:t>“O fato de que dependemos em última instância da intuição não nos leva a supor que nossas conclusões não estão, portanto, embasadas na razão, ou que elas são tão subjetivas na validação quanto o são na origem.” </a:t>
            </a:r>
          </a:p>
          <a:p>
            <a:pPr algn="r" eaLnBrk="1" hangingPunct="1">
              <a:buNone/>
            </a:pPr>
            <a:r>
              <a:rPr lang="pt-BR" sz="2400" dirty="0">
                <a:latin typeface="Abadi" panose="020B0604020104020204" pitchFamily="34" charset="0"/>
                <a:cs typeface="Times New Roman" panose="02020603050405020304" pitchFamily="18" charset="0"/>
              </a:rPr>
              <a:t>     </a:t>
            </a:r>
            <a:r>
              <a:rPr lang="pt-BR" sz="2400" dirty="0">
                <a:solidFill>
                  <a:schemeClr val="tx1"/>
                </a:solidFill>
                <a:latin typeface="Abadi" panose="020B0604020104020204" pitchFamily="34" charset="0"/>
                <a:cs typeface="Times New Roman" panose="02020603050405020304" pitchFamily="18" charset="0"/>
              </a:rPr>
              <a:t>(Keynes. Apud. Athol </a:t>
            </a:r>
            <a:r>
              <a:rPr lang="pt-BR" sz="2400" dirty="0" err="1">
                <a:solidFill>
                  <a:schemeClr val="tx1"/>
                </a:solidFill>
                <a:latin typeface="Abadi" panose="020B0604020104020204" pitchFamily="34" charset="0"/>
                <a:cs typeface="Times New Roman" panose="02020603050405020304" pitchFamily="18" charset="0"/>
              </a:rPr>
              <a:t>Fitzgibbons</a:t>
            </a:r>
            <a:r>
              <a:rPr lang="pt-BR" sz="2400" i="1" dirty="0">
                <a:solidFill>
                  <a:schemeClr val="tx1"/>
                </a:solidFill>
                <a:latin typeface="Abadi" panose="020B0604020104020204" pitchFamily="34" charset="0"/>
                <a:cs typeface="Times New Roman" panose="02020603050405020304" pitchFamily="18" charset="0"/>
              </a:rPr>
              <a:t>, </a:t>
            </a:r>
            <a:r>
              <a:rPr lang="pt-BR" sz="2400" i="1" dirty="0" err="1">
                <a:solidFill>
                  <a:schemeClr val="tx1"/>
                </a:solidFill>
                <a:latin typeface="Abadi" panose="020B0604020104020204" pitchFamily="34" charset="0"/>
                <a:cs typeface="Times New Roman" panose="02020603050405020304" pitchFamily="18" charset="0"/>
              </a:rPr>
              <a:t>Keynes’s</a:t>
            </a:r>
            <a:r>
              <a:rPr lang="pt-BR" sz="2400" i="1" dirty="0">
                <a:solidFill>
                  <a:schemeClr val="tx1"/>
                </a:solidFill>
                <a:latin typeface="Abadi" panose="020B0604020104020204" pitchFamily="34" charset="0"/>
                <a:cs typeface="Times New Roman" panose="02020603050405020304" pitchFamily="18" charset="0"/>
              </a:rPr>
              <a:t> Vision</a:t>
            </a:r>
            <a:r>
              <a:rPr lang="pt-BR" sz="2400" dirty="0">
                <a:solidFill>
                  <a:schemeClr val="tx1"/>
                </a:solidFill>
                <a:latin typeface="Abadi" panose="020B0604020104020204" pitchFamily="34" charset="0"/>
                <a:cs typeface="Times New Roman" panose="02020603050405020304" pitchFamily="18" charset="0"/>
              </a:rPr>
              <a:t>)</a:t>
            </a:r>
          </a:p>
          <a:p>
            <a:pPr algn="r" eaLnBrk="1" hangingPunct="1">
              <a:buFont typeface="Franklin Gothic Book" charset="0"/>
              <a:buNone/>
            </a:pPr>
            <a:endParaRPr lang="pt-BR" sz="2400" dirty="0">
              <a:latin typeface="Abadi" panose="020B0604020104020204" pitchFamily="34" charset="0"/>
              <a:cs typeface="Times New Roman" panose="02020603050405020304" pitchFamily="18" charset="0"/>
            </a:endParaRPr>
          </a:p>
          <a:p>
            <a:pPr eaLnBrk="1" hangingPunct="1"/>
            <a:endParaRPr lang="pt-BR" dirty="0">
              <a:latin typeface="Franklin Gothic Book"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p>
            <a:pPr eaLnBrk="1" fontAlgn="auto" hangingPunct="1">
              <a:spcAft>
                <a:spcPts val="0"/>
              </a:spcAft>
              <a:defRPr/>
            </a:pPr>
            <a:r>
              <a:rPr lang="pt-BR" dirty="0">
                <a:solidFill>
                  <a:schemeClr val="tx1">
                    <a:lumMod val="75000"/>
                    <a:lumOff val="25000"/>
                  </a:schemeClr>
                </a:solidFill>
                <a:ea typeface="+mj-ea"/>
              </a:rPr>
              <a:t>De Keynes:</a:t>
            </a:r>
            <a:br>
              <a:rPr lang="pt-BR" dirty="0">
                <a:solidFill>
                  <a:schemeClr val="tx1">
                    <a:lumMod val="75000"/>
                    <a:lumOff val="25000"/>
                  </a:schemeClr>
                </a:solidFill>
                <a:ea typeface="+mj-ea"/>
              </a:rPr>
            </a:br>
            <a:endParaRPr lang="pt-BR" dirty="0">
              <a:ea typeface="+mj-ea"/>
            </a:endParaRPr>
          </a:p>
        </p:txBody>
      </p:sp>
      <p:sp>
        <p:nvSpPr>
          <p:cNvPr id="3" name="Espaço Reservado para Conteúdo 2"/>
          <p:cNvSpPr>
            <a:spLocks noGrp="1"/>
          </p:cNvSpPr>
          <p:nvPr>
            <p:ph idx="1"/>
          </p:nvPr>
        </p:nvSpPr>
        <p:spPr>
          <a:xfrm>
            <a:off x="1219200" y="1761344"/>
            <a:ext cx="9601200" cy="3581400"/>
          </a:xfrm>
        </p:spPr>
        <p:txBody>
          <a:bodyPr>
            <a:normAutofit/>
          </a:bodyPr>
          <a:lstStyle/>
          <a:p>
            <a:pPr marL="0" indent="0" algn="just" eaLnBrk="1" hangingPunct="1">
              <a:lnSpc>
                <a:spcPct val="150000"/>
              </a:lnSpc>
              <a:buFont typeface="Franklin Gothic Book" charset="0"/>
              <a:buNone/>
            </a:pPr>
            <a:r>
              <a:rPr lang="pt-BR" sz="2400" dirty="0">
                <a:solidFill>
                  <a:srgbClr val="FF0000"/>
                </a:solidFill>
                <a:latin typeface="Abadi" panose="020B0604020104020204" pitchFamily="34" charset="0"/>
                <a:cs typeface="Arial" panose="020B0604020202020204" pitchFamily="34" charset="0"/>
              </a:rPr>
              <a:t>“Um argumento é mais provável que outro (i.e. próximo da certeza) do mesmo modo que  podemos descrever um objeto como mais </a:t>
            </a:r>
            <a:r>
              <a:rPr lang="pt-BR" sz="2400" dirty="0" err="1">
                <a:solidFill>
                  <a:srgbClr val="FF0000"/>
                </a:solidFill>
                <a:latin typeface="Abadi" panose="020B0604020104020204" pitchFamily="34" charset="0"/>
                <a:cs typeface="Arial" panose="020B0604020202020204" pitchFamily="34" charset="0"/>
              </a:rPr>
              <a:t>semelhan-te</a:t>
            </a:r>
            <a:r>
              <a:rPr lang="pt-BR" sz="2400" dirty="0">
                <a:solidFill>
                  <a:srgbClr val="FF0000"/>
                </a:solidFill>
                <a:latin typeface="Abadi" panose="020B0604020104020204" pitchFamily="34" charset="0"/>
                <a:cs typeface="Arial" panose="020B0604020202020204" pitchFamily="34" charset="0"/>
              </a:rPr>
              <a:t> a um objeto padrão de comparação.”</a:t>
            </a:r>
          </a:p>
          <a:p>
            <a:pPr marL="0" indent="0" algn="r" eaLnBrk="1" hangingPunct="1">
              <a:lnSpc>
                <a:spcPct val="150000"/>
              </a:lnSpc>
              <a:buFont typeface="Franklin Gothic Book" charset="0"/>
              <a:buNone/>
            </a:pPr>
            <a:r>
              <a:rPr lang="pt-BR" i="1" dirty="0">
                <a:latin typeface="Abadi" panose="020B0604020104020204" pitchFamily="34" charset="0"/>
                <a:cs typeface="Times New Roman" charset="0"/>
              </a:rPr>
              <a:t> </a:t>
            </a:r>
            <a:r>
              <a:rPr lang="pt-BR" sz="2400" dirty="0">
                <a:latin typeface="Abadi" panose="020B0604020104020204" pitchFamily="34" charset="0"/>
                <a:cs typeface="Times New Roman" panose="02020603050405020304" pitchFamily="18" charset="0"/>
              </a:rPr>
              <a:t>(</a:t>
            </a:r>
            <a:r>
              <a:rPr lang="pt-BR" sz="2400" i="1" dirty="0">
                <a:latin typeface="Abadi" panose="020B0604020104020204" pitchFamily="34" charset="0"/>
                <a:cs typeface="Times New Roman" panose="02020603050405020304" pitchFamily="18" charset="0"/>
              </a:rPr>
              <a:t>idem</a:t>
            </a:r>
            <a:r>
              <a:rPr lang="pt-BR" sz="2400" dirty="0">
                <a:latin typeface="Abadi" panose="020B0604020104020204" pitchFamily="34" charset="0"/>
                <a:cs typeface="Times New Roman" panose="02020603050405020304" pitchFamily="18" charset="0"/>
              </a:rPr>
              <a:t>)</a:t>
            </a:r>
          </a:p>
          <a:p>
            <a:pPr marL="0" indent="0" eaLnBrk="1" hangingPunct="1"/>
            <a:endParaRPr lang="pt-BR" dirty="0">
              <a:latin typeface="Franklin Gothic Book"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p>
            <a:pPr eaLnBrk="1" fontAlgn="auto" hangingPunct="1">
              <a:spcAft>
                <a:spcPts val="0"/>
              </a:spcAft>
              <a:defRPr/>
            </a:pPr>
            <a:r>
              <a:rPr lang="pt-BR" dirty="0">
                <a:solidFill>
                  <a:schemeClr val="tx1">
                    <a:lumMod val="75000"/>
                    <a:lumOff val="25000"/>
                  </a:schemeClr>
                </a:solidFill>
                <a:ea typeface="+mj-ea"/>
              </a:rPr>
              <a:t>Base intuitiva dos julgamentos</a:t>
            </a:r>
            <a:endParaRPr lang="pt-BR" dirty="0">
              <a:ea typeface="+mj-ea"/>
            </a:endParaRPr>
          </a:p>
        </p:txBody>
      </p:sp>
      <p:sp>
        <p:nvSpPr>
          <p:cNvPr id="35843" name="Espaço Reservado para Conteúdo 2"/>
          <p:cNvSpPr>
            <a:spLocks noGrp="1"/>
          </p:cNvSpPr>
          <p:nvPr>
            <p:ph idx="1"/>
          </p:nvPr>
        </p:nvSpPr>
        <p:spPr>
          <a:xfrm>
            <a:off x="1219200" y="1428750"/>
            <a:ext cx="10260767" cy="4899702"/>
          </a:xfrm>
        </p:spPr>
        <p:txBody>
          <a:bodyPr/>
          <a:lstStyle/>
          <a:p>
            <a:pPr eaLnBrk="1" hangingPunct="1">
              <a:lnSpc>
                <a:spcPct val="110000"/>
              </a:lnSpc>
            </a:pPr>
            <a:r>
              <a:rPr lang="pt-BR" sz="2400" dirty="0">
                <a:solidFill>
                  <a:schemeClr val="tx1"/>
                </a:solidFill>
                <a:latin typeface="Franklin Gothic Book" charset="0"/>
              </a:rPr>
              <a:t>Para o economista de Cambridge, a base para julgamentos de similaridade e de probabilidade é intuitiva, contudo é também uma base real. A mente trabalha com uma intuição que a experiência sugere ser racional. Com efeito, enquanto na teoria frequencialista da probabilidade esta é conhecida após o evento, na teoria lógica da probabilidade tal conceito é tido como relação lógica. </a:t>
            </a:r>
          </a:p>
          <a:p>
            <a:pPr eaLnBrk="1" hangingPunct="1">
              <a:lnSpc>
                <a:spcPct val="110000"/>
              </a:lnSpc>
            </a:pPr>
            <a:r>
              <a:rPr lang="pt-BR" sz="2400" dirty="0">
                <a:solidFill>
                  <a:schemeClr val="tx1"/>
                </a:solidFill>
                <a:latin typeface="Franklin Gothic Book" charset="0"/>
              </a:rPr>
              <a:t>No âmbito da lógica dedutiva tradicional, as categorias de deduções são corretas ou falsas. Entretanto, Keynes aponta para uma lógica ampliada que lida com as categorias de conhecimento, ignorância e crença racional. Ele estuda as bases objetivas das crenças e nesse sentido elas não são subjetivas. Intuição e julgamento são </a:t>
            </a:r>
            <a:r>
              <a:rPr lang="pt-BR" sz="2400" i="1" dirty="0">
                <a:solidFill>
                  <a:schemeClr val="tx1"/>
                </a:solidFill>
                <a:latin typeface="Franklin Gothic Book" charset="0"/>
              </a:rPr>
              <a:t>epifenômenos </a:t>
            </a:r>
            <a:r>
              <a:rPr lang="pt-BR" sz="2400" dirty="0">
                <a:solidFill>
                  <a:schemeClr val="tx1"/>
                </a:solidFill>
                <a:latin typeface="Franklin Gothic Book" charset="0"/>
              </a:rPr>
              <a:t>fora do alcance da análise científica, e portanto a teoria lógica da probabilidade desafia o método científico tradicional.</a:t>
            </a:r>
          </a:p>
          <a:p>
            <a:pPr eaLnBrk="1" hangingPunct="1"/>
            <a:endParaRPr lang="pt-BR" dirty="0">
              <a:latin typeface="Franklin Gothic Book"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ítulo 1"/>
          <p:cNvSpPr>
            <a:spLocks noGrp="1"/>
          </p:cNvSpPr>
          <p:nvPr>
            <p:ph type="title"/>
          </p:nvPr>
        </p:nvSpPr>
        <p:spPr/>
        <p:txBody>
          <a:bodyPr/>
          <a:lstStyle/>
          <a:p>
            <a:pPr eaLnBrk="1" hangingPunct="1">
              <a:lnSpc>
                <a:spcPct val="100000"/>
              </a:lnSpc>
            </a:pPr>
            <a:r>
              <a:rPr lang="pt-BR" sz="2800" dirty="0">
                <a:solidFill>
                  <a:schemeClr val="tx1"/>
                </a:solidFill>
                <a:latin typeface="Franklin Gothic Book" charset="0"/>
              </a:rPr>
              <a:t>Também em Keynes os julgamentos de probabilidade e julgamentos de valor têm o mesmo </a:t>
            </a:r>
            <a:r>
              <a:rPr lang="pt-BR" sz="2800" i="1" dirty="0">
                <a:solidFill>
                  <a:schemeClr val="tx1"/>
                </a:solidFill>
                <a:latin typeface="Franklin Gothic Book" charset="0"/>
              </a:rPr>
              <a:t>status</a:t>
            </a:r>
            <a:r>
              <a:rPr lang="pt-BR" sz="2800" dirty="0">
                <a:solidFill>
                  <a:schemeClr val="tx1"/>
                </a:solidFill>
                <a:latin typeface="Franklin Gothic Book" charset="0"/>
              </a:rPr>
              <a:t>. Só que agora, diferentemente de Hume, ambos são válidos:</a:t>
            </a:r>
          </a:p>
        </p:txBody>
      </p:sp>
      <p:sp>
        <p:nvSpPr>
          <p:cNvPr id="3" name="Espaço Reservado para Conteúdo 2"/>
          <p:cNvSpPr>
            <a:spLocks noGrp="1"/>
          </p:cNvSpPr>
          <p:nvPr>
            <p:ph idx="1"/>
          </p:nvPr>
        </p:nvSpPr>
        <p:spPr>
          <a:xfrm>
            <a:off x="1295400" y="2684489"/>
            <a:ext cx="9601200" cy="2133600"/>
          </a:xfrm>
        </p:spPr>
        <p:txBody>
          <a:bodyPr>
            <a:normAutofit/>
          </a:bodyPr>
          <a:lstStyle/>
          <a:p>
            <a:pPr marL="93663" indent="-93663" algn="just" eaLnBrk="1" hangingPunct="1">
              <a:lnSpc>
                <a:spcPct val="150000"/>
              </a:lnSpc>
              <a:buFont typeface="Franklin Gothic Book" charset="0"/>
              <a:buNone/>
            </a:pPr>
            <a:r>
              <a:rPr lang="pt-BR" sz="2800" dirty="0">
                <a:solidFill>
                  <a:srgbClr val="FF0000"/>
                </a:solidFill>
                <a:latin typeface="Abadi" panose="020B0604020104020204" pitchFamily="34" charset="0"/>
                <a:cs typeface="Arial" panose="020B0604020202020204" pitchFamily="34" charset="0"/>
              </a:rPr>
              <a:t>“A importância da probabilidade é que é racional guiar-se por ela na ação... na ação devemos nos orientar por ela.”</a:t>
            </a:r>
          </a:p>
          <a:p>
            <a:pPr marL="93663" indent="-93663" algn="r" eaLnBrk="1" hangingPunct="1">
              <a:buFont typeface="Franklin Gothic Book" charset="0"/>
              <a:buNone/>
            </a:pPr>
            <a:r>
              <a:rPr lang="pt-BR" sz="2400" dirty="0">
                <a:solidFill>
                  <a:schemeClr val="tx1"/>
                </a:solidFill>
                <a:latin typeface="Abadi" panose="020B0604020104020204" pitchFamily="34" charset="0"/>
                <a:cs typeface="Times New Roman" panose="02020603050405020304" pitchFamily="18" charset="0"/>
              </a:rPr>
              <a:t>      (Keynes. Apud. Athol </a:t>
            </a:r>
            <a:r>
              <a:rPr lang="pt-BR" sz="2400" dirty="0" err="1">
                <a:solidFill>
                  <a:schemeClr val="tx1"/>
                </a:solidFill>
                <a:latin typeface="Abadi" panose="020B0604020104020204" pitchFamily="34" charset="0"/>
                <a:cs typeface="Times New Roman" panose="02020603050405020304" pitchFamily="18" charset="0"/>
              </a:rPr>
              <a:t>Fitzgibbons</a:t>
            </a:r>
            <a:r>
              <a:rPr lang="pt-BR" sz="2400" i="1" dirty="0">
                <a:solidFill>
                  <a:schemeClr val="tx1"/>
                </a:solidFill>
                <a:latin typeface="Abadi" panose="020B0604020104020204" pitchFamily="34" charset="0"/>
                <a:cs typeface="Times New Roman" panose="02020603050405020304" pitchFamily="18" charset="0"/>
              </a:rPr>
              <a:t>, </a:t>
            </a:r>
            <a:r>
              <a:rPr lang="pt-BR" sz="2400" i="1" dirty="0" err="1">
                <a:solidFill>
                  <a:schemeClr val="tx1"/>
                </a:solidFill>
                <a:latin typeface="Abadi" panose="020B0604020104020204" pitchFamily="34" charset="0"/>
                <a:cs typeface="Times New Roman" panose="02020603050405020304" pitchFamily="18" charset="0"/>
              </a:rPr>
              <a:t>Keynes’s</a:t>
            </a:r>
            <a:r>
              <a:rPr lang="pt-BR" sz="2400" i="1" dirty="0">
                <a:solidFill>
                  <a:schemeClr val="tx1"/>
                </a:solidFill>
                <a:latin typeface="Abadi" panose="020B0604020104020204" pitchFamily="34" charset="0"/>
                <a:cs typeface="Times New Roman" panose="02020603050405020304" pitchFamily="18" charset="0"/>
              </a:rPr>
              <a:t> Vision</a:t>
            </a:r>
            <a:r>
              <a:rPr lang="pt-BR" sz="2400" dirty="0">
                <a:solidFill>
                  <a:schemeClr val="tx1"/>
                </a:solidFill>
                <a:latin typeface="Abadi" panose="020B0604020104020204" pitchFamily="34" charset="0"/>
                <a:cs typeface="Times New Roman" panose="02020603050405020304" pitchFamily="18" charset="0"/>
              </a:rPr>
              <a:t>)</a:t>
            </a:r>
          </a:p>
          <a:p>
            <a:pPr marL="93663" indent="-93663" eaLnBrk="1" hangingPunct="1"/>
            <a:endParaRPr lang="pt-BR" dirty="0">
              <a:latin typeface="Franklin Gothic Book"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74800" y="206115"/>
            <a:ext cx="9601200" cy="1485900"/>
          </a:xfrm>
        </p:spPr>
        <p:txBody>
          <a:bodyPr>
            <a:normAutofit fontScale="90000"/>
          </a:bodyPr>
          <a:lstStyle/>
          <a:p>
            <a:pPr eaLnBrk="1" hangingPunct="1"/>
            <a:r>
              <a:rPr lang="pt-BR" sz="4000" dirty="0">
                <a:solidFill>
                  <a:srgbClr val="404040"/>
                </a:solidFill>
                <a:latin typeface="Franklin Gothic Book" charset="0"/>
              </a:rPr>
              <a:t>Keynes aponta para as analogias entre o papel da criatividade e da intuição nas ciências e nas artes.</a:t>
            </a:r>
            <a:endParaRPr lang="pt-BR" sz="4000" dirty="0">
              <a:latin typeface="Franklin Gothic Book" charset="0"/>
            </a:endParaRPr>
          </a:p>
        </p:txBody>
      </p:sp>
      <p:sp>
        <p:nvSpPr>
          <p:cNvPr id="3" name="Espaço Reservado para Conteúdo 2"/>
          <p:cNvSpPr>
            <a:spLocks noGrp="1"/>
          </p:cNvSpPr>
          <p:nvPr>
            <p:ph idx="1"/>
          </p:nvPr>
        </p:nvSpPr>
        <p:spPr>
          <a:xfrm>
            <a:off x="1574800" y="2151322"/>
            <a:ext cx="9601200" cy="4614863"/>
          </a:xfrm>
        </p:spPr>
        <p:txBody>
          <a:bodyPr>
            <a:normAutofit/>
          </a:bodyPr>
          <a:lstStyle/>
          <a:p>
            <a:pPr marL="449263" indent="-449263" eaLnBrk="1" hangingPunct="1">
              <a:lnSpc>
                <a:spcPct val="130000"/>
              </a:lnSpc>
            </a:pPr>
            <a:r>
              <a:rPr lang="pt-BR" dirty="0">
                <a:solidFill>
                  <a:schemeClr val="tx1"/>
                </a:solidFill>
                <a:latin typeface="Franklin Gothic Book" charset="0"/>
              </a:rPr>
              <a:t>A mente tem a capacidade de ver em padrões e de representar sua visão em metáforas. A experiência só diz algo se o indivíduo elabora um </a:t>
            </a:r>
            <a:r>
              <a:rPr lang="pt-BR" i="1" dirty="0">
                <a:solidFill>
                  <a:schemeClr val="tx1"/>
                </a:solidFill>
                <a:latin typeface="Franklin Gothic Book" charset="0"/>
              </a:rPr>
              <a:t>insight </a:t>
            </a:r>
            <a:r>
              <a:rPr lang="pt-BR" dirty="0">
                <a:solidFill>
                  <a:schemeClr val="tx1"/>
                </a:solidFill>
                <a:latin typeface="Franklin Gothic Book" charset="0"/>
              </a:rPr>
              <a:t>inicial que está relacionado com algo definido.</a:t>
            </a:r>
          </a:p>
          <a:p>
            <a:pPr marL="449263" indent="-449263" eaLnBrk="1" hangingPunct="1">
              <a:lnSpc>
                <a:spcPct val="130000"/>
              </a:lnSpc>
            </a:pPr>
            <a:r>
              <a:rPr lang="pt-BR" dirty="0">
                <a:solidFill>
                  <a:schemeClr val="tx1"/>
                </a:solidFill>
                <a:latin typeface="Franklin Gothic Book" charset="0"/>
              </a:rPr>
              <a:t>O conceito tem uma realidade que independe do fato de ser pensado pela mente, e as ideias antecedem os julgamentos práticos. Há uma verdade além da experiência; contudo, existe apenas conhecimento provável. </a:t>
            </a:r>
          </a:p>
          <a:p>
            <a:pPr marL="449263" indent="-449263" eaLnBrk="1" hangingPunct="1">
              <a:lnSpc>
                <a:spcPct val="130000"/>
              </a:lnSpc>
            </a:pPr>
            <a:r>
              <a:rPr lang="pt-BR" dirty="0">
                <a:solidFill>
                  <a:schemeClr val="tx1"/>
                </a:solidFill>
                <a:latin typeface="Franklin Gothic Book" charset="0"/>
              </a:rPr>
              <a:t>O conhecimento pressupõe classificação, e como tal depende de similaridades e de metáforas. A experiência comum é válida, embora ela tenha que ser interpretada à luz de um modelo elevado.</a:t>
            </a:r>
          </a:p>
          <a:p>
            <a:pPr marL="449263" indent="-449263" eaLnBrk="1" hangingPunct="1">
              <a:lnSpc>
                <a:spcPct val="74000"/>
              </a:lnSpc>
            </a:pPr>
            <a:endParaRPr lang="pt-BR" sz="1900" dirty="0">
              <a:latin typeface="Franklin Gothic Book"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ítulo 1"/>
          <p:cNvSpPr>
            <a:spLocks noGrp="1"/>
          </p:cNvSpPr>
          <p:nvPr>
            <p:ph type="title"/>
          </p:nvPr>
        </p:nvSpPr>
        <p:spPr/>
        <p:txBody>
          <a:bodyPr/>
          <a:lstStyle/>
          <a:p>
            <a:pPr eaLnBrk="1" hangingPunct="1"/>
            <a:r>
              <a:rPr lang="pt-BR">
                <a:latin typeface="Franklin Gothic Book" charset="0"/>
              </a:rPr>
              <a:t>Conclusão</a:t>
            </a:r>
          </a:p>
        </p:txBody>
      </p:sp>
      <p:sp>
        <p:nvSpPr>
          <p:cNvPr id="38915" name="Espaço Reservado para Conteúdo 2"/>
          <p:cNvSpPr>
            <a:spLocks noGrp="1"/>
          </p:cNvSpPr>
          <p:nvPr>
            <p:ph idx="1"/>
          </p:nvPr>
        </p:nvSpPr>
        <p:spPr>
          <a:xfrm>
            <a:off x="1219200" y="1806315"/>
            <a:ext cx="10095875" cy="3581400"/>
          </a:xfrm>
        </p:spPr>
        <p:txBody>
          <a:bodyPr/>
          <a:lstStyle/>
          <a:p>
            <a:pPr eaLnBrk="1" hangingPunct="1">
              <a:lnSpc>
                <a:spcPct val="150000"/>
              </a:lnSpc>
            </a:pPr>
            <a:r>
              <a:rPr lang="pt-BR" sz="2200" dirty="0">
                <a:latin typeface="Verdana" panose="020B0604030504040204" pitchFamily="34" charset="0"/>
                <a:ea typeface="Verdana" panose="020B0604030504040204" pitchFamily="34" charset="0"/>
              </a:rPr>
              <a:t>Keynes em </a:t>
            </a:r>
            <a:r>
              <a:rPr lang="pt-BR" sz="2200" dirty="0">
                <a:solidFill>
                  <a:schemeClr val="tx1"/>
                </a:solidFill>
                <a:latin typeface="Verdana" panose="020B0604030504040204" pitchFamily="34" charset="0"/>
                <a:ea typeface="Verdana" panose="020B0604030504040204" pitchFamily="34" charset="0"/>
              </a:rPr>
              <a:t>sua epistemologia aproxima da ciência o senso comum, agora são aliados e se complementam na busca do conhecimento. Intuição e julgamento funcionam ao mesmo tempo como guias tanto da ação quanto do conhecimento positivo. </a:t>
            </a:r>
          </a:p>
          <a:p>
            <a:pPr eaLnBrk="1" hangingPunct="1">
              <a:lnSpc>
                <a:spcPct val="150000"/>
              </a:lnSpc>
            </a:pPr>
            <a:r>
              <a:rPr lang="pt-BR" sz="2200" dirty="0">
                <a:solidFill>
                  <a:schemeClr val="tx1"/>
                </a:solidFill>
                <a:latin typeface="Verdana" panose="020B0604030504040204" pitchFamily="34" charset="0"/>
                <a:ea typeface="Verdana" panose="020B0604030504040204" pitchFamily="34" charset="0"/>
              </a:rPr>
              <a:t>Em suma, no campo das escolhas na vida econômica tanto quanto no campo da criação de explicações científicas viceja um elemento de probabilidade que é subjetivo, mas apoiado em bases racionais.</a:t>
            </a:r>
          </a:p>
          <a:p>
            <a:pPr eaLnBrk="1" hangingPunct="1"/>
            <a:endParaRPr lang="pt-BR" dirty="0">
              <a:latin typeface="Franklin Gothic Book"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descr="Large confetti"/>
          <p:cNvSpPr>
            <a:spLocks noGrp="1" noChangeArrowheads="1"/>
          </p:cNvSpPr>
          <p:nvPr>
            <p:ph type="title"/>
          </p:nvPr>
        </p:nvSpPr>
        <p:spPr>
          <a:xfrm>
            <a:off x="929389" y="549275"/>
            <a:ext cx="11047751" cy="1143000"/>
          </a:xfrm>
        </p:spPr>
        <p:txBody>
          <a:bodyPr rtlCol="0"/>
          <a:lstStyle/>
          <a:p>
            <a:pPr eaLnBrk="1" fontAlgn="auto" hangingPunct="1">
              <a:spcAft>
                <a:spcPts val="0"/>
              </a:spcAft>
              <a:defRPr/>
            </a:pPr>
            <a:r>
              <a:rPr lang="pt-BR" sz="2800" i="1" dirty="0">
                <a:solidFill>
                  <a:schemeClr val="tx2">
                    <a:satMod val="200000"/>
                  </a:schemeClr>
                </a:solidFill>
                <a:latin typeface="Verdana" pitchFamily="34" charset="0"/>
                <a:ea typeface="+mj-ea"/>
                <a:cs typeface="Times New Roman" pitchFamily="18" charset="0"/>
              </a:rPr>
              <a:t>A Teoria Geral do Emprego, do Juro e da Moeda</a:t>
            </a:r>
            <a:endParaRPr lang="pt-PT" sz="2800" i="1" dirty="0">
              <a:solidFill>
                <a:schemeClr val="tx2">
                  <a:satMod val="200000"/>
                </a:schemeClr>
              </a:solidFill>
              <a:latin typeface="Verdana" pitchFamily="34" charset="0"/>
              <a:ea typeface="+mj-ea"/>
            </a:endParaRPr>
          </a:p>
        </p:txBody>
      </p:sp>
      <p:sp>
        <p:nvSpPr>
          <p:cNvPr id="11267" name="Rectangle 3"/>
          <p:cNvSpPr>
            <a:spLocks noGrp="1" noChangeArrowheads="1"/>
          </p:cNvSpPr>
          <p:nvPr>
            <p:ph idx="1"/>
          </p:nvPr>
        </p:nvSpPr>
        <p:spPr>
          <a:xfrm>
            <a:off x="1295400" y="1692275"/>
            <a:ext cx="9601200" cy="3581400"/>
          </a:xfrm>
        </p:spPr>
        <p:txBody>
          <a:bodyPr>
            <a:normAutofit/>
          </a:bodyPr>
          <a:lstStyle/>
          <a:p>
            <a:pPr marL="355600" indent="-355600" eaLnBrk="1" hangingPunct="1">
              <a:lnSpc>
                <a:spcPct val="100000"/>
              </a:lnSpc>
              <a:buFont typeface="Wingdings" charset="0"/>
              <a:buChar char="q"/>
            </a:pPr>
            <a:r>
              <a:rPr lang="pt-BR" sz="2400" dirty="0">
                <a:latin typeface="Verdana" charset="0"/>
                <a:cs typeface="Times New Roman" charset="0"/>
              </a:rPr>
              <a:t>A principal obra de Keynes.</a:t>
            </a:r>
          </a:p>
          <a:p>
            <a:pPr marL="355600" indent="-355600" eaLnBrk="1" hangingPunct="1">
              <a:lnSpc>
                <a:spcPct val="100000"/>
              </a:lnSpc>
              <a:buFont typeface="Wingdings" charset="0"/>
              <a:buChar char="q"/>
            </a:pPr>
            <a:r>
              <a:rPr lang="pt-BR" sz="2400" dirty="0">
                <a:latin typeface="Verdana" charset="0"/>
                <a:cs typeface="Times New Roman" charset="0"/>
              </a:rPr>
              <a:t>Uma das principais referências na formação do economista.</a:t>
            </a:r>
          </a:p>
          <a:p>
            <a:pPr marL="355600" indent="-355600" eaLnBrk="1" hangingPunct="1">
              <a:lnSpc>
                <a:spcPct val="100000"/>
              </a:lnSpc>
              <a:buFont typeface="Wingdings" charset="0"/>
              <a:buChar char="q"/>
            </a:pPr>
            <a:r>
              <a:rPr lang="pt-BR" sz="2400" dirty="0">
                <a:latin typeface="Verdana" charset="0"/>
                <a:cs typeface="Times New Roman" charset="0"/>
              </a:rPr>
              <a:t>O mais influente tratado em ciência social do século XX, que mudou a maneira de olhar a economia e o papel do governo na sociedade. </a:t>
            </a:r>
          </a:p>
          <a:p>
            <a:pPr marL="355600" indent="-355600" eaLnBrk="1" hangingPunct="1">
              <a:lnSpc>
                <a:spcPct val="100000"/>
              </a:lnSpc>
              <a:buFont typeface="Wingdings" charset="0"/>
              <a:buChar char="q"/>
            </a:pPr>
            <a:r>
              <a:rPr lang="pt-BR" sz="2400" dirty="0">
                <a:latin typeface="Verdana" charset="0"/>
                <a:cs typeface="Times New Roman" charset="0"/>
              </a:rPr>
              <a:t>Nenhum outro livro, antes ou depois dele, teve esse impacto.</a:t>
            </a:r>
            <a:r>
              <a:rPr lang="pt-PT" sz="2400" dirty="0">
                <a:latin typeface="Verdana"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descr="Large confetti"/>
          <p:cNvSpPr>
            <a:spLocks noGrp="1" noChangeArrowheads="1"/>
          </p:cNvSpPr>
          <p:nvPr>
            <p:ph type="title"/>
          </p:nvPr>
        </p:nvSpPr>
        <p:spPr>
          <a:xfrm>
            <a:off x="955050" y="296368"/>
            <a:ext cx="7772400" cy="1143000"/>
          </a:xfrm>
        </p:spPr>
        <p:txBody>
          <a:bodyPr rtlCol="0"/>
          <a:lstStyle/>
          <a:p>
            <a:pPr eaLnBrk="1" fontAlgn="auto" hangingPunct="1">
              <a:spcAft>
                <a:spcPts val="0"/>
              </a:spcAft>
              <a:defRPr/>
            </a:pPr>
            <a:r>
              <a:rPr lang="pt-BR" dirty="0">
                <a:solidFill>
                  <a:schemeClr val="tx2">
                    <a:satMod val="200000"/>
                  </a:schemeClr>
                </a:solidFill>
                <a:latin typeface="Verdana" pitchFamily="34" charset="0"/>
                <a:ea typeface="+mj-ea"/>
              </a:rPr>
              <a:t>O ambiente familiar</a:t>
            </a:r>
            <a:endParaRPr lang="pt-PT" dirty="0">
              <a:solidFill>
                <a:schemeClr val="tx2">
                  <a:satMod val="200000"/>
                </a:schemeClr>
              </a:solidFill>
              <a:latin typeface="Verdana" pitchFamily="34" charset="0"/>
              <a:ea typeface="+mj-ea"/>
            </a:endParaRPr>
          </a:p>
        </p:txBody>
      </p:sp>
      <p:sp>
        <p:nvSpPr>
          <p:cNvPr id="6148" name="Rectangle 4"/>
          <p:cNvSpPr>
            <a:spLocks noGrp="1" noChangeArrowheads="1"/>
          </p:cNvSpPr>
          <p:nvPr>
            <p:ph type="body" sz="half" idx="2"/>
          </p:nvPr>
        </p:nvSpPr>
        <p:spPr>
          <a:xfrm>
            <a:off x="1274165" y="1109272"/>
            <a:ext cx="9623684" cy="5056578"/>
          </a:xfrm>
        </p:spPr>
        <p:txBody>
          <a:bodyPr>
            <a:normAutofit fontScale="70000" lnSpcReduction="20000"/>
          </a:bodyPr>
          <a:lstStyle/>
          <a:p>
            <a:pPr marL="606425" indent="-285750" eaLnBrk="1" hangingPunct="1">
              <a:lnSpc>
                <a:spcPct val="130000"/>
              </a:lnSpc>
              <a:spcAft>
                <a:spcPct val="0"/>
              </a:spcAft>
              <a:buFont typeface="Wingdings" charset="0"/>
              <a:buChar char="q"/>
            </a:pPr>
            <a:r>
              <a:rPr lang="pt-BR" sz="2800" dirty="0">
                <a:latin typeface="Verdana" charset="0"/>
                <a:cs typeface="Times New Roman" charset="0"/>
              </a:rPr>
              <a:t>Keynes foi produto de sua época.</a:t>
            </a:r>
          </a:p>
          <a:p>
            <a:pPr marL="606425" indent="-285750" eaLnBrk="1" hangingPunct="1">
              <a:lnSpc>
                <a:spcPct val="130000"/>
              </a:lnSpc>
              <a:spcAft>
                <a:spcPct val="0"/>
              </a:spcAft>
              <a:buFont typeface="Wingdings" charset="0"/>
              <a:buChar char="q"/>
            </a:pPr>
            <a:r>
              <a:rPr lang="pt-BR" sz="2800" dirty="0">
                <a:latin typeface="Verdana" charset="0"/>
                <a:cs typeface="Times New Roman" charset="0"/>
              </a:rPr>
              <a:t>Nasceu ainda em tempos áureos da Inglaterra vitoriana e assistiu ao longo de sua vida à decadência de vasto império econômico e cultural.</a:t>
            </a:r>
          </a:p>
          <a:p>
            <a:pPr marL="606425" indent="-285750" eaLnBrk="1" hangingPunct="1">
              <a:lnSpc>
                <a:spcPct val="130000"/>
              </a:lnSpc>
              <a:spcAft>
                <a:spcPct val="0"/>
              </a:spcAft>
              <a:buFont typeface="Wingdings" charset="0"/>
              <a:buChar char="q"/>
            </a:pPr>
            <a:r>
              <a:rPr lang="pt-BR" sz="2800" dirty="0">
                <a:latin typeface="Verdana" charset="0"/>
                <a:cs typeface="Times New Roman" charset="0"/>
              </a:rPr>
              <a:t>Era o filho mais velho de uma família de classe média alta residente em Cambridge.</a:t>
            </a:r>
          </a:p>
          <a:p>
            <a:pPr marL="606425" indent="-285750" eaLnBrk="1" hangingPunct="1">
              <a:lnSpc>
                <a:spcPct val="130000"/>
              </a:lnSpc>
              <a:spcAft>
                <a:spcPct val="0"/>
              </a:spcAft>
              <a:buFont typeface="Wingdings" charset="0"/>
              <a:buChar char="q"/>
            </a:pPr>
            <a:r>
              <a:rPr lang="pt-BR" sz="2800" dirty="0">
                <a:latin typeface="Verdana" charset="0"/>
                <a:cs typeface="Times New Roman" charset="0"/>
              </a:rPr>
              <a:t>Descendia de um cavaleiro normando: William de Cahagnes.</a:t>
            </a:r>
          </a:p>
          <a:p>
            <a:pPr marL="606425" indent="-285750" eaLnBrk="1" hangingPunct="1">
              <a:lnSpc>
                <a:spcPct val="130000"/>
              </a:lnSpc>
              <a:spcAft>
                <a:spcPct val="0"/>
              </a:spcAft>
              <a:buFont typeface="Wingdings" charset="0"/>
              <a:buChar char="q"/>
            </a:pPr>
            <a:r>
              <a:rPr lang="pt-BR" sz="2800" dirty="0">
                <a:latin typeface="Verdana" charset="0"/>
                <a:cs typeface="Times New Roman" charset="0"/>
              </a:rPr>
              <a:t>Seu avô paterno enriquecera como horticultor e Maynard era filho de Neville Keynes, professor de carreira.</a:t>
            </a:r>
          </a:p>
          <a:p>
            <a:pPr marL="606425" indent="-285750" eaLnBrk="1" hangingPunct="1">
              <a:lnSpc>
                <a:spcPct val="130000"/>
              </a:lnSpc>
              <a:spcAft>
                <a:spcPct val="0"/>
              </a:spcAft>
              <a:buFont typeface="Wingdings" charset="0"/>
              <a:buChar char="q"/>
            </a:pPr>
            <a:r>
              <a:rPr lang="pt-BR" sz="2800" dirty="0">
                <a:latin typeface="Verdana" charset="0"/>
                <a:cs typeface="Times New Roman" charset="0"/>
              </a:rPr>
              <a:t>Sua mãe, Florence Ada Brown, foi uma notável mulher; autora de sucesso e pioneira na proposição de reformas sociais. Foi prefeita de Cambridge. Curiosamente ambos os pais viveram mais que o filho.</a:t>
            </a:r>
          </a:p>
          <a:p>
            <a:pPr marL="606425" indent="-285750" eaLnBrk="1" hangingPunct="1">
              <a:lnSpc>
                <a:spcPct val="70000"/>
              </a:lnSpc>
              <a:spcAft>
                <a:spcPct val="0"/>
              </a:spcAft>
              <a:buFont typeface="Wingdings" charset="0"/>
              <a:buChar char=""/>
            </a:pPr>
            <a:endParaRPr lang="pt-PT" dirty="0">
              <a:latin typeface="Verdana"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descr="Large confetti"/>
          <p:cNvSpPr>
            <a:spLocks noGrp="1" noChangeArrowheads="1"/>
          </p:cNvSpPr>
          <p:nvPr>
            <p:ph type="title"/>
          </p:nvPr>
        </p:nvSpPr>
        <p:spPr>
          <a:xfrm>
            <a:off x="1106860" y="296055"/>
            <a:ext cx="9601200" cy="1485900"/>
          </a:xfrm>
        </p:spPr>
        <p:txBody>
          <a:bodyPr rtlCol="0"/>
          <a:lstStyle/>
          <a:p>
            <a:pPr eaLnBrk="1" fontAlgn="auto" hangingPunct="1">
              <a:spcAft>
                <a:spcPts val="0"/>
              </a:spcAft>
              <a:defRPr/>
            </a:pPr>
            <a:r>
              <a:rPr lang="pt-BR" dirty="0">
                <a:solidFill>
                  <a:schemeClr val="tx2">
                    <a:satMod val="200000"/>
                  </a:schemeClr>
                </a:solidFill>
                <a:latin typeface="Verdana" pitchFamily="34" charset="0"/>
                <a:ea typeface="+mj-ea"/>
              </a:rPr>
              <a:t>A missão da vida</a:t>
            </a:r>
            <a:endParaRPr lang="pt-PT" dirty="0">
              <a:solidFill>
                <a:schemeClr val="tx2">
                  <a:satMod val="200000"/>
                </a:schemeClr>
              </a:solidFill>
              <a:latin typeface="Verdana" pitchFamily="34" charset="0"/>
              <a:ea typeface="+mj-ea"/>
            </a:endParaRPr>
          </a:p>
        </p:txBody>
      </p:sp>
      <p:sp>
        <p:nvSpPr>
          <p:cNvPr id="7171" name="Rectangle 3"/>
          <p:cNvSpPr>
            <a:spLocks noGrp="1" noChangeArrowheads="1"/>
          </p:cNvSpPr>
          <p:nvPr>
            <p:ph idx="1"/>
          </p:nvPr>
        </p:nvSpPr>
        <p:spPr>
          <a:xfrm>
            <a:off x="794479" y="1536193"/>
            <a:ext cx="10777928" cy="4819637"/>
          </a:xfrm>
        </p:spPr>
        <p:txBody>
          <a:bodyPr>
            <a:noAutofit/>
          </a:bodyPr>
          <a:lstStyle/>
          <a:p>
            <a:pPr marL="606425" indent="-285750" eaLnBrk="1" hangingPunct="1">
              <a:lnSpc>
                <a:spcPct val="120000"/>
              </a:lnSpc>
              <a:spcAft>
                <a:spcPct val="0"/>
              </a:spcAft>
              <a:buFont typeface="Wingdings" charset="0"/>
              <a:buChar char="q"/>
            </a:pPr>
            <a:r>
              <a:rPr lang="pt-BR" sz="2400" dirty="0">
                <a:latin typeface="Verdana" charset="0"/>
                <a:cs typeface="Times New Roman" charset="0"/>
              </a:rPr>
              <a:t>Frequentavam a casa paterna de Keynes: Marshall, Hebert Foxwell, Henry Sidgwick, William Ernest Johnston e James Ward.</a:t>
            </a:r>
          </a:p>
          <a:p>
            <a:pPr marL="606425" indent="-285750" eaLnBrk="1" hangingPunct="1">
              <a:lnSpc>
                <a:spcPct val="120000"/>
              </a:lnSpc>
              <a:spcAft>
                <a:spcPct val="0"/>
              </a:spcAft>
              <a:buFont typeface="Wingdings" charset="0"/>
              <a:buChar char="q"/>
            </a:pPr>
            <a:r>
              <a:rPr lang="pt-BR" sz="2400" dirty="0">
                <a:latin typeface="Verdana" charset="0"/>
                <a:cs typeface="Times New Roman" charset="0"/>
              </a:rPr>
              <a:t>Em nada a atmosfera em torno do pequeno Keynes era mundana.</a:t>
            </a:r>
          </a:p>
          <a:p>
            <a:pPr marL="606425" indent="-285750" eaLnBrk="1" hangingPunct="1">
              <a:lnSpc>
                <a:spcPct val="120000"/>
              </a:lnSpc>
              <a:spcAft>
                <a:spcPct val="0"/>
              </a:spcAft>
              <a:buFont typeface="Wingdings" charset="0"/>
              <a:buChar char="q"/>
            </a:pPr>
            <a:r>
              <a:rPr lang="pt-BR" sz="2400" dirty="0">
                <a:latin typeface="Verdana" charset="0"/>
                <a:cs typeface="Times New Roman" charset="0"/>
              </a:rPr>
              <a:t>Como o pai, ele aprendeu precocemente a julgar a vida, sua e dos outros, por critérios intelectuais e estéticos.</a:t>
            </a:r>
          </a:p>
          <a:p>
            <a:pPr marL="606425" indent="-285750" eaLnBrk="1" hangingPunct="1">
              <a:lnSpc>
                <a:spcPct val="120000"/>
              </a:lnSpc>
              <a:spcAft>
                <a:spcPct val="0"/>
              </a:spcAft>
              <a:buFont typeface="Wingdings" charset="0"/>
              <a:buChar char="q"/>
            </a:pPr>
            <a:r>
              <a:rPr lang="pt-BR" sz="2400" dirty="0">
                <a:latin typeface="Verdana" charset="0"/>
                <a:cs typeface="Times New Roman" charset="0"/>
              </a:rPr>
              <a:t>A excelência acadêmica era cultuada como valor supremo. </a:t>
            </a:r>
          </a:p>
          <a:p>
            <a:pPr marL="606425" indent="-285750" eaLnBrk="1" hangingPunct="1">
              <a:lnSpc>
                <a:spcPct val="120000"/>
              </a:lnSpc>
              <a:spcAft>
                <a:spcPct val="0"/>
              </a:spcAft>
              <a:buFont typeface="Wingdings" charset="0"/>
              <a:buChar char="q"/>
            </a:pPr>
            <a:r>
              <a:rPr lang="pt-BR" sz="2400" dirty="0">
                <a:latin typeface="Verdana" charset="0"/>
                <a:cs typeface="Times New Roman" charset="0"/>
              </a:rPr>
              <a:t>Keynes pertencia então a essa classe média pensante que se via na obrigação de liderar as massas.</a:t>
            </a:r>
            <a:r>
              <a:rPr lang="pt-PT" sz="2400" dirty="0">
                <a:latin typeface="Verdana" charset="0"/>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descr="Large confetti"/>
          <p:cNvSpPr>
            <a:spLocks noGrp="1" noChangeArrowheads="1"/>
          </p:cNvSpPr>
          <p:nvPr>
            <p:ph type="title"/>
          </p:nvPr>
        </p:nvSpPr>
        <p:spPr/>
        <p:txBody>
          <a:bodyPr rtlCol="0"/>
          <a:lstStyle/>
          <a:p>
            <a:pPr eaLnBrk="1" fontAlgn="auto" hangingPunct="1">
              <a:spcAft>
                <a:spcPts val="0"/>
              </a:spcAft>
              <a:defRPr/>
            </a:pPr>
            <a:r>
              <a:rPr lang="pt-BR" dirty="0">
                <a:solidFill>
                  <a:schemeClr val="tx2">
                    <a:satMod val="200000"/>
                  </a:schemeClr>
                </a:solidFill>
                <a:latin typeface="Verdana" pitchFamily="34" charset="0"/>
                <a:ea typeface="+mj-ea"/>
              </a:rPr>
              <a:t>Biografia de Keynes</a:t>
            </a:r>
            <a:endParaRPr lang="pt-PT" dirty="0">
              <a:solidFill>
                <a:schemeClr val="tx2">
                  <a:satMod val="200000"/>
                </a:schemeClr>
              </a:solidFill>
              <a:latin typeface="Verdana" pitchFamily="34" charset="0"/>
              <a:ea typeface="+mj-ea"/>
            </a:endParaRPr>
          </a:p>
        </p:txBody>
      </p:sp>
      <p:sp>
        <p:nvSpPr>
          <p:cNvPr id="14339" name="Rectangle 3"/>
          <p:cNvSpPr>
            <a:spLocks noGrp="1" noChangeArrowheads="1"/>
          </p:cNvSpPr>
          <p:nvPr>
            <p:ph idx="1"/>
          </p:nvPr>
        </p:nvSpPr>
        <p:spPr>
          <a:xfrm>
            <a:off x="1219200" y="2060849"/>
            <a:ext cx="9753600" cy="4022725"/>
          </a:xfrm>
        </p:spPr>
        <p:txBody>
          <a:bodyPr>
            <a:normAutofit/>
          </a:bodyPr>
          <a:lstStyle/>
          <a:p>
            <a:pPr marL="355600" indent="-355600" eaLnBrk="1" hangingPunct="1">
              <a:lnSpc>
                <a:spcPct val="110000"/>
              </a:lnSpc>
              <a:buFont typeface="Wingdings" charset="0"/>
              <a:buChar char="q"/>
            </a:pPr>
            <a:r>
              <a:rPr lang="pt-BR" sz="2400" dirty="0">
                <a:latin typeface="Verdana" charset="0"/>
                <a:cs typeface="Times New Roman" charset="0"/>
              </a:rPr>
              <a:t>Aos 7 anos  ingressou na pré-escola de Perse e aos 9 na escola preparatória de St. Faith.</a:t>
            </a:r>
          </a:p>
          <a:p>
            <a:pPr marL="355600" indent="-355600" eaLnBrk="1" hangingPunct="1">
              <a:lnSpc>
                <a:spcPct val="110000"/>
              </a:lnSpc>
              <a:buFont typeface="Wingdings" charset="0"/>
              <a:buChar char="q"/>
            </a:pPr>
            <a:r>
              <a:rPr lang="pt-BR" sz="2400" dirty="0">
                <a:latin typeface="Verdana" charset="0"/>
                <a:cs typeface="Times New Roman" charset="0"/>
              </a:rPr>
              <a:t>A criança foi revelando seus dotes intelectuais e, em 1894, Keynes foi reconhecido como o melhor aluno da classe, recebendo, na ocasião, um prêmio pelo desempenho em matemática.</a:t>
            </a:r>
          </a:p>
          <a:p>
            <a:pPr marL="355600" indent="-355600" eaLnBrk="1" hangingPunct="1">
              <a:lnSpc>
                <a:spcPct val="110000"/>
              </a:lnSpc>
              <a:buFont typeface="Wingdings" charset="0"/>
              <a:buChar char="q"/>
            </a:pPr>
            <a:r>
              <a:rPr lang="pt-BR" sz="2400" dirty="0">
                <a:latin typeface="Verdana" charset="0"/>
                <a:cs typeface="Times New Roman" charset="0"/>
              </a:rPr>
              <a:t>Em 1897, obteve uma bolsa para </a:t>
            </a:r>
            <a:r>
              <a:rPr lang="pt-BR" sz="2400" dirty="0" err="1">
                <a:latin typeface="Verdana" charset="0"/>
                <a:cs typeface="Times New Roman" charset="0"/>
              </a:rPr>
              <a:t>Eton</a:t>
            </a:r>
            <a:r>
              <a:rPr lang="pt-BR" sz="2400" dirty="0">
                <a:latin typeface="Verdana" charset="0"/>
                <a:cs typeface="Times New Roman" charset="0"/>
              </a:rPr>
              <a:t>, a melhor escola da Grã-Bretanha, junto com outros 20 garotos criteriosamente selecionados.</a:t>
            </a:r>
          </a:p>
        </p:txBody>
      </p:sp>
    </p:spTree>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Override1.xml><?xml version="1.0" encoding="utf-8"?>
<a:themeOverride xmlns:a="http://schemas.openxmlformats.org/drawingml/2006/main">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themeOverride>
</file>

<file path=docProps/app.xml><?xml version="1.0" encoding="utf-8"?>
<Properties xmlns="http://schemas.openxmlformats.org/officeDocument/2006/extended-properties" xmlns:vt="http://schemas.openxmlformats.org/officeDocument/2006/docPropsVTypes">
  <Template>TM10001105[[fn=Corte]]</Template>
  <TotalTime>256</TotalTime>
  <Words>4165</Words>
  <Application>Microsoft Office PowerPoint</Application>
  <PresentationFormat>Widescreen</PresentationFormat>
  <Paragraphs>198</Paragraphs>
  <Slides>56</Slides>
  <Notes>0</Notes>
  <HiddenSlides>0</HiddenSlides>
  <MMClips>0</MMClips>
  <ScaleCrop>false</ScaleCrop>
  <HeadingPairs>
    <vt:vector size="6" baseType="variant">
      <vt:variant>
        <vt:lpstr>Fontes usadas</vt:lpstr>
      </vt:variant>
      <vt:variant>
        <vt:i4>7</vt:i4>
      </vt:variant>
      <vt:variant>
        <vt:lpstr>Tema</vt:lpstr>
      </vt:variant>
      <vt:variant>
        <vt:i4>1</vt:i4>
      </vt:variant>
      <vt:variant>
        <vt:lpstr>Títulos de slides</vt:lpstr>
      </vt:variant>
      <vt:variant>
        <vt:i4>56</vt:i4>
      </vt:variant>
    </vt:vector>
  </HeadingPairs>
  <TitlesOfParts>
    <vt:vector size="64" baseType="lpstr">
      <vt:lpstr>Abadi</vt:lpstr>
      <vt:lpstr>Arial</vt:lpstr>
      <vt:lpstr>Calibri</vt:lpstr>
      <vt:lpstr>Franklin Gothic Book</vt:lpstr>
      <vt:lpstr>Times New Roman</vt:lpstr>
      <vt:lpstr>Verdana</vt:lpstr>
      <vt:lpstr>Wingdings</vt:lpstr>
      <vt:lpstr>Crop</vt:lpstr>
      <vt:lpstr>24ª AULA DE HISTÓRIA DO PENSAMENTO ECONÔMICO 2023</vt:lpstr>
      <vt:lpstr>John Maynard Keynes</vt:lpstr>
      <vt:lpstr>Apresentação do PowerPoint</vt:lpstr>
      <vt:lpstr>John Maynard Keynes </vt:lpstr>
      <vt:lpstr>A hegemonia de Keynes</vt:lpstr>
      <vt:lpstr>A Teoria Geral do Emprego, do Juro e da Moeda</vt:lpstr>
      <vt:lpstr>O ambiente familiar</vt:lpstr>
      <vt:lpstr>A missão da vida</vt:lpstr>
      <vt:lpstr>Biografia de Keynes</vt:lpstr>
      <vt:lpstr>A genialidade precocemente revelada</vt:lpstr>
      <vt:lpstr>O contato com Hobson</vt:lpstr>
      <vt:lpstr>Outros interesses de Keynes</vt:lpstr>
      <vt:lpstr>O jogo de bridge</vt:lpstr>
      <vt:lpstr>A conversão à ciência econômica</vt:lpstr>
      <vt:lpstr>O exame para a carreira pública</vt:lpstr>
      <vt:lpstr>Sir Otto Ernst Niemeyer    (1883-1971)</vt:lpstr>
      <vt:lpstr>O trabalho no Escritório da Índia</vt:lpstr>
      <vt:lpstr>Os escritos sobre probabilidade</vt:lpstr>
      <vt:lpstr>Whitehead elogia a versão final:</vt:lpstr>
      <vt:lpstr>Comentários de Russel</vt:lpstr>
      <vt:lpstr>Ideias do ensaio em probabilidade</vt:lpstr>
      <vt:lpstr>Crítica à teoria clássica da probabilidade</vt:lpstr>
      <vt:lpstr>A lógica da ação humana </vt:lpstr>
      <vt:lpstr>O professor de economia</vt:lpstr>
      <vt:lpstr>A crítica ao indutivismo de Pearson</vt:lpstr>
      <vt:lpstr>O começo do trabalho em teoria monetária</vt:lpstr>
      <vt:lpstr>Moeda da Índia e Finanças</vt:lpstr>
      <vt:lpstr>Conhecimento e incerteza</vt:lpstr>
      <vt:lpstr>Incerteza e moeda</vt:lpstr>
      <vt:lpstr>Questões filosóficas e existenciais (a vida entre amigos)</vt:lpstr>
      <vt:lpstr>Os apóstolos</vt:lpstr>
      <vt:lpstr>O grupo de Bloomsbury</vt:lpstr>
      <vt:lpstr>O perfil dos membros</vt:lpstr>
      <vt:lpstr>George Edward Moore</vt:lpstr>
      <vt:lpstr>Principia Ethica de Moore (1903) </vt:lpstr>
      <vt:lpstr>Uma filosofia contra a moral vitoriana</vt:lpstr>
      <vt:lpstr>O bem como uma ideia</vt:lpstr>
      <vt:lpstr>Onde está o bem?</vt:lpstr>
      <vt:lpstr>Arte e amizades</vt:lpstr>
      <vt:lpstr>As amizades</vt:lpstr>
      <vt:lpstr>Duncan Grant</vt:lpstr>
      <vt:lpstr>Apresentação do PowerPoint</vt:lpstr>
      <vt:lpstr>Lydia Lopokova</vt:lpstr>
      <vt:lpstr>Lydia Lopokova</vt:lpstr>
      <vt:lpstr>Amor ao conhecimento</vt:lpstr>
      <vt:lpstr>Bem individual versus bem coletivo</vt:lpstr>
      <vt:lpstr>Beleza gerando bondade</vt:lpstr>
      <vt:lpstr>Aumentar a beleza do mundo</vt:lpstr>
      <vt:lpstr>Relação de Moore com o estudo de Keynes em probabilidade</vt:lpstr>
      <vt:lpstr>Conhecimento probabilístico</vt:lpstr>
      <vt:lpstr>Nas palavras de Keynes:</vt:lpstr>
      <vt:lpstr>De Keynes: </vt:lpstr>
      <vt:lpstr>Base intuitiva dos julgamentos</vt:lpstr>
      <vt:lpstr>Também em Keynes os julgamentos de probabilidade e julgamentos de valor têm o mesmo status. Só que agora, diferentemente de Hume, ambos são válidos:</vt:lpstr>
      <vt:lpstr>Keynes aponta para as analogias entre o papel da criatividade e da intuição nas ciências e nas artes.</vt:lpstr>
      <vt:lpstr>Conclusão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16ª videoaula de História do Pensamento Econômico II</dc:title>
  <dc:creator>Ricardo Feijo</dc:creator>
  <cp:lastModifiedBy>Ricardo Feijó</cp:lastModifiedBy>
  <cp:revision>24</cp:revision>
  <dcterms:created xsi:type="dcterms:W3CDTF">2020-04-18T22:21:05Z</dcterms:created>
  <dcterms:modified xsi:type="dcterms:W3CDTF">2023-06-20T03:02:27Z</dcterms:modified>
</cp:coreProperties>
</file>