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62" r:id="rId9"/>
    <p:sldId id="263" r:id="rId10"/>
    <p:sldId id="264" r:id="rId11"/>
    <p:sldId id="265" r:id="rId12"/>
    <p:sldId id="266" r:id="rId13"/>
    <p:sldId id="260" r:id="rId14"/>
    <p:sldId id="261" r:id="rId15"/>
    <p:sldId id="268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%20RIBEIRO\Desktop\Documents\Cap%20Livro\Tabelas%20de%20compara&#231;&#227;o%20de%20result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Plan2!$C$1</c:f>
              <c:strCache>
                <c:ptCount val="1"/>
                <c:pt idx="0">
                  <c:v>FHC 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Plan2!$C$2:$C$10</c:f>
              <c:numCache>
                <c:formatCode>General</c:formatCode>
                <c:ptCount val="9"/>
                <c:pt idx="0">
                  <c:v>10</c:v>
                </c:pt>
                <c:pt idx="1">
                  <c:v>12</c:v>
                </c:pt>
                <c:pt idx="2">
                  <c:v>41</c:v>
                </c:pt>
                <c:pt idx="3">
                  <c:v>46</c:v>
                </c:pt>
                <c:pt idx="4">
                  <c:v>37</c:v>
                </c:pt>
                <c:pt idx="5">
                  <c:v>28</c:v>
                </c:pt>
                <c:pt idx="6">
                  <c:v>30</c:v>
                </c:pt>
                <c:pt idx="7">
                  <c:v>10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1-4938-B123-F115CE8B6CF4}"/>
            </c:ext>
          </c:extLst>
        </c:ser>
        <c:ser>
          <c:idx val="2"/>
          <c:order val="1"/>
          <c:tx>
            <c:strRef>
              <c:f>Plan2!$D$1</c:f>
              <c:strCache>
                <c:ptCount val="1"/>
                <c:pt idx="0">
                  <c:v>FHC 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Plan2!$D$2:$D$10</c:f>
              <c:numCache>
                <c:formatCode>General</c:formatCode>
                <c:ptCount val="9"/>
                <c:pt idx="0">
                  <c:v>7</c:v>
                </c:pt>
                <c:pt idx="1">
                  <c:v>1</c:v>
                </c:pt>
                <c:pt idx="2">
                  <c:v>7</c:v>
                </c:pt>
                <c:pt idx="3">
                  <c:v>8</c:v>
                </c:pt>
                <c:pt idx="4">
                  <c:v>40</c:v>
                </c:pt>
                <c:pt idx="5">
                  <c:v>47</c:v>
                </c:pt>
                <c:pt idx="6">
                  <c:v>32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E1-4938-B123-F115CE8B6CF4}"/>
            </c:ext>
          </c:extLst>
        </c:ser>
        <c:ser>
          <c:idx val="3"/>
          <c:order val="2"/>
          <c:tx>
            <c:strRef>
              <c:f>Plan2!$E$1</c:f>
              <c:strCache>
                <c:ptCount val="1"/>
                <c:pt idx="0">
                  <c:v>LULA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Plan2!$E$2:$E$10</c:f>
              <c:numCache>
                <c:formatCode>General</c:formatCode>
                <c:ptCount val="9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18</c:v>
                </c:pt>
                <c:pt idx="4">
                  <c:v>36</c:v>
                </c:pt>
                <c:pt idx="5">
                  <c:v>35</c:v>
                </c:pt>
                <c:pt idx="6">
                  <c:v>43</c:v>
                </c:pt>
                <c:pt idx="7">
                  <c:v>18</c:v>
                </c:pt>
                <c:pt idx="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E1-4938-B123-F115CE8B6CF4}"/>
            </c:ext>
          </c:extLst>
        </c:ser>
        <c:ser>
          <c:idx val="0"/>
          <c:order val="3"/>
          <c:tx>
            <c:strRef>
              <c:f>Plan2!$B$1</c:f>
              <c:strCache>
                <c:ptCount val="1"/>
                <c:pt idx="0">
                  <c:v>2008-2015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Plan2!$B$2:$B$10</c:f>
              <c:numCache>
                <c:formatCode>###0</c:formatCode>
                <c:ptCount val="9"/>
                <c:pt idx="0">
                  <c:v>18</c:v>
                </c:pt>
                <c:pt idx="1">
                  <c:v>52</c:v>
                </c:pt>
                <c:pt idx="2">
                  <c:v>35</c:v>
                </c:pt>
                <c:pt idx="3">
                  <c:v>34</c:v>
                </c:pt>
                <c:pt idx="4">
                  <c:v>17</c:v>
                </c:pt>
                <c:pt idx="5">
                  <c:v>19</c:v>
                </c:pt>
                <c:pt idx="6">
                  <c:v>8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E1-4938-B123-F115CE8B6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18624"/>
        <c:axId val="101024896"/>
      </c:barChart>
      <c:catAx>
        <c:axId val="101018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01024896"/>
        <c:crosses val="autoZero"/>
        <c:auto val="1"/>
        <c:lblAlgn val="ctr"/>
        <c:lblOffset val="100"/>
        <c:noMultiLvlLbl val="0"/>
      </c:catAx>
      <c:valAx>
        <c:axId val="101024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Frequência</a:t>
                </a:r>
              </a:p>
            </c:rich>
          </c:tx>
          <c:layout>
            <c:manualLayout>
              <c:xMode val="edge"/>
              <c:yMode val="edge"/>
              <c:x val="8.1549439347604492E-3"/>
              <c:y val="0.324645594938026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1018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Legislativo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Rodríguez</c:v>
                </c:pt>
                <c:pt idx="1">
                  <c:v>Wasmosy</c:v>
                </c:pt>
                <c:pt idx="2">
                  <c:v>Cubas Grau</c:v>
                </c:pt>
                <c:pt idx="3">
                  <c:v>González Macchi</c:v>
                </c:pt>
                <c:pt idx="4">
                  <c:v>Fernando Lugo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73</c:v>
                </c:pt>
                <c:pt idx="1">
                  <c:v>50</c:v>
                </c:pt>
                <c:pt idx="2">
                  <c:v>37</c:v>
                </c:pt>
                <c:pt idx="3">
                  <c:v>38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5-4E97-9051-A8C5A01F37D0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Executivo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Rodríguez</c:v>
                </c:pt>
                <c:pt idx="1">
                  <c:v>Wasmosy</c:v>
                </c:pt>
                <c:pt idx="2">
                  <c:v>Cubas Grau</c:v>
                </c:pt>
                <c:pt idx="3">
                  <c:v>González Macchi</c:v>
                </c:pt>
                <c:pt idx="4">
                  <c:v>Fernando Lugo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96</c:v>
                </c:pt>
                <c:pt idx="1">
                  <c:v>81</c:v>
                </c:pt>
                <c:pt idx="2">
                  <c:v>76</c:v>
                </c:pt>
                <c:pt idx="3">
                  <c:v>65</c:v>
                </c:pt>
                <c:pt idx="4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65-4E97-9051-A8C5A01F37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1073280"/>
        <c:axId val="101074816"/>
      </c:barChart>
      <c:catAx>
        <c:axId val="10107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01074816"/>
        <c:crosses val="autoZero"/>
        <c:auto val="1"/>
        <c:lblAlgn val="ctr"/>
        <c:lblOffset val="100"/>
        <c:noMultiLvlLbl val="0"/>
      </c:catAx>
      <c:valAx>
        <c:axId val="101074816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10107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n>
            <a:noFill/>
          </a:ln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8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4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1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AD12-A8D8-499C-9DDD-F60B6E36609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 – Instituições e processo decisório em política externa</a:t>
            </a:r>
            <a:br>
              <a:rPr lang="pt-BR" dirty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344816" cy="17526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BRI5010 –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7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35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Estatísticas Descritivas dos Dias de Tramitação dos Projetos de Política Externa na Câmara dos Deputados por iniciativa (2008-2105)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r="10848" b="17239"/>
          <a:stretch/>
        </p:blipFill>
        <p:spPr bwMode="auto">
          <a:xfrm>
            <a:off x="467535" y="2708920"/>
            <a:ext cx="8465491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8248" y="4653136"/>
            <a:ext cx="8064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192 projetos de iniciativa da presidência, 28 (14,5%) apresentaram alguma intervenção parlamentar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7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(2008-2014)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r="2119" b="7163"/>
          <a:stretch/>
        </p:blipFill>
        <p:spPr bwMode="auto">
          <a:xfrm>
            <a:off x="755576" y="1340768"/>
            <a:ext cx="763284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1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(2015)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2705" b="5424"/>
          <a:stretch/>
        </p:blipFill>
        <p:spPr bwMode="auto">
          <a:xfrm>
            <a:off x="323528" y="1268760"/>
            <a:ext cx="8424936" cy="5328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06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Argentina</a:t>
            </a:r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32" y="925070"/>
            <a:ext cx="8839084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56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 do </a:t>
            </a:r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100392" cy="558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96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Paraguay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400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Desemprego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200800" cy="5328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76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</a:t>
            </a: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02933"/>
            <a:ext cx="6984778" cy="5256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21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Partidos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Políticos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Argentina e Paraguay 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Uruguai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5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Decisório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Parlamentarismo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UK x USA (Waltz, 1967)</a:t>
            </a:r>
          </a:p>
          <a:p>
            <a:pPr>
              <a:spcAft>
                <a:spcPts val="1800"/>
              </a:spcAft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EUA: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bipartisanship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abdicação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delegação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7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de Pesquisa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47787"/>
              </p:ext>
            </p:extLst>
          </p:nvPr>
        </p:nvGraphicFramePr>
        <p:xfrm>
          <a:off x="323528" y="781372"/>
          <a:ext cx="8460000" cy="60960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42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5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Variáveis Independentes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Variáveis Dependentes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3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Poderes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Constitucionais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Apoio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Política Externa Presidencial (voto, tramitação, nomeações, entre outros)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3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Partidos Políticos (Ideologia, Disciplina,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Governo Dividido, Coalizões)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Grau de Influência na Política Externa (preferências)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Governo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Comportamento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Legislativo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Eleitoral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Votações Nominais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Grupos de Interesse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Estabilidade da Política Externa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34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Condições socio-econômicas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Nível de Barganha nas Negociações Internacionais – Jogos de Dois Níveis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Eleitorado/Opinião</a:t>
                      </a:r>
                      <a:r>
                        <a:rPr lang="pt-B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Pública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152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Internacional / Contexto Internacional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01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Pontos Ideais Brasil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6" y="1268760"/>
            <a:ext cx="9101857" cy="552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77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Pontos Ideais Paraguai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7"/>
            <a:ext cx="4489117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2" y="2127521"/>
            <a:ext cx="4428000" cy="473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1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</a:rPr>
              <a:t>Polarização Partidária na Política Externa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58" y="1196752"/>
            <a:ext cx="6988487" cy="56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4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" r="3742"/>
          <a:stretch/>
        </p:blipFill>
        <p:spPr bwMode="auto">
          <a:xfrm>
            <a:off x="42675" y="1628800"/>
            <a:ext cx="9101325" cy="33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88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09199856"/>
              </p:ext>
            </p:extLst>
          </p:nvPr>
        </p:nvGraphicFramePr>
        <p:xfrm>
          <a:off x="0" y="1484784"/>
          <a:ext cx="90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i="1" dirty="0">
                <a:effectLst/>
                <a:latin typeface="Times New Roman"/>
                <a:ea typeface="Calibri"/>
              </a:rPr>
              <a:t>Comparação do tempo de tramitação de </a:t>
            </a:r>
            <a:r>
              <a:rPr lang="pt-BR" sz="3200" i="1" dirty="0" err="1">
                <a:effectLst/>
                <a:latin typeface="Times New Roman"/>
                <a:ea typeface="Calibri"/>
              </a:rPr>
              <a:t>PDCs</a:t>
            </a:r>
            <a:r>
              <a:rPr lang="pt-BR" sz="3200" i="1" dirty="0">
                <a:effectLst/>
                <a:latin typeface="Times New Roman"/>
                <a:ea typeface="Calibri"/>
              </a:rPr>
              <a:t> entre os últimos governos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0635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261</Words>
  <Application>Microsoft Office PowerPoint</Application>
  <PresentationFormat>Apresentação na tela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Aula 7 – Instituições e processo decisório em política externa </vt:lpstr>
      <vt:lpstr>Plano de Aula</vt:lpstr>
      <vt:lpstr>Instituições e Processo Decisório</vt:lpstr>
      <vt:lpstr>Agenda de Pesquisa</vt:lpstr>
      <vt:lpstr>Pontos Ideais Brasil</vt:lpstr>
      <vt:lpstr>Pontos Ideais Paraguai</vt:lpstr>
      <vt:lpstr>Polarização Partidária na Política Externa</vt:lpstr>
      <vt:lpstr>Apresentação do PowerPoint</vt:lpstr>
      <vt:lpstr>Comparação do tempo de tramitação de PDCs entre os últimos governos</vt:lpstr>
      <vt:lpstr>Estatísticas Descritivas dos Dias de Tramitação dos Projetos de Política Externa na Câmara dos Deputados por iniciativa (2008-2105)</vt:lpstr>
      <vt:lpstr>Probabilidade de apoiar a política externa do governo em plenário (2008-2014)</vt:lpstr>
      <vt:lpstr>Probabilidade de apoiar a política externa do governo em plenário (2015)</vt:lpstr>
      <vt:lpstr>Argentina</vt:lpstr>
      <vt:lpstr>Aprovação Popular do Presidente</vt:lpstr>
      <vt:lpstr>Paraguay</vt:lpstr>
      <vt:lpstr>Desemprego</vt:lpstr>
      <vt:lpstr>Aprovação Popular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– Instituições e processo decisório em política externa</dc:title>
  <dc:creator>Daniela Tiberio</dc:creator>
  <cp:lastModifiedBy>Sony</cp:lastModifiedBy>
  <cp:revision>12</cp:revision>
  <dcterms:created xsi:type="dcterms:W3CDTF">2016-10-13T14:34:54Z</dcterms:created>
  <dcterms:modified xsi:type="dcterms:W3CDTF">2017-10-11T14:54:29Z</dcterms:modified>
</cp:coreProperties>
</file>