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73" r:id="rId5"/>
    <p:sldId id="259" r:id="rId6"/>
    <p:sldId id="274" r:id="rId7"/>
    <p:sldId id="275" r:id="rId8"/>
    <p:sldId id="277" r:id="rId9"/>
    <p:sldId id="278" r:id="rId10"/>
    <p:sldId id="279" r:id="rId11"/>
    <p:sldId id="258" r:id="rId12"/>
    <p:sldId id="260" r:id="rId13"/>
    <p:sldId id="263" r:id="rId14"/>
    <p:sldId id="264" r:id="rId15"/>
    <p:sldId id="271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5199A8-D403-4A92-B931-68A900C1797B}" type="datetimeFigureOut">
              <a:rPr lang="pt-BR" smtClean="0"/>
              <a:t>28/09/2015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A927AD-FDBF-4DD4-998F-DFAE85EF4B7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oana%20Andrade\Videos\Cepre\Dante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Linguagem e cognição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834063" y="5876925"/>
            <a:ext cx="3309937" cy="504825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pt-BR" dirty="0" smtClean="0"/>
              <a:t>Aula </a:t>
            </a:r>
            <a:r>
              <a:rPr lang="pt-BR" dirty="0" smtClean="0"/>
              <a:t>8_IEEC_2015</a:t>
            </a:r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Joana Andrade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47687"/>
            <a:ext cx="2038350" cy="22383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284984"/>
            <a:ext cx="2762250" cy="165735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75856" y="1700808"/>
            <a:ext cx="244971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Falada</a:t>
            </a:r>
          </a:p>
          <a:p>
            <a:pPr algn="ctr"/>
            <a:r>
              <a:rPr lang="pt-BR" sz="2800" dirty="0" smtClean="0"/>
              <a:t>Escrita</a:t>
            </a:r>
          </a:p>
          <a:p>
            <a:pPr algn="ctr"/>
            <a:r>
              <a:rPr lang="pt-BR" sz="2800" dirty="0" smtClean="0"/>
              <a:t>Ouvida</a:t>
            </a:r>
          </a:p>
          <a:p>
            <a:pPr algn="ctr"/>
            <a:r>
              <a:rPr lang="pt-BR" sz="2800" dirty="0" smtClean="0"/>
              <a:t>Sentida </a:t>
            </a:r>
          </a:p>
          <a:p>
            <a:pPr algn="ctr"/>
            <a:r>
              <a:rPr lang="pt-BR" sz="2800" dirty="0" smtClean="0"/>
              <a:t>Silenciada</a:t>
            </a:r>
          </a:p>
          <a:p>
            <a:pPr algn="ctr"/>
            <a:r>
              <a:rPr lang="pt-BR" sz="2800" dirty="0" smtClean="0"/>
              <a:t>Recriada</a:t>
            </a:r>
          </a:p>
          <a:p>
            <a:pPr algn="ctr"/>
            <a:r>
              <a:rPr lang="pt-BR" sz="2800" dirty="0" smtClean="0"/>
              <a:t>Ecoada</a:t>
            </a:r>
          </a:p>
          <a:p>
            <a:pPr algn="ctr"/>
            <a:r>
              <a:rPr lang="pt-BR" sz="2800" dirty="0" smtClean="0"/>
              <a:t>Constituidora</a:t>
            </a:r>
          </a:p>
          <a:p>
            <a:pPr algn="ctr"/>
            <a:r>
              <a:rPr lang="pt-BR" sz="2800" dirty="0" smtClean="0"/>
              <a:t>Libertadora </a:t>
            </a:r>
          </a:p>
          <a:p>
            <a:pPr algn="ctr"/>
            <a:r>
              <a:rPr lang="pt-BR" sz="2800" dirty="0" smtClean="0"/>
              <a:t>Transformada</a:t>
            </a:r>
          </a:p>
          <a:p>
            <a:pPr algn="ctr"/>
            <a:r>
              <a:rPr lang="pt-BR" sz="2800" dirty="0" smtClean="0"/>
              <a:t>....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2594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Dant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19088"/>
            <a:ext cx="8718549" cy="65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2963"/>
            <a:ext cx="9144000" cy="38433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accent3"/>
                </a:solidFill>
                <a:latin typeface="Arial" charset="0"/>
                <a:cs typeface="Arial" charset="0"/>
              </a:rPr>
              <a:t>INSTRUMENTO (</a:t>
            </a:r>
            <a:r>
              <a:rPr lang="pt-BR" sz="2800" dirty="0">
                <a:solidFill>
                  <a:schemeClr val="accent3"/>
                </a:solidFill>
                <a:latin typeface="Arial" charset="0"/>
                <a:cs typeface="Arial" charset="0"/>
              </a:rPr>
              <a:t>atividade prática</a:t>
            </a:r>
            <a:r>
              <a:rPr lang="pt-BR" dirty="0">
                <a:solidFill>
                  <a:schemeClr val="accent3"/>
                </a:solidFill>
                <a:latin typeface="Arial" charset="0"/>
                <a:cs typeface="Arial" charset="0"/>
              </a:rPr>
              <a:t>)</a:t>
            </a:r>
            <a:r>
              <a:rPr lang="pt-BR" dirty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/>
            </a:r>
            <a:br>
              <a:rPr lang="pt-BR" dirty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</a:br>
            <a:r>
              <a:rPr lang="pt-BR" dirty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  <a:t/>
            </a:r>
            <a:br>
              <a:rPr lang="pt-BR" dirty="0">
                <a:solidFill>
                  <a:schemeClr val="accent1">
                    <a:satMod val="150000"/>
                  </a:schemeClr>
                </a:solidFill>
                <a:cs typeface="Times New Roman" pitchFamily="18" charset="0"/>
              </a:rPr>
            </a:br>
            <a:r>
              <a:rPr lang="pt-BR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SIGNO  (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fala - intelecto </a:t>
            </a:r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puro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pt-BR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563888" y="692696"/>
            <a:ext cx="2286000" cy="6858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orbel" pitchFamily="34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434875" y="4365104"/>
            <a:ext cx="2743200" cy="6858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orbel" pitchFamily="34" charset="0"/>
            </a:endParaRPr>
          </a:p>
        </p:txBody>
      </p: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571500" y="5445224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</a:rPr>
              <a:t>Abstrações possíveis pelo signo: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presente - passado – futuro</a:t>
            </a:r>
            <a:endParaRPr lang="pt-BR" sz="3600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859216" cy="4726878"/>
          </a:xfrm>
          <a:solidFill>
            <a:schemeClr val="bg1">
              <a:alpha val="68000"/>
            </a:schemeClr>
          </a:solidFill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   </a:t>
            </a: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“A fala da criança é tão importante</a:t>
            </a:r>
            <a:b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quanto a ação para atingir um objetivo. As crianças não ficam simplesmente falando o que elas estão fazendo; </a:t>
            </a:r>
            <a:b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sua fala e ação fazem parte de </a:t>
            </a:r>
            <a:b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uma mesma função psicológica </a:t>
            </a:r>
            <a:b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complexa, dirigida para a </a:t>
            </a:r>
            <a:r>
              <a:rPr lang="pt-BR" sz="3600" b="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pt-BR" sz="3600" b="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3600" b="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solução do </a:t>
            </a:r>
            <a:r>
              <a:rPr lang="pt-BR" sz="36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problema em questão" </a:t>
            </a: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Times New Roman" pitchFamily="18" charset="0"/>
              </a:rPr>
              <a:t/>
            </a:r>
            <a:br>
              <a:rPr lang="pt-BR" sz="36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Times New Roman" pitchFamily="18" charset="0"/>
              </a:rPr>
            </a:br>
            <a:r>
              <a:rPr lang="pt-BR" sz="32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5603" name="Picture 5" descr="Bobby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000500"/>
            <a:ext cx="2305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1263" y="214313"/>
            <a:ext cx="7105153" cy="271462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Funções Psicológicas </a:t>
            </a:r>
            <a: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Elementares</a:t>
            </a:r>
            <a:b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                     R     </a:t>
            </a:r>
            <a: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(origem biológica) direta, não-mediada</a:t>
            </a:r>
            <a: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28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3429000"/>
            <a:ext cx="7276604" cy="30003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68580" indent="0" algn="just" eaLnBrk="1" hangingPunct="1">
              <a:buNone/>
            </a:pPr>
            <a:r>
              <a:rPr lang="pt-B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Funções Psicológicas Superiores</a:t>
            </a:r>
          </a:p>
          <a:p>
            <a:pPr marL="68580" indent="0" algn="just" eaLnBrk="1" hangingPunct="1">
              <a:buNone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E                       R  </a:t>
            </a:r>
          </a:p>
          <a:p>
            <a:pPr algn="just" eaLnBrk="1" hangingPunct="1"/>
            <a:endParaRPr lang="pt-BR" sz="360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68580" indent="0" algn="just" eaLnBrk="1" hangingPunct="1">
              <a:buNone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S </a:t>
            </a:r>
          </a:p>
          <a:p>
            <a:pPr marL="68580" indent="0" algn="ctr" eaLnBrk="1" hangingPunct="1">
              <a:buNone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(origem </a:t>
            </a:r>
            <a:r>
              <a:rPr lang="pt-BR" sz="28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sócio-cultural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 indireta, mediada</a:t>
            </a:r>
          </a:p>
          <a:p>
            <a:pPr eaLnBrk="1" hangingPunct="1"/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V="1">
            <a:off x="3995936" y="1484784"/>
            <a:ext cx="151216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3347864" y="4683944"/>
            <a:ext cx="1000125" cy="785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5048864" y="4727055"/>
            <a:ext cx="1214437" cy="785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7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8572560" cy="4520362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339933"/>
                </a:solidFill>
                <a:latin typeface="Arial" charset="0"/>
                <a:cs typeface="Arial" charset="0"/>
              </a:rPr>
              <a:t>EXTERIOR EGOCÊNTRICA INTERNA</a:t>
            </a:r>
            <a:r>
              <a:rPr lang="pt-BR" sz="24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pt-BR" sz="2400" dirty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r>
              <a:rPr lang="pt-BR" sz="2400" dirty="0">
                <a:solidFill>
                  <a:srgbClr val="0000FF"/>
                </a:solidFill>
                <a:latin typeface="Arial" charset="0"/>
                <a:cs typeface="Arial" charset="0"/>
              </a:rPr>
              <a:t>SOCIALIZADA                                   INDIVIDUALIZADA</a:t>
            </a:r>
            <a:br>
              <a:rPr lang="pt-BR" sz="24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t-BR" sz="2400" dirty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FF0000"/>
                </a:solidFill>
                <a:cs typeface="Times New Roman" pitchFamily="18" charset="0"/>
              </a:rPr>
              <a:t>INTERNALIZAÇÃO</a:t>
            </a: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FUNÇÃO  </a:t>
            </a:r>
            <a:r>
              <a:rPr lang="pt-BR" sz="24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FUNÇÃO</a:t>
            </a: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b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INTERPESSOAL INTRAPESSOAL </a:t>
            </a:r>
            <a:r>
              <a:rPr lang="pt-BR" sz="2400" dirty="0" smtClean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solidFill>
                  <a:schemeClr val="accent1">
                    <a:satMod val="150000"/>
                  </a:schemeClr>
                </a:solidFill>
                <a:latin typeface="Arial" charset="0"/>
                <a:cs typeface="Arial" charset="0"/>
              </a:rPr>
            </a:br>
            <a:endParaRPr lang="pt-BR" sz="2400" dirty="0">
              <a:solidFill>
                <a:schemeClr val="accent1">
                  <a:satMod val="1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6113894" y="220486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693812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8316416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914400" y="3276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914400" y="40386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V="1">
            <a:off x="8001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705" name="CaixaDeTexto 9"/>
          <p:cNvSpPr txBox="1">
            <a:spLocks noChangeArrowheads="1"/>
          </p:cNvSpPr>
          <p:nvPr/>
        </p:nvSpPr>
        <p:spPr bwMode="auto">
          <a:xfrm>
            <a:off x="2714625" y="428625"/>
            <a:ext cx="3571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400" dirty="0">
                <a:solidFill>
                  <a:srgbClr val="00B050"/>
                </a:solidFill>
              </a:rPr>
              <a:t>LINGUAGEM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195736" y="2203277"/>
            <a:ext cx="1285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lobo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4947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28800" y="6096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>
                <a:latin typeface="Times New Roman" pitchFamily="18" charset="0"/>
              </a:rPr>
              <a:t>LOBOS</a:t>
            </a:r>
          </a:p>
        </p:txBody>
      </p:sp>
    </p:spTree>
    <p:extLst>
      <p:ext uri="{BB962C8B-B14F-4D97-AF65-F5344CB8AC3E}">
        <p14:creationId xmlns:p14="http://schemas.microsoft.com/office/powerpoint/2010/main" val="22237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35781"/>
            <a:ext cx="82343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143000" y="1357313"/>
            <a:ext cx="203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INTENÇÃO</a:t>
            </a:r>
            <a:endParaRPr lang="pt-BR" sz="320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57375" y="2143125"/>
            <a:ext cx="313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COORDENAÇÃO 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857500" y="1714500"/>
            <a:ext cx="239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FF0000"/>
                </a:solidFill>
              </a:rPr>
              <a:t>MOVIMENTO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143500" y="1714500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chemeClr val="tx2"/>
                </a:solidFill>
              </a:rPr>
              <a:t>sensação</a:t>
            </a:r>
            <a:endParaRPr lang="pt-BR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929313" y="200025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percepção</a:t>
            </a: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857750" y="2643188"/>
            <a:ext cx="22352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associação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6858000" y="3429000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chemeClr val="tx2"/>
                </a:solidFill>
              </a:rPr>
              <a:t>sensação</a:t>
            </a:r>
            <a:endParaRPr lang="pt-BR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143250" y="3286125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>
                <a:solidFill>
                  <a:schemeClr val="tx2"/>
                </a:solidFill>
              </a:rPr>
              <a:t>sensação</a:t>
            </a:r>
            <a:endParaRPr lang="pt-BR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215063" y="4071938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percepção</a:t>
            </a:r>
            <a:endParaRPr lang="pt-BR"/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357688" y="4071938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percepção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build="allAtOnce"/>
      <p:bldP spid="10" grpId="0"/>
      <p:bldP spid="11" grpId="0"/>
      <p:bldP spid="12" grpId="0" build="allAtOnce"/>
      <p:bldP spid="13" grpId="0" build="allAtOnce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143116"/>
            <a:ext cx="8713787" cy="4429134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Ø"/>
              <a:defRPr/>
            </a:pPr>
            <a:endParaRPr lang="pt-BR" sz="3600" dirty="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t-BR" sz="3600" dirty="0" smtClean="0"/>
              <a:t>1ª Unidade: CÉREBRO DESPERTO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pt-BR" sz="3600" dirty="0" smtClean="0"/>
              <a:t>              Formação Reticular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t-BR" sz="3600" dirty="0" smtClean="0"/>
              <a:t>2ª Unidade: CÉREBRO INFORMADO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pt-BR" sz="3600" dirty="0" smtClean="0"/>
              <a:t>               Córtex Sensitivo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pt-BR" sz="3600" dirty="0" smtClean="0"/>
              <a:t>3ª Unidade: CÉREBRO HUMANIZADO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pt-BR" sz="3600" dirty="0" smtClean="0"/>
              <a:t>               Córtex frontal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620688"/>
            <a:ext cx="5961063" cy="16668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4400" dirty="0" smtClean="0">
                <a:solidFill>
                  <a:srgbClr val="00B050"/>
                </a:solidFill>
              </a:rPr>
              <a:t>Três Unidades </a:t>
            </a:r>
            <a:br>
              <a:rPr lang="pt-BR" sz="4400" dirty="0" smtClean="0">
                <a:solidFill>
                  <a:srgbClr val="00B050"/>
                </a:solidFill>
              </a:rPr>
            </a:br>
            <a:r>
              <a:rPr lang="pt-BR" sz="4400" dirty="0" smtClean="0">
                <a:solidFill>
                  <a:srgbClr val="00B050"/>
                </a:solidFill>
              </a:rPr>
              <a:t>Funcionais</a:t>
            </a:r>
            <a:r>
              <a:rPr lang="pt-BR" sz="4400" dirty="0" smtClean="0">
                <a:solidFill>
                  <a:schemeClr val="tx1"/>
                </a:solidFill>
              </a:rPr>
              <a:t/>
            </a:r>
            <a:br>
              <a:rPr lang="pt-BR" sz="4400" dirty="0" smtClean="0">
                <a:solidFill>
                  <a:schemeClr val="tx1"/>
                </a:solidFill>
              </a:rPr>
            </a:br>
            <a:endParaRPr lang="pt-BR" sz="4400" dirty="0" smtClean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638" y="36653"/>
            <a:ext cx="32813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0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2100" smtClean="0"/>
              <a:t> </a:t>
            </a:r>
            <a:r>
              <a:rPr lang="pt-BR" sz="2100" smtClean="0">
                <a:solidFill>
                  <a:srgbClr val="FFFFFF"/>
                </a:solidFill>
              </a:rPr>
              <a:t>                                  </a:t>
            </a:r>
            <a:r>
              <a:rPr lang="pt-BR" sz="3900" smtClean="0">
                <a:solidFill>
                  <a:schemeClr val="tx2"/>
                </a:solidFill>
              </a:rPr>
              <a:t>Localização:</a:t>
            </a:r>
          </a:p>
          <a:p>
            <a:pPr eaLnBrk="1" hangingPunct="1">
              <a:buClr>
                <a:srgbClr val="FFFFFF"/>
              </a:buClr>
            </a:pPr>
            <a:r>
              <a:rPr lang="pt-BR" smtClean="0"/>
              <a:t>Tronco cerebral: formação reticular</a:t>
            </a:r>
          </a:p>
          <a:p>
            <a:pPr eaLnBrk="1" hangingPunct="1"/>
            <a:r>
              <a:rPr lang="pt-BR" smtClean="0"/>
              <a:t>Hipotálamo: excitação</a:t>
            </a:r>
          </a:p>
          <a:p>
            <a:pPr eaLnBrk="1" hangingPunct="1"/>
            <a:r>
              <a:rPr lang="pt-BR" smtClean="0"/>
              <a:t>Tálamo: atenção seletiva</a:t>
            </a:r>
          </a:p>
          <a:p>
            <a:pPr eaLnBrk="1" hangingPunct="1"/>
            <a:r>
              <a:rPr lang="pt-BR" smtClean="0"/>
              <a:t>Sistema límbico: estados afetivos</a:t>
            </a:r>
          </a:p>
          <a:p>
            <a:pPr eaLnBrk="1" hangingPunct="1"/>
            <a:r>
              <a:rPr lang="pt-BR" smtClean="0"/>
              <a:t>Córtex: atenção voluntária e consciência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5700" smtClean="0"/>
              <a:t>Primeira Unidade Funcional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97991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i="1" dirty="0">
                <a:solidFill>
                  <a:schemeClr val="folHlink"/>
                </a:solidFill>
                <a:latin typeface="Times New Roman" pitchFamily="18" charset="0"/>
              </a:rPr>
              <a:t>CÉREBRO DESPERTO</a:t>
            </a:r>
          </a:p>
        </p:txBody>
      </p:sp>
      <p:pic>
        <p:nvPicPr>
          <p:cNvPr id="6" name="Picture 4" descr="retic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1" y="2420888"/>
            <a:ext cx="2901149" cy="23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  <p:bldP spid="1026" grpId="0" autoUpdateAnimBg="0"/>
      <p:bldP spid="102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857496"/>
            <a:ext cx="8715404" cy="1295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dirty="0" smtClean="0">
                <a:solidFill>
                  <a:srgbClr val="FFFFFF"/>
                </a:solidFill>
              </a:rPr>
              <a:t>				</a:t>
            </a:r>
            <a:r>
              <a:rPr lang="pt-BR" dirty="0" smtClean="0"/>
              <a:t>Localização:</a:t>
            </a:r>
          </a:p>
          <a:p>
            <a:pPr eaLnBrk="1" hangingPunct="1"/>
            <a:r>
              <a:rPr lang="pt-BR" dirty="0" smtClean="0"/>
              <a:t>Córtex sensitivo: Lobos </a:t>
            </a:r>
            <a:r>
              <a:rPr lang="pt-BR" dirty="0" err="1" smtClean="0"/>
              <a:t>occipital-parietal-temporal</a:t>
            </a:r>
            <a:r>
              <a:rPr lang="pt-BR" dirty="0" smtClean="0"/>
              <a:t>;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 dirty="0">
                <a:solidFill>
                  <a:schemeClr val="accent1"/>
                </a:solidFill>
                <a:latin typeface="Times New Roman" pitchFamily="18" charset="0"/>
              </a:rPr>
              <a:t>Segunda Unidade Funcional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42910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i="1" dirty="0">
                <a:solidFill>
                  <a:schemeClr val="folHlink"/>
                </a:solidFill>
                <a:latin typeface="Times New Roman" pitchFamily="18" charset="0"/>
              </a:rPr>
              <a:t>CÉREBRO INFORMADO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28596" y="2285992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3200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pt-BR" sz="3200" dirty="0">
                <a:latin typeface="Times New Roman" pitchFamily="18" charset="0"/>
              </a:rPr>
              <a:t>Recebe, analisa e armazena informações;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214546" y="4214818"/>
            <a:ext cx="472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latin typeface="Times New Roman" pitchFamily="18" charset="0"/>
              </a:rPr>
              <a:t>É dividida em três áreas: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57158" y="4786322"/>
            <a:ext cx="8377238" cy="584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u="sng" dirty="0">
                <a:solidFill>
                  <a:srgbClr val="FFFF00"/>
                </a:solidFill>
                <a:latin typeface="Times New Roman" pitchFamily="18" charset="0"/>
              </a:rPr>
              <a:t>Primária</a:t>
            </a:r>
            <a:r>
              <a:rPr lang="pt-BR" sz="3200" dirty="0">
                <a:solidFill>
                  <a:srgbClr val="FFFF00"/>
                </a:solidFill>
                <a:latin typeface="Times New Roman" pitchFamily="18" charset="0"/>
              </a:rPr>
              <a:t>: recebe e/ou envia impulsos da periferia;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57158" y="5357826"/>
            <a:ext cx="8377238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u="sng" dirty="0">
                <a:solidFill>
                  <a:srgbClr val="FFFF00"/>
                </a:solidFill>
                <a:latin typeface="Times New Roman" pitchFamily="18" charset="0"/>
              </a:rPr>
              <a:t>Secundária</a:t>
            </a:r>
            <a:r>
              <a:rPr lang="pt-BR" sz="3200" dirty="0">
                <a:solidFill>
                  <a:srgbClr val="FFFF00"/>
                </a:solidFill>
                <a:latin typeface="Times New Roman" pitchFamily="18" charset="0"/>
              </a:rPr>
              <a:t>: processa informações, imagens;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57158" y="5929330"/>
            <a:ext cx="8377238" cy="579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u="sng" dirty="0">
                <a:solidFill>
                  <a:srgbClr val="FFFF00"/>
                </a:solidFill>
                <a:latin typeface="Times New Roman" pitchFamily="18" charset="0"/>
              </a:rPr>
              <a:t>Terciária</a:t>
            </a:r>
            <a:r>
              <a:rPr lang="pt-BR" sz="3200" dirty="0">
                <a:solidFill>
                  <a:srgbClr val="FFFF00"/>
                </a:solidFill>
                <a:latin typeface="Times New Roman" pitchFamily="18" charset="0"/>
              </a:rPr>
              <a:t>: integra as informações.</a:t>
            </a:r>
          </a:p>
        </p:txBody>
      </p:sp>
      <p:pic>
        <p:nvPicPr>
          <p:cNvPr id="11" name="Picture 4" descr="br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86" y="0"/>
            <a:ext cx="2903147" cy="1916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8" grpId="0" autoUpdateAnimBg="0"/>
      <p:bldP spid="12299" grpId="0" autoUpdateAnimBg="0"/>
      <p:bldP spid="12300" grpId="0" autoUpdateAnimBg="0"/>
      <p:bldP spid="12301" grpId="0" autoUpdateAnimBg="0"/>
      <p:bldP spid="12302" grpId="0" animBg="1" autoUpdateAnimBg="0"/>
      <p:bldP spid="12303" grpId="0" animBg="1" autoUpdateAnimBg="0"/>
      <p:bldP spid="1230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pt-BR" sz="4400" dirty="0"/>
              <a:t>https://www.youtube.com/watch?v=2LNopxcBVms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92621" y="263691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"Quando uma criança começa a utilizar uma palavra corretamente, a evolução de seu significado está apenas começando" </a:t>
            </a:r>
          </a:p>
        </p:txBody>
      </p:sp>
    </p:spTree>
    <p:extLst>
      <p:ext uri="{BB962C8B-B14F-4D97-AF65-F5344CB8AC3E}">
        <p14:creationId xmlns:p14="http://schemas.microsoft.com/office/powerpoint/2010/main" val="319527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 dirty="0">
                <a:solidFill>
                  <a:schemeClr val="accent1"/>
                </a:solidFill>
                <a:latin typeface="Times New Roman" pitchFamily="18" charset="0"/>
              </a:rPr>
              <a:t>Terceira Unidade Funcional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95536" y="92505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400" i="1" dirty="0">
                <a:solidFill>
                  <a:schemeClr val="folHlink"/>
                </a:solidFill>
                <a:latin typeface="Times New Roman" pitchFamily="18" charset="0"/>
              </a:rPr>
              <a:t>CÉREBRO HUMANIZADO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3071810"/>
            <a:ext cx="8915400" cy="685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dirty="0" smtClean="0">
                <a:solidFill>
                  <a:srgbClr val="FFFFFF"/>
                </a:solidFill>
              </a:rPr>
              <a:t>	</a:t>
            </a:r>
            <a:r>
              <a:rPr lang="pt-BR" dirty="0" smtClean="0"/>
              <a:t>Localização:    Lobo frontal</a:t>
            </a:r>
          </a:p>
          <a:p>
            <a:pPr eaLnBrk="1" hangingPunct="1"/>
            <a:endParaRPr lang="pt-BR" dirty="0" smtClean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42910" y="2571744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3200" dirty="0">
                <a:latin typeface="Times New Roman" pitchFamily="18" charset="0"/>
              </a:rPr>
              <a:t>  programar, regular e executar atividades;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28600" y="5562600"/>
            <a:ext cx="8915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Primária: transmite impulsos para o mecanismo neuromuscular.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28600" y="50292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Secundária: prepara programas para ação;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28600" y="4038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Terciária: planeja informações para a execução das ações.</a:t>
            </a:r>
          </a:p>
        </p:txBody>
      </p:sp>
      <p:pic>
        <p:nvPicPr>
          <p:cNvPr id="9" name="Picture 4" descr="br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15" y="0"/>
            <a:ext cx="2903147" cy="1916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3" grpId="0" build="p" autoUpdateAnimBg="0"/>
      <p:bldP spid="21514" grpId="0" autoUpdateAnimBg="0"/>
      <p:bldP spid="21516" grpId="0" animBg="1" autoUpdateAnimBg="0"/>
      <p:bldP spid="21517" grpId="0" autoUpdateAnimBg="0"/>
      <p:bldP spid="2151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2276872"/>
            <a:ext cx="7416824" cy="4625975"/>
          </a:xfrm>
        </p:spPr>
        <p:txBody>
          <a:bodyPr/>
          <a:lstStyle/>
          <a:p>
            <a:r>
              <a:rPr lang="pt-BR" dirty="0" smtClean="0"/>
              <a:t>Atividade instrumental </a:t>
            </a:r>
          </a:p>
          <a:p>
            <a:r>
              <a:rPr lang="pt-BR" dirty="0" smtClean="0"/>
              <a:t>Nossa relação com o mundo é sempre mediada  por </a:t>
            </a:r>
            <a:r>
              <a:rPr lang="pt-BR" b="1" dirty="0" smtClean="0"/>
              <a:t>signos</a:t>
            </a:r>
            <a:r>
              <a:rPr lang="pt-BR" dirty="0" smtClean="0"/>
              <a:t> e </a:t>
            </a:r>
            <a:r>
              <a:rPr lang="pt-BR" b="1" dirty="0" smtClean="0"/>
              <a:t>sentidos</a:t>
            </a:r>
            <a:r>
              <a:rPr lang="pt-BR" dirty="0" smtClean="0"/>
              <a:t>.</a:t>
            </a:r>
          </a:p>
          <a:p>
            <a:pPr>
              <a:buFont typeface="Wingdings 2" pitchFamily="18" charset="2"/>
              <a:buNone/>
            </a:pPr>
            <a:endParaRPr lang="pt-BR" dirty="0" smtClean="0"/>
          </a:p>
          <a:p>
            <a:pPr algn="ctr">
              <a:buFont typeface="Wingdings 2" pitchFamily="18" charset="2"/>
              <a:buNone/>
            </a:pPr>
            <a:r>
              <a:rPr lang="pt-BR" dirty="0" smtClean="0"/>
              <a:t> </a:t>
            </a:r>
            <a:r>
              <a:rPr lang="pt-BR" sz="4800" dirty="0" smtClean="0"/>
              <a:t>Outro</a:t>
            </a:r>
          </a:p>
          <a:p>
            <a:pPr algn="ctr">
              <a:buFont typeface="Wingdings 2" pitchFamily="18" charset="2"/>
              <a:buNone/>
            </a:pPr>
            <a:r>
              <a:rPr lang="pt-BR" sz="4800" dirty="0" smtClean="0"/>
              <a:t> Linguagem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pt-BR" dirty="0" smtClean="0"/>
              <a:t>Mediação Semiótica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4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465640" cy="1498178"/>
          </a:xfrm>
        </p:spPr>
        <p:txBody>
          <a:bodyPr/>
          <a:lstStyle/>
          <a:p>
            <a:r>
              <a:rPr lang="pt-BR" sz="4000" dirty="0" smtClean="0"/>
              <a:t>É um homem falando que </a:t>
            </a:r>
            <a:br>
              <a:rPr lang="pt-BR" sz="4000" dirty="0" smtClean="0"/>
            </a:br>
            <a:r>
              <a:rPr lang="pt-BR" sz="4000" dirty="0" smtClean="0"/>
              <a:t>encontramos no mundo...</a:t>
            </a:r>
            <a:br>
              <a:rPr lang="pt-BR" sz="4000" dirty="0" smtClean="0"/>
            </a:br>
            <a:r>
              <a:rPr lang="pt-BR" sz="1400" dirty="0" smtClean="0"/>
              <a:t>(E. Benveniste)</a:t>
            </a:r>
            <a:endParaRPr lang="pt-BR" sz="1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564904"/>
            <a:ext cx="7315200" cy="4608512"/>
          </a:xfrm>
        </p:spPr>
        <p:txBody>
          <a:bodyPr/>
          <a:lstStyle/>
          <a:p>
            <a:r>
              <a:rPr lang="pt-BR" dirty="0" smtClean="0"/>
              <a:t>Constitui-se </a:t>
            </a:r>
            <a:r>
              <a:rPr lang="pt-BR" i="1" dirty="0" smtClean="0"/>
              <a:t>humano</a:t>
            </a:r>
            <a:r>
              <a:rPr lang="pt-BR" dirty="0" smtClean="0"/>
              <a:t> na e pela linguagem</a:t>
            </a:r>
          </a:p>
          <a:p>
            <a:r>
              <a:rPr lang="pt-BR" dirty="0" smtClean="0"/>
              <a:t>Constrói </a:t>
            </a:r>
            <a:r>
              <a:rPr lang="pt-BR" i="1" dirty="0" smtClean="0"/>
              <a:t>conhecimento</a:t>
            </a:r>
            <a:r>
              <a:rPr lang="pt-BR" dirty="0" smtClean="0"/>
              <a:t> na e pela linguagem</a:t>
            </a:r>
          </a:p>
          <a:p>
            <a:r>
              <a:rPr lang="pt-BR" dirty="0" smtClean="0"/>
              <a:t>Define e descreve o </a:t>
            </a:r>
            <a:r>
              <a:rPr lang="pt-BR" i="1" dirty="0" smtClean="0"/>
              <a:t>mundo</a:t>
            </a:r>
            <a:r>
              <a:rPr lang="pt-BR" dirty="0" smtClean="0"/>
              <a:t> pela linguagem</a:t>
            </a:r>
          </a:p>
          <a:p>
            <a:pPr marL="1528763" indent="0">
              <a:spcBef>
                <a:spcPts val="0"/>
              </a:spcBef>
              <a:buNone/>
            </a:pPr>
            <a:endParaRPr lang="pt-BR" b="1" dirty="0" smtClean="0"/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Comunica 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Identifica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Classifica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Nomeia 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Significa </a:t>
            </a:r>
          </a:p>
          <a:p>
            <a:pPr marL="1528763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990000"/>
                </a:solidFill>
              </a:rPr>
              <a:t>Transmite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5085184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Funções </a:t>
            </a:r>
          </a:p>
          <a:p>
            <a:pPr algn="ctr"/>
            <a:r>
              <a:rPr lang="pt-BR" dirty="0" smtClean="0">
                <a:solidFill>
                  <a:srgbClr val="000000"/>
                </a:solidFill>
              </a:rPr>
              <a:t>da linguagem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Chave direita 4"/>
          <p:cNvSpPr/>
          <p:nvPr/>
        </p:nvSpPr>
        <p:spPr bwMode="auto">
          <a:xfrm>
            <a:off x="3707904" y="4221088"/>
            <a:ext cx="864096" cy="252028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onica.com.br/comics/tirinhas/images/tira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8353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022920" y="2291122"/>
            <a:ext cx="8229600" cy="17859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Comunicação             Organização</a:t>
            </a:r>
          </a:p>
          <a:p>
            <a:pPr>
              <a:buFont typeface="Wingdings 2" pitchFamily="18" charset="2"/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Indicação                    Definição </a:t>
            </a:r>
          </a:p>
          <a:p>
            <a:pPr marL="95250" lvl="8" indent="-95250">
              <a:buFont typeface="Wingdings 2" pitchFamily="18" charset="2"/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Orientação                  Constituição 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3608" y="413792"/>
            <a:ext cx="7024744" cy="1143000"/>
          </a:xfrm>
        </p:spPr>
        <p:txBody>
          <a:bodyPr/>
          <a:lstStyle/>
          <a:p>
            <a:pPr algn="ctr">
              <a:defRPr/>
            </a:pPr>
            <a:r>
              <a:rPr lang="pt-BR" dirty="0" smtClean="0"/>
              <a:t>Funções da linguagem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99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3600" dirty="0" smtClean="0"/>
              <a:t>Acordo social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Imitação (</a:t>
            </a:r>
            <a:r>
              <a:rPr lang="pt-BR" sz="3600" dirty="0" err="1" smtClean="0"/>
              <a:t>intramental-intermental</a:t>
            </a:r>
            <a:r>
              <a:rPr lang="pt-BR" sz="3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Troca de turnos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Respeito ao tempo de turno do outro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Aceitação pelo sorriso</a:t>
            </a:r>
          </a:p>
          <a:p>
            <a:pPr>
              <a:spcBef>
                <a:spcPts val="0"/>
              </a:spcBef>
            </a:pPr>
            <a:r>
              <a:rPr lang="pt-BR" sz="3600" dirty="0" smtClean="0"/>
              <a:t>Gestos</a:t>
            </a:r>
          </a:p>
          <a:p>
            <a:pPr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800000"/>
                </a:solidFill>
                <a:sym typeface="Wingdings" pitchFamily="2" charset="2"/>
              </a:rPr>
              <a:t>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800000"/>
                </a:solidFill>
                <a:sym typeface="Wingdings" pitchFamily="2" charset="2"/>
              </a:rPr>
              <a:t>                                                       </a:t>
            </a:r>
            <a:endParaRPr lang="pt-BR" sz="3600" b="1" dirty="0" smtClean="0">
              <a:solidFill>
                <a:srgbClr val="8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51720" y="573543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800000"/>
                </a:solidFill>
              </a:rPr>
              <a:t>Função Psicológicas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Elementares 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20072" y="5735435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800000"/>
                </a:solidFill>
              </a:rPr>
              <a:t>Função </a:t>
            </a:r>
          </a:p>
          <a:p>
            <a:r>
              <a:rPr lang="pt-BR" dirty="0" smtClean="0">
                <a:solidFill>
                  <a:srgbClr val="800000"/>
                </a:solidFill>
              </a:rPr>
              <a:t>Psicológicas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Superiores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03840" cy="922114"/>
          </a:xfrm>
        </p:spPr>
        <p:txBody>
          <a:bodyPr/>
          <a:lstStyle/>
          <a:p>
            <a:r>
              <a:rPr lang="pt-BR" b="1" dirty="0" smtClean="0"/>
              <a:t>A ciência como discurso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7891264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/>
              <a:t>É diferente da linguagem cotidiana... e da linguagem escolar</a:t>
            </a:r>
            <a:endParaRPr lang="pt-BR" b="1" dirty="0" smtClean="0"/>
          </a:p>
          <a:p>
            <a:pPr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pt-BR" b="1" dirty="0" smtClean="0"/>
          </a:p>
          <a:p>
            <a:pPr>
              <a:spcBef>
                <a:spcPts val="0"/>
              </a:spcBef>
            </a:pPr>
            <a:r>
              <a:rPr lang="pt-BR" b="1" dirty="0" smtClean="0"/>
              <a:t>Forma</a:t>
            </a:r>
            <a:r>
              <a:rPr lang="pt-BR" dirty="0" smtClean="0"/>
              <a:t>: construção de nexos abstratos.</a:t>
            </a:r>
          </a:p>
          <a:p>
            <a:pPr>
              <a:spcBef>
                <a:spcPts val="0"/>
              </a:spcBef>
            </a:pPr>
            <a:r>
              <a:rPr lang="pt-BR" b="1" dirty="0" smtClean="0"/>
              <a:t>Conteúdo</a:t>
            </a:r>
            <a:r>
              <a:rPr lang="pt-BR" dirty="0" smtClean="0"/>
              <a:t>: signos específicos de um campo de conhecimento reservado aos iniciados.</a:t>
            </a:r>
          </a:p>
          <a:p>
            <a:pPr>
              <a:spcBef>
                <a:spcPts val="0"/>
              </a:spcBef>
            </a:pPr>
            <a:endParaRPr lang="pt-BR" dirty="0" smtClean="0"/>
          </a:p>
          <a:p>
            <a:pPr algn="ctr">
              <a:spcBef>
                <a:spcPts val="0"/>
              </a:spcBef>
              <a:buNone/>
            </a:pPr>
            <a:r>
              <a:rPr lang="pt-BR" i="1" dirty="0" smtClean="0"/>
              <a:t>Hermética      </a:t>
            </a:r>
            <a:r>
              <a:rPr lang="pt-BR" i="1" dirty="0" err="1" smtClean="0"/>
              <a:t>Ahistórica</a:t>
            </a:r>
            <a:r>
              <a:rPr lang="pt-BR" i="1" dirty="0" smtClean="0"/>
              <a:t>     Asséptica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3312" y="3284983"/>
            <a:ext cx="4682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800000"/>
                </a:solidFill>
              </a:rPr>
              <a:t>Sistematização da informação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9952" y="3284984"/>
            <a:ext cx="4001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>
                <a:solidFill>
                  <a:srgbClr val="800000"/>
                </a:solidFill>
              </a:rPr>
              <a:t>Generalização conceitual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3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5856" y="569858"/>
            <a:ext cx="5184576" cy="278713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pt-BR" dirty="0" smtClean="0"/>
              <a:t>"No momento </a:t>
            </a:r>
            <a:r>
              <a:rPr lang="pt-BR" dirty="0"/>
              <a:t>em que </a:t>
            </a:r>
            <a:r>
              <a:rPr lang="pt-BR" dirty="0" smtClean="0"/>
              <a:t>o sujeito toma </a:t>
            </a:r>
            <a:r>
              <a:rPr lang="pt-BR" dirty="0"/>
              <a:t>conhecimento pela primeira vez do significado de uma nova palavra, o processo de desenvolvimento dos conceitos não termina, mas está apenas começando</a:t>
            </a:r>
            <a:r>
              <a:rPr lang="pt-BR" dirty="0" smtClean="0"/>
              <a:t>”. </a:t>
            </a:r>
          </a:p>
        </p:txBody>
      </p:sp>
      <p:pic>
        <p:nvPicPr>
          <p:cNvPr id="4" name="Picture 4" descr="568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85032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51520" y="4365104"/>
            <a:ext cx="770485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>
                <a:solidFill>
                  <a:srgbClr val="800000"/>
                </a:solidFill>
                <a:cs typeface="Arial" charset="0"/>
              </a:rPr>
              <a:t> “O sistema de </a:t>
            </a: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signos 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reestrutura a totalidade dos processos </a:t>
            </a: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psicológicos, tornando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a criança capaz </a:t>
            </a: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de dominar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seu movimento. </a:t>
            </a:r>
            <a:endParaRPr lang="pt-BR" sz="2800" dirty="0" smtClean="0">
              <a:solidFill>
                <a:srgbClr val="800000"/>
              </a:solidFill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BR" sz="1100" dirty="0" smtClean="0">
              <a:solidFill>
                <a:srgbClr val="800000"/>
              </a:solidFill>
              <a:cs typeface="Arial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Ela reconstrói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o processo de </a:t>
            </a:r>
            <a:r>
              <a:rPr lang="pt-BR" sz="2800" dirty="0" smtClean="0">
                <a:solidFill>
                  <a:srgbClr val="800000"/>
                </a:solidFill>
                <a:cs typeface="Arial" charset="0"/>
              </a:rPr>
              <a:t>escolha </a:t>
            </a:r>
            <a:r>
              <a:rPr lang="pt-BR" sz="2800" dirty="0">
                <a:solidFill>
                  <a:srgbClr val="800000"/>
                </a:solidFill>
                <a:cs typeface="Arial" charset="0"/>
              </a:rPr>
              <a:t>em bases </a:t>
            </a:r>
            <a:br>
              <a:rPr lang="pt-BR" sz="2800" dirty="0">
                <a:solidFill>
                  <a:srgbClr val="800000"/>
                </a:solidFill>
                <a:cs typeface="Arial" charset="0"/>
              </a:rPr>
            </a:br>
            <a:r>
              <a:rPr lang="pt-BR" sz="2800" dirty="0">
                <a:solidFill>
                  <a:srgbClr val="800000"/>
                </a:solidFill>
                <a:cs typeface="Arial" charset="0"/>
              </a:rPr>
              <a:t>totalmente novas"</a:t>
            </a:r>
            <a:endParaRPr lang="pt-BR" sz="2800" dirty="0">
              <a:solidFill>
                <a:srgbClr val="8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3429000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ts val="0"/>
              </a:spcBef>
              <a:buClr>
                <a:srgbClr val="000000"/>
              </a:buClr>
            </a:pPr>
            <a:r>
              <a:rPr lang="pt-BR" b="0" kern="0" dirty="0" smtClean="0">
                <a:latin typeface="Garamond"/>
              </a:rPr>
              <a:t>(L. S. Vigotski</a:t>
            </a:r>
            <a:r>
              <a:rPr lang="pt-BR" b="0" kern="0" dirty="0">
                <a:latin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95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7818437" cy="4637087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sz="3600" dirty="0"/>
              <a:t>“A linguagem </a:t>
            </a:r>
            <a:r>
              <a:rPr lang="pt-BR" sz="3600" dirty="0" smtClean="0"/>
              <a:t>nem sempre </a:t>
            </a:r>
            <a:r>
              <a:rPr lang="pt-BR" sz="3600" dirty="0"/>
              <a:t>comunica, </a:t>
            </a:r>
            <a:r>
              <a:rPr lang="pt-BR" sz="3600" dirty="0" smtClean="0"/>
              <a:t>não é </a:t>
            </a:r>
            <a:r>
              <a:rPr lang="pt-BR" sz="3600" dirty="0"/>
              <a:t>transparente, </a:t>
            </a:r>
            <a:r>
              <a:rPr lang="pt-BR" sz="3600" dirty="0" smtClean="0"/>
              <a:t>ela significa </a:t>
            </a:r>
            <a:r>
              <a:rPr lang="pt-BR" sz="3600" dirty="0"/>
              <a:t>através </a:t>
            </a:r>
            <a:r>
              <a:rPr lang="pt-BR" sz="3600" dirty="0" smtClean="0"/>
              <a:t>do ‘não </a:t>
            </a:r>
            <a:r>
              <a:rPr lang="pt-BR" sz="3600" dirty="0"/>
              <a:t>dito’ e </a:t>
            </a:r>
            <a:r>
              <a:rPr lang="pt-BR" sz="3600" dirty="0" smtClean="0"/>
              <a:t>não necessariamente através </a:t>
            </a:r>
            <a:r>
              <a:rPr lang="pt-BR" sz="3600" dirty="0"/>
              <a:t>do que é </a:t>
            </a:r>
            <a:r>
              <a:rPr lang="pt-BR" sz="3600" dirty="0" smtClean="0"/>
              <a:t>dito”.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pt-BR" sz="4000" b="1" dirty="0" smtClean="0">
                <a:solidFill>
                  <a:srgbClr val="800000"/>
                </a:solidFill>
              </a:rPr>
              <a:t>Assimetria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pt-BR" sz="4000" b="1" dirty="0" smtClean="0">
                <a:solidFill>
                  <a:srgbClr val="800000"/>
                </a:solidFill>
              </a:rPr>
              <a:t>Polissemia (muitos sentidos)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pt-BR" sz="4000" b="1" dirty="0" smtClean="0">
                <a:solidFill>
                  <a:srgbClr val="800000"/>
                </a:solidFill>
              </a:rPr>
              <a:t>Polifonia (muitas vozes)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pt-BR" sz="4000" b="1" dirty="0" smtClean="0">
                <a:solidFill>
                  <a:srgbClr val="800000"/>
                </a:solidFill>
              </a:rPr>
              <a:t>Generalizações</a:t>
            </a:r>
          </a:p>
        </p:txBody>
      </p:sp>
    </p:spTree>
    <p:extLst>
      <p:ext uri="{BB962C8B-B14F-4D97-AF65-F5344CB8AC3E}">
        <p14:creationId xmlns:p14="http://schemas.microsoft.com/office/powerpoint/2010/main" val="31112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</TotalTime>
  <Words>467</Words>
  <Application>Microsoft Office PowerPoint</Application>
  <PresentationFormat>Apresentação na tela (4:3)</PresentationFormat>
  <Paragraphs>128</Paragraphs>
  <Slides>20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Corbel</vt:lpstr>
      <vt:lpstr>Garamond</vt:lpstr>
      <vt:lpstr>Times New Roman</vt:lpstr>
      <vt:lpstr>Wingdings</vt:lpstr>
      <vt:lpstr>Wingdings 2</vt:lpstr>
      <vt:lpstr>Capa Dura</vt:lpstr>
      <vt:lpstr>Linguagem e cognição</vt:lpstr>
      <vt:lpstr>https://www.youtube.com/watch?v=2LNopxcBVms</vt:lpstr>
      <vt:lpstr>Mediação Semiótica</vt:lpstr>
      <vt:lpstr>É um homem falando que  encontramos no mundo... (E. Benveniste)</vt:lpstr>
      <vt:lpstr>Funções da linguagem</vt:lpstr>
      <vt:lpstr>Apresentação do PowerPoint</vt:lpstr>
      <vt:lpstr>A ciência como discurso</vt:lpstr>
      <vt:lpstr>Apresentação do PowerPoint</vt:lpstr>
      <vt:lpstr>Apresentação do PowerPoint</vt:lpstr>
      <vt:lpstr>Apresentação do PowerPoint</vt:lpstr>
      <vt:lpstr>INSTRUMENTO (atividade prática)  SIGNO  (fala - intelecto puro)</vt:lpstr>
      <vt:lpstr>        “A fala da criança é tão importante quanto a ação para atingir um objetivo. As crianças não ficam simplesmente falando o que elas estão fazendo;  sua fala e ação fazem parte de  uma mesma função psicológica  complexa, dirigida para a  solução do problema em questão"   </vt:lpstr>
      <vt:lpstr>Funções Psicológicas Elementares    E                      R       (origem biológica) direta, não-mediada </vt:lpstr>
      <vt:lpstr>EXTERIOR EGOCÊNTRICA INTERNA SOCIALIZADA                                   INDIVIDUALIZADA  INTERNALIZAÇÃO   FUNÇÃO  FUNÇÃO  INTERPESSOAL INTRAPESSOAL  </vt:lpstr>
      <vt:lpstr>Apresentação do PowerPoint</vt:lpstr>
      <vt:lpstr>Apresentação do PowerPoint</vt:lpstr>
      <vt:lpstr>Três Unidades  Funcionais </vt:lpstr>
      <vt:lpstr>Primeira Unidade Funcional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Linguagem e cognição</dc:title>
  <dc:creator>Joana</dc:creator>
  <cp:lastModifiedBy>joana andrade</cp:lastModifiedBy>
  <cp:revision>10</cp:revision>
  <dcterms:created xsi:type="dcterms:W3CDTF">2013-05-13T23:10:40Z</dcterms:created>
  <dcterms:modified xsi:type="dcterms:W3CDTF">2015-09-28T13:15:43Z</dcterms:modified>
</cp:coreProperties>
</file>