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99" r:id="rId5"/>
    <p:sldId id="258" r:id="rId6"/>
    <p:sldId id="259" r:id="rId7"/>
    <p:sldId id="260" r:id="rId8"/>
    <p:sldId id="272" r:id="rId9"/>
    <p:sldId id="273" r:id="rId10"/>
    <p:sldId id="274" r:id="rId11"/>
    <p:sldId id="277" r:id="rId12"/>
    <p:sldId id="278" r:id="rId13"/>
    <p:sldId id="281" r:id="rId14"/>
    <p:sldId id="282" r:id="rId15"/>
    <p:sldId id="283" r:id="rId16"/>
    <p:sldId id="292" r:id="rId17"/>
    <p:sldId id="293" r:id="rId18"/>
    <p:sldId id="294" r:id="rId19"/>
    <p:sldId id="295" r:id="rId20"/>
    <p:sldId id="296" r:id="rId21"/>
    <p:sldId id="297" r:id="rId22"/>
    <p:sldId id="300" r:id="rId23"/>
    <p:sldId id="301" r:id="rId24"/>
    <p:sldId id="312" r:id="rId25"/>
    <p:sldId id="313" r:id="rId26"/>
    <p:sldId id="310" r:id="rId27"/>
    <p:sldId id="309" r:id="rId28"/>
    <p:sldId id="303" r:id="rId29"/>
    <p:sldId id="305" r:id="rId30"/>
    <p:sldId id="317" r:id="rId31"/>
    <p:sldId id="318" r:id="rId32"/>
    <p:sldId id="319" r:id="rId33"/>
    <p:sldId id="320" r:id="rId34"/>
    <p:sldId id="321" r:id="rId35"/>
    <p:sldId id="322" r:id="rId36"/>
    <p:sldId id="284" r:id="rId37"/>
    <p:sldId id="298" r:id="rId38"/>
    <p:sldId id="315" r:id="rId39"/>
    <p:sldId id="326" r:id="rId40"/>
    <p:sldId id="327" r:id="rId41"/>
    <p:sldId id="323" r:id="rId42"/>
    <p:sldId id="316" r:id="rId43"/>
    <p:sldId id="324" r:id="rId44"/>
  </p:sldIdLst>
  <p:sldSz cx="9144000" cy="6858000" type="screen4x3"/>
  <p:notesSz cx="7102475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s Amaku" initials="M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10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8-29T12:58:59.003" idx="2">
    <p:pos x="655360" y="0"/>
    <p:text>Para 2009: utilizar x minúsculo em vez de X maiúsculo. Substituir figuras.
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2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6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E455A7-714E-406F-A736-48E8809D1DC5}" type="datetimeFigureOut">
              <a:rPr lang="pt-BR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D5B5C2-4CC9-42BC-85E5-272AF6EABB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37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859338"/>
            <a:ext cx="5684838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EB902B96-B341-4577-9248-A7EB826BBEE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6A35F73-4C83-4711-8FB3-6035E25E115F}" type="slidenum">
              <a:rPr lang="en-US" altLang="pt-BR" smtClean="0"/>
              <a:pPr/>
              <a:t>1</a:t>
            </a:fld>
            <a:endParaRPr lang="en-US" altLang="pt-BR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A7C1A53-75F9-43FE-A269-86C6B5E9B7EA}" type="slidenum">
              <a:rPr lang="en-US" altLang="pt-BR" smtClean="0"/>
              <a:pPr/>
              <a:t>10</a:t>
            </a:fld>
            <a:endParaRPr lang="en-US" altLang="pt-BR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6EB6A64-03F9-4E8D-B2D9-173BE6935EAE}" type="slidenum">
              <a:rPr lang="en-US" altLang="pt-BR" smtClean="0"/>
              <a:pPr/>
              <a:t>11</a:t>
            </a:fld>
            <a:endParaRPr lang="en-US" altLang="pt-BR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391BED-EC55-4990-96CF-DE92174400E1}" type="slidenum">
              <a:rPr lang="en-US" altLang="pt-BR" smtClean="0"/>
              <a:pPr/>
              <a:t>12</a:t>
            </a:fld>
            <a:endParaRPr lang="en-US" altLang="pt-BR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20C1397-E74A-41A1-AE0C-03C3939D84F8}" type="slidenum">
              <a:rPr lang="en-US" altLang="pt-BR" smtClean="0"/>
              <a:pPr/>
              <a:t>13</a:t>
            </a:fld>
            <a:endParaRPr lang="en-US" altLang="pt-BR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4B9262B-75FF-4555-877B-E499DB34CE3F}" type="slidenum">
              <a:rPr lang="en-US" altLang="pt-BR" smtClean="0"/>
              <a:pPr/>
              <a:t>14</a:t>
            </a:fld>
            <a:endParaRPr lang="en-US" altLang="pt-BR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E629DC3-A4DA-4714-9704-425EC0647DAE}" type="slidenum">
              <a:rPr lang="en-US" altLang="pt-BR" smtClean="0"/>
              <a:pPr/>
              <a:t>15</a:t>
            </a:fld>
            <a:endParaRPr lang="en-US" altLang="pt-BR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BE6141A-D0A9-491C-B12F-99B458A16BC6}" type="slidenum">
              <a:rPr lang="en-US" altLang="pt-BR" smtClean="0"/>
              <a:pPr/>
              <a:t>16</a:t>
            </a:fld>
            <a:endParaRPr lang="en-US" altLang="pt-BR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BA8A7C-145B-4B32-B9DA-9B050B7C455B}" type="slidenum">
              <a:rPr lang="en-US" altLang="pt-B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altLang="pt-B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708025" y="4859338"/>
            <a:ext cx="5686425" cy="460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>
                <a:solidFill>
                  <a:srgbClr val="000000"/>
                </a:solidFill>
                <a:latin typeface="Arial" charset="0"/>
              </a:rPr>
              <a:t>Para 2009: utilizar x minúsculo em vez de X maiúsculo. Substituir figuras.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B47ED2-074B-4961-A5DD-DC9D9C57D479}" type="slidenum">
              <a:rPr lang="en-US" altLang="pt-BR" smtClean="0"/>
              <a:pPr/>
              <a:t>17</a:t>
            </a:fld>
            <a:endParaRPr lang="en-US" altLang="pt-BR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19C4A77-6C2D-419A-B90C-112530EBC8D5}" type="slidenum">
              <a:rPr lang="en-US" altLang="pt-BR" smtClean="0"/>
              <a:pPr/>
              <a:t>18</a:t>
            </a:fld>
            <a:endParaRPr lang="en-US" altLang="pt-BR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403F59-4990-4659-B8A6-DD23102BD05A}" type="slidenum">
              <a:rPr lang="en-US" altLang="pt-BR" smtClean="0"/>
              <a:pPr/>
              <a:t>19</a:t>
            </a:fld>
            <a:endParaRPr lang="en-US" altLang="pt-BR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39ABA9E-6619-4FCF-B6AA-A812F87F3823}" type="slidenum">
              <a:rPr lang="en-US" altLang="pt-BR" smtClean="0"/>
              <a:pPr/>
              <a:t>2</a:t>
            </a:fld>
            <a:endParaRPr lang="en-US" altLang="pt-BR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8AFA9CB-6895-4A88-AED6-D5D4B14666E9}" type="slidenum">
              <a:rPr lang="en-US" altLang="pt-BR" smtClean="0"/>
              <a:pPr/>
              <a:t>20</a:t>
            </a:fld>
            <a:endParaRPr lang="en-US" altLang="pt-BR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512125-6C12-4371-A38E-7A66BFB8468B}" type="slidenum">
              <a:rPr lang="en-US" altLang="pt-BR" smtClean="0"/>
              <a:pPr/>
              <a:t>21</a:t>
            </a:fld>
            <a:endParaRPr lang="en-US" altLang="pt-BR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451221E-815E-4E60-832E-F7EF6284DE07}" type="slidenum">
              <a:rPr lang="en-US" altLang="pt-BR" smtClean="0"/>
              <a:pPr/>
              <a:t>22</a:t>
            </a:fld>
            <a:endParaRPr lang="en-US" altLang="pt-BR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A898DD-0178-499D-8C2C-229B65A7DF13}" type="slidenum">
              <a:rPr lang="en-US" altLang="pt-BR" smtClean="0"/>
              <a:pPr/>
              <a:t>23</a:t>
            </a:fld>
            <a:endParaRPr lang="en-US" altLang="pt-BR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A898DD-0178-499D-8C2C-229B65A7DF13}" type="slidenum">
              <a:rPr lang="en-US" altLang="pt-BR" smtClean="0"/>
              <a:pPr/>
              <a:t>24</a:t>
            </a:fld>
            <a:endParaRPr lang="en-US" altLang="pt-BR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A898DD-0178-499D-8C2C-229B65A7DF13}" type="slidenum">
              <a:rPr lang="en-US" altLang="pt-BR" smtClean="0"/>
              <a:pPr/>
              <a:t>25</a:t>
            </a:fld>
            <a:endParaRPr lang="en-US" altLang="pt-BR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ED457B7-DC0D-40CC-A56D-593F82B15667}" type="slidenum">
              <a:rPr lang="en-US" altLang="pt-BR" smtClean="0"/>
              <a:pPr/>
              <a:t>26</a:t>
            </a:fld>
            <a:endParaRPr lang="en-US" altLang="pt-BR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A898DD-0178-499D-8C2C-229B65A7DF13}" type="slidenum">
              <a:rPr lang="en-US" altLang="pt-BR" smtClean="0"/>
              <a:pPr/>
              <a:t>27</a:t>
            </a:fld>
            <a:endParaRPr lang="en-US" altLang="pt-BR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ED457B7-DC0D-40CC-A56D-593F82B15667}" type="slidenum">
              <a:rPr lang="en-US" altLang="pt-BR" smtClean="0"/>
              <a:pPr/>
              <a:t>28</a:t>
            </a:fld>
            <a:endParaRPr lang="en-US" altLang="pt-BR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4449F18-E5BC-4A90-9565-233AD297F3FE}" type="slidenum">
              <a:rPr lang="en-US" altLang="pt-BR" smtClean="0"/>
              <a:pPr/>
              <a:t>30</a:t>
            </a:fld>
            <a:endParaRPr lang="en-US" altLang="pt-BR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970AC89-7DDB-4CD8-8B66-471AC44749A6}" type="slidenum">
              <a:rPr lang="en-US" altLang="pt-BR" smtClean="0"/>
              <a:pPr/>
              <a:t>3</a:t>
            </a:fld>
            <a:endParaRPr lang="en-US" altLang="pt-BR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16321AE-05DF-4A6C-937C-C8A55D2823D7}" type="slidenum">
              <a:rPr lang="en-US" altLang="pt-BR" smtClean="0"/>
              <a:pPr/>
              <a:t>31</a:t>
            </a:fld>
            <a:endParaRPr lang="en-US" altLang="pt-BR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7B3B639-B788-4055-8943-5A83E58EA759}" type="slidenum">
              <a:rPr lang="en-US" altLang="pt-BR" smtClean="0"/>
              <a:pPr/>
              <a:t>32</a:t>
            </a:fld>
            <a:endParaRPr lang="en-US" altLang="pt-BR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015F2B6-7BB2-44BE-9862-F903FCDE1172}" type="slidenum">
              <a:rPr lang="en-US" altLang="pt-BR" smtClean="0"/>
              <a:pPr/>
              <a:t>33</a:t>
            </a:fld>
            <a:endParaRPr lang="en-US" altLang="pt-BR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D5D84C0-CD2A-41E1-ACEA-A5BD47C569FB}" type="slidenum">
              <a:rPr lang="en-US" altLang="pt-BR" smtClean="0"/>
              <a:pPr/>
              <a:t>34</a:t>
            </a:fld>
            <a:endParaRPr lang="en-US" altLang="pt-BR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970AC89-7DDB-4CD8-8B66-471AC44749A6}" type="slidenum">
              <a:rPr lang="en-US" altLang="pt-BR" smtClean="0"/>
              <a:pPr/>
              <a:t>35</a:t>
            </a:fld>
            <a:endParaRPr lang="en-US" altLang="pt-BR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970AC89-7DDB-4CD8-8B66-471AC44749A6}" type="slidenum">
              <a:rPr lang="en-US" altLang="pt-BR" smtClean="0"/>
              <a:pPr/>
              <a:t>36</a:t>
            </a:fld>
            <a:endParaRPr lang="en-US" altLang="pt-BR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D68ACA8-27F2-48FB-BB6F-3CF4ED786EF7}" type="slidenum">
              <a:rPr lang="en-US" altLang="pt-BR" smtClean="0"/>
              <a:pPr/>
              <a:t>4</a:t>
            </a:fld>
            <a:endParaRPr lang="en-US" altLang="pt-BR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E27EC2-81FF-449D-A43B-2E57CF69EF11}" type="slidenum">
              <a:rPr lang="en-US" altLang="pt-B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altLang="pt-B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708025" y="4859338"/>
            <a:ext cx="5686425" cy="460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>
                <a:solidFill>
                  <a:srgbClr val="000000"/>
                </a:solidFill>
                <a:latin typeface="Arial" charset="0"/>
              </a:rPr>
              <a:t>Histograma de idades da turma Vet78 em 2012.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6202CF5-30C5-406F-A15C-FF0CD0211540}" type="slidenum">
              <a:rPr lang="en-US" altLang="pt-BR" smtClean="0"/>
              <a:pPr/>
              <a:t>5</a:t>
            </a:fld>
            <a:endParaRPr lang="en-US" altLang="pt-BR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844E988-3EAE-4F81-AA31-9570E57A1AB2}" type="slidenum">
              <a:rPr lang="en-US" altLang="pt-BR" smtClean="0"/>
              <a:pPr/>
              <a:t>6</a:t>
            </a:fld>
            <a:endParaRPr lang="en-US" altLang="pt-BR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A898DD-0178-499D-8C2C-229B65A7DF13}" type="slidenum">
              <a:rPr lang="en-US" altLang="pt-BR" smtClean="0"/>
              <a:pPr/>
              <a:t>7</a:t>
            </a:fld>
            <a:endParaRPr lang="en-US" altLang="pt-BR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6196C66-E6C8-43DA-945A-0F639B8A6454}" type="slidenum">
              <a:rPr lang="en-US" altLang="pt-BR" smtClean="0"/>
              <a:pPr/>
              <a:t>8</a:t>
            </a:fld>
            <a:endParaRPr lang="en-US" altLang="pt-BR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ED457B7-DC0D-40CC-A56D-593F82B15667}" type="slidenum">
              <a:rPr lang="en-US" altLang="pt-BR" smtClean="0"/>
              <a:pPr/>
              <a:t>9</a:t>
            </a:fld>
            <a:endParaRPr lang="en-US" altLang="pt-BR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BB04-E01D-4E50-865B-1C9F6535CE6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EC6A-B400-42A0-91DA-CEDB014E059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4825" y="301625"/>
            <a:ext cx="1827213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2412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E32CE-3044-4075-9947-74779474B7B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2891-D298-469B-B593-C1C24B7F4A1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FB31-691A-48EE-ACC2-63BD8ABF31C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79BD-527A-417B-94C3-375CB23C155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E5A0-7E98-4372-B6B5-A29429C7E9B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D95FB-6705-4806-91D0-59C7BA29803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2FC3-342A-4F83-BC40-1CDEC05A739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EB8B-85FA-478F-A374-AD21AE779A8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04F8A-8BDF-4B33-87E8-3BEF7D8D34B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1BB8-3E2B-4A4A-9941-7288C51ACE6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9D79-D367-4853-8D5C-5C36EF2C21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1F5B-CBB9-4E7B-942C-589C3EBDE6C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4825" y="301625"/>
            <a:ext cx="1827213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2412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3D20A-99AB-4646-B770-6FF007BD3CA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7A6E-5F05-494F-B280-2967DB53929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340B-618E-4773-9ED3-C57DF1B3EE1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D1C3-BA41-492D-B30A-0011B8D92F5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12B7-D2A0-4A71-ACDF-033F3AB818A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9EBE-7CD6-4E6A-AA5E-E43E40BCCBB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3488-978F-47C2-ADFF-AED9A6E02D0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6812-EDC2-4567-9D4F-5509CD7872E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3238500" y="0"/>
            <a:ext cx="11923713" cy="3808413"/>
            <a:chOff x="-2040" y="0"/>
            <a:chExt cx="7511" cy="2399"/>
          </a:xfrm>
        </p:grpSpPr>
        <p:sp>
          <p:nvSpPr>
            <p:cNvPr id="1032" name="Line 4"/>
            <p:cNvSpPr>
              <a:spLocks noChangeShapeType="1"/>
            </p:cNvSpPr>
            <p:nvPr/>
          </p:nvSpPr>
          <p:spPr bwMode="auto">
            <a:xfrm>
              <a:off x="864" y="960"/>
              <a:ext cx="4607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20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2025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E0E31AE4-78E0-4C48-9533-7B4EBB79FC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3222625" y="304800"/>
            <a:ext cx="11907838" cy="4722813"/>
            <a:chOff x="-2030" y="192"/>
            <a:chExt cx="7501" cy="2975"/>
          </a:xfrm>
        </p:grpSpPr>
        <p:sp>
          <p:nvSpPr>
            <p:cNvPr id="2056" name="Line 2"/>
            <p:cNvSpPr>
              <a:spLocks noChangeShapeType="1"/>
            </p:cNvSpPr>
            <p:nvPr/>
          </p:nvSpPr>
          <p:spPr bwMode="auto">
            <a:xfrm>
              <a:off x="912" y="1584"/>
              <a:ext cx="4559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-1584" y="864"/>
              <a:ext cx="2303" cy="2303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75 w 64000"/>
                <a:gd name="T28" fmla="*/ -29652 h 64000"/>
                <a:gd name="T29" fmla="*/ 44075 w 64000"/>
                <a:gd name="T30" fmla="*/ 2965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21453" y="2368"/>
                  </a:moveTo>
                  <a:cubicBezTo>
                    <a:pt x="-9409" y="7280"/>
                    <a:pt x="-1536" y="18993"/>
                    <a:pt x="-1536" y="32000"/>
                  </a:cubicBezTo>
                  <a:cubicBezTo>
                    <a:pt x="-1536" y="-20530"/>
                    <a:pt x="-9409" y="-8817"/>
                    <a:pt x="-21453" y="-3905"/>
                  </a:cubicBezTo>
                  <a:cubicBezTo>
                    <a:pt x="-21454" y="-3905"/>
                    <a:pt x="-21454" y="-3905"/>
                    <a:pt x="-21454" y="-3905"/>
                  </a:cubicBezTo>
                  <a:lnTo>
                    <a:pt x="-21453" y="-3904"/>
                  </a:lnTo>
                  <a:lnTo>
                    <a:pt x="-21453" y="2368"/>
                  </a:lnTo>
                  <a:lnTo>
                    <a:pt x="-21454" y="2368"/>
                  </a:lnTo>
                  <a:cubicBezTo>
                    <a:pt x="-21454" y="2368"/>
                    <a:pt x="-21454" y="2368"/>
                    <a:pt x="-21453" y="2368"/>
                  </a:cubicBezTo>
                  <a:close/>
                </a:path>
              </a:pathLst>
            </a:custGeom>
            <a:solidFill>
              <a:srgbClr val="99CC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8" name="AutoShape 4"/>
            <p:cNvSpPr>
              <a:spLocks noChangeArrowheads="1"/>
            </p:cNvSpPr>
            <p:nvPr/>
          </p:nvSpPr>
          <p:spPr bwMode="auto">
            <a:xfrm>
              <a:off x="-2030" y="192"/>
              <a:ext cx="2543" cy="2543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89 w 64000"/>
                <a:gd name="T28" fmla="*/ -25771 h 64000"/>
                <a:gd name="T29" fmla="*/ 50989 w 64000"/>
                <a:gd name="T30" fmla="*/ 2577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14542" y="6246"/>
                  </a:moveTo>
                  <a:cubicBezTo>
                    <a:pt x="-6364" y="12279"/>
                    <a:pt x="-1536" y="21837"/>
                    <a:pt x="-1536" y="32000"/>
                  </a:cubicBezTo>
                  <a:cubicBezTo>
                    <a:pt x="-1536" y="-23374"/>
                    <a:pt x="-6364" y="-13816"/>
                    <a:pt x="-14542" y="-7783"/>
                  </a:cubicBezTo>
                  <a:cubicBezTo>
                    <a:pt x="-14543" y="-7783"/>
                    <a:pt x="-14543" y="-7783"/>
                    <a:pt x="-14543" y="-7783"/>
                  </a:cubicBezTo>
                  <a:lnTo>
                    <a:pt x="-14542" y="-7782"/>
                  </a:lnTo>
                  <a:lnTo>
                    <a:pt x="-14542" y="6246"/>
                  </a:lnTo>
                  <a:lnTo>
                    <a:pt x="-14543" y="6246"/>
                  </a:lnTo>
                  <a:cubicBezTo>
                    <a:pt x="-14543" y="6246"/>
                    <a:pt x="-14543" y="6246"/>
                    <a:pt x="-14542" y="6246"/>
                  </a:cubicBezTo>
                  <a:close/>
                </a:path>
              </a:pathLst>
            </a:custGeom>
            <a:solidFill>
              <a:srgbClr val="00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20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2025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EBFDBE2F-27DC-4B18-A077-22513FE42F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443038" y="985838"/>
            <a:ext cx="7239000" cy="144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4000">
                <a:solidFill>
                  <a:srgbClr val="006666"/>
                </a:solidFill>
                <a:latin typeface="Arial" charset="0"/>
              </a:rPr>
              <a:t>Distribuições e Teorema do Limite Central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76375" y="2708275"/>
            <a:ext cx="2735263" cy="266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25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900" dirty="0">
                <a:solidFill>
                  <a:srgbClr val="000000"/>
                </a:solidFill>
                <a:latin typeface="Arial" charset="0"/>
              </a:rPr>
              <a:t>Distribuições: </a:t>
            </a:r>
            <a:endParaRPr lang="pt-BR" altLang="pt-BR" sz="29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725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Normal,</a:t>
            </a:r>
          </a:p>
          <a:p>
            <a:pPr>
              <a:spcBef>
                <a:spcPts val="725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Binomial,</a:t>
            </a:r>
          </a:p>
          <a:p>
            <a:pPr>
              <a:spcBef>
                <a:spcPts val="725"/>
              </a:spcBef>
              <a:buClrTx/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900" dirty="0" err="1" smtClean="0">
                <a:solidFill>
                  <a:srgbClr val="000000"/>
                </a:solidFill>
                <a:latin typeface="Arial" charset="0"/>
              </a:rPr>
              <a:t>Log-normal</a:t>
            </a: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>
              <a:spcBef>
                <a:spcPts val="725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Uniforme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>
                <a:solidFill>
                  <a:srgbClr val="006666"/>
                </a:solidFill>
                <a:latin typeface="Arial" charset="0"/>
              </a:rPr>
              <a:t>Distribuição Normal Padrão (ou Reduzida)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692275" y="2060575"/>
            <a:ext cx="6586538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média=0 e desvio padrão=1</a:t>
            </a: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2987675" y="2924175"/>
          <a:ext cx="3656013" cy="3275013"/>
        </p:xfrm>
        <a:graphic>
          <a:graphicData uri="http://schemas.openxmlformats.org/presentationml/2006/ole">
            <p:oleObj spid="_x0000_s24580" r:id="rId4" imgW="457193" imgH="457193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Intervalos de confiança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831" y="1628775"/>
            <a:ext cx="5113337" cy="482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5414963" y="5805488"/>
          <a:ext cx="3479800" cy="668337"/>
        </p:xfrm>
        <a:graphic>
          <a:graphicData uri="http://schemas.openxmlformats.org/presentationml/2006/ole">
            <p:oleObj spid="_x0000_s25604" r:id="rId5" imgW="474362" imgH="416744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636838"/>
            <a:ext cx="3536950" cy="287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900113" y="4581525"/>
          <a:ext cx="3533775" cy="1220788"/>
        </p:xfrm>
        <a:graphic>
          <a:graphicData uri="http://schemas.openxmlformats.org/presentationml/2006/ole">
            <p:oleObj spid="_x0000_s28676" r:id="rId5" imgW="487633" imgH="487633" progId="">
              <p:embed/>
            </p:oleObj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1763713" y="3068638"/>
          <a:ext cx="2536825" cy="1319212"/>
        </p:xfrm>
        <a:graphic>
          <a:graphicData uri="http://schemas.openxmlformats.org/presentationml/2006/ole">
            <p:oleObj spid="_x0000_s28677" r:id="rId6" imgW="468656" imgH="468656" progId="">
              <p:embed/>
            </p:oleObj>
          </a:graphicData>
        </a:graphic>
      </p:graphicFrame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900113" y="1628775"/>
            <a:ext cx="4392612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Qual a probabilidade de um indivíduo apresentar nível de colesterol com valor entre 200 e 225mg/100ml?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x: nível de colesterol no plasma</a:t>
            </a: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1562100" y="6092825"/>
          <a:ext cx="6065838" cy="363538"/>
        </p:xfrm>
        <a:graphic>
          <a:graphicData uri="http://schemas.openxmlformats.org/presentationml/2006/ole">
            <p:oleObj spid="_x0000_s28679" r:id="rId7" imgW="485618" imgH="200771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900113" y="4581525"/>
          <a:ext cx="3533775" cy="1220788"/>
        </p:xfrm>
        <a:graphic>
          <a:graphicData uri="http://schemas.openxmlformats.org/presentationml/2006/ole">
            <p:oleObj spid="_x0000_s29699" r:id="rId4" imgW="487633" imgH="487633" progId="">
              <p:embed/>
            </p:oleObj>
          </a:graphicData>
        </a:graphic>
      </p:graphicFrame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1692275" y="3048000"/>
          <a:ext cx="2533650" cy="1317625"/>
        </p:xfrm>
        <a:graphic>
          <a:graphicData uri="http://schemas.openxmlformats.org/presentationml/2006/ole">
            <p:oleObj spid="_x0000_s29700" r:id="rId5" imgW="468656" imgH="468656" progId="">
              <p:embed/>
            </p:oleObj>
          </a:graphicData>
        </a:graphic>
      </p:graphicFrame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4392612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Qual a probabilidade de um indivíduo apresentar nível de colesterol superior a 225mg/100ml?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x: nível de colesterol no plasma</a:t>
            </a:r>
          </a:p>
        </p:txBody>
      </p:sp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2408238" y="6092825"/>
          <a:ext cx="4953000" cy="363538"/>
        </p:xfrm>
        <a:graphic>
          <a:graphicData uri="http://schemas.openxmlformats.org/presentationml/2006/ole">
            <p:oleObj spid="_x0000_s29702" r:id="rId6" imgW="498414" imgH="206061" progId="">
              <p:embed/>
            </p:oleObj>
          </a:graphicData>
        </a:graphic>
      </p:graphicFrame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2492375"/>
            <a:ext cx="3829050" cy="296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1530350"/>
            <a:ext cx="4240212" cy="297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915988" y="2781300"/>
          <a:ext cx="3584575" cy="1220788"/>
        </p:xfrm>
        <a:graphic>
          <a:graphicData uri="http://schemas.openxmlformats.org/presentationml/2006/ole">
            <p:oleObj spid="_x0000_s30724" r:id="rId5" imgW="486825" imgH="486825" progId="">
              <p:embed/>
            </p:oleObj>
          </a:graphicData>
        </a:graphic>
      </p:graphicFrame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439261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Qual a probabilidade de um indivíduo apresentar nível de colesterol inferior a 190 mg/100ml? </a:t>
            </a: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1601788" y="4579938"/>
          <a:ext cx="4976812" cy="361950"/>
        </p:xfrm>
        <a:graphic>
          <a:graphicData uri="http://schemas.openxmlformats.org/presentationml/2006/ole">
            <p:oleObj spid="_x0000_s30726" r:id="rId6" imgW="498140" imgH="205948" progId="">
              <p:embed/>
            </p:oleObj>
          </a:graphicData>
        </a:graphic>
      </p:graphicFrame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827088" y="5392738"/>
            <a:ext cx="799306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Nos exemplos da distribuição Normal, vimos que, a partir da função densidade de probabilidade, podemos calcular a probabilidade de obter um valor em um determinado intervalo.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331913" y="2060575"/>
            <a:ext cx="7313612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Distribuição de valores discretos mais conhecida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Surge quando observamos um conjunto de </a:t>
            </a:r>
            <a:r>
              <a:rPr lang="pt-BR" altLang="pt-BR" sz="29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 variáveis aleatórias </a:t>
            </a:r>
            <a:r>
              <a:rPr lang="pt-BR" altLang="pt-BR" sz="2900" u="sng">
                <a:solidFill>
                  <a:srgbClr val="000000"/>
                </a:solidFill>
                <a:latin typeface="Arial" charset="0"/>
              </a:rPr>
              <a:t>binárias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 independentes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 (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n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=1, 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p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=1/2)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900113" y="4868863"/>
          <a:ext cx="4286250" cy="1655763"/>
        </p:xfrm>
        <a:graphic>
          <a:graphicData uri="http://schemas.openxmlformats.org/drawingml/2006/table">
            <a:tbl>
              <a:tblPr/>
              <a:tblGrid>
                <a:gridCol w="1428750"/>
                <a:gridCol w="733425"/>
                <a:gridCol w="2124075"/>
              </a:tblGrid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Evento</a:t>
                      </a:r>
                    </a:p>
                  </a:txBody>
                  <a:tcPr marL="90000" marR="90000" marT="6192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x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P(</a:t>
                      </a:r>
                      <a:r>
                        <a:rPr kumimoji="0" lang="pt-BR" alt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x</a:t>
                      </a: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)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F</a:t>
                      </a:r>
                    </a:p>
                  </a:txBody>
                  <a:tcPr marL="90000" marR="90000" marT="6192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0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q</a:t>
                      </a: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=1/2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M</a:t>
                      </a:r>
                    </a:p>
                  </a:txBody>
                  <a:tcPr marL="90000" marR="90000" marT="6192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1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p</a:t>
                      </a: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=1/2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7" name="Text Box 36"/>
          <p:cNvSpPr txBox="1">
            <a:spLocks noChangeArrowheads="1"/>
          </p:cNvSpPr>
          <p:nvPr/>
        </p:nvSpPr>
        <p:spPr bwMode="auto">
          <a:xfrm>
            <a:off x="5724525" y="1916113"/>
            <a:ext cx="2665413" cy="469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: variável aleatória que representa o número de bezerros nascidos do sexo masculino (M) em </a:t>
            </a: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 nascidos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: probabilidade de nascer um bezerro macho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q=1-p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: probabilidade de nascer fêmea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=1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=1/2</a:t>
            </a:r>
          </a:p>
        </p:txBody>
      </p:sp>
      <p:pic>
        <p:nvPicPr>
          <p:cNvPr id="9238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4473575" cy="344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 (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n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=2, 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p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=1/2)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4479925" cy="348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 r="46767" b="12119"/>
          <a:stretch>
            <a:fillRect/>
          </a:stretch>
        </p:blipFill>
        <p:spPr bwMode="auto">
          <a:xfrm>
            <a:off x="2484438" y="5157788"/>
            <a:ext cx="4465637" cy="144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 (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n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=3, 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p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=1/2)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 r="28856" b="6740"/>
          <a:stretch>
            <a:fillRect/>
          </a:stretch>
        </p:blipFill>
        <p:spPr bwMode="auto">
          <a:xfrm>
            <a:off x="2411413" y="4648200"/>
            <a:ext cx="5214937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484313"/>
            <a:ext cx="4175125" cy="323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 (n=4, p=1/2)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73238"/>
            <a:ext cx="5899150" cy="457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Roteiro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Distribuição </a:t>
            </a:r>
            <a:r>
              <a:rPr lang="pt-BR" altLang="pt-BR" sz="2900" dirty="0">
                <a:solidFill>
                  <a:srgbClr val="000000"/>
                </a:solidFill>
                <a:latin typeface="Arial" charset="0"/>
              </a:rPr>
              <a:t>empírica de </a:t>
            </a:r>
            <a:r>
              <a:rPr lang="pt-BR" altLang="pt-BR" sz="2900" dirty="0" err="1">
                <a:solidFill>
                  <a:srgbClr val="000000"/>
                </a:solidFill>
                <a:latin typeface="Arial" charset="0"/>
              </a:rPr>
              <a:t>freqüência</a:t>
            </a:r>
            <a:endParaRPr lang="pt-BR" altLang="pt-BR" sz="2900" dirty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Distribuições</a:t>
            </a:r>
            <a:endParaRPr lang="pt-BR" altLang="pt-BR" sz="2900" dirty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>
                <a:solidFill>
                  <a:srgbClr val="000000"/>
                </a:solidFill>
                <a:latin typeface="Arial" charset="0"/>
              </a:rPr>
              <a:t>Teorema do Limite Central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3579812" cy="297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55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2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200">
                <a:solidFill>
                  <a:srgbClr val="000000"/>
                </a:solidFill>
                <a:latin typeface="Arial" charset="0"/>
              </a:rPr>
              <a:t>: número de observações</a:t>
            </a:r>
          </a:p>
          <a:p>
            <a:pPr marL="341313" indent="-341313">
              <a:spcBef>
                <a:spcPts val="55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200" i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pt-BR" altLang="pt-BR" sz="2200">
                <a:solidFill>
                  <a:srgbClr val="000000"/>
                </a:solidFill>
                <a:latin typeface="Arial" charset="0"/>
              </a:rPr>
              <a:t>: número de eventos de um certo tipo (“sucesso”)</a:t>
            </a:r>
          </a:p>
          <a:p>
            <a:pPr marL="341313" indent="-341313">
              <a:spcBef>
                <a:spcPts val="55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2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pt-BR" altLang="pt-BR" sz="2200">
                <a:solidFill>
                  <a:srgbClr val="000000"/>
                </a:solidFill>
                <a:latin typeface="Arial" charset="0"/>
              </a:rPr>
              <a:t>: probabilidade de ocorrência do evento que nos interessa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5008563" y="1700213"/>
          <a:ext cx="3314700" cy="1371600"/>
        </p:xfrm>
        <a:graphic>
          <a:graphicData uri="http://schemas.openxmlformats.org/presentationml/2006/ole">
            <p:oleObj spid="_x0000_s90114" r:id="rId4" imgW="510515" imgH="474883" progId="">
              <p:embed/>
            </p:oleObj>
          </a:graphicData>
        </a:graphic>
      </p:graphicFrame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5219700" y="3213100"/>
          <a:ext cx="2971800" cy="1371600"/>
        </p:xfrm>
        <a:graphic>
          <a:graphicData uri="http://schemas.openxmlformats.org/presentationml/2006/ole">
            <p:oleObj spid="_x0000_s90115" r:id="rId5" imgW="515256" imgH="479293" progId="">
              <p:embed/>
            </p:oleObj>
          </a:graphicData>
        </a:graphic>
      </p:graphicFrame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124075" y="5084763"/>
            <a:ext cx="35798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70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800">
                <a:solidFill>
                  <a:srgbClr val="000000"/>
                </a:solidFill>
                <a:latin typeface="Arial" charset="0"/>
              </a:rPr>
              <a:t>média: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2124075" y="5805488"/>
            <a:ext cx="3579813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800">
                <a:solidFill>
                  <a:srgbClr val="000000"/>
                </a:solidFill>
                <a:latin typeface="Arial" charset="0"/>
              </a:rPr>
              <a:t>variância:</a:t>
            </a:r>
          </a:p>
        </p:txBody>
      </p:sp>
      <p:graphicFrame>
        <p:nvGraphicFramePr>
          <p:cNvPr id="13320" name="Object 7"/>
          <p:cNvGraphicFramePr>
            <a:graphicFrameLocks noChangeAspect="1"/>
          </p:cNvGraphicFramePr>
          <p:nvPr/>
        </p:nvGraphicFramePr>
        <p:xfrm>
          <a:off x="4140200" y="5157788"/>
          <a:ext cx="1528763" cy="496887"/>
        </p:xfrm>
        <a:graphic>
          <a:graphicData uri="http://schemas.openxmlformats.org/presentationml/2006/ole">
            <p:oleObj spid="_x0000_s90116" r:id="rId6" imgW="510237" imgH="171397" progId="">
              <p:embed/>
            </p:oleObj>
          </a:graphicData>
        </a:graphic>
      </p:graphicFrame>
      <p:graphicFrame>
        <p:nvGraphicFramePr>
          <p:cNvPr id="13321" name="Object 8"/>
          <p:cNvGraphicFramePr>
            <a:graphicFrameLocks noChangeAspect="1"/>
          </p:cNvGraphicFramePr>
          <p:nvPr/>
        </p:nvGraphicFramePr>
        <p:xfrm>
          <a:off x="4284663" y="5661025"/>
          <a:ext cx="2011362" cy="682625"/>
        </p:xfrm>
        <a:graphic>
          <a:graphicData uri="http://schemas.openxmlformats.org/presentationml/2006/ole">
            <p:oleObj spid="_x0000_s90117" r:id="rId7" imgW="494506" imgH="229996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>
                <a:solidFill>
                  <a:srgbClr val="006666"/>
                </a:solidFill>
                <a:latin typeface="Arial" charset="0"/>
              </a:rPr>
              <a:t>Aproximação da binomial pela Normal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4138612" cy="224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A distribuição binomial se aproxima de uma distribuição Normal quando...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1116013" y="4005263"/>
          <a:ext cx="7013575" cy="1954212"/>
        </p:xfrm>
        <a:graphic>
          <a:graphicData uri="http://schemas.openxmlformats.org/presentationml/2006/ole">
            <p:oleObj spid="_x0000_s92162" r:id="rId4" imgW="498265" imgH="498265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28775"/>
            <a:ext cx="27495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33600"/>
            <a:ext cx="4275137" cy="378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 dirty="0">
                <a:solidFill>
                  <a:srgbClr val="006666"/>
                </a:solidFill>
                <a:latin typeface="Arial" charset="0"/>
              </a:rPr>
              <a:t>Distribuição </a:t>
            </a:r>
            <a:r>
              <a:rPr lang="pt-BR" altLang="pt-BR" sz="3200" dirty="0" err="1" smtClean="0">
                <a:solidFill>
                  <a:srgbClr val="006666"/>
                </a:solidFill>
                <a:latin typeface="Arial" charset="0"/>
              </a:rPr>
              <a:t>Log-Normal</a:t>
            </a:r>
            <a:endParaRPr lang="pt-BR" altLang="pt-BR" sz="32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475656" y="1700808"/>
            <a:ext cx="6624736" cy="1080120"/>
          </a:xfrm>
        </p:spPr>
        <p:txBody>
          <a:bodyPr/>
          <a:lstStyle/>
          <a:p>
            <a:r>
              <a:rPr lang="pt-BR" dirty="0" smtClean="0"/>
              <a:t>Distribuição cujo logaritmo possui distribuição normal</a:t>
            </a:r>
          </a:p>
        </p:txBody>
      </p:sp>
      <p:pic>
        <p:nvPicPr>
          <p:cNvPr id="153604" name="Picture 4" descr="Plot of the Lognormal 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714750" cy="37147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 dirty="0">
                <a:solidFill>
                  <a:srgbClr val="006666"/>
                </a:solidFill>
                <a:latin typeface="Arial" charset="0"/>
              </a:rPr>
              <a:t>Distribuição </a:t>
            </a:r>
            <a:r>
              <a:rPr lang="pt-BR" altLang="pt-BR" sz="3200" dirty="0" err="1" smtClean="0">
                <a:solidFill>
                  <a:srgbClr val="006666"/>
                </a:solidFill>
                <a:latin typeface="Arial" charset="0"/>
              </a:rPr>
              <a:t>Log-Normal</a:t>
            </a:r>
            <a:endParaRPr lang="pt-BR" altLang="pt-BR" sz="32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475656" y="1700808"/>
            <a:ext cx="6624736" cy="1080120"/>
          </a:xfrm>
        </p:spPr>
        <p:txBody>
          <a:bodyPr/>
          <a:lstStyle/>
          <a:p>
            <a:r>
              <a:rPr lang="pt-BR" dirty="0" smtClean="0"/>
              <a:t>Distribuição cujo logaritmo possui distribuição normal</a:t>
            </a:r>
          </a:p>
        </p:txBody>
      </p:sp>
      <p:pic>
        <p:nvPicPr>
          <p:cNvPr id="153604" name="Picture 4" descr="Plot of the Lognormal 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714750" cy="3714751"/>
          </a:xfrm>
          <a:prstGeom prst="rect">
            <a:avLst/>
          </a:prstGeom>
          <a:noFill/>
        </p:spPr>
      </p:pic>
      <p:pic>
        <p:nvPicPr>
          <p:cNvPr id="153605" name="Picture 5" descr="C:\Users\ze\Downloads\lognorm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581400" cy="2771775"/>
          </a:xfrm>
          <a:prstGeom prst="rect">
            <a:avLst/>
          </a:prstGeom>
          <a:noFill/>
        </p:spPr>
      </p:pic>
      <p:pic>
        <p:nvPicPr>
          <p:cNvPr id="153606" name="Picture 6" descr="C:\Users\ze\Downloads\lognormal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996952"/>
            <a:ext cx="1982338" cy="432048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899592" y="25649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Se: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7584" y="342900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Fácil deduzir que: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 dirty="0">
                <a:solidFill>
                  <a:srgbClr val="006666"/>
                </a:solidFill>
                <a:latin typeface="Arial" charset="0"/>
              </a:rPr>
              <a:t>Distribuição </a:t>
            </a:r>
            <a:r>
              <a:rPr lang="pt-BR" altLang="pt-BR" sz="3200" dirty="0" err="1" smtClean="0">
                <a:solidFill>
                  <a:srgbClr val="006666"/>
                </a:solidFill>
                <a:latin typeface="Arial" charset="0"/>
              </a:rPr>
              <a:t>Log-Normal</a:t>
            </a:r>
            <a:endParaRPr lang="pt-BR" altLang="pt-BR" sz="32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475656" y="1700808"/>
            <a:ext cx="6624736" cy="1080120"/>
          </a:xfrm>
        </p:spPr>
        <p:txBody>
          <a:bodyPr/>
          <a:lstStyle/>
          <a:p>
            <a:r>
              <a:rPr lang="pt-BR" dirty="0" smtClean="0"/>
              <a:t>Distribuição cujo logaritmo possui distribuição normal</a:t>
            </a:r>
          </a:p>
        </p:txBody>
      </p:sp>
      <p:pic>
        <p:nvPicPr>
          <p:cNvPr id="151555" name="Picture 3" descr="C:\Users\ze\driveusp\disciplinas\vps5712_2017\praticas\aula1\histrend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00500"/>
            <a:ext cx="3657501" cy="3657500"/>
          </a:xfrm>
          <a:prstGeom prst="rect">
            <a:avLst/>
          </a:prstGeom>
          <a:noFill/>
        </p:spPr>
      </p:pic>
      <p:pic>
        <p:nvPicPr>
          <p:cNvPr id="151556" name="Picture 4" descr="C:\Users\ze\driveusp\disciplinas\vps5712_2017\praticas\aula1\histlogrend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818" y="3048818"/>
            <a:ext cx="3809182" cy="3809182"/>
          </a:xfrm>
          <a:prstGeom prst="rect">
            <a:avLst/>
          </a:prstGeom>
          <a:noFill/>
        </p:spPr>
      </p:pic>
      <p:sp>
        <p:nvSpPr>
          <p:cNvPr id="12" name="Seta para a direita 11"/>
          <p:cNvSpPr/>
          <p:nvPr/>
        </p:nvSpPr>
        <p:spPr bwMode="auto">
          <a:xfrm>
            <a:off x="4067944" y="4437112"/>
            <a:ext cx="1008112" cy="36004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11960" y="407707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Log</a:t>
            </a:r>
            <a:r>
              <a:rPr lang="pt-BR" dirty="0" smtClean="0">
                <a:solidFill>
                  <a:schemeClr val="tx1"/>
                </a:solidFill>
              </a:rPr>
              <a:t>()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 dirty="0">
                <a:solidFill>
                  <a:srgbClr val="006666"/>
                </a:solidFill>
                <a:latin typeface="Arial" charset="0"/>
              </a:rPr>
              <a:t>Características da </a:t>
            </a:r>
            <a:r>
              <a:rPr lang="pt-BR" altLang="pt-BR" sz="3600" dirty="0" err="1" smtClean="0">
                <a:solidFill>
                  <a:srgbClr val="006666"/>
                </a:solidFill>
                <a:latin typeface="Arial" charset="0"/>
              </a:rPr>
              <a:t>Log-Normal</a:t>
            </a:r>
            <a:endParaRPr lang="pt-BR" altLang="pt-BR" sz="36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9pPr>
          </a:lstStyle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descrita por 2 parâmetros: </a:t>
            </a:r>
          </a:p>
          <a:p>
            <a:pPr lvl="1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defRPr/>
            </a:pPr>
            <a:r>
              <a:rPr lang="pt-BR" altLang="pt-BR" sz="2500" dirty="0" smtClean="0">
                <a:latin typeface="Arial" charset="0"/>
              </a:rPr>
              <a:t>Média da normal correspondente </a:t>
            </a:r>
            <a:r>
              <a:rPr lang="pt-BR" altLang="pt-BR" sz="2500" dirty="0" smtClean="0">
                <a:latin typeface="Symbol" pitchFamily="16" charset="2"/>
                <a:ea typeface="Symbol" pitchFamily="16" charset="2"/>
                <a:cs typeface="Symbol" pitchFamily="16" charset="2"/>
              </a:rPr>
              <a:t></a:t>
            </a:r>
            <a:r>
              <a:rPr lang="pt-BR" altLang="pt-BR" sz="2500" dirty="0" smtClean="0">
                <a:latin typeface="Arial" charset="0"/>
              </a:rPr>
              <a:t>, </a:t>
            </a:r>
          </a:p>
          <a:p>
            <a:pPr lvl="1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defRPr/>
            </a:pPr>
            <a:r>
              <a:rPr lang="pt-BR" altLang="pt-BR" sz="2500" dirty="0" smtClean="0">
                <a:latin typeface="Arial" charset="0"/>
              </a:rPr>
              <a:t>Desvio padrão da normal correspondente </a:t>
            </a:r>
            <a:r>
              <a:rPr lang="pt-BR" altLang="pt-BR" sz="2500" dirty="0" smtClean="0">
                <a:latin typeface="Symbol" pitchFamily="16" charset="2"/>
                <a:ea typeface="Symbol" pitchFamily="16" charset="2"/>
                <a:cs typeface="Symbol" pitchFamily="16" charset="2"/>
              </a:rPr>
              <a:t>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err="1" smtClean="0">
                <a:latin typeface="Arial" charset="0"/>
              </a:rPr>
              <a:t>unimodal</a:t>
            </a:r>
            <a:endParaRPr lang="pt-BR" altLang="pt-BR" sz="2900" dirty="0" smtClean="0">
              <a:latin typeface="Arial" charset="0"/>
            </a:endParaRP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assimétrica 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média &gt; mediana &gt; moda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endParaRPr lang="pt-BR" altLang="pt-BR" sz="2900" dirty="0" smtClean="0">
              <a:latin typeface="Arial" charset="0"/>
            </a:endParaRP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Muito comum (não tanto quanto normal)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endParaRPr lang="pt-BR" altLang="pt-BR" sz="2900" dirty="0" smtClean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 dirty="0">
                <a:solidFill>
                  <a:srgbClr val="006666"/>
                </a:solidFill>
                <a:latin typeface="Arial" charset="0"/>
              </a:rPr>
              <a:t>Distribuição </a:t>
            </a:r>
            <a:r>
              <a:rPr lang="pt-BR" altLang="pt-BR" sz="3200" dirty="0" smtClean="0">
                <a:solidFill>
                  <a:srgbClr val="006666"/>
                </a:solidFill>
                <a:latin typeface="Arial" charset="0"/>
              </a:rPr>
              <a:t>Uniforme</a:t>
            </a:r>
            <a:endParaRPr lang="pt-BR" altLang="pt-BR" sz="3200" dirty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93187" name="Picture 3" descr="C:\Users\ze\Downloads\unifor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373216"/>
            <a:ext cx="4243259" cy="1198478"/>
          </a:xfrm>
          <a:prstGeom prst="rect">
            <a:avLst/>
          </a:prstGeom>
          <a:noFill/>
        </p:spPr>
      </p:pic>
      <p:pic>
        <p:nvPicPr>
          <p:cNvPr id="93189" name="Picture 5" descr="Image result for uniform distrib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4733391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 dirty="0">
                <a:solidFill>
                  <a:srgbClr val="006666"/>
                </a:solidFill>
                <a:latin typeface="Arial" charset="0"/>
              </a:rPr>
              <a:t>Características da </a:t>
            </a:r>
            <a:r>
              <a:rPr lang="pt-BR" altLang="pt-BR" sz="3600" dirty="0" smtClean="0">
                <a:solidFill>
                  <a:srgbClr val="006666"/>
                </a:solidFill>
                <a:latin typeface="Arial" charset="0"/>
              </a:rPr>
              <a:t>Uniforme</a:t>
            </a:r>
            <a:endParaRPr lang="pt-BR" altLang="pt-BR" sz="36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9pPr>
          </a:lstStyle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descrita por 2 parâmetros: </a:t>
            </a:r>
          </a:p>
          <a:p>
            <a:pPr lvl="1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defRPr/>
            </a:pPr>
            <a:r>
              <a:rPr lang="pt-BR" altLang="pt-BR" sz="2500" dirty="0" smtClean="0">
                <a:latin typeface="Arial" charset="0"/>
              </a:rPr>
              <a:t>Mínimo </a:t>
            </a:r>
            <a:r>
              <a:rPr lang="pt-BR" altLang="pt-BR" sz="2500" i="1" dirty="0" smtClean="0">
                <a:latin typeface="Arial" charset="0"/>
              </a:rPr>
              <a:t>a</a:t>
            </a:r>
            <a:r>
              <a:rPr lang="pt-BR" altLang="pt-BR" sz="2500" dirty="0" smtClean="0">
                <a:latin typeface="Arial" charset="0"/>
              </a:rPr>
              <a:t>, máximo </a:t>
            </a:r>
            <a:r>
              <a:rPr lang="pt-BR" altLang="pt-BR" sz="2500" i="1" dirty="0" smtClean="0">
                <a:latin typeface="Arial" charset="0"/>
              </a:rPr>
              <a:t>b</a:t>
            </a:r>
            <a:endParaRPr lang="pt-BR" altLang="pt-BR" sz="2500" dirty="0" smtClean="0">
              <a:latin typeface="Symbol" pitchFamily="16" charset="2"/>
              <a:ea typeface="Symbol" pitchFamily="16" charset="2"/>
              <a:cs typeface="Symbol" pitchFamily="16" charset="2"/>
            </a:endParaRP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endParaRPr lang="pt-BR" altLang="pt-BR" sz="2900" dirty="0" smtClean="0">
              <a:latin typeface="Arial" charset="0"/>
            </a:endParaRP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Todos os valores no intervalo são igualmente prováveis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simétrica em torno da média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média = mediana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dirty="0" smtClean="0">
                <a:latin typeface="Arial" charset="0"/>
              </a:rPr>
              <a:t>pouco comum nas ciências biológicas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endParaRPr lang="pt-BR" altLang="pt-BR" sz="2900" dirty="0" smtClean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Extra: Distribuição Poisson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 dirty="0">
                <a:solidFill>
                  <a:srgbClr val="006666"/>
                </a:solidFill>
                <a:latin typeface="Arial" charset="0"/>
              </a:rPr>
              <a:t>Teorema do Limite Central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246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“Se tomarmos amostras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grandes 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de uma população, as médias amostrais terão distribuição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ormal mesmo que os dados originais não tenham distribuição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ormal.”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15900" y="4508500"/>
            <a:ext cx="8820150" cy="715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charset="0"/>
              </a:rPr>
              <a:t>Simulações:</a:t>
            </a: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t-BR" sz="1600" dirty="0">
                <a:solidFill>
                  <a:srgbClr val="000000"/>
                </a:solidFill>
              </a:rPr>
              <a:t>http://</a:t>
            </a:r>
            <a:r>
              <a:rPr lang="en-US" altLang="pt-BR" sz="1600" dirty="0" smtClean="0">
                <a:solidFill>
                  <a:srgbClr val="000000"/>
                </a:solidFill>
              </a:rPr>
              <a:t>onlinestatbook.com/stat_sim/sampling_dist/index.html</a:t>
            </a:r>
            <a:endParaRPr lang="en-US" altLang="pt-BR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de Poisson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58888" y="1628775"/>
            <a:ext cx="7450137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se </a:t>
            </a:r>
            <a:r>
              <a:rPr lang="pt-BR" altLang="pt-BR" sz="25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 é muito pequeno (evento raro) e </a:t>
            </a:r>
            <a:r>
              <a:rPr lang="pt-BR" altLang="pt-BR" sz="25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 (número de observações) tende para infinito, a distribuição binomial se aproxima de uma distribuição de Poisson.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908175" y="3482975"/>
            <a:ext cx="3579813" cy="66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média e variância:</a:t>
            </a:r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5614988" y="3429000"/>
          <a:ext cx="1482725" cy="608013"/>
        </p:xfrm>
        <a:graphic>
          <a:graphicData uri="http://schemas.openxmlformats.org/presentationml/2006/ole">
            <p:oleObj spid="_x0000_s161794" r:id="rId4" imgW="487633" imgH="201604" progId="">
              <p:embed/>
            </p:oleObj>
          </a:graphicData>
        </a:graphic>
      </p:graphicFrame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3262313" y="4184650"/>
          <a:ext cx="2633662" cy="1260475"/>
        </p:xfrm>
        <a:graphic>
          <a:graphicData uri="http://schemas.openxmlformats.org/presentationml/2006/ole">
            <p:oleObj spid="_x0000_s161795" r:id="rId5" imgW="506759" imgH="432107" progId="">
              <p:embed/>
            </p:oleObj>
          </a:graphicData>
        </a:graphic>
      </p:graphicFrame>
      <p:graphicFrame>
        <p:nvGraphicFramePr>
          <p:cNvPr id="14343" name="Object 6"/>
          <p:cNvGraphicFramePr>
            <a:graphicFrameLocks noChangeAspect="1"/>
          </p:cNvGraphicFramePr>
          <p:nvPr/>
        </p:nvGraphicFramePr>
        <p:xfrm>
          <a:off x="1547813" y="5754688"/>
          <a:ext cx="6010275" cy="338137"/>
        </p:xfrm>
        <a:graphic>
          <a:graphicData uri="http://schemas.openxmlformats.org/presentationml/2006/ole">
            <p:oleObj spid="_x0000_s161796" r:id="rId6" imgW="510715" imgH="211147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de Poisson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exemplos:</a:t>
            </a:r>
          </a:p>
          <a:p>
            <a:pPr marL="741363" lvl="1" indent="-284163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desintegração radioativa</a:t>
            </a:r>
          </a:p>
          <a:p>
            <a:pPr marL="741363" lvl="1" indent="-284163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lançamento de bombas sobre Londres</a:t>
            </a:r>
          </a:p>
          <a:p>
            <a:pPr marL="741363" lvl="1" indent="-284163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ligações erradas</a:t>
            </a:r>
          </a:p>
          <a:p>
            <a:pPr marL="741363" lvl="1" indent="-284163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contagem de bactérias em placa de Petri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042988" y="5949950"/>
            <a:ext cx="770413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Fonte: W. Feller, </a:t>
            </a:r>
            <a:r>
              <a:rPr lang="pt-BR" altLang="pt-BR" i="1">
                <a:solidFill>
                  <a:srgbClr val="000000"/>
                </a:solidFill>
                <a:latin typeface="Arial" charset="0"/>
              </a:rPr>
              <a:t>Introdução à Teoria das Probabilidades e Suas Aplicações</a:t>
            </a:r>
            <a:r>
              <a:rPr lang="pt-BR" altLang="pt-BR">
                <a:solidFill>
                  <a:srgbClr val="000000"/>
                </a:solidFill>
                <a:latin typeface="Arial" charset="0"/>
              </a:rPr>
              <a:t>, Edgar Blücher, 1976.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de Poisson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42988" y="1844675"/>
            <a:ext cx="3579812" cy="109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ex. Bactérias em uma placa de Petri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89138"/>
            <a:ext cx="4110038" cy="411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Bactérias em uma placa de Petri</a:t>
            </a:r>
          </a:p>
        </p:txBody>
      </p:sp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1042988" y="2276475"/>
          <a:ext cx="7497762" cy="1487488"/>
        </p:xfrm>
        <a:graphic>
          <a:graphicData uri="http://schemas.openxmlformats.org/drawingml/2006/table">
            <a:tbl>
              <a:tblPr/>
              <a:tblGrid>
                <a:gridCol w="1096962"/>
                <a:gridCol w="914400"/>
                <a:gridCol w="914400"/>
                <a:gridCol w="915988"/>
                <a:gridCol w="912812"/>
                <a:gridCol w="914400"/>
                <a:gridCol w="914400"/>
                <a:gridCol w="914400"/>
              </a:tblGrid>
              <a:tr h="446088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x</a:t>
                      </a:r>
                    </a:p>
                  </a:txBody>
                  <a:tcPr marL="90000" marR="90000" marT="57384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0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1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2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3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4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5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6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número observado</a:t>
                      </a:r>
                    </a:p>
                  </a:txBody>
                  <a:tcPr marL="90000" marR="90000" marT="57384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5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19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26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26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21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13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8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valor teórico</a:t>
                      </a:r>
                    </a:p>
                  </a:txBody>
                  <a:tcPr marL="90000" marR="90000" marT="57384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6,3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18,4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27,0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26,4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19,4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11,4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5,5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9" name="Text Box 86"/>
          <p:cNvSpPr txBox="1">
            <a:spLocks noChangeArrowheads="1"/>
          </p:cNvSpPr>
          <p:nvPr/>
        </p:nvSpPr>
        <p:spPr bwMode="auto">
          <a:xfrm>
            <a:off x="1476375" y="3933825"/>
            <a:ext cx="6911975" cy="245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i="1">
                <a:solidFill>
                  <a:srgbClr val="000000"/>
                </a:solidFill>
                <a:latin typeface="Arial" charset="0"/>
              </a:rPr>
              <a:t>número de quadrantes observados:</a:t>
            </a:r>
            <a:r>
              <a:rPr lang="pt-BR" altLang="pt-BR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5+19+26+26+21+13+8 = 118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i="1">
                <a:solidFill>
                  <a:srgbClr val="000000"/>
                </a:solidFill>
                <a:latin typeface="Arial" charset="0"/>
              </a:rPr>
              <a:t>número de colônias observadas:</a:t>
            </a:r>
            <a:r>
              <a:rPr lang="pt-BR" altLang="pt-BR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0x5 + 1x19 + 2x26 + 3x26 + 4x21 + 5x13 + 6x8 = 346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número médio de colônias por quadrante: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346/118 = 2,9322</a:t>
            </a:r>
          </a:p>
        </p:txBody>
      </p:sp>
      <p:sp>
        <p:nvSpPr>
          <p:cNvPr id="17450" name="Text Box 87"/>
          <p:cNvSpPr txBox="1">
            <a:spLocks noChangeArrowheads="1"/>
          </p:cNvSpPr>
          <p:nvPr/>
        </p:nvSpPr>
        <p:spPr bwMode="auto">
          <a:xfrm>
            <a:off x="1619250" y="1773238"/>
            <a:ext cx="6480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x: número de bactérias (colônias) em cada quadrante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Bactérias em uma placa de Petri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773238"/>
            <a:ext cx="5661025" cy="465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 dirty="0">
                <a:solidFill>
                  <a:srgbClr val="006666"/>
                </a:solidFill>
                <a:latin typeface="Arial" charset="0"/>
              </a:rPr>
              <a:t>Teorema do Limite Central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246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“Se tomarmos amostras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grandes 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de uma população, as médias amostrais terão distribuição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ormal mesmo que os dados originais não tenham distribuição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ormal.”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15900" y="4508500"/>
            <a:ext cx="8820150" cy="715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charset="0"/>
              </a:rPr>
              <a:t>Simulações:</a:t>
            </a: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t-BR" sz="1600" dirty="0">
                <a:solidFill>
                  <a:srgbClr val="000000"/>
                </a:solidFill>
              </a:rPr>
              <a:t>http://</a:t>
            </a:r>
            <a:r>
              <a:rPr lang="en-US" altLang="pt-BR" sz="1600" dirty="0" smtClean="0">
                <a:solidFill>
                  <a:srgbClr val="000000"/>
                </a:solidFill>
              </a:rPr>
              <a:t>onlinestatbook.com/stat_sim/sampling_dist/index.html</a:t>
            </a:r>
            <a:endParaRPr lang="en-US" altLang="pt-BR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 dirty="0">
                <a:solidFill>
                  <a:srgbClr val="006666"/>
                </a:solidFill>
                <a:latin typeface="Arial" charset="0"/>
              </a:rPr>
              <a:t>Teorema do Limite Central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539552" y="1827213"/>
            <a:ext cx="7313612" cy="4410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Média das médias: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altLang="pt-BR" sz="2900" dirty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altLang="pt-BR" sz="29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altLang="pt-BR" sz="29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Desvio padrão das médias (Erro padrão): 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23850" y="6021288"/>
            <a:ext cx="8820150" cy="715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 dirty="0">
                <a:solidFill>
                  <a:srgbClr val="000000"/>
                </a:solidFill>
                <a:latin typeface="Arial" charset="0"/>
              </a:rPr>
              <a:t>Simulações:</a:t>
            </a: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t-BR" sz="1600" dirty="0">
                <a:solidFill>
                  <a:srgbClr val="000000"/>
                </a:solidFill>
              </a:rPr>
              <a:t>http://</a:t>
            </a:r>
            <a:r>
              <a:rPr lang="en-US" altLang="pt-BR" sz="1600" dirty="0" smtClean="0">
                <a:solidFill>
                  <a:srgbClr val="000000"/>
                </a:solidFill>
              </a:rPr>
              <a:t>onlinestatbook.com/stat_sim/sampling_dist/index.html</a:t>
            </a:r>
            <a:endParaRPr lang="en-US" altLang="pt-BR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874838" y="4437063"/>
          <a:ext cx="1801812" cy="1322387"/>
        </p:xfrm>
        <a:graphic>
          <a:graphicData uri="http://schemas.openxmlformats.org/presentationml/2006/ole">
            <p:oleObj spid="_x0000_s91138" name="Equação" r:id="rId4" imgW="571320" imgH="419040" progId="">
              <p:embed/>
            </p:oleObj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1214835" y="2661220"/>
          <a:ext cx="2205037" cy="839788"/>
        </p:xfrm>
        <a:graphic>
          <a:graphicData uri="http://schemas.openxmlformats.org/presentationml/2006/ole">
            <p:oleObj spid="_x0000_s91139" name="Equação" r:id="rId5" imgW="698400" imgH="266400" progId="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932040" y="26369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μ</a:t>
            </a:r>
            <a:r>
              <a:rPr lang="pt-BR" dirty="0" smtClean="0">
                <a:solidFill>
                  <a:schemeClr val="tx1"/>
                </a:solidFill>
              </a:rPr>
              <a:t> = média da população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pt-BR" dirty="0" smtClean="0">
                <a:solidFill>
                  <a:schemeClr val="tx1"/>
                </a:solidFill>
              </a:rPr>
              <a:t> = desvio padrão da população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n = tamanho da amostra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Estimativas de uma média populacional</a:t>
            </a:r>
            <a:endParaRPr lang="pt-BR" dirty="0"/>
          </a:p>
        </p:txBody>
      </p:sp>
      <p:graphicFrame>
        <p:nvGraphicFramePr>
          <p:cNvPr id="159746" name="Object 3"/>
          <p:cNvGraphicFramePr>
            <a:graphicFrameLocks noChangeAspect="1"/>
          </p:cNvGraphicFramePr>
          <p:nvPr/>
        </p:nvGraphicFramePr>
        <p:xfrm>
          <a:off x="3203848" y="3861048"/>
          <a:ext cx="4530725" cy="346075"/>
        </p:xfrm>
        <a:graphic>
          <a:graphicData uri="http://schemas.openxmlformats.org/presentationml/2006/ole">
            <p:oleObj spid="_x0000_s159746" name="Equação" r:id="rId3" imgW="2222280" imgH="215640" progId="">
              <p:embed/>
            </p:oleObj>
          </a:graphicData>
        </a:graphic>
      </p:graphicFrame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915816" y="4869160"/>
          <a:ext cx="5384800" cy="407988"/>
        </p:xfrm>
        <a:graphic>
          <a:graphicData uri="http://schemas.openxmlformats.org/presentationml/2006/ole">
            <p:oleObj spid="_x0000_s159747" name="Equação" r:id="rId4" imgW="2641320" imgH="253800" progId="">
              <p:embed/>
            </p:oleObj>
          </a:graphicData>
        </a:graphic>
      </p:graphicFrame>
      <p:graphicFrame>
        <p:nvGraphicFramePr>
          <p:cNvPr id="159752" name="Object 3"/>
          <p:cNvGraphicFramePr>
            <a:graphicFrameLocks noChangeAspect="1"/>
          </p:cNvGraphicFramePr>
          <p:nvPr/>
        </p:nvGraphicFramePr>
        <p:xfrm>
          <a:off x="2915816" y="5949280"/>
          <a:ext cx="5357812" cy="407988"/>
        </p:xfrm>
        <a:graphic>
          <a:graphicData uri="http://schemas.openxmlformats.org/presentationml/2006/ole">
            <p:oleObj spid="_x0000_s159752" name="Equação" r:id="rId5" imgW="2628720" imgH="253800" progId="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31640" y="3789040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Da normal: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47664" y="4797152"/>
            <a:ext cx="142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No TLC: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55576" y="213285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Da mesma maneira que podemos calcular as médias amostrais possíveis de uma população, </a:t>
            </a: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Podemos calcular as populações possíveis que geraram uma média amostral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Seta para baixo 18"/>
          <p:cNvSpPr/>
          <p:nvPr/>
        </p:nvSpPr>
        <p:spPr bwMode="auto">
          <a:xfrm>
            <a:off x="5076056" y="5373216"/>
            <a:ext cx="360040" cy="504056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Estimativas de uma média populacional</a:t>
            </a:r>
            <a:endParaRPr lang="pt-BR" dirty="0"/>
          </a:p>
        </p:txBody>
      </p:sp>
      <p:graphicFrame>
        <p:nvGraphicFramePr>
          <p:cNvPr id="159752" name="Object 3"/>
          <p:cNvGraphicFramePr>
            <a:graphicFrameLocks noChangeAspect="1"/>
          </p:cNvGraphicFramePr>
          <p:nvPr/>
        </p:nvGraphicFramePr>
        <p:xfrm>
          <a:off x="2123728" y="1700808"/>
          <a:ext cx="5357812" cy="407988"/>
        </p:xfrm>
        <a:graphic>
          <a:graphicData uri="http://schemas.openxmlformats.org/presentationml/2006/ole">
            <p:oleObj spid="_x0000_s193540" name="Equação" r:id="rId3" imgW="2628720" imgH="253800" progId="">
              <p:embed/>
            </p:oleObj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11560" y="34290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 tamanho do intervalo de confiança (IC), ou do erro, depende de:</a:t>
            </a:r>
          </a:p>
        </p:txBody>
      </p:sp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3635896" y="3861047"/>
          <a:ext cx="1801812" cy="1322387"/>
        </p:xfrm>
        <a:graphic>
          <a:graphicData uri="http://schemas.openxmlformats.org/presentationml/2006/ole">
            <p:oleObj spid="_x0000_s193542" name="Equação" r:id="rId4" imgW="571320" imgH="419040" progId="">
              <p:embed/>
            </p:oleObj>
          </a:graphicData>
        </a:graphic>
      </p:graphicFrame>
      <p:sp>
        <p:nvSpPr>
          <p:cNvPr id="13" name="Retângulo 12"/>
          <p:cNvSpPr/>
          <p:nvPr/>
        </p:nvSpPr>
        <p:spPr>
          <a:xfrm>
            <a:off x="971600" y="5157191"/>
            <a:ext cx="6679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Portanto: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Quanto maior o n (tamanho da amostra), menor o IC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Quanto maior o desvio-padrão da população, maior o IC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193543" name="Object 6"/>
          <p:cNvGraphicFramePr>
            <a:graphicFrameLocks noChangeAspect="1"/>
          </p:cNvGraphicFramePr>
          <p:nvPr/>
        </p:nvGraphicFramePr>
        <p:xfrm>
          <a:off x="5004048" y="2420888"/>
          <a:ext cx="2160240" cy="648215"/>
        </p:xfrm>
        <a:graphic>
          <a:graphicData uri="http://schemas.openxmlformats.org/presentationml/2006/ole">
            <p:oleObj spid="_x0000_s193543" name="Equação" r:id="rId5" imgW="761760" imgH="228600" progId="">
              <p:embed/>
            </p:oleObj>
          </a:graphicData>
        </a:graphic>
      </p:graphicFrame>
      <p:sp>
        <p:nvSpPr>
          <p:cNvPr id="14" name="Retângulo 13"/>
          <p:cNvSpPr/>
          <p:nvPr/>
        </p:nvSpPr>
        <p:spPr>
          <a:xfrm>
            <a:off x="1403648" y="2564904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Precisão será dada pelo erro: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Estimativas de uma média populacional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27584" y="184482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Cálculo do tamanho de amostra</a:t>
            </a:r>
          </a:p>
        </p:txBody>
      </p:sp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999232" y="2928788"/>
          <a:ext cx="2682875" cy="2084388"/>
        </p:xfrm>
        <a:graphic>
          <a:graphicData uri="http://schemas.openxmlformats.org/presentationml/2006/ole">
            <p:oleObj spid="_x0000_s194563" name="Equação" r:id="rId3" imgW="850680" imgH="660240" progId="">
              <p:embed/>
            </p:oleObj>
          </a:graphicData>
        </a:graphic>
      </p:graphicFrame>
      <p:graphicFrame>
        <p:nvGraphicFramePr>
          <p:cNvPr id="194564" name="Object 6"/>
          <p:cNvGraphicFramePr>
            <a:graphicFrameLocks noChangeAspect="1"/>
          </p:cNvGraphicFramePr>
          <p:nvPr/>
        </p:nvGraphicFramePr>
        <p:xfrm>
          <a:off x="5364088" y="3593852"/>
          <a:ext cx="2803525" cy="1322388"/>
        </p:xfrm>
        <a:graphic>
          <a:graphicData uri="http://schemas.openxmlformats.org/presentationml/2006/ole">
            <p:oleObj spid="_x0000_s194564" name="Equação" r:id="rId4" imgW="888840" imgH="419040" progId="">
              <p:embed/>
            </p:oleObj>
          </a:graphicData>
        </a:graphic>
      </p:graphicFrame>
      <p:sp>
        <p:nvSpPr>
          <p:cNvPr id="8" name="Seta para a direita 7"/>
          <p:cNvSpPr/>
          <p:nvPr/>
        </p:nvSpPr>
        <p:spPr bwMode="auto">
          <a:xfrm>
            <a:off x="4067944" y="4097908"/>
            <a:ext cx="1008112" cy="36004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>
                <a:solidFill>
                  <a:srgbClr val="006666"/>
                </a:solidFill>
                <a:latin typeface="Arial" charset="0"/>
              </a:rPr>
              <a:t>Distribuição Empírica de Freqüência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6586537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Dados observados / histograma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Estimativas de uma média populacional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95536" y="278092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Próximo slide</a:t>
            </a: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só para quem tem estômago forte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Estimativas de uma média populacional</a:t>
            </a:r>
            <a:endParaRPr lang="pt-BR" dirty="0"/>
          </a:p>
        </p:txBody>
      </p:sp>
      <p:graphicFrame>
        <p:nvGraphicFramePr>
          <p:cNvPr id="159746" name="Object 3"/>
          <p:cNvGraphicFramePr>
            <a:graphicFrameLocks noChangeAspect="1"/>
          </p:cNvGraphicFramePr>
          <p:nvPr/>
        </p:nvGraphicFramePr>
        <p:xfrm>
          <a:off x="2123728" y="1700808"/>
          <a:ext cx="4530725" cy="346075"/>
        </p:xfrm>
        <a:graphic>
          <a:graphicData uri="http://schemas.openxmlformats.org/presentationml/2006/ole">
            <p:oleObj spid="_x0000_s160770" name="Equação" r:id="rId3" imgW="2222280" imgH="215640" progId="">
              <p:embed/>
            </p:oleObj>
          </a:graphicData>
        </a:graphic>
      </p:graphicFrame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1835696" y="2204864"/>
          <a:ext cx="5384800" cy="407988"/>
        </p:xfrm>
        <a:graphic>
          <a:graphicData uri="http://schemas.openxmlformats.org/presentationml/2006/ole">
            <p:oleObj spid="_x0000_s160771" name="Equação" r:id="rId4" imgW="2641320" imgH="253800" progId="">
              <p:embed/>
            </p:oleObj>
          </a:graphicData>
        </a:graphic>
      </p:graphicFrame>
      <p:graphicFrame>
        <p:nvGraphicFramePr>
          <p:cNvPr id="159749" name="Object 3"/>
          <p:cNvGraphicFramePr>
            <a:graphicFrameLocks noChangeAspect="1"/>
          </p:cNvGraphicFramePr>
          <p:nvPr/>
        </p:nvGraphicFramePr>
        <p:xfrm>
          <a:off x="539552" y="3284984"/>
          <a:ext cx="8128000" cy="407988"/>
        </p:xfrm>
        <a:graphic>
          <a:graphicData uri="http://schemas.openxmlformats.org/presentationml/2006/ole">
            <p:oleObj spid="_x0000_s160772" name="Equação" r:id="rId5" imgW="3987720" imgH="253800" progId="">
              <p:embed/>
            </p:oleObj>
          </a:graphicData>
        </a:graphic>
      </p:graphicFrame>
      <p:graphicFrame>
        <p:nvGraphicFramePr>
          <p:cNvPr id="159750" name="Object 3"/>
          <p:cNvGraphicFramePr>
            <a:graphicFrameLocks noChangeAspect="1"/>
          </p:cNvGraphicFramePr>
          <p:nvPr/>
        </p:nvGraphicFramePr>
        <p:xfrm>
          <a:off x="1691680" y="4221088"/>
          <a:ext cx="5875337" cy="407988"/>
        </p:xfrm>
        <a:graphic>
          <a:graphicData uri="http://schemas.openxmlformats.org/presentationml/2006/ole">
            <p:oleObj spid="_x0000_s160773" name="Equação" r:id="rId6" imgW="2882880" imgH="253800" progId="">
              <p:embed/>
            </p:oleObj>
          </a:graphicData>
        </a:graphic>
      </p:graphicFrame>
      <p:graphicFrame>
        <p:nvGraphicFramePr>
          <p:cNvPr id="159751" name="Object 3"/>
          <p:cNvGraphicFramePr>
            <a:graphicFrameLocks noChangeAspect="1"/>
          </p:cNvGraphicFramePr>
          <p:nvPr/>
        </p:nvGraphicFramePr>
        <p:xfrm>
          <a:off x="1907704" y="5229200"/>
          <a:ext cx="5357813" cy="407988"/>
        </p:xfrm>
        <a:graphic>
          <a:graphicData uri="http://schemas.openxmlformats.org/presentationml/2006/ole">
            <p:oleObj spid="_x0000_s160774" name="Equação" r:id="rId7" imgW="2628720" imgH="253800" progId="">
              <p:embed/>
            </p:oleObj>
          </a:graphicData>
        </a:graphic>
      </p:graphicFrame>
      <p:graphicFrame>
        <p:nvGraphicFramePr>
          <p:cNvPr id="159752" name="Object 3"/>
          <p:cNvGraphicFramePr>
            <a:graphicFrameLocks noChangeAspect="1"/>
          </p:cNvGraphicFramePr>
          <p:nvPr/>
        </p:nvGraphicFramePr>
        <p:xfrm>
          <a:off x="1979712" y="6165304"/>
          <a:ext cx="5357812" cy="407988"/>
        </p:xfrm>
        <a:graphic>
          <a:graphicData uri="http://schemas.openxmlformats.org/presentationml/2006/ole">
            <p:oleObj spid="_x0000_s160775" name="Equação" r:id="rId8" imgW="2628720" imgH="253800" progId="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1520" y="1628800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Da normal: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204864"/>
            <a:ext cx="142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No TLC: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03648" y="2708920"/>
            <a:ext cx="6351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Adicionando (-</a:t>
            </a:r>
            <a:r>
              <a:rPr lang="el-GR" sz="2400" dirty="0" smtClean="0">
                <a:solidFill>
                  <a:schemeClr val="tx1"/>
                </a:solidFill>
              </a:rPr>
              <a:t>μ</a:t>
            </a:r>
            <a:r>
              <a:rPr lang="pt-BR" sz="2400" dirty="0" smtClean="0">
                <a:solidFill>
                  <a:schemeClr val="tx1"/>
                </a:solidFill>
              </a:rPr>
              <a:t>-média) em cada parte: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779912" y="479715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* (-1):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6" name="Seta para baixo 15"/>
          <p:cNvSpPr/>
          <p:nvPr/>
        </p:nvSpPr>
        <p:spPr bwMode="auto">
          <a:xfrm>
            <a:off x="4283968" y="5661248"/>
            <a:ext cx="360040" cy="504056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>
            <a:off x="4211960" y="3645024"/>
            <a:ext cx="360040" cy="504056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Recompensa</a:t>
            </a:r>
            <a:endParaRPr lang="pt-BR" dirty="0"/>
          </a:p>
        </p:txBody>
      </p:sp>
      <p:pic>
        <p:nvPicPr>
          <p:cNvPr id="163849" name="Picture 9" descr="Image result for cats statistics m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34575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Distribuições de Probabilidades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2988" y="1700213"/>
            <a:ext cx="74168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9pPr>
          </a:lstStyle>
          <a:p>
            <a:pPr>
              <a:lnSpc>
                <a:spcPct val="8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500" smtClean="0">
                <a:latin typeface="Arial" charset="0"/>
              </a:rPr>
              <a:t>Princípio teórico:</a:t>
            </a:r>
          </a:p>
          <a:p>
            <a:pPr marL="342900">
              <a:lnSpc>
                <a:spcPct val="80000"/>
              </a:lnSpc>
              <a:spcBef>
                <a:spcPts val="625"/>
              </a:spcBef>
              <a:buClrTx/>
              <a:buSzPct val="70000"/>
              <a:buFontTx/>
              <a:buNone/>
              <a:defRPr/>
            </a:pPr>
            <a:r>
              <a:rPr lang="pt-BR" altLang="pt-BR" sz="2500" smtClean="0">
                <a:latin typeface="Arial" charset="0"/>
              </a:rPr>
              <a:t>“ Existe uma função que governa a probabilidade de obtermos determinados valores na observação de uma grandeza ” (Helene e Vanin)</a:t>
            </a:r>
          </a:p>
          <a:p>
            <a:pPr>
              <a:lnSpc>
                <a:spcPct val="8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None/>
              <a:defRPr/>
            </a:pPr>
            <a:endParaRPr lang="pt-BR" altLang="pt-BR" sz="250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None/>
              <a:defRPr/>
            </a:pPr>
            <a:endParaRPr lang="pt-BR" altLang="pt-BR" sz="2500" smtClean="0">
              <a:latin typeface="Arial" charset="0"/>
            </a:endParaRPr>
          </a:p>
          <a:p>
            <a:pPr marL="342900">
              <a:lnSpc>
                <a:spcPct val="80000"/>
              </a:lnSpc>
              <a:spcBef>
                <a:spcPts val="625"/>
              </a:spcBef>
              <a:buClrTx/>
              <a:buSzPct val="70000"/>
              <a:buFontTx/>
              <a:buNone/>
              <a:defRPr/>
            </a:pPr>
            <a:r>
              <a:rPr lang="pt-BR" altLang="pt-BR" sz="2500" smtClean="0">
                <a:latin typeface="Arial" charset="0"/>
              </a:rPr>
              <a:t>	Função (Densidade) de Probabilidade (fdp)</a:t>
            </a:r>
          </a:p>
          <a:p>
            <a:pPr marL="342900">
              <a:lnSpc>
                <a:spcPct val="80000"/>
              </a:lnSpc>
              <a:spcBef>
                <a:spcPts val="625"/>
              </a:spcBef>
              <a:buClrTx/>
              <a:buSzPct val="70000"/>
              <a:buFontTx/>
              <a:buNone/>
              <a:defRPr/>
            </a:pPr>
            <a:endParaRPr lang="pt-BR" altLang="pt-BR" sz="2500" smtClean="0">
              <a:latin typeface="Arial" charset="0"/>
            </a:endParaRPr>
          </a:p>
          <a:p>
            <a:pPr>
              <a:spcBef>
                <a:spcPts val="1563"/>
              </a:spcBef>
              <a:buSzPct val="70000"/>
              <a:buFont typeface="Arial" charset="0"/>
              <a:buChar char="•"/>
              <a:defRPr/>
            </a:pPr>
            <a:r>
              <a:rPr lang="pt-BR" altLang="pt-BR" sz="2500" smtClean="0">
                <a:latin typeface="Arial" charset="0"/>
              </a:rPr>
              <a:t>“ Podemos entender uma distribuição de probabilidades como um equivalente teórico de uma distribuição empírica de freqüências ” (Petrie e Watson)</a:t>
            </a: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4356100" y="321310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33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Variáveis aleatórias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variável aleatória: pode assumir diferentes valores, cada qual com uma dada probabilidade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quantitativas (discreta/contínua)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variável aleatória binária (0 ou 1, positivo ou negativo)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>
                <a:solidFill>
                  <a:srgbClr val="006666"/>
                </a:solidFill>
                <a:latin typeface="Arial" charset="0"/>
              </a:rPr>
              <a:t>Distribuição Normal (ou Gaussiana)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00213"/>
            <a:ext cx="4837113" cy="246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644900"/>
            <a:ext cx="3073400" cy="295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58888" y="4365625"/>
            <a:ext cx="41767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>
                <a:solidFill>
                  <a:srgbClr val="000000"/>
                </a:solidFill>
                <a:latin typeface="Arial" charset="0"/>
              </a:rPr>
              <a:t>Nota de 10 marcos alemães</a:t>
            </a:r>
          </a:p>
        </p:txBody>
      </p:sp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1619250" y="5160963"/>
          <a:ext cx="2971800" cy="1008062"/>
        </p:xfrm>
        <a:graphic>
          <a:graphicData uri="http://schemas.openxmlformats.org/presentationml/2006/ole">
            <p:oleObj spid="_x0000_s19462" r:id="rId6" imgW="500570" imgH="500570" progId="">
              <p:embed/>
            </p:oleObj>
          </a:graphicData>
        </a:graphic>
      </p:graphicFrame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940425" y="1844675"/>
            <a:ext cx="2735263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Em homenagem a C. F. Gauss, matemático alemão do séc. XVIII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fdp Normal ou Gaussiana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“ função de variável contínua que parece ajustar muitas das funções densidade de probabilidade observadas (...) também em situações e objetos do dia-a-dia, tais como o tamanho de pregos fabricados por uma máquina ou a massa de pães que, presumivelmente, seriam sempre iguais” (Helene e Vanin)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Características da Normal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9pPr>
          </a:lstStyle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smtClean="0">
                <a:latin typeface="Arial" charset="0"/>
              </a:rPr>
              <a:t>descrita por 2 parâmetros: </a:t>
            </a:r>
          </a:p>
          <a:p>
            <a:pPr lvl="1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defRPr/>
            </a:pPr>
            <a:r>
              <a:rPr lang="pt-BR" altLang="pt-BR" sz="2500" smtClean="0">
                <a:latin typeface="Arial" charset="0"/>
              </a:rPr>
              <a:t>média </a:t>
            </a:r>
            <a:r>
              <a:rPr lang="pt-BR" altLang="pt-BR" sz="2500" smtClean="0">
                <a:latin typeface="Symbol" pitchFamily="16" charset="2"/>
                <a:ea typeface="Symbol" pitchFamily="16" charset="2"/>
                <a:cs typeface="Symbol" pitchFamily="16" charset="2"/>
              </a:rPr>
              <a:t></a:t>
            </a:r>
            <a:r>
              <a:rPr lang="pt-BR" altLang="pt-BR" sz="2500" smtClean="0">
                <a:latin typeface="Arial" charset="0"/>
              </a:rPr>
              <a:t>, desvio padrão </a:t>
            </a:r>
            <a:r>
              <a:rPr lang="pt-BR" altLang="pt-BR" sz="2500" smtClean="0">
                <a:latin typeface="Symbol" pitchFamily="16" charset="2"/>
                <a:ea typeface="Symbol" pitchFamily="16" charset="2"/>
                <a:cs typeface="Symbol" pitchFamily="16" charset="2"/>
              </a:rPr>
              <a:t>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smtClean="0">
                <a:latin typeface="Arial" charset="0"/>
              </a:rPr>
              <a:t>unimodal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smtClean="0">
                <a:latin typeface="Arial" charset="0"/>
              </a:rPr>
              <a:t>simétrica em torno da média</a:t>
            </a:r>
          </a:p>
          <a:p>
            <a:pPr marL="342900">
              <a:spcBef>
                <a:spcPts val="725"/>
              </a:spcBef>
              <a:buClrTx/>
              <a:buSzPct val="70000"/>
              <a:buFontTx/>
              <a:buNone/>
              <a:defRPr/>
            </a:pPr>
            <a:r>
              <a:rPr lang="pt-BR" altLang="pt-BR" sz="2900" smtClean="0">
                <a:latin typeface="Arial" charset="0"/>
              </a:rPr>
              <a:t>  ( “forma de sino” )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smtClean="0">
                <a:latin typeface="Arial" charset="0"/>
              </a:rPr>
              <a:t>média = mediana = moda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"/>
        <a:cs typeface="Droid Sans"/>
      </a:majorFont>
      <a:minorFont>
        <a:latin typeface="Verdana"/>
        <a:ea typeface="Droid Sans"/>
        <a:cs typeface="Droid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"/>
        <a:cs typeface="Droid Sans"/>
      </a:majorFont>
      <a:minorFont>
        <a:latin typeface="Verdana"/>
        <a:ea typeface="Droid Sans"/>
        <a:cs typeface="Droid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1051</Words>
  <Application>Microsoft Office PowerPoint</Application>
  <PresentationFormat>Apresentação na tela (4:3)</PresentationFormat>
  <Paragraphs>232</Paragraphs>
  <Slides>42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Tema do Office</vt:lpstr>
      <vt:lpstr>1_Tema do Office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Extra: Distribuição Poisson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Estimativas de uma média populacional</vt:lpstr>
      <vt:lpstr>Estimativas de uma média populacional</vt:lpstr>
      <vt:lpstr>Estimativas de uma média populacional</vt:lpstr>
      <vt:lpstr>Estimativas de uma média populacional</vt:lpstr>
      <vt:lpstr>Estimativas de uma média populacional</vt:lpstr>
      <vt:lpstr>Recompensa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Distribuições e Teorema do Limite Central</dc:title>
  <dc:creator>Marcos</dc:creator>
  <cp:lastModifiedBy>ze</cp:lastModifiedBy>
  <cp:revision>191</cp:revision>
  <cp:lastPrinted>2014-08-25T22:43:34Z</cp:lastPrinted>
  <dcterms:created xsi:type="dcterms:W3CDTF">2002-10-08T21:51:42Z</dcterms:created>
  <dcterms:modified xsi:type="dcterms:W3CDTF">2018-06-18T22:25:31Z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