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268"/>
    <p:restoredTop sz="95701"/>
  </p:normalViewPr>
  <p:slideViewPr>
    <p:cSldViewPr snapToGrid="0" snapToObjects="1">
      <p:cViewPr>
        <p:scale>
          <a:sx n="80" d="100"/>
          <a:sy n="80" d="100"/>
        </p:scale>
        <p:origin x="2168" y="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9/20/21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7CB75-FCF6-5745-BD60-20E4A90361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Ha-</a:t>
            </a:r>
            <a:r>
              <a:rPr lang="pt-BR" dirty="0" err="1"/>
              <a:t>Joon</a:t>
            </a:r>
            <a:r>
              <a:rPr lang="pt-BR" dirty="0"/>
              <a:t> </a:t>
            </a:r>
            <a:r>
              <a:rPr lang="pt-BR" dirty="0" err="1"/>
              <a:t>ChanG</a:t>
            </a:r>
            <a:r>
              <a:rPr lang="pt-BR" dirty="0"/>
              <a:t> -  Chutando a escada</a:t>
            </a:r>
            <a:r>
              <a:rPr lang="en-BR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AEEA16-AEBC-724A-BDCB-B19E0CD56F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BR" dirty="0"/>
              <a:t>SociologiA do Desenvolvimento 2021.2 – prof. glauco arbix</a:t>
            </a:r>
          </a:p>
          <a:p>
            <a:r>
              <a:rPr lang="en-BR" dirty="0"/>
              <a:t>Aluno Daniel Farati – nº USP 11840151</a:t>
            </a:r>
          </a:p>
        </p:txBody>
      </p:sp>
    </p:spTree>
    <p:extLst>
      <p:ext uri="{BB962C8B-B14F-4D97-AF65-F5344CB8AC3E}">
        <p14:creationId xmlns:p14="http://schemas.microsoft.com/office/powerpoint/2010/main" val="1533247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1DAE7-7176-0449-8A17-16F2102F9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BR" dirty="0"/>
              <a:t> autor e a obra</a:t>
            </a:r>
          </a:p>
        </p:txBody>
      </p:sp>
      <p:pic>
        <p:nvPicPr>
          <p:cNvPr id="1026" name="Picture 2" descr="Ha-Joon Chang: “O Brasil está experimentando uma das maiores  desindustrializações da história da economia” | Economia | EL PAÍS Brasil">
            <a:extLst>
              <a:ext uri="{FF2B5EF4-FFF2-40B4-BE49-F238E27FC236}">
                <a16:creationId xmlns:a16="http://schemas.microsoft.com/office/drawing/2014/main" id="{BE3A69B7-B803-6643-AEF3-42852F3F71C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346"/>
          <a:stretch/>
        </p:blipFill>
        <p:spPr bwMode="auto">
          <a:xfrm>
            <a:off x="1451579" y="1931903"/>
            <a:ext cx="2067730" cy="17526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14DE8E2-AA8E-E248-A2E0-EAFA843C7956}"/>
              </a:ext>
            </a:extLst>
          </p:cNvPr>
          <p:cNvSpPr txBox="1"/>
          <p:nvPr/>
        </p:nvSpPr>
        <p:spPr>
          <a:xfrm>
            <a:off x="3823855" y="2008980"/>
            <a:ext cx="72309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Ha-Joon Chang – South Korea, 1963</a:t>
            </a:r>
          </a:p>
          <a:p>
            <a:r>
              <a:rPr lang="en-BR" dirty="0"/>
              <a:t>Economia Institucional e Economia do Desenvolvimento (</a:t>
            </a:r>
            <a:r>
              <a:rPr lang="en-BR" i="1" dirty="0"/>
              <a:t>development economics</a:t>
            </a:r>
            <a:r>
              <a:rPr lang="en-BR" dirty="0"/>
              <a:t>)</a:t>
            </a:r>
          </a:p>
          <a:p>
            <a:r>
              <a:rPr lang="en-BR" dirty="0"/>
              <a:t>Universidade de Seul e Universidade de Cambridge, PhD</a:t>
            </a:r>
          </a:p>
          <a:p>
            <a:r>
              <a:rPr lang="en-BR" dirty="0"/>
              <a:t>Bancos de fomento ao desenvolvimento e agências do sistema ONU</a:t>
            </a:r>
          </a:p>
        </p:txBody>
      </p:sp>
      <p:pic>
        <p:nvPicPr>
          <p:cNvPr id="1028" name="Picture 4" descr="Kicking Away the Ladder: Development Strategy in Historical Perspective  (English Edition) - eBooks em Inglês na Amazon.com.br">
            <a:extLst>
              <a:ext uri="{FF2B5EF4-FFF2-40B4-BE49-F238E27FC236}">
                <a16:creationId xmlns:a16="http://schemas.microsoft.com/office/drawing/2014/main" id="{C3B84C13-536E-4442-86B1-8DC66C3478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115" y="3549249"/>
            <a:ext cx="1577739" cy="2368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E09B1ED-0DBD-2148-B4FB-7F37ECADFA20}"/>
              </a:ext>
            </a:extLst>
          </p:cNvPr>
          <p:cNvSpPr txBox="1"/>
          <p:nvPr/>
        </p:nvSpPr>
        <p:spPr>
          <a:xfrm>
            <a:off x="2246116" y="3995074"/>
            <a:ext cx="7230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i="1" dirty="0"/>
              <a:t>Kicking Away the Ladder</a:t>
            </a:r>
            <a:r>
              <a:rPr lang="en-BR" dirty="0"/>
              <a:t>, 2002 – 2003</a:t>
            </a:r>
          </a:p>
          <a:p>
            <a:r>
              <a:rPr lang="en-BR" dirty="0"/>
              <a:t>Proposta de comparação do </a:t>
            </a:r>
            <a:r>
              <a:rPr lang="en-BR" i="1" dirty="0"/>
              <a:t>development path</a:t>
            </a:r>
            <a:r>
              <a:rPr lang="en-BR" dirty="0"/>
              <a:t> de nações desenvolvidas no passado com as políticas propostas a nações em desenvolvimento.</a:t>
            </a:r>
          </a:p>
        </p:txBody>
      </p:sp>
    </p:spTree>
    <p:extLst>
      <p:ext uri="{BB962C8B-B14F-4D97-AF65-F5344CB8AC3E}">
        <p14:creationId xmlns:p14="http://schemas.microsoft.com/office/powerpoint/2010/main" val="3523913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CBB02-DCE6-7B45-8B43-9A96FCB65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695447"/>
            <a:ext cx="9603275" cy="1392416"/>
          </a:xfrm>
        </p:spPr>
        <p:txBody>
          <a:bodyPr>
            <a:normAutofit fontScale="90000"/>
          </a:bodyPr>
          <a:lstStyle/>
          <a:p>
            <a:r>
              <a:rPr lang="en-US" sz="2700" u="sng" dirty="0"/>
              <a:t>C</a:t>
            </a:r>
            <a:r>
              <a:rPr lang="en-BR" sz="2700" u="sng" dirty="0"/>
              <a:t>apítulo 2 </a:t>
            </a:r>
            <a:r>
              <a:rPr lang="en-BR" dirty="0"/>
              <a:t>- </a:t>
            </a:r>
            <a:r>
              <a:rPr lang="en-US" sz="2700" i="1" dirty="0"/>
              <a:t>Políticas de </a:t>
            </a:r>
            <a:r>
              <a:rPr lang="en-US" sz="2700" i="1" dirty="0" err="1"/>
              <a:t>desenvolvimento</a:t>
            </a:r>
            <a:r>
              <a:rPr lang="en-US" sz="2700" i="1" dirty="0"/>
              <a:t> </a:t>
            </a:r>
            <a:r>
              <a:rPr lang="en-US" sz="2700" i="1" dirty="0" err="1"/>
              <a:t>econômico</a:t>
            </a:r>
            <a:r>
              <a:rPr lang="en-US" sz="2700" i="1" dirty="0"/>
              <a:t>: </a:t>
            </a:r>
            <a:r>
              <a:rPr lang="en-US" sz="2700" i="1" dirty="0" err="1"/>
              <a:t>perspectiva</a:t>
            </a:r>
            <a:r>
              <a:rPr lang="en-US" sz="2700" i="1" dirty="0"/>
              <a:t> </a:t>
            </a:r>
            <a:r>
              <a:rPr lang="en-US" sz="2700" i="1" dirty="0" err="1"/>
              <a:t>histórica</a:t>
            </a:r>
            <a:r>
              <a:rPr lang="en-US" sz="2700" i="1" dirty="0"/>
              <a:t> das </a:t>
            </a:r>
            <a:r>
              <a:rPr lang="en-US" sz="2700" i="1" dirty="0" err="1"/>
              <a:t>políticas</a:t>
            </a:r>
            <a:r>
              <a:rPr lang="en-US" sz="2700" i="1" dirty="0"/>
              <a:t> industrial, </a:t>
            </a:r>
            <a:r>
              <a:rPr lang="en-US" sz="2700" i="1" dirty="0" err="1"/>
              <a:t>comercial</a:t>
            </a:r>
            <a:r>
              <a:rPr lang="en-US" sz="2700" i="1" dirty="0"/>
              <a:t> e </a:t>
            </a:r>
            <a:r>
              <a:rPr lang="en-US" sz="2700" i="1" dirty="0" err="1"/>
              <a:t>tecnológica</a:t>
            </a:r>
            <a:r>
              <a:rPr lang="en-US" sz="2700" dirty="0"/>
              <a:t> (pp. 29 – 38)</a:t>
            </a:r>
            <a:br>
              <a:rPr lang="en-US" sz="2700" i="1" dirty="0"/>
            </a:br>
            <a:endParaRPr lang="en-BR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19482-1E1E-2742-B1FA-8DB27A000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196935"/>
            <a:ext cx="9603275" cy="3818854"/>
          </a:xfrm>
        </p:spPr>
        <p:txBody>
          <a:bodyPr>
            <a:normAutofit lnSpcReduction="10000"/>
          </a:bodyPr>
          <a:lstStyle/>
          <a:p>
            <a:r>
              <a:rPr lang="en-BR" dirty="0"/>
              <a:t>Introdução:</a:t>
            </a:r>
          </a:p>
          <a:p>
            <a:pPr marL="0" indent="0">
              <a:buNone/>
            </a:pPr>
            <a:r>
              <a:rPr lang="en-BR" dirty="0"/>
              <a:t>	Posição evidentemente contrária a prevalência dos “benefícios do livre comércio e da política industrial do </a:t>
            </a:r>
            <a:r>
              <a:rPr lang="en-BR" i="1" dirty="0"/>
              <a:t>laissez-faire</a:t>
            </a:r>
            <a:r>
              <a:rPr lang="en-BR" dirty="0"/>
              <a:t>. (p. 29)”;</a:t>
            </a:r>
          </a:p>
          <a:p>
            <a:pPr marL="0" indent="0">
              <a:buNone/>
            </a:pPr>
            <a:r>
              <a:rPr lang="en-BR" dirty="0"/>
              <a:t>	</a:t>
            </a:r>
            <a:r>
              <a:rPr lang="en-BR" b="1" dirty="0"/>
              <a:t>Lenda</a:t>
            </a:r>
            <a:r>
              <a:rPr lang="en-BR" dirty="0"/>
              <a:t>, estabelecida pelo Consenso de Washington: triunfo do industrialismo britânico como triunfo do livre mercado sobre o mercantilismo (1860’s);</a:t>
            </a:r>
          </a:p>
          <a:p>
            <a:pPr marL="0" indent="0">
              <a:buNone/>
            </a:pPr>
            <a:r>
              <a:rPr lang="en-BR" dirty="0"/>
              <a:t>	Narrativa histórica dessa lenda, como é posta pela ortodoxia da história econômica.</a:t>
            </a:r>
          </a:p>
          <a:p>
            <a:pPr marL="0" indent="0">
              <a:buNone/>
            </a:pPr>
            <a:r>
              <a:rPr lang="en-BR" dirty="0"/>
              <a:t>	 Persistência do dirigismo e do intervencionismo nos PeD (p. 32) &gt;&gt; falha em se desenvolver satisfatoriamente &gt;&gt; ascensão do neoliberalismo (exemplo brasileiro) e OMC;</a:t>
            </a:r>
          </a:p>
        </p:txBody>
      </p:sp>
    </p:spTree>
    <p:extLst>
      <p:ext uri="{BB962C8B-B14F-4D97-AF65-F5344CB8AC3E}">
        <p14:creationId xmlns:p14="http://schemas.microsoft.com/office/powerpoint/2010/main" val="3215110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CBB02-DCE6-7B45-8B43-9A96FCB65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695447"/>
            <a:ext cx="9603275" cy="1392416"/>
          </a:xfrm>
        </p:spPr>
        <p:txBody>
          <a:bodyPr>
            <a:normAutofit fontScale="90000"/>
          </a:bodyPr>
          <a:lstStyle/>
          <a:p>
            <a:r>
              <a:rPr lang="en-US" sz="2700" u="sng" dirty="0"/>
              <a:t>C</a:t>
            </a:r>
            <a:r>
              <a:rPr lang="en-BR" sz="2700" u="sng" dirty="0"/>
              <a:t>apítulo 2 </a:t>
            </a:r>
            <a:r>
              <a:rPr lang="en-BR" dirty="0"/>
              <a:t>- </a:t>
            </a:r>
            <a:r>
              <a:rPr lang="en-US" sz="2700" i="1" dirty="0"/>
              <a:t>Políticas de </a:t>
            </a:r>
            <a:r>
              <a:rPr lang="en-US" sz="2700" i="1" dirty="0" err="1"/>
              <a:t>desenvolvimento</a:t>
            </a:r>
            <a:r>
              <a:rPr lang="en-US" sz="2700" i="1" dirty="0"/>
              <a:t> </a:t>
            </a:r>
            <a:r>
              <a:rPr lang="en-US" sz="2700" i="1" dirty="0" err="1"/>
              <a:t>econômico</a:t>
            </a:r>
            <a:r>
              <a:rPr lang="en-US" sz="2700" i="1" dirty="0"/>
              <a:t>: </a:t>
            </a:r>
            <a:r>
              <a:rPr lang="en-US" sz="2700" i="1" dirty="0" err="1"/>
              <a:t>perspectiva</a:t>
            </a:r>
            <a:r>
              <a:rPr lang="en-US" sz="2700" i="1" dirty="0"/>
              <a:t> </a:t>
            </a:r>
            <a:r>
              <a:rPr lang="en-US" sz="2700" i="1" dirty="0" err="1"/>
              <a:t>histórica</a:t>
            </a:r>
            <a:r>
              <a:rPr lang="en-US" sz="2700" i="1" dirty="0"/>
              <a:t> das </a:t>
            </a:r>
            <a:r>
              <a:rPr lang="en-US" sz="2700" i="1" dirty="0" err="1"/>
              <a:t>políticas</a:t>
            </a:r>
            <a:r>
              <a:rPr lang="en-US" sz="2700" i="1" dirty="0"/>
              <a:t> industrial, </a:t>
            </a:r>
            <a:r>
              <a:rPr lang="en-US" sz="2700" i="1" dirty="0" err="1"/>
              <a:t>comercial</a:t>
            </a:r>
            <a:r>
              <a:rPr lang="en-US" sz="2700" i="1" dirty="0"/>
              <a:t> e </a:t>
            </a:r>
            <a:r>
              <a:rPr lang="en-US" sz="2700" i="1" dirty="0" err="1"/>
              <a:t>tecnológica</a:t>
            </a:r>
            <a:r>
              <a:rPr lang="en-US" sz="2700" dirty="0"/>
              <a:t> (pp. 29 – 38)</a:t>
            </a:r>
            <a:br>
              <a:rPr lang="en-US" sz="2700" i="1" dirty="0"/>
            </a:br>
            <a:endParaRPr lang="en-BR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19482-1E1E-2742-B1FA-8DB27A000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196935"/>
            <a:ext cx="9603275" cy="3269410"/>
          </a:xfrm>
        </p:spPr>
        <p:txBody>
          <a:bodyPr>
            <a:normAutofit lnSpcReduction="10000"/>
          </a:bodyPr>
          <a:lstStyle/>
          <a:p>
            <a:r>
              <a:rPr lang="en-BR" dirty="0"/>
              <a:t>Crítica do autor:</a:t>
            </a:r>
          </a:p>
          <a:p>
            <a:pPr marL="0" indent="0">
              <a:buNone/>
            </a:pPr>
            <a:r>
              <a:rPr lang="en-BR" dirty="0"/>
              <a:t>	Quanto à extensão do liberalismo do fim do séc. XIX + realidade do intervencionismo até os anos 1930 (Big Deal);</a:t>
            </a:r>
          </a:p>
          <a:p>
            <a:r>
              <a:rPr lang="en-BR" dirty="0"/>
              <a:t>Tese</a:t>
            </a:r>
            <a:r>
              <a:rPr lang="en-BR" dirty="0">
                <a:sym typeface="Wingdings" pitchFamily="2" charset="2"/>
              </a:rPr>
              <a:t> (p. 35-37): </a:t>
            </a:r>
            <a:r>
              <a:rPr lang="en-US" i="1" dirty="0" err="1"/>
              <a:t>Apesar</a:t>
            </a:r>
            <a:r>
              <a:rPr lang="en-US" i="1" dirty="0"/>
              <a:t> dessas </a:t>
            </a:r>
            <a:r>
              <a:rPr lang="en-US" i="1" dirty="0" err="1"/>
              <a:t>restrições</a:t>
            </a:r>
            <a:r>
              <a:rPr lang="en-US" i="1" dirty="0"/>
              <a:t>, </a:t>
            </a:r>
            <a:r>
              <a:rPr lang="en-US" i="1" dirty="0" err="1"/>
              <a:t>como</a:t>
            </a:r>
            <a:r>
              <a:rPr lang="en-US" i="1" dirty="0"/>
              <a:t> já </a:t>
            </a:r>
            <a:r>
              <a:rPr lang="en-US" i="1" dirty="0" err="1"/>
              <a:t>apontei</a:t>
            </a:r>
            <a:r>
              <a:rPr lang="en-US" i="1" dirty="0"/>
              <a:t> no </a:t>
            </a:r>
            <a:r>
              <a:rPr lang="en-US" i="1" dirty="0" err="1"/>
              <a:t>Capítulo</a:t>
            </a:r>
            <a:r>
              <a:rPr lang="en-US" i="1" dirty="0"/>
              <a:t> 1 e </a:t>
            </a:r>
            <a:r>
              <a:rPr lang="en-US" i="1" dirty="0" err="1"/>
              <a:t>vou</a:t>
            </a:r>
            <a:r>
              <a:rPr lang="en-US" i="1" dirty="0"/>
              <a:t> </a:t>
            </a:r>
            <a:r>
              <a:rPr lang="en-US" i="1" dirty="0" err="1"/>
              <a:t>mostrar</a:t>
            </a:r>
            <a:r>
              <a:rPr lang="en-US" i="1" dirty="0"/>
              <a:t> com </a:t>
            </a:r>
            <a:r>
              <a:rPr lang="en-US" i="1" dirty="0" err="1"/>
              <a:t>mais</a:t>
            </a:r>
            <a:r>
              <a:rPr lang="en-US" i="1" dirty="0"/>
              <a:t> </a:t>
            </a:r>
            <a:r>
              <a:rPr lang="en-US" i="1" dirty="0" err="1"/>
              <a:t>detalhes</a:t>
            </a:r>
            <a:r>
              <a:rPr lang="en-US" i="1" dirty="0"/>
              <a:t> </a:t>
            </a:r>
            <a:r>
              <a:rPr lang="en-US" i="1" dirty="0" err="1"/>
              <a:t>neste</a:t>
            </a:r>
            <a:r>
              <a:rPr lang="en-US" i="1" dirty="0"/>
              <a:t>, </a:t>
            </a:r>
            <a:r>
              <a:rPr lang="en-US" i="1" dirty="0" err="1"/>
              <a:t>virtualmente</a:t>
            </a:r>
            <a:r>
              <a:rPr lang="en-US" i="1" dirty="0"/>
              <a:t> </a:t>
            </a:r>
            <a:r>
              <a:rPr lang="en-US" i="1" dirty="0" err="1"/>
              <a:t>todos</a:t>
            </a:r>
            <a:r>
              <a:rPr lang="en-US" i="1" dirty="0"/>
              <a:t> </a:t>
            </a:r>
            <a:r>
              <a:rPr lang="en-US" i="1" dirty="0" err="1"/>
              <a:t>os</a:t>
            </a:r>
            <a:r>
              <a:rPr lang="en-US" i="1" dirty="0"/>
              <a:t> PADs </a:t>
            </a:r>
            <a:r>
              <a:rPr lang="en-US" i="1" dirty="0" err="1"/>
              <a:t>usaram</a:t>
            </a:r>
            <a:r>
              <a:rPr lang="en-US" i="1" dirty="0"/>
              <a:t> </a:t>
            </a:r>
            <a:r>
              <a:rPr lang="en-US" i="1" dirty="0" err="1"/>
              <a:t>ativamente</a:t>
            </a:r>
            <a:r>
              <a:rPr lang="en-US" i="1" dirty="0"/>
              <a:t> </a:t>
            </a:r>
            <a:r>
              <a:rPr lang="en-US" i="1" dirty="0" err="1"/>
              <a:t>políticas</a:t>
            </a:r>
            <a:r>
              <a:rPr lang="en-US" i="1" dirty="0"/>
              <a:t> industrial, </a:t>
            </a:r>
            <a:r>
              <a:rPr lang="en-US" i="1" dirty="0" err="1"/>
              <a:t>comercial</a:t>
            </a:r>
            <a:r>
              <a:rPr lang="en-US" i="1" dirty="0"/>
              <a:t> e </a:t>
            </a:r>
            <a:r>
              <a:rPr lang="en-US" i="1" dirty="0" err="1"/>
              <a:t>tecnológica</a:t>
            </a:r>
            <a:r>
              <a:rPr lang="en-US" i="1" dirty="0"/>
              <a:t> (ICT) </a:t>
            </a:r>
            <a:r>
              <a:rPr lang="en-US" i="1" dirty="0" err="1"/>
              <a:t>intervencionistas</a:t>
            </a:r>
            <a:r>
              <a:rPr lang="en-US" i="1" dirty="0"/>
              <a:t> para </a:t>
            </a:r>
            <a:r>
              <a:rPr lang="en-US" i="1" dirty="0" err="1"/>
              <a:t>promover</a:t>
            </a:r>
            <a:r>
              <a:rPr lang="en-US" i="1" dirty="0"/>
              <a:t> a </a:t>
            </a:r>
            <a:r>
              <a:rPr lang="en-US" i="1" dirty="0" err="1"/>
              <a:t>indústria</a:t>
            </a:r>
            <a:r>
              <a:rPr lang="en-US" i="1" dirty="0"/>
              <a:t> </a:t>
            </a:r>
            <a:r>
              <a:rPr lang="en-US" i="1" dirty="0" err="1"/>
              <a:t>nascente</a:t>
            </a:r>
            <a:r>
              <a:rPr lang="en-US" i="1" dirty="0"/>
              <a:t> </a:t>
            </a:r>
            <a:r>
              <a:rPr lang="en-US" i="1" dirty="0" err="1"/>
              <a:t>durante</a:t>
            </a:r>
            <a:r>
              <a:rPr lang="en-US" i="1" dirty="0"/>
              <a:t> o </a:t>
            </a:r>
            <a:r>
              <a:rPr lang="en-US" i="1" dirty="0" err="1"/>
              <a:t>período</a:t>
            </a:r>
            <a:r>
              <a:rPr lang="en-US" i="1" dirty="0"/>
              <a:t> de </a:t>
            </a:r>
            <a:r>
              <a:rPr lang="en-US" dirty="0"/>
              <a:t>catch-up</a:t>
            </a:r>
            <a:r>
              <a:rPr lang="en-US" i="1" dirty="0"/>
              <a:t>. </a:t>
            </a:r>
            <a:r>
              <a:rPr lang="en-US" dirty="0"/>
              <a:t>(…) </a:t>
            </a:r>
            <a:r>
              <a:rPr lang="en-US" i="1" dirty="0"/>
              <a:t>Uma </a:t>
            </a:r>
            <a:r>
              <a:rPr lang="en-US" i="1" dirty="0" err="1"/>
              <a:t>vez</a:t>
            </a:r>
            <a:r>
              <a:rPr lang="en-US" i="1" dirty="0"/>
              <a:t> </a:t>
            </a:r>
            <a:r>
              <a:rPr lang="en-US" i="1" dirty="0" err="1"/>
              <a:t>atingida</a:t>
            </a:r>
            <a:r>
              <a:rPr lang="en-US" i="1" dirty="0"/>
              <a:t> a </a:t>
            </a:r>
            <a:r>
              <a:rPr lang="en-US" i="1" dirty="0" err="1"/>
              <a:t>fronteira</a:t>
            </a:r>
            <a:r>
              <a:rPr lang="en-US" i="1" dirty="0"/>
              <a:t> </a:t>
            </a:r>
            <a:r>
              <a:rPr lang="en-US" i="1" dirty="0" err="1"/>
              <a:t>tecnológica</a:t>
            </a:r>
            <a:r>
              <a:rPr lang="en-US" i="1" dirty="0"/>
              <a:t>, </a:t>
            </a:r>
            <a:r>
              <a:rPr lang="en-US" i="1" dirty="0" err="1"/>
              <a:t>os</a:t>
            </a:r>
            <a:r>
              <a:rPr lang="en-US" i="1" dirty="0"/>
              <a:t> PADs </a:t>
            </a:r>
            <a:r>
              <a:rPr lang="en-US" i="1" dirty="0" err="1"/>
              <a:t>recorre</a:t>
            </a:r>
            <a:r>
              <a:rPr lang="en-US" i="1" dirty="0"/>
              <a:t>­ ram a </a:t>
            </a:r>
            <a:r>
              <a:rPr lang="en-US" i="1" dirty="0" err="1"/>
              <a:t>uma</a:t>
            </a:r>
            <a:r>
              <a:rPr lang="en-US" i="1" dirty="0"/>
              <a:t> </a:t>
            </a:r>
            <a:r>
              <a:rPr lang="en-US" i="1" dirty="0" err="1"/>
              <a:t>série</a:t>
            </a:r>
            <a:r>
              <a:rPr lang="en-US" i="1" dirty="0"/>
              <a:t> de </a:t>
            </a:r>
            <a:r>
              <a:rPr lang="en-US" i="1" dirty="0" err="1"/>
              <a:t>medidas</a:t>
            </a:r>
            <a:r>
              <a:rPr lang="en-US" i="1" dirty="0"/>
              <a:t> para </a:t>
            </a:r>
            <a:r>
              <a:rPr lang="en-US" i="1" dirty="0" err="1"/>
              <a:t>ficar</a:t>
            </a:r>
            <a:r>
              <a:rPr lang="en-US" i="1" dirty="0"/>
              <a:t> à </a:t>
            </a:r>
            <a:r>
              <a:rPr lang="en-US" i="1" dirty="0" err="1"/>
              <a:t>frente</a:t>
            </a:r>
            <a:r>
              <a:rPr lang="en-US" i="1" dirty="0"/>
              <a:t> dos </a:t>
            </a:r>
            <a:r>
              <a:rPr lang="en-US" i="1" dirty="0" err="1"/>
              <a:t>competido</a:t>
            </a:r>
            <a:r>
              <a:rPr lang="en-US" i="1" dirty="0"/>
              <a:t>­ res reais </a:t>
            </a:r>
            <a:r>
              <a:rPr lang="en-US" i="1" dirty="0" err="1"/>
              <a:t>ou</a:t>
            </a:r>
            <a:r>
              <a:rPr lang="en-US" i="1" dirty="0"/>
              <a:t> </a:t>
            </a:r>
            <a:r>
              <a:rPr lang="en-US" i="1" dirty="0" err="1"/>
              <a:t>potenciais</a:t>
            </a:r>
            <a:r>
              <a:rPr lang="en-US" dirty="0"/>
              <a:t>. </a:t>
            </a:r>
          </a:p>
          <a:p>
            <a:endParaRPr lang="en-BR" dirty="0"/>
          </a:p>
        </p:txBody>
      </p:sp>
    </p:spTree>
    <p:extLst>
      <p:ext uri="{BB962C8B-B14F-4D97-AF65-F5344CB8AC3E}">
        <p14:creationId xmlns:p14="http://schemas.microsoft.com/office/powerpoint/2010/main" val="3370547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CBB02-DCE6-7B45-8B43-9A96FCB65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695447"/>
            <a:ext cx="9603275" cy="1392416"/>
          </a:xfrm>
        </p:spPr>
        <p:txBody>
          <a:bodyPr>
            <a:normAutofit fontScale="90000"/>
          </a:bodyPr>
          <a:lstStyle/>
          <a:p>
            <a:r>
              <a:rPr lang="en-US" sz="2700" u="sng" dirty="0"/>
              <a:t>C</a:t>
            </a:r>
            <a:r>
              <a:rPr lang="en-BR" sz="2700" u="sng" dirty="0"/>
              <a:t>apítulo 2 </a:t>
            </a:r>
            <a:r>
              <a:rPr lang="en-BR" dirty="0"/>
              <a:t>- </a:t>
            </a:r>
            <a:r>
              <a:rPr lang="en-US" sz="2700" i="1" dirty="0"/>
              <a:t>Políticas de </a:t>
            </a:r>
            <a:r>
              <a:rPr lang="en-US" sz="2700" i="1" dirty="0" err="1"/>
              <a:t>desenvolvimento</a:t>
            </a:r>
            <a:r>
              <a:rPr lang="en-US" sz="2700" i="1" dirty="0"/>
              <a:t> </a:t>
            </a:r>
            <a:r>
              <a:rPr lang="en-US" sz="2700" i="1" dirty="0" err="1"/>
              <a:t>econômico</a:t>
            </a:r>
            <a:r>
              <a:rPr lang="en-US" sz="2700" i="1" dirty="0"/>
              <a:t>: </a:t>
            </a:r>
            <a:r>
              <a:rPr lang="en-US" sz="2700" i="1" dirty="0" err="1"/>
              <a:t>perspectiva</a:t>
            </a:r>
            <a:r>
              <a:rPr lang="en-US" sz="2700" i="1" dirty="0"/>
              <a:t> </a:t>
            </a:r>
            <a:r>
              <a:rPr lang="en-US" sz="2700" i="1" dirty="0" err="1"/>
              <a:t>histórica</a:t>
            </a:r>
            <a:r>
              <a:rPr lang="en-US" sz="2700" i="1" dirty="0"/>
              <a:t> das </a:t>
            </a:r>
            <a:r>
              <a:rPr lang="en-US" sz="2700" i="1" dirty="0" err="1"/>
              <a:t>políticas</a:t>
            </a:r>
            <a:r>
              <a:rPr lang="en-US" sz="2700" i="1" dirty="0"/>
              <a:t> industrial, </a:t>
            </a:r>
            <a:r>
              <a:rPr lang="en-US" sz="2700" i="1" dirty="0" err="1"/>
              <a:t>comercial</a:t>
            </a:r>
            <a:r>
              <a:rPr lang="en-US" sz="2700" i="1" dirty="0"/>
              <a:t> e </a:t>
            </a:r>
            <a:r>
              <a:rPr lang="en-US" sz="2700" i="1" dirty="0" err="1"/>
              <a:t>tecnológica</a:t>
            </a:r>
            <a:r>
              <a:rPr lang="en-US" sz="2700" dirty="0"/>
              <a:t> (pp. 29 – 38)</a:t>
            </a:r>
            <a:br>
              <a:rPr lang="en-US" sz="2700" i="1" dirty="0"/>
            </a:br>
            <a:endParaRPr lang="en-BR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19482-1E1E-2742-B1FA-8DB27A000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196935"/>
            <a:ext cx="9603275" cy="367447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BR" sz="3200" b="1" i="1" dirty="0"/>
              <a:t>	</a:t>
            </a:r>
            <a:r>
              <a:rPr lang="en-BR" sz="3200" dirty="0"/>
              <a:t>+ </a:t>
            </a:r>
            <a:r>
              <a:rPr lang="en-US" sz="3200" i="1" dirty="0" err="1"/>
              <a:t>Demonstro</a:t>
            </a:r>
            <a:r>
              <a:rPr lang="en-US" sz="3200" i="1" dirty="0"/>
              <a:t> que a </a:t>
            </a:r>
            <a:r>
              <a:rPr lang="en-US" sz="3200" i="1" dirty="0" err="1"/>
              <a:t>maioria</a:t>
            </a:r>
            <a:r>
              <a:rPr lang="en-US" sz="3200" i="1" dirty="0"/>
              <a:t> deles [PADs] </a:t>
            </a:r>
            <a:r>
              <a:rPr lang="en-US" sz="3200" i="1" dirty="0" err="1"/>
              <a:t>aplicou</a:t>
            </a:r>
            <a:r>
              <a:rPr lang="en-US" sz="3200" i="1" dirty="0"/>
              <a:t> </a:t>
            </a:r>
            <a:r>
              <a:rPr lang="en-US" sz="3200" i="1" dirty="0" err="1"/>
              <a:t>políticas</a:t>
            </a:r>
            <a:r>
              <a:rPr lang="en-US" sz="3200" i="1" dirty="0"/>
              <a:t> </a:t>
            </a:r>
            <a:r>
              <a:rPr lang="en-US" sz="3200" i="1" dirty="0" err="1"/>
              <a:t>quase</a:t>
            </a:r>
            <a:r>
              <a:rPr lang="en-US" sz="3200" i="1" dirty="0"/>
              <a:t> </a:t>
            </a:r>
            <a:r>
              <a:rPr lang="en-US" sz="3200" i="1" dirty="0" err="1"/>
              <a:t>opostas</a:t>
            </a:r>
            <a:r>
              <a:rPr lang="en-US" sz="3200" i="1" dirty="0"/>
              <a:t> </a:t>
            </a:r>
            <a:r>
              <a:rPr lang="en-US" sz="3200" i="1" dirty="0" err="1"/>
              <a:t>ao</a:t>
            </a:r>
            <a:r>
              <a:rPr lang="en-US" sz="3200" i="1" dirty="0"/>
              <a:t> que a </a:t>
            </a:r>
            <a:r>
              <a:rPr lang="en-US" sz="3200" i="1" dirty="0" err="1"/>
              <a:t>ortodoxia</a:t>
            </a:r>
            <a:r>
              <a:rPr lang="en-US" sz="3200" i="1" dirty="0"/>
              <a:t> </a:t>
            </a:r>
            <a:r>
              <a:rPr lang="en-US" sz="3200" i="1" dirty="0" err="1"/>
              <a:t>atual</a:t>
            </a:r>
            <a:r>
              <a:rPr lang="en-US" sz="3200" i="1" dirty="0"/>
              <a:t> </a:t>
            </a:r>
            <a:r>
              <a:rPr lang="en-US" sz="3200" i="1" dirty="0" err="1"/>
              <a:t>diz</a:t>
            </a:r>
            <a:r>
              <a:rPr lang="en-US" sz="3200" i="1" dirty="0"/>
              <a:t> que </a:t>
            </a:r>
            <a:r>
              <a:rPr lang="en-US" sz="3200" i="1" dirty="0" err="1"/>
              <a:t>eles</a:t>
            </a:r>
            <a:r>
              <a:rPr lang="en-US" sz="3200" i="1" dirty="0"/>
              <a:t> </a:t>
            </a:r>
            <a:r>
              <a:rPr lang="en-US" sz="3200" i="1" dirty="0" err="1"/>
              <a:t>aplicaram</a:t>
            </a:r>
            <a:r>
              <a:rPr lang="en-US" sz="3200" i="1" dirty="0"/>
              <a:t> “e </a:t>
            </a:r>
            <a:r>
              <a:rPr lang="en-US" sz="3200" i="1" dirty="0" err="1"/>
              <a:t>recomenda</a:t>
            </a:r>
            <a:r>
              <a:rPr lang="en-US" sz="3200" i="1" dirty="0"/>
              <a:t> </a:t>
            </a:r>
            <a:r>
              <a:rPr lang="en-US" sz="3200" i="1" dirty="0" err="1"/>
              <a:t>aos</a:t>
            </a:r>
            <a:r>
              <a:rPr lang="en-US" sz="3200" i="1" dirty="0"/>
              <a:t> </a:t>
            </a:r>
            <a:r>
              <a:rPr lang="en-US" sz="3200" i="1" dirty="0" err="1"/>
              <a:t>atuais</a:t>
            </a:r>
            <a:r>
              <a:rPr lang="en-US" sz="3200" i="1" dirty="0"/>
              <a:t> </a:t>
            </a:r>
            <a:r>
              <a:rPr lang="en-US" sz="3200" i="1" dirty="0" err="1"/>
              <a:t>países</a:t>
            </a:r>
            <a:r>
              <a:rPr lang="en-US" sz="3200" i="1" dirty="0"/>
              <a:t> </a:t>
            </a:r>
            <a:r>
              <a:rPr lang="en-US" sz="3200" i="1" dirty="0" err="1"/>
              <a:t>em</a:t>
            </a:r>
            <a:r>
              <a:rPr lang="en-US" sz="3200" i="1" dirty="0"/>
              <a:t> </a:t>
            </a:r>
            <a:r>
              <a:rPr lang="en-US" sz="3200" i="1" dirty="0" err="1"/>
              <a:t>desenvolvimento</a:t>
            </a:r>
            <a:r>
              <a:rPr lang="en-US" sz="3200" dirty="0"/>
              <a:t>” </a:t>
            </a:r>
            <a:r>
              <a:rPr lang="en-US" sz="1900" dirty="0"/>
              <a:t>(p. 38)</a:t>
            </a:r>
            <a:r>
              <a:rPr lang="en-US" sz="3200" dirty="0"/>
              <a:t>. </a:t>
            </a:r>
          </a:p>
          <a:p>
            <a:pPr marL="0" indent="0">
              <a:buNone/>
            </a:pPr>
            <a:endParaRPr lang="en-BR" sz="3200" b="1" i="1" dirty="0"/>
          </a:p>
          <a:p>
            <a:r>
              <a:rPr lang="en-BR" sz="3200" b="1" i="1" dirty="0"/>
              <a:t>The Wealth and Poverty of Nations</a:t>
            </a:r>
            <a:r>
              <a:rPr lang="en-BR" sz="3200" dirty="0"/>
              <a:t>, David S. Landes, 1999:</a:t>
            </a:r>
          </a:p>
          <a:p>
            <a:pPr marL="0" indent="0">
              <a:buNone/>
            </a:pPr>
            <a:r>
              <a:rPr lang="en-BR" sz="3200" i="1" dirty="0"/>
              <a:t>	</a:t>
            </a:r>
            <a:r>
              <a:rPr lang="en-BR" sz="3200" dirty="0"/>
              <a:t>Convergência parcial entre o parecer dos autores sobre o papel do Estado na história do desenvolvimento econômico – Primeira e Segunda R. I. (p. 37).</a:t>
            </a:r>
          </a:p>
          <a:p>
            <a:pPr marL="0" indent="0">
              <a:buNone/>
            </a:pPr>
            <a:r>
              <a:rPr lang="en-BR" sz="3200" i="1" dirty="0"/>
              <a:t>	</a:t>
            </a:r>
            <a:r>
              <a:rPr lang="en-BR" sz="3200" dirty="0"/>
              <a:t>Discordância com relação ao papel das empresas privadas na Inglaterra (Cap. 15 – </a:t>
            </a:r>
            <a:r>
              <a:rPr lang="en-BR" sz="3200" i="1" dirty="0"/>
              <a:t>Britain and the Others</a:t>
            </a:r>
            <a:r>
              <a:rPr lang="en-BR" sz="3200" dirty="0"/>
              <a:t>). + Cap. 16 – </a:t>
            </a:r>
            <a:r>
              <a:rPr lang="en-BR" sz="3200" i="1" dirty="0"/>
              <a:t>Pursuit of Albion</a:t>
            </a:r>
            <a:r>
              <a:rPr lang="en-BR" sz="3200" dirty="0"/>
              <a:t> versa sobre as nações </a:t>
            </a:r>
            <a:r>
              <a:rPr lang="en-BR" sz="3200" i="1" dirty="0"/>
              <a:t>followers</a:t>
            </a:r>
            <a:r>
              <a:rPr lang="en-BR" sz="3200" dirty="0"/>
              <a:t>.</a:t>
            </a:r>
            <a:endParaRPr lang="en-BR" sz="3200" i="1" dirty="0"/>
          </a:p>
          <a:p>
            <a:pPr marL="0" indent="0">
              <a:buNone/>
            </a:pPr>
            <a:r>
              <a:rPr lang="en-B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40929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CBB02-DCE6-7B45-8B43-9A96FCB65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695447"/>
            <a:ext cx="9603275" cy="1392416"/>
          </a:xfrm>
        </p:spPr>
        <p:txBody>
          <a:bodyPr>
            <a:normAutofit fontScale="90000"/>
          </a:bodyPr>
          <a:lstStyle/>
          <a:p>
            <a:r>
              <a:rPr lang="en-US" sz="2700" u="sng" dirty="0"/>
              <a:t>C</a:t>
            </a:r>
            <a:r>
              <a:rPr lang="en-BR" sz="2700" u="sng" dirty="0"/>
              <a:t>apítulo 2 </a:t>
            </a:r>
            <a:r>
              <a:rPr lang="en-BR" dirty="0"/>
              <a:t>- </a:t>
            </a:r>
            <a:r>
              <a:rPr lang="en-US" sz="2700" i="1" dirty="0"/>
              <a:t>Políticas de </a:t>
            </a:r>
            <a:r>
              <a:rPr lang="en-US" sz="2700" i="1" dirty="0" err="1"/>
              <a:t>desenvolvimento</a:t>
            </a:r>
            <a:r>
              <a:rPr lang="en-US" sz="2700" i="1" dirty="0"/>
              <a:t> </a:t>
            </a:r>
            <a:r>
              <a:rPr lang="en-US" sz="2700" i="1" dirty="0" err="1"/>
              <a:t>econômico</a:t>
            </a:r>
            <a:r>
              <a:rPr lang="en-US" sz="2700" i="1" dirty="0"/>
              <a:t>: </a:t>
            </a:r>
            <a:r>
              <a:rPr lang="en-US" sz="2700" i="1" dirty="0" err="1"/>
              <a:t>perspectiva</a:t>
            </a:r>
            <a:r>
              <a:rPr lang="en-US" sz="2700" i="1" dirty="0"/>
              <a:t> </a:t>
            </a:r>
            <a:r>
              <a:rPr lang="en-US" sz="2700" i="1" dirty="0" err="1"/>
              <a:t>histórica</a:t>
            </a:r>
            <a:r>
              <a:rPr lang="en-US" sz="2700" i="1" dirty="0"/>
              <a:t> das </a:t>
            </a:r>
            <a:r>
              <a:rPr lang="en-US" sz="2700" i="1" dirty="0" err="1"/>
              <a:t>políticas</a:t>
            </a:r>
            <a:r>
              <a:rPr lang="en-US" sz="2700" i="1" dirty="0"/>
              <a:t> industrial, </a:t>
            </a:r>
            <a:r>
              <a:rPr lang="en-US" sz="2700" i="1" dirty="0" err="1"/>
              <a:t>comercial</a:t>
            </a:r>
            <a:r>
              <a:rPr lang="en-US" sz="2700" i="1" dirty="0"/>
              <a:t> e </a:t>
            </a:r>
            <a:r>
              <a:rPr lang="en-US" sz="2700" i="1" dirty="0" err="1"/>
              <a:t>tecnológica</a:t>
            </a:r>
            <a:r>
              <a:rPr lang="en-US" sz="2700" dirty="0"/>
              <a:t> (pp. 29 – 38)</a:t>
            </a:r>
            <a:br>
              <a:rPr lang="en-US" sz="2700" i="1" dirty="0"/>
            </a:br>
            <a:endParaRPr lang="en-BR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19482-1E1E-2742-B1FA-8DB27A000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196935"/>
            <a:ext cx="9603275" cy="3514054"/>
          </a:xfrm>
        </p:spPr>
        <p:txBody>
          <a:bodyPr>
            <a:normAutofit lnSpcReduction="10000"/>
          </a:bodyPr>
          <a:lstStyle/>
          <a:p>
            <a:r>
              <a:rPr lang="en-BR" b="1" i="1" dirty="0"/>
              <a:t>A Era do Capital 1848 – 1875</a:t>
            </a:r>
            <a:r>
              <a:rPr lang="en-BR" dirty="0"/>
              <a:t>, Eric Hobsbawn, 1977:</a:t>
            </a:r>
          </a:p>
          <a:p>
            <a:pPr marL="0" indent="0">
              <a:buNone/>
            </a:pPr>
            <a:r>
              <a:rPr lang="en-BR" i="1" dirty="0"/>
              <a:t>	</a:t>
            </a:r>
            <a:r>
              <a:rPr lang="en-BR" dirty="0"/>
              <a:t>O Capítulo 2 – </a:t>
            </a:r>
            <a:r>
              <a:rPr lang="en-BR" i="1" dirty="0"/>
              <a:t>A grande expansão </a:t>
            </a:r>
            <a:r>
              <a:rPr lang="en-BR" dirty="0"/>
              <a:t>(The great boom) ressalta as condições de desenvolvimento das primeiras economias industriais.</a:t>
            </a:r>
          </a:p>
          <a:p>
            <a:pPr marL="0" indent="0">
              <a:buNone/>
            </a:pPr>
            <a:r>
              <a:rPr lang="en-BR" i="1" dirty="0"/>
              <a:t>	</a:t>
            </a:r>
            <a:r>
              <a:rPr lang="en-BR" dirty="0"/>
              <a:t>Capítulo 8 – </a:t>
            </a:r>
            <a:r>
              <a:rPr lang="en-BR" i="1" dirty="0"/>
              <a:t>Winners</a:t>
            </a:r>
            <a:r>
              <a:rPr lang="en-BR" dirty="0"/>
              <a:t> também retoma esse racioncínio, recuperando também o caso do Japão “</a:t>
            </a:r>
            <a:r>
              <a:rPr lang="en-US" dirty="0"/>
              <a:t>only nation who succeeded in beating the west in their own capitalist game.” </a:t>
            </a:r>
          </a:p>
          <a:p>
            <a:pPr marL="0" indent="0">
              <a:buNone/>
            </a:pPr>
            <a:r>
              <a:rPr lang="en-BR" i="1" dirty="0"/>
              <a:t>	</a:t>
            </a:r>
            <a:r>
              <a:rPr lang="en-BR" dirty="0"/>
              <a:t>O Capítulo 16 – </a:t>
            </a:r>
            <a:r>
              <a:rPr lang="en-BR" i="1" dirty="0"/>
              <a:t>Conclusão</a:t>
            </a:r>
            <a:r>
              <a:rPr lang="en-BR" dirty="0"/>
              <a:t>, sintetiza o processo de transferência de cada vez mais prerrogativas ao Estado: intervencionismo mais acentuado e novas políticas econômicas.</a:t>
            </a:r>
            <a:endParaRPr lang="en-BR" i="1" dirty="0"/>
          </a:p>
          <a:p>
            <a:pPr marL="0" indent="0">
              <a:buNone/>
            </a:pPr>
            <a:r>
              <a:rPr lang="en-B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8909286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610</TotalTime>
  <Words>617</Words>
  <Application>Microsoft Macintosh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Ha-Joon ChanG -  Chutando a escada </vt:lpstr>
      <vt:lpstr>O autor e a obra</vt:lpstr>
      <vt:lpstr>Capítulo 2 - Políticas de desenvolvimento econômico: perspectiva histórica das políticas industrial, comercial e tecnológica (pp. 29 – 38) </vt:lpstr>
      <vt:lpstr>Capítulo 2 - Políticas de desenvolvimento econômico: perspectiva histórica das políticas industrial, comercial e tecnológica (pp. 29 – 38) </vt:lpstr>
      <vt:lpstr>Capítulo 2 - Políticas de desenvolvimento econômico: perspectiva histórica das políticas industrial, comercial e tecnológica (pp. 29 – 38) </vt:lpstr>
      <vt:lpstr>Capítulo 2 - Políticas de desenvolvimento econômico: perspectiva histórica das políticas industrial, comercial e tecnológica (pp. 29 – 38)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Ha-Joon ChanG -  Chutando a escada </dc:title>
  <dc:creator>Daniel Farati</dc:creator>
  <cp:lastModifiedBy>Daniel Farati</cp:lastModifiedBy>
  <cp:revision>19</cp:revision>
  <dcterms:created xsi:type="dcterms:W3CDTF">2021-09-20T12:50:37Z</dcterms:created>
  <dcterms:modified xsi:type="dcterms:W3CDTF">2021-09-20T23:01:08Z</dcterms:modified>
</cp:coreProperties>
</file>