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46" r:id="rId3"/>
    <p:sldId id="259" r:id="rId4"/>
    <p:sldId id="328" r:id="rId5"/>
    <p:sldId id="347" r:id="rId6"/>
    <p:sldId id="349" r:id="rId7"/>
    <p:sldId id="332" r:id="rId8"/>
    <p:sldId id="334" r:id="rId9"/>
    <p:sldId id="335" r:id="rId10"/>
    <p:sldId id="336" r:id="rId11"/>
    <p:sldId id="339" r:id="rId12"/>
    <p:sldId id="341" r:id="rId13"/>
    <p:sldId id="342" r:id="rId14"/>
    <p:sldId id="344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 varScale="1">
        <p:scale>
          <a:sx n="87" d="100"/>
          <a:sy n="87" d="100"/>
        </p:scale>
        <p:origin x="64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5E9CD-5BEF-4B7B-A832-907CE9991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585785-5B09-481F-B54E-1FC526FF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C8D92B-B2AE-4DFD-AC9C-38EA48F4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79B-21D0-407B-AAD2-D8D447B63EF8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164E79-E632-446F-9361-6FB9E468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5218C9-6EB2-4626-A2B2-ED191606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98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A9319A4-834D-46A8-91C2-F14069B2B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79B-21D0-407B-AAD2-D8D447B63EF8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19F0958-9F2E-4453-A77F-D3A9E040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4BED3BA-BA96-44AD-8594-9B1553053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4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9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828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047" y="38709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047" y="1612391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047" y="283463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047" y="405993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047" y="528523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047" y="6510528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22555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4508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663951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88315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51084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6327647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7549895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8772143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1198352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0" y="1011936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0" y="2228088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736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0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0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5151120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3928871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27096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4904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271272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6364223" y="1011936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4"/>
                </a:moveTo>
                <a:lnTo>
                  <a:pt x="58293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7577328" y="2228088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736"/>
                </a:moveTo>
                <a:lnTo>
                  <a:pt x="4614799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879348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4"/>
                </a:moveTo>
                <a:lnTo>
                  <a:pt x="3398774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9994392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4"/>
                </a:moveTo>
                <a:lnTo>
                  <a:pt x="21971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1204447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4"/>
                </a:moveTo>
                <a:lnTo>
                  <a:pt x="9874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609600" y="61722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2192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501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t.wikipedia.org/wiki/Faculdade_de_Direito_da_Universidade_de_S%C3%A3o_Paulo" TargetMode="Externa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000"/>
            <a:lum/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928702-F6F8-45F2-8996-7109E798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58DB64-8BC9-4552-8C03-4794C4554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8D37B3-F19E-4362-8ED8-5E8EBFCC2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D279B-21D0-407B-AAD2-D8D447B63EF8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F140C4-7419-41AF-BD09-DDF1D8EDC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F3BB07-B8B4-46A1-8336-F6E98FF8D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6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4">
            <a:extLst>
              <a:ext uri="{FF2B5EF4-FFF2-40B4-BE49-F238E27FC236}">
                <a16:creationId xmlns:a16="http://schemas.microsoft.com/office/drawing/2014/main" id="{CBCFB7D4-D8BF-47E7-9226-2D288CB8BA66}"/>
              </a:ext>
            </a:extLst>
          </p:cNvPr>
          <p:cNvSpPr txBox="1">
            <a:spLocks/>
          </p:cNvSpPr>
          <p:nvPr/>
        </p:nvSpPr>
        <p:spPr>
          <a:xfrm>
            <a:off x="2210180" y="1467053"/>
            <a:ext cx="83800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5400" spc="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Direito </a:t>
            </a:r>
            <a:r>
              <a:rPr lang="pt-BR" sz="5400" spc="-1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Administrativo</a:t>
            </a:r>
            <a:r>
              <a:rPr lang="pt-BR" sz="5400" spc="-5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pt-BR" sz="5400" spc="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I:</a:t>
            </a:r>
            <a:endParaRPr lang="pt-BR" sz="5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object 55">
            <a:extLst>
              <a:ext uri="{FF2B5EF4-FFF2-40B4-BE49-F238E27FC236}">
                <a16:creationId xmlns:a16="http://schemas.microsoft.com/office/drawing/2014/main" id="{6A064B24-A06A-4E3F-B3EE-F47A4664BE71}"/>
              </a:ext>
            </a:extLst>
          </p:cNvPr>
          <p:cNvSpPr txBox="1"/>
          <p:nvPr/>
        </p:nvSpPr>
        <p:spPr>
          <a:xfrm>
            <a:off x="1251610" y="2726258"/>
            <a:ext cx="10301605" cy="16126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pt-BR" sz="5200" b="1" spc="-3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Tema: Princípios Constitucionais da Administração  Pública</a:t>
            </a:r>
          </a:p>
        </p:txBody>
      </p:sp>
      <p:sp>
        <p:nvSpPr>
          <p:cNvPr id="4" name="object 56">
            <a:extLst>
              <a:ext uri="{FF2B5EF4-FFF2-40B4-BE49-F238E27FC236}">
                <a16:creationId xmlns:a16="http://schemas.microsoft.com/office/drawing/2014/main" id="{624CC5CD-2659-4381-9BDE-5FD41128A98C}"/>
              </a:ext>
            </a:extLst>
          </p:cNvPr>
          <p:cNvSpPr txBox="1"/>
          <p:nvPr/>
        </p:nvSpPr>
        <p:spPr>
          <a:xfrm>
            <a:off x="2204745" y="4526712"/>
            <a:ext cx="9348470" cy="1499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055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ROF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. D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sz="28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sz="225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USTAVO 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J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USTINO DE</a:t>
            </a:r>
            <a:r>
              <a:rPr sz="2250" b="1" spc="5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LIVEIRA</a:t>
            </a:r>
            <a:endParaRPr sz="22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9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ts val="2295"/>
              </a:lnSpc>
            </a:pP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Faculdade de Direito da Universidade de </a:t>
            </a:r>
            <a:r>
              <a:rPr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São </a:t>
            </a: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Paulo</a:t>
            </a:r>
            <a:r>
              <a:rPr sz="2000" spc="-1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(USP)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3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05: Princípio da Publicidade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object 53">
            <a:extLst>
              <a:ext uri="{FF2B5EF4-FFF2-40B4-BE49-F238E27FC236}">
                <a16:creationId xmlns:a16="http://schemas.microsoft.com/office/drawing/2014/main" id="{BA3DDD69-C6BE-4E1B-9B4A-175D3DB8F4BD}"/>
              </a:ext>
            </a:extLst>
          </p:cNvPr>
          <p:cNvSpPr txBox="1"/>
          <p:nvPr/>
        </p:nvSpPr>
        <p:spPr>
          <a:xfrm>
            <a:off x="256743" y="955624"/>
            <a:ext cx="5839257" cy="62145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A diretriz da transparência da Administração </a:t>
            </a:r>
            <a:r>
              <a:rPr lang="pt-BR" sz="1600" dirty="0">
                <a:latin typeface="Wingdings"/>
                <a:cs typeface="Wingdings"/>
              </a:rPr>
              <a:t>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art. 5º, caput da CF/88</a:t>
            </a:r>
          </a:p>
          <a:p>
            <a:pPr algn="just">
              <a:lnSpc>
                <a:spcPct val="100000"/>
              </a:lnSpc>
              <a:spcBef>
                <a:spcPts val="30"/>
              </a:spcBef>
              <a:buClr>
                <a:srgbClr val="CE5A3D"/>
              </a:buClr>
              <a:buFont typeface="Wingdings"/>
              <a:buChar char=""/>
            </a:pP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37540" lvl="1" indent="-287020" algn="just">
              <a:lnSpc>
                <a:spcPct val="100000"/>
              </a:lnSpc>
              <a:buClr>
                <a:srgbClr val="D15A3D"/>
              </a:buClr>
              <a:buFont typeface="Arial"/>
              <a:buChar char="•"/>
              <a:tabLst>
                <a:tab pos="636905" algn="l"/>
                <a:tab pos="637540" algn="l"/>
              </a:tabLst>
            </a:pP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Corolário do princípio democrático – repúdio à atuação sigilosa do Estado (sigilo é exceção)</a:t>
            </a:r>
          </a:p>
          <a:p>
            <a:pPr marL="637540" lvl="1" indent="-287020" algn="just">
              <a:lnSpc>
                <a:spcPct val="100000"/>
              </a:lnSpc>
              <a:buClr>
                <a:srgbClr val="D15A3D"/>
              </a:buClr>
              <a:buFont typeface="Arial"/>
              <a:buChar char="•"/>
              <a:tabLst>
                <a:tab pos="636905" algn="l"/>
                <a:tab pos="637540" algn="l"/>
              </a:tabLst>
            </a:pPr>
            <a:endParaRPr lang="pt-BR" sz="16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37540" lvl="1" indent="-287020" algn="just">
              <a:lnSpc>
                <a:spcPct val="100000"/>
              </a:lnSpc>
              <a:buClr>
                <a:srgbClr val="D15A3D"/>
              </a:buClr>
              <a:buFont typeface="Arial"/>
              <a:buChar char="•"/>
              <a:tabLst>
                <a:tab pos="636905" algn="l"/>
                <a:tab pos="637540" algn="l"/>
              </a:tabLst>
            </a:pP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Dever de transparência e viabilização do controle social</a:t>
            </a:r>
          </a:p>
          <a:p>
            <a:pPr marL="350520" lvl="1" algn="just">
              <a:lnSpc>
                <a:spcPct val="100000"/>
              </a:lnSpc>
              <a:buClr>
                <a:srgbClr val="D15A3D"/>
              </a:buClr>
              <a:tabLst>
                <a:tab pos="636905" algn="l"/>
                <a:tab pos="637540" algn="l"/>
              </a:tabLst>
            </a:pP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5080" lvl="1" indent="-285750" algn="just">
              <a:lnSpc>
                <a:spcPct val="100000"/>
              </a:lnSpc>
              <a:spcBef>
                <a:spcPts val="595"/>
              </a:spcBef>
              <a:buClr>
                <a:srgbClr val="D15A3D"/>
              </a:buClr>
              <a:buFont typeface="Wingdings" panose="05000000000000000000" pitchFamily="2" charset="2"/>
              <a:buChar char="Ø"/>
              <a:tabLst>
                <a:tab pos="1616075" algn="l"/>
                <a:tab pos="1917700" algn="l"/>
                <a:tab pos="2481263" algn="l"/>
                <a:tab pos="2922588" algn="l"/>
                <a:tab pos="4140200" algn="l"/>
                <a:tab pos="5937250" algn="l"/>
                <a:tab pos="6608763" algn="l"/>
                <a:tab pos="7993063" algn="l"/>
                <a:tab pos="9490075" algn="l"/>
              </a:tabLst>
            </a:pP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Concretização normativa:</a:t>
            </a:r>
          </a:p>
          <a:p>
            <a:pPr marL="633413" marR="5080" lvl="1" indent="-285750" algn="just">
              <a:lnSpc>
                <a:spcPct val="100000"/>
              </a:lnSpc>
              <a:spcBef>
                <a:spcPts val="595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1616075" algn="l"/>
                <a:tab pos="1917700" algn="l"/>
                <a:tab pos="2481263" algn="l"/>
                <a:tab pos="2922588" algn="l"/>
                <a:tab pos="4140200" algn="l"/>
                <a:tab pos="5937250" algn="l"/>
                <a:tab pos="6608763" algn="l"/>
                <a:tab pos="7993063" algn="l"/>
                <a:tab pos="9490075" algn="l"/>
              </a:tabLst>
            </a:pP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Direito de Petição e de Certidão (art. 5, inciso XXXIV, alíneas a e b da CF/88)</a:t>
            </a:r>
          </a:p>
          <a:p>
            <a:pPr marL="633413" marR="5080" lvl="1" indent="-285750" algn="just">
              <a:lnSpc>
                <a:spcPct val="100000"/>
              </a:lnSpc>
              <a:spcBef>
                <a:spcPts val="595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1616075" algn="l"/>
                <a:tab pos="1917700" algn="l"/>
                <a:tab pos="2481263" algn="l"/>
                <a:tab pos="2922588" algn="l"/>
                <a:tab pos="4140200" algn="l"/>
                <a:tab pos="5937250" algn="l"/>
                <a:tab pos="6608763" algn="l"/>
                <a:tab pos="7993063" algn="l"/>
                <a:tab pos="9490075" algn="l"/>
              </a:tabLst>
            </a:pP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Habeas Data (art. 5º, inciso LXXII da CF/88)</a:t>
            </a:r>
          </a:p>
          <a:p>
            <a:pPr marL="633413" marR="5080" lvl="1" indent="-285750" algn="just">
              <a:lnSpc>
                <a:spcPct val="100000"/>
              </a:lnSpc>
              <a:spcBef>
                <a:spcPts val="595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1616075" algn="l"/>
                <a:tab pos="1917700" algn="l"/>
                <a:tab pos="2481263" algn="l"/>
                <a:tab pos="2922588" algn="l"/>
                <a:tab pos="4140200" algn="l"/>
                <a:tab pos="5937250" algn="l"/>
                <a:tab pos="6608763" algn="l"/>
                <a:tab pos="7993063" algn="l"/>
                <a:tab pos="9490075" algn="l"/>
              </a:tabLst>
            </a:pP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Diretriz do Processo Administrativo (Lei nº 9784/1999, art. 2º, V)</a:t>
            </a:r>
          </a:p>
          <a:p>
            <a:pPr marL="633413" marR="5080" lvl="1" indent="-285750" algn="just">
              <a:lnSpc>
                <a:spcPct val="100000"/>
              </a:lnSpc>
              <a:spcBef>
                <a:spcPts val="595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1616075" algn="l"/>
                <a:tab pos="1917700" algn="l"/>
                <a:tab pos="2481263" algn="l"/>
                <a:tab pos="2922588" algn="l"/>
                <a:tab pos="4140200" algn="l"/>
                <a:tab pos="5937250" algn="l"/>
                <a:tab pos="6608763" algn="l"/>
                <a:tab pos="7993063" algn="l"/>
                <a:tab pos="9490075" algn="l"/>
              </a:tabLst>
            </a:pP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spcBef>
                <a:spcPts val="100"/>
              </a:spcBef>
              <a:buClr>
                <a:srgbClr val="CE5A3D"/>
              </a:buClr>
              <a:buFont typeface="Wingdings" panose="05000000000000000000" pitchFamily="2" charset="2"/>
              <a:buChar char="Ø"/>
              <a:tabLst>
                <a:tab pos="299720" algn="l"/>
              </a:tabLst>
            </a:pP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A publicidade é condição de eficácia dos atos administrativos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tabLst>
                <a:tab pos="299720" algn="l"/>
              </a:tabLst>
            </a:pPr>
            <a:endParaRPr lang="pt-BR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9085" indent="-286385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A publicidade viabiliza o controle da Administração</a:t>
            </a:r>
          </a:p>
          <a:p>
            <a:pPr marL="299085" indent="-286385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buFont typeface="Arial" panose="020B0604020202020204" pitchFamily="34" charset="0"/>
              <a:buChar char="•"/>
              <a:tabLst>
                <a:tab pos="299720" algn="l"/>
              </a:tabLst>
            </a:pP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9085" indent="-286385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A motivação dos atos administrativos e a publicidade</a:t>
            </a:r>
          </a:p>
          <a:p>
            <a:pPr marL="299085" indent="-286385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7663" marR="5080" lvl="1" algn="just">
              <a:lnSpc>
                <a:spcPct val="100000"/>
              </a:lnSpc>
              <a:spcBef>
                <a:spcPts val="595"/>
              </a:spcBef>
              <a:buClr>
                <a:srgbClr val="D15A3D"/>
              </a:buClr>
              <a:tabLst>
                <a:tab pos="1616075" algn="l"/>
                <a:tab pos="1917700" algn="l"/>
                <a:tab pos="2481263" algn="l"/>
                <a:tab pos="2922588" algn="l"/>
                <a:tab pos="4140200" algn="l"/>
                <a:tab pos="5937250" algn="l"/>
                <a:tab pos="6608763" algn="l"/>
                <a:tab pos="7993063" algn="l"/>
                <a:tab pos="9490075" algn="l"/>
              </a:tabLst>
            </a:pP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object 53">
            <a:extLst>
              <a:ext uri="{FF2B5EF4-FFF2-40B4-BE49-F238E27FC236}">
                <a16:creationId xmlns:a16="http://schemas.microsoft.com/office/drawing/2014/main" id="{BA3DDD69-C6BE-4E1B-9B4A-175D3DB8F4BD}"/>
              </a:ext>
            </a:extLst>
          </p:cNvPr>
          <p:cNvSpPr txBox="1"/>
          <p:nvPr/>
        </p:nvSpPr>
        <p:spPr>
          <a:xfrm>
            <a:off x="6364013" y="981777"/>
            <a:ext cx="5670331" cy="5103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pt-BR" sz="16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Lei Federal nº 12.527/2011 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tabLst>
                <a:tab pos="299720" algn="l"/>
              </a:tabLst>
            </a:pPr>
            <a:endParaRPr lang="pt-BR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9085" indent="-286385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Diretrizes do direito fundamental de acesso à  informação (Art. 3º da LAI):</a:t>
            </a:r>
          </a:p>
          <a:p>
            <a:pPr marL="299085" indent="-286385" algn="just">
              <a:lnSpc>
                <a:spcPct val="100000"/>
              </a:lnSpc>
              <a:spcBef>
                <a:spcPts val="100"/>
              </a:spcBef>
              <a:buClr>
                <a:srgbClr val="DE3B2A"/>
              </a:buClr>
              <a:buFont typeface="Wingdings"/>
              <a:buChar char=""/>
              <a:tabLst>
                <a:tab pos="299720" algn="l"/>
              </a:tabLst>
            </a:pP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12750" marR="5080" indent="-400050" algn="just">
              <a:lnSpc>
                <a:spcPct val="99800"/>
              </a:lnSpc>
              <a:buClr>
                <a:srgbClr val="DE3B2A"/>
              </a:buClr>
              <a:buFont typeface="+mj-lt"/>
              <a:buAutoNum type="romanLcPeriod"/>
            </a:pPr>
            <a:r>
              <a:rPr lang="pt-BR"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publicidade como regra e sigilo como exceção;</a:t>
            </a:r>
          </a:p>
          <a:p>
            <a:pPr marL="412750" marR="5080" indent="-400050" algn="just">
              <a:lnSpc>
                <a:spcPct val="99800"/>
              </a:lnSpc>
              <a:buClr>
                <a:srgbClr val="DE3B2A"/>
              </a:buClr>
              <a:buFont typeface="+mj-lt"/>
              <a:buAutoNum type="romanLcPeriod"/>
            </a:pPr>
            <a:r>
              <a:rPr lang="pt-BR"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divulgação de informações de interesse público, independentemente de solicitações;</a:t>
            </a:r>
          </a:p>
          <a:p>
            <a:pPr marL="412750" marR="5080" indent="-400050" algn="just">
              <a:lnSpc>
                <a:spcPct val="99800"/>
              </a:lnSpc>
              <a:buClr>
                <a:srgbClr val="DE3B2A"/>
              </a:buClr>
              <a:buFont typeface="+mj-lt"/>
              <a:buAutoNum type="romanLcPeriod"/>
            </a:pPr>
            <a:r>
              <a:rPr lang="pt-BR"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utilização de meios de comunicação viabilizados pela tecnologia da informação;</a:t>
            </a:r>
          </a:p>
          <a:p>
            <a:pPr marL="412750" marR="5080" indent="-400050" algn="just">
              <a:lnSpc>
                <a:spcPct val="99800"/>
              </a:lnSpc>
              <a:buClr>
                <a:srgbClr val="DE3B2A"/>
              </a:buClr>
              <a:buFont typeface="+mj-lt"/>
              <a:buAutoNum type="romanLcPeriod"/>
            </a:pPr>
            <a:r>
              <a:rPr lang="pt-BR"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fomento ao desenvolvimento da cultura de transparência na administração pública;</a:t>
            </a:r>
          </a:p>
          <a:p>
            <a:pPr marL="412750" marR="5080" indent="-400050" algn="just">
              <a:lnSpc>
                <a:spcPct val="99800"/>
              </a:lnSpc>
              <a:buClr>
                <a:srgbClr val="DE3B2A"/>
              </a:buClr>
              <a:buFont typeface="+mj-lt"/>
              <a:buAutoNum type="romanLcPeriod"/>
            </a:pPr>
            <a:r>
              <a:rPr lang="pt-BR"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desenvolvimento do controle social da administração Pública.</a:t>
            </a:r>
          </a:p>
          <a:p>
            <a:pPr marL="412750" marR="5080" indent="-400050" algn="just">
              <a:lnSpc>
                <a:spcPct val="99800"/>
              </a:lnSpc>
              <a:buClr>
                <a:srgbClr val="DE3B2A"/>
              </a:buClr>
              <a:buFont typeface="+mj-lt"/>
              <a:buAutoNum type="romanLcPeriod"/>
            </a:pPr>
            <a:endParaRPr lang="pt-BR" sz="1600" spc="-1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9085" indent="-286385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Dever de Transparência Ativa (art. 3º II)</a:t>
            </a:r>
          </a:p>
          <a:p>
            <a:pPr marL="299085" indent="-286385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9085" indent="-286385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Disponibilização da informação acessível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tabLst>
                <a:tab pos="299720" algn="l"/>
              </a:tabLst>
            </a:pP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37540" marR="5080" lvl="1" indent="-287020" algn="just">
              <a:lnSpc>
                <a:spcPct val="100000"/>
              </a:lnSpc>
              <a:spcBef>
                <a:spcPts val="595"/>
              </a:spcBef>
              <a:buClr>
                <a:srgbClr val="D15A3D"/>
              </a:buClr>
              <a:buFont typeface="Arial"/>
              <a:buChar char="•"/>
              <a:tabLst>
                <a:tab pos="636905" algn="l"/>
                <a:tab pos="637540" algn="l"/>
                <a:tab pos="1616075" algn="l"/>
                <a:tab pos="1917700" algn="l"/>
                <a:tab pos="2481580" algn="l"/>
                <a:tab pos="2923540" algn="l"/>
                <a:tab pos="4140200" algn="l"/>
                <a:tab pos="5938520" algn="l"/>
                <a:tab pos="6609715" algn="l"/>
                <a:tab pos="7994015" algn="l"/>
                <a:tab pos="9490710" algn="l"/>
              </a:tabLst>
            </a:pP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6243145" y="955624"/>
            <a:ext cx="0" cy="548611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707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08074" y="196947"/>
            <a:ext cx="107477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06: Princípio da Moralidade Administrativa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object 53">
            <a:extLst>
              <a:ext uri="{FF2B5EF4-FFF2-40B4-BE49-F238E27FC236}">
                <a16:creationId xmlns:a16="http://schemas.microsoft.com/office/drawing/2014/main" id="{BA3DDD69-C6BE-4E1B-9B4A-175D3DB8F4BD}"/>
              </a:ext>
            </a:extLst>
          </p:cNvPr>
          <p:cNvSpPr txBox="1"/>
          <p:nvPr/>
        </p:nvSpPr>
        <p:spPr>
          <a:xfrm>
            <a:off x="298444" y="842338"/>
            <a:ext cx="5597389" cy="4539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A diretriz da moralidade: atuação administrativa ética, leal e séria </a:t>
            </a:r>
            <a:r>
              <a:rPr lang="pt-BR" sz="1500" dirty="0">
                <a:latin typeface="Wingdings"/>
                <a:cs typeface="Wingdings"/>
              </a:rPr>
              <a:t></a:t>
            </a:r>
            <a:r>
              <a:rPr lang="pt-BR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 Art. 37, caput, da CF/88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tabLst>
                <a:tab pos="299720" algn="l"/>
              </a:tabLst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spcBef>
                <a:spcPts val="100"/>
              </a:spcBef>
              <a:buClr>
                <a:srgbClr val="CE5A3D"/>
              </a:buClr>
              <a:tabLst>
                <a:tab pos="299720" algn="l"/>
              </a:tabLst>
            </a:pPr>
            <a:r>
              <a:rPr lang="pt-BR" sz="1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 Importância do Código de Ética na Administração Pública</a:t>
            </a:r>
          </a:p>
          <a:p>
            <a:pPr marL="299085" indent="-286385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Desenvolvimento de uma cultura administrativa de </a:t>
            </a:r>
            <a:r>
              <a:rPr lang="pt-BR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ética</a:t>
            </a: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pt-BR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transparente</a:t>
            </a:r>
          </a:p>
          <a:p>
            <a:pPr marL="299085" indent="-286385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As boas práticas: </a:t>
            </a:r>
            <a:r>
              <a:rPr lang="pt-BR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tutela da moralidade </a:t>
            </a: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e o combate sistemático à corrupção</a:t>
            </a:r>
          </a:p>
          <a:p>
            <a:pPr marL="177800" lvl="1" indent="-177800" algn="just">
              <a:spcBef>
                <a:spcPts val="100"/>
              </a:spcBef>
              <a:buClr>
                <a:srgbClr val="CE5A3D"/>
              </a:buClr>
              <a:buFont typeface="Arial" panose="020B0604020202020204" pitchFamily="34" charset="0"/>
              <a:buChar char="•"/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Desdobramento para a Lei Anticorrupção (Lei nº 12.846/2013) </a:t>
            </a:r>
            <a:r>
              <a:rPr lang="pt-BR" sz="1500" dirty="0">
                <a:latin typeface="Wingdings"/>
                <a:cs typeface="Wingdings"/>
              </a:rPr>
              <a:t></a:t>
            </a: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 Sistema de </a:t>
            </a:r>
            <a:r>
              <a:rPr lang="pt-BR" sz="15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compliance</a:t>
            </a: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 no setor privado para assegurar o cumprimento de regras e boas práticas de gestão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tabLst>
                <a:tab pos="299720" algn="l"/>
              </a:tabLst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spcBef>
                <a:spcPts val="100"/>
              </a:spcBef>
              <a:buClr>
                <a:srgbClr val="CE5A3D"/>
              </a:buClr>
              <a:tabLst>
                <a:tab pos="299720" algn="l"/>
              </a:tabLst>
            </a:pPr>
            <a:r>
              <a:rPr lang="pt-BR" sz="1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 Desvio de Finalidade</a:t>
            </a:r>
          </a:p>
          <a:p>
            <a:pPr marL="299085" lvl="0" indent="-286385" algn="just"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Administrador fica impedido de buscar outro objetivo que não o interesse público ou de praticar ato com interesse próprio ou de terceiros</a:t>
            </a:r>
          </a:p>
          <a:p>
            <a:pPr marL="299085" lvl="0" indent="-286385" algn="just"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endParaRPr lang="pt-BR" sz="15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spcBef>
                <a:spcPts val="100"/>
              </a:spcBef>
              <a:buClr>
                <a:srgbClr val="CE5A3D"/>
              </a:buClr>
              <a:tabLst>
                <a:tab pos="299720" algn="l"/>
              </a:tabLst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tabLst>
                <a:tab pos="299720" algn="l"/>
              </a:tabLst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6243145" y="955624"/>
            <a:ext cx="0" cy="3548137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53">
            <a:extLst>
              <a:ext uri="{FF2B5EF4-FFF2-40B4-BE49-F238E27FC236}">
                <a16:creationId xmlns:a16="http://schemas.microsoft.com/office/drawing/2014/main" id="{BA3DDD69-C6BE-4E1B-9B4A-175D3DB8F4BD}"/>
              </a:ext>
            </a:extLst>
          </p:cNvPr>
          <p:cNvSpPr txBox="1"/>
          <p:nvPr/>
        </p:nvSpPr>
        <p:spPr>
          <a:xfrm>
            <a:off x="6428564" y="955624"/>
            <a:ext cx="5597389" cy="38343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pt-BR" sz="1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 Moralidade e a Probidade Administrativa – Instrumentos de Controle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99085" indent="-286385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Ação de improbidade administrativa (art. 37, par. 4º CF/88, e Lei nº 8.429/1992)</a:t>
            </a:r>
          </a:p>
          <a:p>
            <a:pPr marL="299085" indent="-286385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9085" indent="-286385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Ação Popular (art. 5º, inciso LXXIII da CF/88, e Lei nº 4.717/1965)</a:t>
            </a:r>
          </a:p>
          <a:p>
            <a:pPr marL="299085" indent="-286385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9085" indent="-286385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Lei da ficha limpa e inelegibilidades (LC nº 64/1990 e LC nº 135/2010)</a:t>
            </a:r>
          </a:p>
          <a:p>
            <a:pPr marL="299085" indent="-286385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9085" indent="-286385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Lei anticorrupção (Lei nº 12.846/2013 e Decreto nº 8.420/2015)</a:t>
            </a:r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99085" lvl="0" indent="-286385" algn="just"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endParaRPr lang="pt-BR" sz="15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spcBef>
                <a:spcPts val="100"/>
              </a:spcBef>
              <a:buClr>
                <a:srgbClr val="CE5A3D"/>
              </a:buClr>
              <a:tabLst>
                <a:tab pos="299720" algn="l"/>
              </a:tabLst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tabLst>
                <a:tab pos="299720" algn="l"/>
              </a:tabLst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tângulo: Cantos Arredondados 4">
            <a:extLst>
              <a:ext uri="{FF2B5EF4-FFF2-40B4-BE49-F238E27FC236}">
                <a16:creationId xmlns:a16="http://schemas.microsoft.com/office/drawing/2014/main" id="{69CD4764-B48C-4BF8-8D9B-71D5388D0CDC}"/>
              </a:ext>
            </a:extLst>
          </p:cNvPr>
          <p:cNvSpPr/>
          <p:nvPr/>
        </p:nvSpPr>
        <p:spPr>
          <a:xfrm>
            <a:off x="124971" y="4666819"/>
            <a:ext cx="11913922" cy="19246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ct val="99800"/>
              </a:lnSpc>
            </a:pPr>
            <a:r>
              <a:rPr lang="pt-BR" sz="15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EMENTA:	ADMINISTRAÇÃO	PÚBLICA.	VEDAÇÃO	NEPOTISMO.	NECESSIDADE	DE	LEI	FORMAL. INEXIGIBILIDADE. PROIBIÇÃO QUE DECORRE DO ART. 37, CAPUT, DA CF. RE PROVIDO EM PARTE. I - Embora restrita ao âmbito do Judiciário,  a Resolução 7/2005 do Conselho Nacional da Justiça, a prática do nepotismo nos demais Poderes é ilícita. II - A vedação  do nepotismo não exige a edição de lei formal para coibir a prática. III - Proibição que decorre diretamente dos  princípios contidos no art. 37, caput, da Constituição Federal. IV - Precedentes. V - RE conhecido e parcialmente  provido para anular a nomeação do servidor, aparentado com agente político, ocupante, de cargo em comissão. </a:t>
            </a:r>
            <a:r>
              <a:rPr lang="pt-BR" sz="1500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(RE  579951 RG / RN</a:t>
            </a:r>
            <a:r>
              <a:rPr lang="pt-BR" sz="15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(Repercussão geral) - Julgamento: 24/10/2008). </a:t>
            </a:r>
          </a:p>
          <a:p>
            <a:pPr marL="12700" marR="5080" algn="ctr">
              <a:lnSpc>
                <a:spcPct val="99800"/>
              </a:lnSpc>
            </a:pPr>
            <a:r>
              <a:rPr lang="pt-BR" sz="1500" b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Pergunta: Que critério serviu à ponderação entre os princípios da legalidade e da moralidade?</a:t>
            </a:r>
          </a:p>
        </p:txBody>
      </p:sp>
    </p:spTree>
    <p:extLst>
      <p:ext uri="{BB962C8B-B14F-4D97-AF65-F5344CB8AC3E}">
        <p14:creationId xmlns:p14="http://schemas.microsoft.com/office/powerpoint/2010/main" val="1503593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08074" y="196947"/>
            <a:ext cx="107477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07: Princípio da Eficiência Administrativa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object 53">
            <a:extLst>
              <a:ext uri="{FF2B5EF4-FFF2-40B4-BE49-F238E27FC236}">
                <a16:creationId xmlns:a16="http://schemas.microsoft.com/office/drawing/2014/main" id="{BA3DDD69-C6BE-4E1B-9B4A-175D3DB8F4BD}"/>
              </a:ext>
            </a:extLst>
          </p:cNvPr>
          <p:cNvSpPr txBox="1"/>
          <p:nvPr/>
        </p:nvSpPr>
        <p:spPr>
          <a:xfrm>
            <a:off x="298996" y="981777"/>
            <a:ext cx="5637780" cy="63991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A diretriz da moralidade: atuação administrativa ética, leal e séria </a:t>
            </a:r>
            <a:r>
              <a:rPr lang="pt-BR" sz="1500" dirty="0">
                <a:latin typeface="Wingdings"/>
                <a:cs typeface="Wingdings"/>
              </a:rPr>
              <a:t></a:t>
            </a: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Art. 37, caput, da CF/88 </a:t>
            </a: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(EC nº 19/1998 e Reforma Administrativa)</a:t>
            </a:r>
            <a:endParaRPr lang="pt-BR" sz="1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9085" indent="-286385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12800" lvl="1" indent="-342900" algn="just">
              <a:spcBef>
                <a:spcPts val="100"/>
              </a:spcBef>
              <a:buClr>
                <a:srgbClr val="CE5A3D"/>
              </a:buClr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Ação para produzir resultado, de modo rápido e preciso</a:t>
            </a:r>
          </a:p>
          <a:p>
            <a:pPr marL="812800" lvl="1" indent="-342900" algn="just">
              <a:spcBef>
                <a:spcPts val="100"/>
              </a:spcBef>
              <a:buClr>
                <a:srgbClr val="CE5A3D"/>
              </a:buClr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Administração de resultados e legitimidade da atuação administrativa</a:t>
            </a:r>
          </a:p>
          <a:p>
            <a:pPr marL="812800" lvl="1" indent="-342900" algn="just">
              <a:spcBef>
                <a:spcPts val="100"/>
              </a:spcBef>
              <a:buClr>
                <a:srgbClr val="CE5A3D"/>
              </a:buClr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Previsões legais: Lei nº 8.987/1995, art. 1º (concessão e permissão de serviços públicos)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tabLst>
                <a:tab pos="299720" algn="l"/>
              </a:tabLst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tabLst>
                <a:tab pos="299720" algn="l"/>
              </a:tabLst>
            </a:pPr>
            <a:r>
              <a:rPr lang="pt-BR" sz="1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Legalidade e Eficiência</a:t>
            </a:r>
          </a:p>
          <a:p>
            <a:pPr marL="299085" lvl="0" indent="-286385" algn="just"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eficiência </a:t>
            </a:r>
            <a:r>
              <a:rPr lang="pt-BR" sz="15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pode ser analisada exclusivamente sob o prisma econômico</a:t>
            </a:r>
            <a:r>
              <a:rPr lang="pt-BR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pois a Administração tem o dever de considerar outros aspectos igualmente fundamentais (...). A  medida administrativa será eficiente quando </a:t>
            </a:r>
            <a:r>
              <a:rPr lang="pt-BR" sz="15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implementar, com maior intensidade e com  os menores custos possíveis, os resultados legitimamente esperados. </a:t>
            </a:r>
            <a:r>
              <a:rPr lang="pt-BR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(OLIVEIRA,  2017, p. 43)</a:t>
            </a:r>
          </a:p>
          <a:p>
            <a:pPr marL="299085" lvl="0" indent="-286385" algn="just"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endParaRPr lang="pt-BR" sz="15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9085" indent="-286385" algn="just"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sz="15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“O princípio da eficiência vem suscitando o entendimento errôneo no sentido de que, em nome  da eficiência a legalidade será sacrificada. </a:t>
            </a:r>
            <a:r>
              <a:rPr lang="pt-BR" sz="15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Os dois princípios constitucionais da  Administração devem conciliar-se, buscando esta atuar com eficiência dentro da  legalidade</a:t>
            </a:r>
            <a:r>
              <a:rPr lang="pt-BR" sz="15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 (MEDAUAR, 2015, p. 161)</a:t>
            </a:r>
          </a:p>
          <a:p>
            <a:pPr marL="299085" lvl="0" indent="-286385" algn="just"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endParaRPr lang="pt-BR" sz="15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tabLst>
                <a:tab pos="299720" algn="l"/>
              </a:tabLst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tabLst>
                <a:tab pos="299720" algn="l"/>
              </a:tabLst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object 53">
            <a:extLst>
              <a:ext uri="{FF2B5EF4-FFF2-40B4-BE49-F238E27FC236}">
                <a16:creationId xmlns:a16="http://schemas.microsoft.com/office/drawing/2014/main" id="{BA3DDD69-C6BE-4E1B-9B4A-175D3DB8F4BD}"/>
              </a:ext>
            </a:extLst>
          </p:cNvPr>
          <p:cNvSpPr txBox="1"/>
          <p:nvPr/>
        </p:nvSpPr>
        <p:spPr>
          <a:xfrm>
            <a:off x="6227761" y="1036368"/>
            <a:ext cx="5460526" cy="21416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 algn="just"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Eficiência e razoável duração do processo administrativo </a:t>
            </a:r>
            <a:r>
              <a:rPr lang="pt-BR" sz="1500" dirty="0">
                <a:latin typeface="Wingdings"/>
                <a:cs typeface="Wingdings"/>
              </a:rPr>
              <a:t></a:t>
            </a: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Art. 5º, inciso LXXVIII (EC  45/2004): </a:t>
            </a:r>
            <a:r>
              <a:rPr lang="pt-BR" sz="1500" b="1" i="1" dirty="0"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pt-BR" sz="1500" b="1" i="1" spc="-10" dirty="0">
                <a:latin typeface="Segoe UI" panose="020B0502040204020203" pitchFamily="34" charset="0"/>
                <a:cs typeface="Segoe UI" panose="020B0502040204020203" pitchFamily="34" charset="0"/>
              </a:rPr>
              <a:t>A todos, no âmbito judicial e administrativo, são assegurados a razoável duração do  processo e os meios que garantam a celeridade de sua tramitação”</a:t>
            </a:r>
            <a:r>
              <a:rPr lang="pt-BR" sz="1500" spc="-1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99085" indent="-286385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endParaRPr lang="pt-BR" sz="1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tabLst>
                <a:tab pos="299720" algn="l"/>
              </a:tabLst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tabLst>
                <a:tab pos="299720" algn="l"/>
              </a:tabLst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tabLst>
                <a:tab pos="299720" algn="l"/>
              </a:tabLst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tângulo: Cantos Arredondados 4">
            <a:extLst>
              <a:ext uri="{FF2B5EF4-FFF2-40B4-BE49-F238E27FC236}">
                <a16:creationId xmlns:a16="http://schemas.microsoft.com/office/drawing/2014/main" id="{D1E5F071-3626-4B63-A718-F8BA97D06E2F}"/>
              </a:ext>
            </a:extLst>
          </p:cNvPr>
          <p:cNvSpPr/>
          <p:nvPr/>
        </p:nvSpPr>
        <p:spPr>
          <a:xfrm>
            <a:off x="6323295" y="2301214"/>
            <a:ext cx="5727679" cy="44544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ct val="99800"/>
              </a:lnSpc>
            </a:pPr>
            <a:r>
              <a:rPr lang="pt-BR" sz="15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12700" marR="5080" algn="just">
              <a:lnSpc>
                <a:spcPct val="99800"/>
              </a:lnSpc>
            </a:pPr>
            <a:r>
              <a:rPr lang="pt-BR" sz="15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PROCESSUAL CIVIL. ADMINISTRATIVO. MANDADO DE SEGURANÇA. [...] DEMORA NA APRECIAÇÃO. VIOLAÇÃO AO PRINCÍPIO DA RAZOÁVEL DURAÇÃO DO PROCESSO. DIREITO LÍQUIDO E CERTO DO IMPETRANTE A UMA DECISÃO ADMINISTRATIVA DENTRO DO PRAZO LEGAL. LEI N.</a:t>
            </a:r>
          </a:p>
          <a:p>
            <a:pPr marL="12700" marR="5080" algn="just">
              <a:lnSpc>
                <a:spcPct val="99800"/>
              </a:lnSpc>
            </a:pPr>
            <a:r>
              <a:rPr lang="pt-BR" sz="15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9.784/1999. [...] 2. "É dever da Administração Pública pautar seus atos dentro dos princípios constitucionais, notadamente pelo princípio da eficiência, que se concretiza também pelo </a:t>
            </a:r>
            <a:r>
              <a:rPr lang="pt-BR" sz="1500" b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cumprimento dos prazos legalmente determinados</a:t>
            </a:r>
            <a:r>
              <a:rPr lang="pt-BR" sz="15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" (</a:t>
            </a:r>
            <a:r>
              <a:rPr lang="pt-BR" sz="1500" spc="-1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</a:t>
            </a:r>
            <a:r>
              <a:rPr lang="pt-BR" sz="15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687.947/MS, Rel. Ministro Castro Meira, Segunda Turma, DJ 21/8/2006).</a:t>
            </a:r>
          </a:p>
          <a:p>
            <a:pPr marL="12700" marR="5080" algn="just">
              <a:lnSpc>
                <a:spcPct val="99800"/>
              </a:lnSpc>
            </a:pPr>
            <a:r>
              <a:rPr lang="pt-BR" sz="15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"</a:t>
            </a:r>
            <a:r>
              <a:rPr lang="pt-BR" sz="1500" b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é lícito à Administração Pública prorrogar indefinidamente a duração de seus processos</a:t>
            </a:r>
            <a:r>
              <a:rPr lang="pt-BR" sz="15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pois é direito do administrado ter seus requerimentos apreciados em tempo razoável, </a:t>
            </a:r>
            <a:r>
              <a:rPr lang="pt-BR" sz="1500" spc="-1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</a:t>
            </a:r>
            <a:r>
              <a:rPr lang="pt-BR" sz="15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vi dos </a:t>
            </a:r>
            <a:r>
              <a:rPr lang="pt-BR" sz="1500" spc="-1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arts</a:t>
            </a:r>
            <a:r>
              <a:rPr lang="pt-BR" sz="15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5º, LXXIII, da Constituição Federal e 2º da Lei n. 9.784/99" (MS 13.584/DF, Rel. Ministro Jorge </a:t>
            </a:r>
            <a:r>
              <a:rPr lang="pt-BR" sz="1500" spc="-1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Mussi</a:t>
            </a:r>
            <a:r>
              <a:rPr lang="pt-BR" sz="15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Terceira Seção, </a:t>
            </a:r>
            <a:r>
              <a:rPr lang="pt-BR" sz="1500" spc="-1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DJe</a:t>
            </a:r>
            <a:r>
              <a:rPr lang="pt-BR" sz="15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26/6/2009). [...] (STJ. MS 22.037/DF, j.22/02/2017)</a:t>
            </a:r>
          </a:p>
          <a:p>
            <a:pPr marL="12700" marR="5080" algn="just">
              <a:lnSpc>
                <a:spcPct val="99800"/>
              </a:lnSpc>
            </a:pPr>
            <a:endParaRPr lang="pt-BR" sz="1500" spc="-1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H="1">
            <a:off x="6081932" y="955624"/>
            <a:ext cx="14068" cy="5677188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097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A74C7EE1-0E59-4F45-830E-C134CC8FDE89}"/>
              </a:ext>
            </a:extLst>
          </p:cNvPr>
          <p:cNvSpPr txBox="1"/>
          <p:nvPr/>
        </p:nvSpPr>
        <p:spPr>
          <a:xfrm>
            <a:off x="404256" y="0"/>
            <a:ext cx="10747716" cy="2098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08: Outros Princípios</a:t>
            </a:r>
          </a:p>
          <a:p>
            <a:pPr algn="just"/>
            <a:endParaRPr lang="pt-BR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99085" lvl="0" indent="-286385" algn="just"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Princípio da </a:t>
            </a:r>
            <a:r>
              <a:rPr lang="pt-BR" sz="16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proporcionalidade</a:t>
            </a:r>
          </a:p>
          <a:p>
            <a:pPr marL="299085" lvl="0" indent="-286385" algn="just"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Princípio da </a:t>
            </a:r>
            <a:r>
              <a:rPr lang="pt-BR" sz="16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razoabilidade</a:t>
            </a:r>
          </a:p>
          <a:p>
            <a:pPr marL="299085" lvl="0" indent="-286385" algn="just"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Princípio da </a:t>
            </a:r>
            <a:r>
              <a:rPr lang="pt-BR" sz="16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indisponibilidade do interesse público</a:t>
            </a:r>
          </a:p>
          <a:p>
            <a:pPr marL="299085" lvl="0" indent="-286385" algn="just"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Princípio da </a:t>
            </a:r>
            <a:r>
              <a:rPr lang="pt-BR" sz="16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continuidade do serviço público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404257" y="1830983"/>
            <a:ext cx="11383487" cy="502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09: Crítica Contemporânea</a:t>
            </a:r>
          </a:p>
          <a:p>
            <a:pPr marL="76835" algn="just">
              <a:lnSpc>
                <a:spcPct val="100000"/>
              </a:lnSpc>
              <a:spcBef>
                <a:spcPts val="95"/>
              </a:spcBef>
            </a:pPr>
            <a:endParaRPr lang="pt-BR" sz="1600" i="1" u="sng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6835" algn="just">
              <a:lnSpc>
                <a:spcPct val="100000"/>
              </a:lnSpc>
              <a:spcBef>
                <a:spcPts val="95"/>
              </a:spcBef>
            </a:pPr>
            <a:r>
              <a:rPr lang="pt-BR" sz="1600" i="1" u="sng" spc="-5" dirty="0">
                <a:latin typeface="Segoe UI" panose="020B0502040204020203" pitchFamily="34" charset="0"/>
                <a:cs typeface="Segoe UI" panose="020B0502040204020203" pitchFamily="34" charset="0"/>
              </a:rPr>
              <a:t>Indeterminação </a:t>
            </a:r>
            <a:r>
              <a:rPr lang="pt-BR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dos </a:t>
            </a:r>
            <a:r>
              <a:rPr lang="pt-BR" sz="1600" u="sng" spc="-5" dirty="0">
                <a:latin typeface="Segoe UI" panose="020B0502040204020203" pitchFamily="34" charset="0"/>
                <a:cs typeface="Segoe UI" panose="020B0502040204020203" pitchFamily="34" charset="0"/>
              </a:rPr>
              <a:t>Princípios x </a:t>
            </a:r>
            <a:r>
              <a:rPr lang="pt-BR" sz="1600" i="1" u="sng" spc="-10" dirty="0">
                <a:latin typeface="Segoe UI" panose="020B0502040204020203" pitchFamily="34" charset="0"/>
                <a:cs typeface="Segoe UI" panose="020B0502040204020203" pitchFamily="34" charset="0"/>
              </a:rPr>
              <a:t>Segurança</a:t>
            </a:r>
            <a:r>
              <a:rPr lang="pt-BR" sz="1600" i="1" u="sng" spc="7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u="sng" spc="-5" dirty="0">
                <a:latin typeface="Segoe UI" panose="020B0502040204020203" pitchFamily="34" charset="0"/>
                <a:cs typeface="Segoe UI" panose="020B0502040204020203" pitchFamily="34" charset="0"/>
              </a:rPr>
              <a:t>Jurídica</a:t>
            </a:r>
            <a:endParaRPr lang="pt-BR" sz="16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36294" algn="just">
              <a:lnSpc>
                <a:spcPts val="2150"/>
              </a:lnSpc>
            </a:pPr>
            <a:r>
              <a:rPr lang="pt-BR"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Facilitação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e legitimação de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“voluntarismos” (tanto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Administração, quando</a:t>
            </a:r>
            <a:r>
              <a:rPr lang="pt-BR" sz="1600" spc="-7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Judiciário) </a:t>
            </a:r>
            <a:r>
              <a:rPr lang="pt-BR" sz="1600" dirty="0">
                <a:solidFill>
                  <a:srgbClr val="2C2D2C"/>
                </a:solidFill>
                <a:latin typeface="Wingdings"/>
                <a:cs typeface="Wingdings"/>
              </a:rPr>
              <a:t></a:t>
            </a:r>
            <a:r>
              <a:rPr lang="pt-BR" sz="1600" spc="135" dirty="0">
                <a:solidFill>
                  <a:srgbClr val="2C2D2C"/>
                </a:solidFill>
                <a:latin typeface="Times New Roman"/>
                <a:cs typeface="Times New Roman"/>
              </a:rPr>
              <a:t> </a:t>
            </a: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ARBITRARIEDADE</a:t>
            </a: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6100" marR="681355" indent="-533400" algn="just">
              <a:lnSpc>
                <a:spcPct val="100000"/>
              </a:lnSpc>
              <a:spcBef>
                <a:spcPts val="1420"/>
              </a:spcBef>
              <a:buClr>
                <a:srgbClr val="D15A3D"/>
              </a:buClr>
              <a:buFont typeface="Wingdings"/>
              <a:buChar char=""/>
              <a:tabLst>
                <a:tab pos="546100" algn="l"/>
                <a:tab pos="546735" algn="l"/>
              </a:tabLst>
            </a:pP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Ideias “soltas” (sem concreção) podem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servir de </a:t>
            </a:r>
            <a:r>
              <a:rPr lang="pt-BR"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motivação </a:t>
            </a:r>
            <a:r>
              <a:rPr lang="pt-BR" sz="1600" spc="-15" dirty="0">
                <a:latin typeface="Segoe UI" panose="020B0502040204020203" pitchFamily="34" charset="0"/>
                <a:cs typeface="Segoe UI" panose="020B0502040204020203" pitchFamily="34" charset="0"/>
              </a:rPr>
              <a:t>para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decisões 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judiciais?</a:t>
            </a:r>
          </a:p>
          <a:p>
            <a:pPr marL="546100" marR="681355" indent="-533400" algn="just">
              <a:spcBef>
                <a:spcPts val="1420"/>
              </a:spcBef>
              <a:buClr>
                <a:srgbClr val="D15A3D"/>
              </a:buClr>
              <a:buFont typeface="Wingdings"/>
              <a:buChar char=""/>
              <a:tabLst>
                <a:tab pos="546100" algn="l"/>
                <a:tab pos="546735" algn="l"/>
              </a:tabLst>
            </a:pP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O	uso de bons princípios (fins justos e de contornos vagos), e frases bonitas, justifica o afastamento da lei?  </a:t>
            </a:r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Exemplo, invasão de domicílios (art. 5º, XI, da CF) para fins de supremacia do interesse público (Campanhas de Combate à Dengue - saúde)</a:t>
            </a:r>
          </a:p>
          <a:p>
            <a:pPr marL="546100" marR="681355" indent="-533400" algn="just">
              <a:lnSpc>
                <a:spcPct val="100000"/>
              </a:lnSpc>
              <a:spcBef>
                <a:spcPts val="1420"/>
              </a:spcBef>
              <a:buClr>
                <a:srgbClr val="D15A3D"/>
              </a:buClr>
              <a:buFont typeface="Wingdings"/>
              <a:buChar char=""/>
              <a:tabLst>
                <a:tab pos="546100" algn="l"/>
                <a:tab pos="546735" algn="l"/>
              </a:tabLst>
            </a:pP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A intuição  e	os “bons	propósitos” dos juízes, é suficiente para assegurar higidez e segurança (estabilidade e confiabilidade) ao ordenamento jurídico?</a:t>
            </a:r>
          </a:p>
          <a:p>
            <a:pPr marL="546100" marR="681355" indent="-533400" algn="just">
              <a:lnSpc>
                <a:spcPct val="100000"/>
              </a:lnSpc>
              <a:spcBef>
                <a:spcPts val="1420"/>
              </a:spcBef>
              <a:buClr>
                <a:srgbClr val="D15A3D"/>
              </a:buClr>
              <a:buFont typeface="Wingdings"/>
              <a:buChar char=""/>
              <a:tabLst>
                <a:tab pos="546100" algn="l"/>
                <a:tab pos="546735" algn="l"/>
              </a:tabLst>
            </a:pPr>
            <a:r>
              <a:rPr lang="pt-BR" sz="1600" dirty="0">
                <a:latin typeface="Segoe UI "/>
                <a:cs typeface="Segoe UI Semibold" panose="020B0702040204020203" pitchFamily="34" charset="0"/>
              </a:rPr>
              <a:t>O art. 20 da nova LINDB, trazido pela Lei nº 13.655/2018, implanta explicitamente a ideia de </a:t>
            </a:r>
            <a:r>
              <a:rPr lang="pt-BR" sz="1600" b="1" dirty="0">
                <a:latin typeface="Segoe UI "/>
                <a:cs typeface="Segoe UI Semibold" panose="020B0702040204020203" pitchFamily="34" charset="0"/>
              </a:rPr>
              <a:t>consequencialismo</a:t>
            </a:r>
            <a:r>
              <a:rPr lang="pt-BR" sz="1600" dirty="0">
                <a:latin typeface="Segoe UI "/>
                <a:cs typeface="Segoe UI Semibold" panose="020B0702040204020203" pitchFamily="34" charset="0"/>
              </a:rPr>
              <a:t> no ordenamento jurídico, impondo uma motivação mais detalhada e qualificada dos atos da Administração Pública em geral, de modo que a mera fundamentação genérica em princípios, sem um conteúdo determinado deve ser afastada, resultando na inadequação da conduta do gestor público, podendo implicar </a:t>
            </a:r>
            <a:r>
              <a:rPr lang="pt-BR" sz="1600">
                <a:latin typeface="Segoe UI "/>
                <a:cs typeface="Segoe UI Semibold" panose="020B0702040204020203" pitchFamily="34" charset="0"/>
              </a:rPr>
              <a:t>na nulidade </a:t>
            </a:r>
            <a:r>
              <a:rPr lang="pt-BR" sz="1600" dirty="0">
                <a:latin typeface="Segoe UI "/>
                <a:cs typeface="Segoe UI Semibold" panose="020B0702040204020203" pitchFamily="34" charset="0"/>
              </a:rPr>
              <a:t>do ato emanado. </a:t>
            </a:r>
          </a:p>
        </p:txBody>
      </p:sp>
      <p:cxnSp>
        <p:nvCxnSpPr>
          <p:cNvPr id="11" name="Conector: Angulado 2">
            <a:extLst>
              <a:ext uri="{FF2B5EF4-FFF2-40B4-BE49-F238E27FC236}">
                <a16:creationId xmlns:a16="http://schemas.microsoft.com/office/drawing/2014/main" id="{64886B1C-FF4B-4C86-BC0C-ECBBB976BFFB}"/>
              </a:ext>
            </a:extLst>
          </p:cNvPr>
          <p:cNvCxnSpPr>
            <a:cxnSpLocks/>
          </p:cNvCxnSpPr>
          <p:nvPr/>
        </p:nvCxnSpPr>
        <p:spPr>
          <a:xfrm>
            <a:off x="646204" y="3727312"/>
            <a:ext cx="534572" cy="3376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object 80">
            <a:extLst>
              <a:ext uri="{FF2B5EF4-FFF2-40B4-BE49-F238E27FC236}">
                <a16:creationId xmlns:a16="http://schemas.microsoft.com/office/drawing/2014/main" id="{F226C1EF-D6C4-4F8B-AB73-870380867F80}"/>
              </a:ext>
            </a:extLst>
          </p:cNvPr>
          <p:cNvSpPr/>
          <p:nvPr/>
        </p:nvSpPr>
        <p:spPr>
          <a:xfrm rot="1244775">
            <a:off x="10194842" y="1657753"/>
            <a:ext cx="1701349" cy="1508194"/>
          </a:xfrm>
          <a:custGeom>
            <a:avLst/>
            <a:gdLst/>
            <a:ahLst/>
            <a:cxnLst/>
            <a:rect l="l" t="t" r="r" b="b"/>
            <a:pathLst>
              <a:path w="1811020" h="1892935">
                <a:moveTo>
                  <a:pt x="864944" y="1369440"/>
                </a:moveTo>
                <a:lnTo>
                  <a:pt x="646683" y="1369440"/>
                </a:lnTo>
                <a:lnTo>
                  <a:pt x="711200" y="1892808"/>
                </a:lnTo>
                <a:lnTo>
                  <a:pt x="864944" y="1369440"/>
                </a:lnTo>
                <a:close/>
              </a:path>
              <a:path w="1811020" h="1892935">
                <a:moveTo>
                  <a:pt x="1169265" y="1308734"/>
                </a:moveTo>
                <a:lnTo>
                  <a:pt x="882776" y="1308734"/>
                </a:lnTo>
                <a:lnTo>
                  <a:pt x="1110360" y="1729613"/>
                </a:lnTo>
                <a:lnTo>
                  <a:pt x="1169265" y="1308734"/>
                </a:lnTo>
                <a:close/>
              </a:path>
              <a:path w="1811020" h="1892935">
                <a:moveTo>
                  <a:pt x="1443469" y="1266825"/>
                </a:moveTo>
                <a:lnTo>
                  <a:pt x="1175130" y="1266825"/>
                </a:lnTo>
                <a:lnTo>
                  <a:pt x="1520952" y="1585721"/>
                </a:lnTo>
                <a:lnTo>
                  <a:pt x="1443469" y="1266825"/>
                </a:lnTo>
                <a:close/>
              </a:path>
              <a:path w="1811020" h="1892935">
                <a:moveTo>
                  <a:pt x="1432422" y="1221358"/>
                </a:moveTo>
                <a:lnTo>
                  <a:pt x="474979" y="1221358"/>
                </a:lnTo>
                <a:lnTo>
                  <a:pt x="399160" y="1543812"/>
                </a:lnTo>
                <a:lnTo>
                  <a:pt x="646683" y="1369440"/>
                </a:lnTo>
                <a:lnTo>
                  <a:pt x="864944" y="1369440"/>
                </a:lnTo>
                <a:lnTo>
                  <a:pt x="882776" y="1308734"/>
                </a:lnTo>
                <a:lnTo>
                  <a:pt x="1169265" y="1308734"/>
                </a:lnTo>
                <a:lnTo>
                  <a:pt x="1175130" y="1266825"/>
                </a:lnTo>
                <a:lnTo>
                  <a:pt x="1443469" y="1266825"/>
                </a:lnTo>
                <a:lnTo>
                  <a:pt x="1432422" y="1221358"/>
                </a:lnTo>
                <a:close/>
              </a:path>
              <a:path w="1811020" h="1892935">
                <a:moveTo>
                  <a:pt x="30987" y="201167"/>
                </a:moveTo>
                <a:lnTo>
                  <a:pt x="387857" y="667512"/>
                </a:lnTo>
                <a:lnTo>
                  <a:pt x="0" y="754888"/>
                </a:lnTo>
                <a:lnTo>
                  <a:pt x="312038" y="1031875"/>
                </a:lnTo>
                <a:lnTo>
                  <a:pt x="11302" y="1278254"/>
                </a:lnTo>
                <a:lnTo>
                  <a:pt x="474979" y="1221358"/>
                </a:lnTo>
                <a:lnTo>
                  <a:pt x="1432422" y="1221358"/>
                </a:lnTo>
                <a:lnTo>
                  <a:pt x="1411224" y="1134109"/>
                </a:lnTo>
                <a:lnTo>
                  <a:pt x="1769155" y="1134109"/>
                </a:lnTo>
                <a:lnTo>
                  <a:pt x="1475866" y="917956"/>
                </a:lnTo>
                <a:lnTo>
                  <a:pt x="1768348" y="713104"/>
                </a:lnTo>
                <a:lnTo>
                  <a:pt x="1399921" y="640969"/>
                </a:lnTo>
                <a:lnTo>
                  <a:pt x="1448871" y="553846"/>
                </a:lnTo>
                <a:lnTo>
                  <a:pt x="612901" y="553846"/>
                </a:lnTo>
                <a:lnTo>
                  <a:pt x="30987" y="201167"/>
                </a:lnTo>
                <a:close/>
              </a:path>
              <a:path w="1811020" h="1892935">
                <a:moveTo>
                  <a:pt x="1769155" y="1134109"/>
                </a:moveTo>
                <a:lnTo>
                  <a:pt x="1411224" y="1134109"/>
                </a:lnTo>
                <a:lnTo>
                  <a:pt x="1810511" y="1164589"/>
                </a:lnTo>
                <a:lnTo>
                  <a:pt x="1769155" y="1134109"/>
                </a:lnTo>
                <a:close/>
              </a:path>
              <a:path w="1811020" h="1892935">
                <a:moveTo>
                  <a:pt x="700024" y="201167"/>
                </a:moveTo>
                <a:lnTo>
                  <a:pt x="612901" y="553846"/>
                </a:lnTo>
                <a:lnTo>
                  <a:pt x="1448871" y="553846"/>
                </a:lnTo>
                <a:lnTo>
                  <a:pt x="1474489" y="508253"/>
                </a:lnTo>
                <a:lnTo>
                  <a:pt x="905255" y="508253"/>
                </a:lnTo>
                <a:lnTo>
                  <a:pt x="700024" y="201167"/>
                </a:lnTo>
                <a:close/>
              </a:path>
              <a:path w="1811020" h="1892935">
                <a:moveTo>
                  <a:pt x="1217295" y="0"/>
                </a:moveTo>
                <a:lnTo>
                  <a:pt x="905255" y="508253"/>
                </a:lnTo>
                <a:lnTo>
                  <a:pt x="1474489" y="508253"/>
                </a:lnTo>
                <a:lnTo>
                  <a:pt x="1497894" y="466597"/>
                </a:lnTo>
                <a:lnTo>
                  <a:pt x="1186433" y="466597"/>
                </a:lnTo>
                <a:lnTo>
                  <a:pt x="1217295" y="0"/>
                </a:lnTo>
                <a:close/>
              </a:path>
              <a:path w="1811020" h="1892935">
                <a:moveTo>
                  <a:pt x="1540636" y="390525"/>
                </a:moveTo>
                <a:lnTo>
                  <a:pt x="1186433" y="466597"/>
                </a:lnTo>
                <a:lnTo>
                  <a:pt x="1497894" y="466597"/>
                </a:lnTo>
                <a:lnTo>
                  <a:pt x="1540636" y="390525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94E0297-37D4-4775-A531-194A307C3073}"/>
              </a:ext>
            </a:extLst>
          </p:cNvPr>
          <p:cNvSpPr/>
          <p:nvPr/>
        </p:nvSpPr>
        <p:spPr>
          <a:xfrm>
            <a:off x="10501077" y="2134851"/>
            <a:ext cx="10888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790" marR="5080" indent="-85725">
              <a:lnSpc>
                <a:spcPct val="100000"/>
              </a:lnSpc>
              <a:spcBef>
                <a:spcPts val="90"/>
              </a:spcBef>
            </a:pPr>
            <a:r>
              <a:rPr lang="pt-BR" sz="1500" b="1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pt-BR" sz="1500" b="1" spc="-3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il</a:t>
            </a:r>
            <a:r>
              <a:rPr lang="pt-BR" sz="15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1500" b="1" spc="-2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pt-BR" sz="1500" b="1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 </a:t>
            </a:r>
            <a:r>
              <a:rPr lang="pt-BR" sz="1500" b="1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atuais</a:t>
            </a:r>
            <a:endParaRPr lang="pt-BR" sz="1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923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08074" y="140676"/>
            <a:ext cx="10747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Referências Bibliográficas</a:t>
            </a:r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94E0297-37D4-4775-A531-194A307C3073}"/>
              </a:ext>
            </a:extLst>
          </p:cNvPr>
          <p:cNvSpPr/>
          <p:nvPr/>
        </p:nvSpPr>
        <p:spPr>
          <a:xfrm>
            <a:off x="10301262" y="3007524"/>
            <a:ext cx="1088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790" marR="5080" indent="-85725">
              <a:lnSpc>
                <a:spcPct val="100000"/>
              </a:lnSpc>
              <a:spcBef>
                <a:spcPts val="90"/>
              </a:spcBef>
            </a:pPr>
            <a:r>
              <a:rPr lang="pt-BR" sz="1600" b="1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pt-BR" sz="1600" b="1" spc="-3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il</a:t>
            </a:r>
            <a:r>
              <a:rPr lang="pt-BR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1600" b="1" spc="-2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pt-BR" sz="1600" b="1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 </a:t>
            </a:r>
            <a:r>
              <a:rPr lang="pt-BR" sz="1600" b="1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atuais</a:t>
            </a:r>
            <a:endParaRPr lang="pt-BR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object 53">
            <a:extLst>
              <a:ext uri="{FF2B5EF4-FFF2-40B4-BE49-F238E27FC236}">
                <a16:creationId xmlns:a16="http://schemas.microsoft.com/office/drawing/2014/main" id="{0F1C1736-657E-4282-83B9-054A77C771D7}"/>
              </a:ext>
            </a:extLst>
          </p:cNvPr>
          <p:cNvSpPr txBox="1"/>
          <p:nvPr/>
        </p:nvSpPr>
        <p:spPr>
          <a:xfrm>
            <a:off x="303783" y="1383889"/>
            <a:ext cx="11556297" cy="43646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pt-BR" sz="17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ALEXY.</a:t>
            </a:r>
            <a:r>
              <a:rPr lang="pt-BR" sz="1700" i="1" spc="-10" dirty="0">
                <a:latin typeface="Segoe UI" panose="020B0502040204020203" pitchFamily="34" charset="0"/>
                <a:cs typeface="Segoe UI" panose="020B0502040204020203" pitchFamily="34" charset="0"/>
              </a:rPr>
              <a:t> Robert.  </a:t>
            </a:r>
            <a:r>
              <a:rPr lang="pt-BR"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Teoria dos Direitos Fundamentais, 5º ed. São Paulo: Malheiros, 2017</a:t>
            </a:r>
            <a:r>
              <a:rPr lang="pt-BR" sz="1700" i="1" spc="-1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9845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pt-BR" sz="1700" b="1" spc="-1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17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MEDAUAR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Odete. </a:t>
            </a:r>
            <a:r>
              <a:rPr sz="1700" i="1" spc="-10" dirty="0">
                <a:latin typeface="Segoe UI" panose="020B0502040204020203" pitchFamily="34" charset="0"/>
                <a:cs typeface="Segoe UI" panose="020B0502040204020203" pitchFamily="34" charset="0"/>
              </a:rPr>
              <a:t>Direito Administrativo Moderno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19ª Ed. São </a:t>
            </a:r>
            <a:r>
              <a:rPr sz="1700" spc="-15" dirty="0">
                <a:latin typeface="Segoe UI" panose="020B0502040204020203" pitchFamily="34" charset="0"/>
                <a:cs typeface="Segoe UI" panose="020B0502040204020203" pitchFamily="34" charset="0"/>
              </a:rPr>
              <a:t>Paulo: </a:t>
            </a:r>
            <a:r>
              <a:rPr sz="1700" spc="-20" dirty="0">
                <a:latin typeface="Segoe UI" panose="020B0502040204020203" pitchFamily="34" charset="0"/>
                <a:cs typeface="Segoe UI" panose="020B0502040204020203" pitchFamily="34" charset="0"/>
              </a:rPr>
              <a:t>Revista 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dos </a:t>
            </a:r>
            <a:r>
              <a:rPr sz="1700" spc="-25" dirty="0">
                <a:latin typeface="Segoe UI" panose="020B0502040204020203" pitchFamily="34" charset="0"/>
                <a:cs typeface="Segoe UI" panose="020B0502040204020203" pitchFamily="34" charset="0"/>
              </a:rPr>
              <a:t>Tribunais,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2015</a:t>
            </a:r>
            <a:endParaRPr lang="pt-BR" sz="17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___________________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sz="1700" i="1" spc="-10" dirty="0">
                <a:latin typeface="Segoe UI" panose="020B0502040204020203" pitchFamily="34" charset="0"/>
                <a:cs typeface="Segoe UI" panose="020B0502040204020203" pitchFamily="34" charset="0"/>
              </a:rPr>
              <a:t>O direito administrativo </a:t>
            </a:r>
            <a:r>
              <a:rPr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em </a:t>
            </a:r>
            <a:r>
              <a:rPr sz="1700" i="1" spc="-10" dirty="0">
                <a:latin typeface="Segoe UI" panose="020B0502040204020203" pitchFamily="34" charset="0"/>
                <a:cs typeface="Segoe UI" panose="020B0502040204020203" pitchFamily="34" charset="0"/>
              </a:rPr>
              <a:t>evolução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2ª 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Ed. São </a:t>
            </a:r>
            <a:r>
              <a:rPr sz="1700" spc="-15" dirty="0">
                <a:latin typeface="Segoe UI" panose="020B0502040204020203" pitchFamily="34" charset="0"/>
                <a:cs typeface="Segoe UI" panose="020B0502040204020203" pitchFamily="34" charset="0"/>
              </a:rPr>
              <a:t>Paulo: </a:t>
            </a:r>
            <a:r>
              <a:rPr sz="1700" spc="-90" dirty="0">
                <a:latin typeface="Segoe UI" panose="020B0502040204020203" pitchFamily="34" charset="0"/>
                <a:cs typeface="Segoe UI" panose="020B0502040204020203" pitchFamily="34" charset="0"/>
              </a:rPr>
              <a:t>RT,</a:t>
            </a:r>
            <a:r>
              <a:rPr sz="1700" spc="2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2003.</a:t>
            </a:r>
            <a:endParaRPr lang="pt-BR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pt-BR" sz="1700" b="1" spc="-1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17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OLIVEIRA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sz="1700" spc="-15" dirty="0">
                <a:latin typeface="Segoe UI" panose="020B0502040204020203" pitchFamily="34" charset="0"/>
                <a:cs typeface="Segoe UI" panose="020B0502040204020203" pitchFamily="34" charset="0"/>
              </a:rPr>
              <a:t>Gustavo Justino. </a:t>
            </a:r>
            <a:r>
              <a:rPr sz="1700" i="1" spc="-10" dirty="0">
                <a:latin typeface="Segoe UI" panose="020B0502040204020203" pitchFamily="34" charset="0"/>
                <a:cs typeface="Segoe UI" panose="020B0502040204020203" pitchFamily="34" charset="0"/>
              </a:rPr>
              <a:t>Direito administrativo democrático.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1ª 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Ed. </a:t>
            </a:r>
            <a:r>
              <a:rPr sz="1700" spc="-15" dirty="0">
                <a:latin typeface="Segoe UI" panose="020B0502040204020203" pitchFamily="34" charset="0"/>
                <a:cs typeface="Segoe UI" panose="020B0502040204020203" pitchFamily="34" charset="0"/>
              </a:rPr>
              <a:t>Belo 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Horizonte: Fórum,</a:t>
            </a:r>
            <a:r>
              <a:rPr sz="1700" spc="4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2010</a:t>
            </a: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9845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pt-BR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_____________________________; </a:t>
            </a:r>
            <a:r>
              <a:rPr lang="pt-BR" sz="17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VARESCHINI</a:t>
            </a: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Julieta Mendes Lopes. </a:t>
            </a:r>
            <a:r>
              <a:rPr lang="pt-BR"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 Pública brasileira e </a:t>
            </a:r>
            <a:r>
              <a:rPr lang="pt-BR" sz="1700" i="1" spc="-10" dirty="0">
                <a:latin typeface="Segoe UI" panose="020B0502040204020203" pitchFamily="34" charset="0"/>
                <a:cs typeface="Segoe UI" panose="020B0502040204020203" pitchFamily="34" charset="0"/>
              </a:rPr>
              <a:t>os 20 </a:t>
            </a:r>
            <a:r>
              <a:rPr lang="pt-BR"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anos </a:t>
            </a:r>
            <a:r>
              <a:rPr lang="pt-BR" sz="1700" i="1" spc="-10" dirty="0">
                <a:latin typeface="Segoe UI" panose="020B0502040204020203" pitchFamily="34" charset="0"/>
                <a:cs typeface="Segoe UI" panose="020B0502040204020203" pitchFamily="34" charset="0"/>
              </a:rPr>
              <a:t>da Constituição  de </a:t>
            </a:r>
            <a:r>
              <a:rPr lang="pt-BR"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1988: </a:t>
            </a:r>
            <a:r>
              <a:rPr lang="pt-BR" sz="1700" i="1" spc="-10" dirty="0">
                <a:latin typeface="Segoe UI" panose="020B0502040204020203" pitchFamily="34" charset="0"/>
                <a:cs typeface="Segoe UI" panose="020B0502040204020203" pitchFamily="34" charset="0"/>
              </a:rPr>
              <a:t>momento de predomínio das sujeições </a:t>
            </a:r>
            <a:r>
              <a:rPr lang="pt-BR"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constitucionais </a:t>
            </a:r>
            <a:r>
              <a:rPr lang="pt-BR" sz="1700" i="1" spc="0" dirty="0">
                <a:latin typeface="Segoe UI" panose="020B0502040204020203" pitchFamily="34" charset="0"/>
                <a:cs typeface="Segoe UI" panose="020B0502040204020203" pitchFamily="34" charset="0"/>
              </a:rPr>
              <a:t>em </a:t>
            </a:r>
            <a:r>
              <a:rPr lang="pt-BR" sz="1700" i="1" spc="-10" dirty="0">
                <a:latin typeface="Segoe UI" panose="020B0502040204020203" pitchFamily="34" charset="0"/>
                <a:cs typeface="Segoe UI" panose="020B0502040204020203" pitchFamily="34" charset="0"/>
              </a:rPr>
              <a:t>face do </a:t>
            </a:r>
            <a:r>
              <a:rPr lang="pt-BR"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lang="pt-BR" sz="1700" i="1" spc="-10" dirty="0">
                <a:latin typeface="Segoe UI" panose="020B0502040204020203" pitchFamily="34" charset="0"/>
                <a:cs typeface="Segoe UI" panose="020B0502040204020203" pitchFamily="34" charset="0"/>
              </a:rPr>
              <a:t>fundamental </a:t>
            </a:r>
            <a:r>
              <a:rPr lang="pt-BR"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à </a:t>
            </a:r>
            <a:r>
              <a:rPr lang="pt-BR" sz="1700" i="1" spc="-10" dirty="0">
                <a:latin typeface="Segoe UI" panose="020B0502040204020203" pitchFamily="34" charset="0"/>
                <a:cs typeface="Segoe UI" panose="020B0502040204020203" pitchFamily="34" charset="0"/>
              </a:rPr>
              <a:t>boa </a:t>
            </a:r>
            <a:r>
              <a:rPr lang="pt-BR"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 pública.  </a:t>
            </a:r>
            <a:r>
              <a:rPr lang="pt-BR"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Fórum </a:t>
            </a:r>
            <a:r>
              <a:rPr lang="pt-BR" sz="1700" spc="-20" dirty="0">
                <a:latin typeface="Segoe UI" panose="020B0502040204020203" pitchFamily="34" charset="0"/>
                <a:cs typeface="Segoe UI" panose="020B0502040204020203" pitchFamily="34" charset="0"/>
              </a:rPr>
              <a:t>Administrativo, </a:t>
            </a: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ano 9, nº 95. </a:t>
            </a:r>
            <a:r>
              <a:rPr lang="pt-BR" sz="1700" spc="-15" dirty="0">
                <a:latin typeface="Segoe UI" panose="020B0502040204020203" pitchFamily="34" charset="0"/>
                <a:cs typeface="Segoe UI" panose="020B0502040204020203" pitchFamily="34" charset="0"/>
              </a:rPr>
              <a:t>Belo </a:t>
            </a:r>
            <a:r>
              <a:rPr lang="pt-BR"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Horizonte: Fórum,</a:t>
            </a:r>
            <a:r>
              <a:rPr lang="pt-BR" sz="1700" spc="-1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2009.</a:t>
            </a:r>
            <a:endParaRPr lang="pt-BR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pt-BR" sz="1700" b="1" spc="-1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17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OLIVEIRA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sz="1700" spc="-15" dirty="0">
                <a:latin typeface="Segoe UI" panose="020B0502040204020203" pitchFamily="34" charset="0"/>
                <a:cs typeface="Segoe UI" panose="020B0502040204020203" pitchFamily="34" charset="0"/>
              </a:rPr>
              <a:t>Rafael Carvalho Rezende. </a:t>
            </a:r>
            <a:r>
              <a:rPr sz="1700" i="1" spc="-10" dirty="0">
                <a:latin typeface="Segoe UI" panose="020B0502040204020203" pitchFamily="34" charset="0"/>
                <a:cs typeface="Segoe UI" panose="020B0502040204020203" pitchFamily="34" charset="0"/>
              </a:rPr>
              <a:t>Curso de direito administrativo. 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5ª.Ed. </a:t>
            </a:r>
            <a:r>
              <a:rPr sz="1700" spc="-20" dirty="0">
                <a:latin typeface="Segoe UI" panose="020B0502040204020203" pitchFamily="34" charset="0"/>
                <a:cs typeface="Segoe UI" panose="020B0502040204020203" pitchFamily="34" charset="0"/>
              </a:rPr>
              <a:t>Rio 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de Janeiro: </a:t>
            </a:r>
            <a:r>
              <a:rPr sz="1700" spc="-15" dirty="0">
                <a:latin typeface="Segoe UI" panose="020B0502040204020203" pitchFamily="34" charset="0"/>
                <a:cs typeface="Segoe UI" panose="020B0502040204020203" pitchFamily="34" charset="0"/>
              </a:rPr>
              <a:t>Forense,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2017.</a:t>
            </a:r>
            <a:endParaRPr lang="pt-BR" sz="17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pt-BR" sz="1700" b="1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17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ROCHA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, Carmen </a:t>
            </a:r>
            <a:r>
              <a:rPr sz="1700" spc="-15" dirty="0">
                <a:latin typeface="Segoe UI" panose="020B0502040204020203" pitchFamily="34" charset="0"/>
                <a:cs typeface="Segoe UI" panose="020B0502040204020203" pitchFamily="34" charset="0"/>
              </a:rPr>
              <a:t>Lúcia 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Antunes. </a:t>
            </a:r>
            <a:r>
              <a:rPr sz="1700" i="1" spc="-10" dirty="0">
                <a:latin typeface="Segoe UI" panose="020B0502040204020203" pitchFamily="34" charset="0"/>
                <a:cs typeface="Segoe UI" panose="020B0502040204020203" pitchFamily="34" charset="0"/>
              </a:rPr>
              <a:t>Princípios constitucionais da Administração pública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sz="1700" spc="-15" dirty="0">
                <a:latin typeface="Segoe UI" panose="020B0502040204020203" pitchFamily="34" charset="0"/>
                <a:cs typeface="Segoe UI" panose="020B0502040204020203" pitchFamily="34" charset="0"/>
              </a:rPr>
              <a:t>Belo 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Horizonte: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Del </a:t>
            </a:r>
            <a:r>
              <a:rPr sz="1700" spc="-50" dirty="0">
                <a:latin typeface="Segoe UI" panose="020B0502040204020203" pitchFamily="34" charset="0"/>
                <a:cs typeface="Segoe UI" panose="020B0502040204020203" pitchFamily="34" charset="0"/>
              </a:rPr>
              <a:t>Rey,</a:t>
            </a:r>
            <a:r>
              <a:rPr lang="pt-BR" sz="1700" spc="-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1994.  </a:t>
            </a:r>
            <a:endParaRPr lang="pt-BR" sz="1700" spc="-1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pt-BR" sz="1700" b="1" spc="-1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17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SUNDFELD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, Carlos Ari. </a:t>
            </a:r>
            <a:r>
              <a:rPr sz="1700" i="1" spc="-10" dirty="0">
                <a:latin typeface="Segoe UI" panose="020B0502040204020203" pitchFamily="34" charset="0"/>
                <a:cs typeface="Segoe UI" panose="020B0502040204020203" pitchFamily="34" charset="0"/>
              </a:rPr>
              <a:t>Direito administrativo para céticos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. São </a:t>
            </a:r>
            <a:r>
              <a:rPr sz="1700" spc="-15" dirty="0">
                <a:latin typeface="Segoe UI" panose="020B0502040204020203" pitchFamily="34" charset="0"/>
                <a:cs typeface="Segoe UI" panose="020B0502040204020203" pitchFamily="34" charset="0"/>
              </a:rPr>
              <a:t>Paulo: Malheiros,</a:t>
            </a:r>
            <a:r>
              <a:rPr sz="1700" spc="4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2014.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85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4486" y="1116583"/>
            <a:ext cx="156527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spc="-5" dirty="0">
                <a:solidFill>
                  <a:srgbClr val="2C2D2C"/>
                </a:solidFill>
                <a:latin typeface="Verdana"/>
                <a:cs typeface="Verdana"/>
              </a:rPr>
              <a:t>Administração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067" y="1116583"/>
            <a:ext cx="5406390" cy="546688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marR="1699260" indent="-457200">
              <a:lnSpc>
                <a:spcPct val="100000"/>
              </a:lnSpc>
              <a:spcBef>
                <a:spcPts val="110"/>
              </a:spcBef>
              <a:buClr>
                <a:srgbClr val="D15A3D"/>
              </a:buClr>
              <a:buAutoNum type="arabicPeriod"/>
              <a:tabLst>
                <a:tab pos="469265" algn="l"/>
                <a:tab pos="469900" algn="l"/>
                <a:tab pos="1677035" algn="l"/>
                <a:tab pos="3442335" algn="l"/>
              </a:tabLst>
            </a:pPr>
            <a:r>
              <a:rPr sz="1500" b="1" spc="0" dirty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sz="15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500" b="1" spc="0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500" b="1" dirty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1500" b="1" spc="-20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1500" b="1" spc="0" dirty="0">
                <a:latin typeface="Segoe UI" panose="020B0502040204020203" pitchFamily="34" charset="0"/>
                <a:cs typeface="Segoe UI" panose="020B0502040204020203" pitchFamily="34" charset="0"/>
              </a:rPr>
              <a:t>í</a:t>
            </a:r>
            <a:r>
              <a:rPr sz="1500" b="1" spc="-20" dirty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sz="1500" b="1" spc="0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5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500" b="1" spc="0"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1500" b="1" dirty="0">
                <a:latin typeface="Segoe UI" panose="020B0502040204020203" pitchFamily="34" charset="0"/>
                <a:cs typeface="Segoe UI" panose="020B0502040204020203" pitchFamily="34" charset="0"/>
              </a:rPr>
              <a:t>	c</a:t>
            </a:r>
            <a:r>
              <a:rPr sz="1500" b="1" spc="-30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500" b="1" dirty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15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1500" b="1" spc="-15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1500" b="1" spc="0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500" b="1" spc="-15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1500" b="1" dirty="0">
                <a:latin typeface="Segoe UI" panose="020B0502040204020203" pitchFamily="34" charset="0"/>
                <a:cs typeface="Segoe UI" panose="020B0502040204020203" pitchFamily="34" charset="0"/>
              </a:rPr>
              <a:t>uc</a:t>
            </a:r>
            <a:r>
              <a:rPr sz="1500" b="1" spc="-15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500" b="1" spc="-25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500" b="1" dirty="0">
                <a:latin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sz="1500" b="1" spc="-15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500" b="1" spc="0"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1500" b="1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sz="1500" b="1" spc="-25" dirty="0">
                <a:latin typeface="Segoe UI" panose="020B0502040204020203" pitchFamily="34" charset="0"/>
                <a:cs typeface="Segoe UI" panose="020B0502040204020203" pitchFamily="34" charset="0"/>
              </a:rPr>
              <a:t>da  </a:t>
            </a:r>
            <a:r>
              <a:rPr sz="1500" b="1" spc="0" dirty="0">
                <a:latin typeface="Segoe UI" panose="020B0502040204020203" pitchFamily="34" charset="0"/>
                <a:cs typeface="Segoe UI" panose="020B0502040204020203" pitchFamily="34" charset="0"/>
              </a:rPr>
              <a:t>Pública na Carta de</a:t>
            </a:r>
            <a:r>
              <a:rPr sz="1500" b="1" spc="-1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b="1" spc="0" dirty="0">
                <a:latin typeface="Segoe UI" panose="020B0502040204020203" pitchFamily="34" charset="0"/>
                <a:cs typeface="Segoe UI" panose="020B0502040204020203" pitchFamily="34" charset="0"/>
              </a:rPr>
              <a:t>1988</a:t>
            </a:r>
            <a:endParaRPr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buClr>
                <a:srgbClr val="D15A3D"/>
              </a:buClr>
              <a:buFont typeface="Verdana"/>
              <a:buAutoNum type="arabicPeriod"/>
            </a:pP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40715" marR="5080" lvl="1" indent="-399415">
              <a:lnSpc>
                <a:spcPts val="1610"/>
              </a:lnSpc>
              <a:spcBef>
                <a:spcPts val="5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640715" algn="l"/>
                <a:tab pos="641350" algn="l"/>
              </a:tabLst>
            </a:pPr>
            <a:r>
              <a:rPr sz="1500" spc="-10" dirty="0">
                <a:latin typeface="Segoe UI" panose="020B0502040204020203" pitchFamily="34" charset="0"/>
                <a:cs typeface="Segoe UI" panose="020B0502040204020203" pitchFamily="34" charset="0"/>
              </a:rPr>
              <a:t>Relevância </a:t>
            </a:r>
            <a:r>
              <a:rPr sz="1500" spc="0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1500" spc="-5" dirty="0">
                <a:latin typeface="Segoe UI" panose="020B0502040204020203" pitchFamily="34" charset="0"/>
                <a:cs typeface="Segoe UI" panose="020B0502040204020203" pitchFamily="34" charset="0"/>
              </a:rPr>
              <a:t>importância </a:t>
            </a:r>
            <a:r>
              <a:rPr sz="1500" spc="-10" dirty="0">
                <a:latin typeface="Segoe UI" panose="020B0502040204020203" pitchFamily="34" charset="0"/>
                <a:cs typeface="Segoe UI" panose="020B0502040204020203" pitchFamily="34" charset="0"/>
              </a:rPr>
              <a:t>para </a:t>
            </a:r>
            <a:r>
              <a:rPr sz="1500" spc="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sz="1500" spc="-5" dirty="0">
                <a:latin typeface="Segoe UI" panose="020B0502040204020203" pitchFamily="34" charset="0"/>
                <a:cs typeface="Segoe UI" panose="020B0502040204020203" pitchFamily="34" charset="0"/>
              </a:rPr>
              <a:t>caracterização  </a:t>
            </a:r>
            <a:r>
              <a:rPr sz="1500" dirty="0"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sz="1500" spc="0" dirty="0">
                <a:latin typeface="Segoe UI" panose="020B0502040204020203" pitchFamily="34" charset="0"/>
                <a:cs typeface="Segoe UI" panose="020B0502040204020203" pitchFamily="34" charset="0"/>
              </a:rPr>
              <a:t>regime</a:t>
            </a:r>
            <a:r>
              <a:rPr sz="1500" spc="-7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spc="-5" dirty="0">
                <a:latin typeface="Segoe UI" panose="020B0502040204020203" pitchFamily="34" charset="0"/>
                <a:cs typeface="Segoe UI" panose="020B0502040204020203" pitchFamily="34" charset="0"/>
              </a:rPr>
              <a:t>jurídico-administrativo</a:t>
            </a:r>
            <a:endParaRPr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40715" lvl="1" indent="-399415">
              <a:lnSpc>
                <a:spcPct val="100000"/>
              </a:lnSpc>
              <a:spcBef>
                <a:spcPts val="1415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640715" algn="l"/>
                <a:tab pos="641350" algn="l"/>
              </a:tabLst>
            </a:pPr>
            <a:r>
              <a:rPr sz="1500" spc="0" dirty="0">
                <a:latin typeface="Segoe UI" panose="020B0502040204020203" pitchFamily="34" charset="0"/>
                <a:cs typeface="Segoe UI" panose="020B0502040204020203" pitchFamily="34" charset="0"/>
              </a:rPr>
              <a:t>Noções</a:t>
            </a:r>
            <a:r>
              <a:rPr sz="1500" spc="-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dirty="0">
                <a:latin typeface="Segoe UI" panose="020B0502040204020203" pitchFamily="34" charset="0"/>
                <a:cs typeface="Segoe UI" panose="020B0502040204020203" pitchFamily="34" charset="0"/>
              </a:rPr>
              <a:t>gerais</a:t>
            </a:r>
          </a:p>
          <a:p>
            <a:pPr marL="469900" indent="-457200">
              <a:lnSpc>
                <a:spcPct val="100000"/>
              </a:lnSpc>
              <a:spcBef>
                <a:spcPts val="1445"/>
              </a:spcBef>
              <a:buClr>
                <a:srgbClr val="D15A3D"/>
              </a:buClr>
              <a:buFont typeface="+mj-lt"/>
              <a:buAutoNum type="arabicPeriod" startAt="2"/>
              <a:tabLst>
                <a:tab pos="469265" algn="l"/>
                <a:tab pos="469900" algn="l"/>
              </a:tabLst>
            </a:pPr>
            <a:r>
              <a:rPr lang="pt-BR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Princípios Constitucionais da Administração Pública e Deveres Fundamentais</a:t>
            </a: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28650" indent="-355600">
              <a:lnSpc>
                <a:spcPct val="100000"/>
              </a:lnSpc>
              <a:spcBef>
                <a:spcPts val="1445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Reflexões</a:t>
            </a:r>
          </a:p>
          <a:p>
            <a:pPr marL="469900" indent="-457200">
              <a:lnSpc>
                <a:spcPct val="100000"/>
              </a:lnSpc>
              <a:spcBef>
                <a:spcPts val="1445"/>
              </a:spcBef>
              <a:buClr>
                <a:srgbClr val="D15A3D"/>
              </a:buClr>
              <a:buFont typeface="+mj-lt"/>
              <a:buAutoNum type="arabicPeriod" startAt="3"/>
              <a:tabLst>
                <a:tab pos="469265" algn="l"/>
                <a:tab pos="469900" algn="l"/>
              </a:tabLst>
            </a:pPr>
            <a:r>
              <a:rPr sz="15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Princípio</a:t>
            </a:r>
            <a:r>
              <a:rPr sz="15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b="1" spc="0" dirty="0">
                <a:latin typeface="Segoe UI" panose="020B0502040204020203" pitchFamily="34" charset="0"/>
                <a:cs typeface="Segoe UI" panose="020B0502040204020203" pitchFamily="34" charset="0"/>
              </a:rPr>
              <a:t>da</a:t>
            </a:r>
            <a:r>
              <a:rPr sz="1500" b="1" spc="-9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b="1" dirty="0">
                <a:latin typeface="Segoe UI" panose="020B0502040204020203" pitchFamily="34" charset="0"/>
                <a:cs typeface="Segoe UI" panose="020B0502040204020203" pitchFamily="34" charset="0"/>
              </a:rPr>
              <a:t>Legalidade</a:t>
            </a:r>
            <a:endParaRPr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40715" lvl="1" indent="-399415">
              <a:lnSpc>
                <a:spcPct val="100000"/>
              </a:lnSpc>
              <a:spcBef>
                <a:spcPts val="144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640715" algn="l"/>
                <a:tab pos="641350" algn="l"/>
              </a:tabLst>
            </a:pPr>
            <a:r>
              <a:rPr sz="1500" spc="0" dirty="0">
                <a:latin typeface="Segoe UI" panose="020B0502040204020203" pitchFamily="34" charset="0"/>
                <a:cs typeface="Segoe UI" panose="020B0502040204020203" pitchFamily="34" charset="0"/>
              </a:rPr>
              <a:t>Sentidos </a:t>
            </a:r>
            <a:r>
              <a:rPr sz="1500" dirty="0">
                <a:latin typeface="Segoe UI" panose="020B0502040204020203" pitchFamily="34" charset="0"/>
                <a:cs typeface="Segoe UI" panose="020B0502040204020203" pitchFamily="34" charset="0"/>
              </a:rPr>
              <a:t>de legalidade</a:t>
            </a:r>
            <a:r>
              <a:rPr sz="1500" spc="-17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administrativa</a:t>
            </a:r>
            <a:endParaRPr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40715" lvl="1" indent="-399415">
              <a:lnSpc>
                <a:spcPct val="100000"/>
              </a:lnSpc>
              <a:spcBef>
                <a:spcPts val="144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640715" algn="l"/>
                <a:tab pos="641350" algn="l"/>
              </a:tabLst>
            </a:pPr>
            <a:r>
              <a:rPr sz="1500" dirty="0">
                <a:latin typeface="Segoe UI" panose="020B0502040204020203" pitchFamily="34" charset="0"/>
                <a:cs typeface="Segoe UI" panose="020B0502040204020203" pitchFamily="34" charset="0"/>
              </a:rPr>
              <a:t>Legalidade </a:t>
            </a:r>
            <a:r>
              <a:rPr sz="1500" spc="0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500" spc="-10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spc="0" dirty="0">
                <a:latin typeface="Segoe UI" panose="020B0502040204020203" pitchFamily="34" charset="0"/>
                <a:cs typeface="Segoe UI" panose="020B0502040204020203" pitchFamily="34" charset="0"/>
              </a:rPr>
              <a:t>juridicidade</a:t>
            </a:r>
            <a:endParaRPr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40715" lvl="1" indent="-399415">
              <a:lnSpc>
                <a:spcPct val="100000"/>
              </a:lnSpc>
              <a:spcBef>
                <a:spcPts val="144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641350" algn="l"/>
              </a:tabLst>
            </a:pPr>
            <a:r>
              <a:rPr sz="1500" dirty="0">
                <a:latin typeface="Segoe UI" panose="020B0502040204020203" pitchFamily="34" charset="0"/>
                <a:cs typeface="Segoe UI" panose="020B0502040204020203" pitchFamily="34" charset="0"/>
              </a:rPr>
              <a:t>Legalidade </a:t>
            </a:r>
            <a:r>
              <a:rPr sz="1500" spc="0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500" spc="-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dirty="0">
                <a:latin typeface="Segoe UI" panose="020B0502040204020203" pitchFamily="34" charset="0"/>
                <a:cs typeface="Segoe UI" panose="020B0502040204020203" pitchFamily="34" charset="0"/>
              </a:rPr>
              <a:t>finalidade</a:t>
            </a:r>
          </a:p>
          <a:p>
            <a:pPr marL="469900" indent="-457200">
              <a:lnSpc>
                <a:spcPct val="100000"/>
              </a:lnSpc>
              <a:spcBef>
                <a:spcPts val="1435"/>
              </a:spcBef>
              <a:buClr>
                <a:srgbClr val="D15A3D"/>
              </a:buClr>
              <a:buAutoNum type="arabicPeriod" startAt="3"/>
              <a:tabLst>
                <a:tab pos="469265" algn="l"/>
                <a:tab pos="469900" algn="l"/>
              </a:tabLst>
            </a:pPr>
            <a:r>
              <a:rPr sz="1500" b="1" dirty="0">
                <a:latin typeface="Segoe UI" panose="020B0502040204020203" pitchFamily="34" charset="0"/>
                <a:cs typeface="Segoe UI" panose="020B0502040204020203" pitchFamily="34" charset="0"/>
              </a:rPr>
              <a:t>Princípio </a:t>
            </a:r>
            <a:r>
              <a:rPr sz="1500" b="1" spc="0" dirty="0">
                <a:latin typeface="Segoe UI" panose="020B0502040204020203" pitchFamily="34" charset="0"/>
                <a:cs typeface="Segoe UI" panose="020B0502040204020203" pitchFamily="34" charset="0"/>
              </a:rPr>
              <a:t>da</a:t>
            </a:r>
            <a:r>
              <a:rPr sz="1500" b="1" spc="-9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Impessoalidade</a:t>
            </a:r>
            <a:endParaRPr lang="pt-BR" sz="1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1435"/>
              </a:spcBef>
              <a:buClr>
                <a:srgbClr val="D15A3D"/>
              </a:buClr>
              <a:buAutoNum type="arabicPeriod" startAt="3"/>
              <a:tabLst>
                <a:tab pos="469265" algn="l"/>
                <a:tab pos="469900" algn="l"/>
              </a:tabLst>
            </a:pPr>
            <a:endParaRPr lang="pt-BR" sz="1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1435"/>
              </a:spcBef>
              <a:buClr>
                <a:srgbClr val="D15A3D"/>
              </a:buClr>
              <a:buAutoNum type="arabicPeriod" startAt="2"/>
              <a:tabLst>
                <a:tab pos="469265" algn="l"/>
                <a:tab pos="469900" algn="l"/>
              </a:tabLst>
            </a:pPr>
            <a:endParaRPr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4864" y="1107186"/>
            <a:ext cx="5358130" cy="564641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"/>
              </a:spcBef>
              <a:buClr>
                <a:srgbClr val="D15A3D"/>
              </a:buClr>
              <a:buFont typeface="+mj-lt"/>
              <a:buAutoNum type="arabicPeriod" startAt="5"/>
              <a:tabLst>
                <a:tab pos="281305" algn="l"/>
              </a:tabLst>
            </a:pPr>
            <a:r>
              <a:rPr lang="pt-BR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Princípio da</a:t>
            </a:r>
            <a:r>
              <a:rPr lang="pt-BR" sz="1500" b="1" spc="-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Publicidade</a:t>
            </a: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lvl="1" indent="-457200">
              <a:lnSpc>
                <a:spcPct val="100000"/>
              </a:lnSpc>
              <a:spcBef>
                <a:spcPts val="127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698500" algn="l"/>
                <a:tab pos="699135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A publicidade como condição de</a:t>
            </a:r>
            <a:r>
              <a:rPr lang="pt-BR" sz="1500" spc="-17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eficácia</a:t>
            </a:r>
          </a:p>
          <a:p>
            <a:pPr marL="742950" lvl="1" indent="-285750">
              <a:lnSpc>
                <a:spcPct val="100000"/>
              </a:lnSpc>
              <a:spcBef>
                <a:spcPts val="15"/>
              </a:spcBef>
              <a:buClr>
                <a:srgbClr val="D15A3D"/>
              </a:buClr>
              <a:buFont typeface="Arial" panose="020B0604020202020204" pitchFamily="34" charset="0"/>
              <a:buChar char="•"/>
            </a:pPr>
            <a:endParaRPr lang="pt-BR" sz="15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lvl="1" indent="-457200">
              <a:lnSpc>
                <a:spcPct val="100000"/>
              </a:lnSpc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698500" algn="l"/>
                <a:tab pos="699135" algn="l"/>
              </a:tabLst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A Lei </a:t>
            </a:r>
            <a:r>
              <a:rPr lang="pt-BR" sz="1500" spc="-5" dirty="0">
                <a:latin typeface="Segoe UI" panose="020B0502040204020203" pitchFamily="34" charset="0"/>
                <a:cs typeface="Segoe UI" panose="020B0502040204020203" pitchFamily="34" charset="0"/>
              </a:rPr>
              <a:t>federal </a:t>
            </a: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nº</a:t>
            </a:r>
            <a:r>
              <a:rPr lang="pt-BR" sz="1500" spc="-13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12.527/2011</a:t>
            </a:r>
          </a:p>
          <a:p>
            <a:pPr marL="280670" indent="-267970">
              <a:lnSpc>
                <a:spcPct val="100000"/>
              </a:lnSpc>
              <a:spcBef>
                <a:spcPts val="1250"/>
              </a:spcBef>
              <a:buClr>
                <a:srgbClr val="D15A3D"/>
              </a:buClr>
              <a:buAutoNum type="arabicPeriod" startAt="5"/>
              <a:tabLst>
                <a:tab pos="281305" algn="l"/>
              </a:tabLst>
            </a:pPr>
            <a:r>
              <a:rPr sz="15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Princípio</a:t>
            </a:r>
            <a:r>
              <a:rPr sz="15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b="1" spc="0" dirty="0">
                <a:latin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sz="1500" b="1" dirty="0">
                <a:latin typeface="Segoe UI" panose="020B0502040204020203" pitchFamily="34" charset="0"/>
                <a:cs typeface="Segoe UI" panose="020B0502040204020203" pitchFamily="34" charset="0"/>
              </a:rPr>
              <a:t>Moralidade</a:t>
            </a:r>
            <a:r>
              <a:rPr sz="1500" b="1" spc="-17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b="1" dirty="0">
                <a:latin typeface="Segoe UI" panose="020B0502040204020203" pitchFamily="34" charset="0"/>
                <a:cs typeface="Segoe UI" panose="020B0502040204020203" pitchFamily="34" charset="0"/>
              </a:rPr>
              <a:t>Administrativa</a:t>
            </a:r>
            <a:endParaRPr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15A3D"/>
              </a:buClr>
              <a:buFont typeface="Verdana"/>
              <a:buAutoNum type="arabicPeriod" startAt="5"/>
            </a:pPr>
            <a:endParaRPr sz="15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40715" marR="5080" lvl="1" indent="-399415">
              <a:lnSpc>
                <a:spcPct val="100000"/>
              </a:lnSpc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640715" algn="l"/>
                <a:tab pos="641350" algn="l"/>
                <a:tab pos="1009015" algn="l"/>
                <a:tab pos="2378075" algn="l"/>
                <a:tab pos="2951480" algn="l"/>
                <a:tab pos="3942079" algn="l"/>
                <a:tab pos="4411980" algn="l"/>
                <a:tab pos="5113020" algn="l"/>
              </a:tabLst>
            </a:pPr>
            <a:r>
              <a:rPr sz="1500" spc="0" dirty="0">
                <a:latin typeface="Segoe UI" panose="020B0502040204020203" pitchFamily="34" charset="0"/>
                <a:cs typeface="Segoe UI" panose="020B0502040204020203" pitchFamily="34" charset="0"/>
              </a:rPr>
              <a:t>A	</a:t>
            </a:r>
            <a:r>
              <a:rPr sz="1500" spc="10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500" spc="-5" dirty="0">
                <a:latin typeface="Segoe UI" panose="020B0502040204020203" pitchFamily="34" charset="0"/>
                <a:cs typeface="Segoe UI" panose="020B0502040204020203" pitchFamily="34" charset="0"/>
              </a:rPr>
              <a:t>mp</a:t>
            </a:r>
            <a:r>
              <a:rPr sz="1500" spc="-30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500" spc="0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500" spc="-20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1500" spc="0" dirty="0">
                <a:latin typeface="Segoe UI" panose="020B0502040204020203" pitchFamily="34" charset="0"/>
                <a:cs typeface="Segoe UI" panose="020B0502040204020203" pitchFamily="34" charset="0"/>
              </a:rPr>
              <a:t>â</a:t>
            </a:r>
            <a:r>
              <a:rPr sz="1500" spc="5" dirty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1500" spc="-15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1500" spc="-5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500" spc="0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5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sz="1500" spc="-5" dirty="0">
                <a:latin typeface="Segoe UI" panose="020B0502040204020203" pitchFamily="34" charset="0"/>
                <a:cs typeface="Segoe UI" panose="020B0502040204020203" pitchFamily="34" charset="0"/>
              </a:rPr>
              <a:t>do</a:t>
            </a:r>
            <a:r>
              <a:rPr sz="1500" spc="0"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1500" dirty="0">
                <a:latin typeface="Segoe UI" panose="020B0502040204020203" pitchFamily="34" charset="0"/>
                <a:cs typeface="Segoe UI" panose="020B0502040204020203" pitchFamily="34" charset="0"/>
              </a:rPr>
              <a:t>	Có</a:t>
            </a:r>
            <a:r>
              <a:rPr sz="1500" spc="-25" dirty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1500" spc="10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500" dirty="0">
                <a:latin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sz="1500" spc="-5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500" spc="0"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15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sz="1500" spc="-5" dirty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1500" spc="0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500" dirty="0">
                <a:latin typeface="Segoe UI" panose="020B0502040204020203" pitchFamily="34" charset="0"/>
                <a:cs typeface="Segoe UI" panose="020B0502040204020203" pitchFamily="34" charset="0"/>
              </a:rPr>
              <a:t>	É</a:t>
            </a:r>
            <a:r>
              <a:rPr sz="1500" spc="-20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1500" spc="10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500" spc="-15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1500" spc="0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5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sz="1500" spc="-20" dirty="0">
                <a:latin typeface="Segoe UI" panose="020B0502040204020203" pitchFamily="34" charset="0"/>
                <a:cs typeface="Segoe UI" panose="020B0502040204020203" pitchFamily="34" charset="0"/>
              </a:rPr>
              <a:t>na  </a:t>
            </a:r>
            <a:r>
              <a:rPr sz="1500" dirty="0">
                <a:latin typeface="Segoe UI" panose="020B0502040204020203" pitchFamily="34" charset="0"/>
                <a:cs typeface="Segoe UI" panose="020B0502040204020203" pitchFamily="34" charset="0"/>
              </a:rPr>
              <a:t>Administração</a:t>
            </a:r>
            <a:r>
              <a:rPr sz="1500" spc="-8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spc="0" dirty="0">
                <a:latin typeface="Segoe UI" panose="020B0502040204020203" pitchFamily="34" charset="0"/>
                <a:cs typeface="Segoe UI" panose="020B0502040204020203" pitchFamily="34" charset="0"/>
              </a:rPr>
              <a:t>Pública</a:t>
            </a:r>
            <a:endParaRPr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40715" lvl="1" indent="-399415">
              <a:lnSpc>
                <a:spcPct val="100000"/>
              </a:lnSpc>
              <a:spcBef>
                <a:spcPts val="144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640715" algn="l"/>
                <a:tab pos="641350" algn="l"/>
              </a:tabLst>
            </a:pPr>
            <a:r>
              <a:rPr sz="1500" spc="0" dirty="0">
                <a:latin typeface="Segoe UI" panose="020B0502040204020203" pitchFamily="34" charset="0"/>
                <a:cs typeface="Segoe UI" panose="020B0502040204020203" pitchFamily="34" charset="0"/>
              </a:rPr>
              <a:t>O desvio </a:t>
            </a:r>
            <a:r>
              <a:rPr sz="1500" dirty="0">
                <a:latin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sz="1500" spc="-9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spc="0" dirty="0">
                <a:latin typeface="Segoe UI" panose="020B0502040204020203" pitchFamily="34" charset="0"/>
                <a:cs typeface="Segoe UI" panose="020B0502040204020203" pitchFamily="34" charset="0"/>
              </a:rPr>
              <a:t>finalidade</a:t>
            </a:r>
            <a:endParaRPr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40715" lvl="1" indent="-399415">
              <a:lnSpc>
                <a:spcPct val="100000"/>
              </a:lnSpc>
              <a:spcBef>
                <a:spcPts val="144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641350" algn="l"/>
              </a:tabLst>
            </a:pPr>
            <a:r>
              <a:rPr sz="1500" dirty="0">
                <a:latin typeface="Segoe UI" panose="020B0502040204020203" pitchFamily="34" charset="0"/>
                <a:cs typeface="Segoe UI" panose="020B0502040204020203" pitchFamily="34" charset="0"/>
              </a:rPr>
              <a:t>Moralidade </a:t>
            </a:r>
            <a:r>
              <a:rPr sz="1500" spc="0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1500" dirty="0">
                <a:latin typeface="Segoe UI" panose="020B0502040204020203" pitchFamily="34" charset="0"/>
                <a:cs typeface="Segoe UI" panose="020B0502040204020203" pitchFamily="34" charset="0"/>
              </a:rPr>
              <a:t>probidade</a:t>
            </a:r>
            <a:r>
              <a:rPr sz="1500" spc="-1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administrativa</a:t>
            </a:r>
            <a:endParaRPr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0670" indent="-267970">
              <a:lnSpc>
                <a:spcPct val="100000"/>
              </a:lnSpc>
              <a:spcBef>
                <a:spcPts val="1275"/>
              </a:spcBef>
              <a:buClr>
                <a:srgbClr val="D15A3D"/>
              </a:buClr>
              <a:buAutoNum type="arabicPeriod" startAt="5"/>
              <a:tabLst>
                <a:tab pos="281305" algn="l"/>
              </a:tabLst>
            </a:pPr>
            <a:r>
              <a:rPr sz="1500" b="1" dirty="0">
                <a:latin typeface="Segoe UI" panose="020B0502040204020203" pitchFamily="34" charset="0"/>
                <a:cs typeface="Segoe UI" panose="020B0502040204020203" pitchFamily="34" charset="0"/>
              </a:rPr>
              <a:t>Princípio </a:t>
            </a:r>
            <a:r>
              <a:rPr sz="1500" b="1" spc="0" dirty="0">
                <a:latin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sz="1500" b="1" dirty="0">
                <a:latin typeface="Segoe UI" panose="020B0502040204020203" pitchFamily="34" charset="0"/>
                <a:cs typeface="Segoe UI" panose="020B0502040204020203" pitchFamily="34" charset="0"/>
              </a:rPr>
              <a:t>Eficiência</a:t>
            </a:r>
            <a:r>
              <a:rPr sz="1500" b="1" spc="-17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b="1" dirty="0">
                <a:latin typeface="Segoe UI" panose="020B0502040204020203" pitchFamily="34" charset="0"/>
                <a:cs typeface="Segoe UI" panose="020B0502040204020203" pitchFamily="34" charset="0"/>
              </a:rPr>
              <a:t>Administrativa</a:t>
            </a:r>
            <a:endParaRPr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32155" lvl="1" indent="-399415">
              <a:lnSpc>
                <a:spcPct val="100000"/>
              </a:lnSpc>
              <a:spcBef>
                <a:spcPts val="1245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732155" algn="l"/>
                <a:tab pos="732790" algn="l"/>
              </a:tabLst>
            </a:pPr>
            <a:r>
              <a:rPr sz="1500" dirty="0">
                <a:latin typeface="Segoe UI" panose="020B0502040204020203" pitchFamily="34" charset="0"/>
                <a:cs typeface="Segoe UI" panose="020B0502040204020203" pitchFamily="34" charset="0"/>
              </a:rPr>
              <a:t>Legalidade </a:t>
            </a:r>
            <a:r>
              <a:rPr sz="1500" spc="0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500" spc="-10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spc="0" dirty="0">
                <a:latin typeface="Segoe UI" panose="020B0502040204020203" pitchFamily="34" charset="0"/>
                <a:cs typeface="Segoe UI" panose="020B0502040204020203" pitchFamily="34" charset="0"/>
              </a:rPr>
              <a:t>eficiência</a:t>
            </a:r>
            <a:endParaRPr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0670" indent="-267970">
              <a:lnSpc>
                <a:spcPct val="100000"/>
              </a:lnSpc>
              <a:spcBef>
                <a:spcPts val="1270"/>
              </a:spcBef>
              <a:buClr>
                <a:srgbClr val="D15A3D"/>
              </a:buClr>
              <a:buAutoNum type="arabicPeriod" startAt="5"/>
              <a:tabLst>
                <a:tab pos="281305" algn="l"/>
              </a:tabLst>
            </a:pPr>
            <a:r>
              <a:rPr sz="1500" b="1" dirty="0">
                <a:latin typeface="Segoe UI" panose="020B0502040204020203" pitchFamily="34" charset="0"/>
                <a:cs typeface="Segoe UI" panose="020B0502040204020203" pitchFamily="34" charset="0"/>
              </a:rPr>
              <a:t>Outros</a:t>
            </a:r>
            <a:r>
              <a:rPr sz="1500" b="1" spc="-7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Princípios</a:t>
            </a:r>
            <a:endParaRPr lang="pt-BR" sz="1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  <a:buClr>
                <a:srgbClr val="D15A3D"/>
              </a:buClr>
              <a:tabLst>
                <a:tab pos="281305" algn="l"/>
              </a:tabLst>
            </a:pPr>
            <a:endParaRPr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73050" indent="-260350">
              <a:lnSpc>
                <a:spcPts val="1705"/>
              </a:lnSpc>
              <a:buClr>
                <a:srgbClr val="D15A3D"/>
              </a:buClr>
              <a:buFont typeface="+mj-lt"/>
              <a:buAutoNum type="arabicPeriod" startAt="9"/>
              <a:tabLst>
                <a:tab pos="177800" algn="l"/>
                <a:tab pos="273050" algn="l"/>
                <a:tab pos="1666875" algn="l"/>
                <a:tab pos="3451225" algn="l"/>
                <a:tab pos="3852863" algn="l"/>
              </a:tabLst>
            </a:pPr>
            <a:r>
              <a:rPr sz="15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Crítica</a:t>
            </a:r>
            <a:r>
              <a:rPr sz="1500" b="1" spc="-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contemporânea</a:t>
            </a:r>
            <a:endParaRPr lang="pt-BR" sz="1500" b="1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ts val="1705"/>
              </a:lnSpc>
              <a:buClr>
                <a:srgbClr val="D15A3D"/>
              </a:buClr>
              <a:tabLst>
                <a:tab pos="469265" algn="l"/>
                <a:tab pos="469900" algn="l"/>
                <a:tab pos="1667510" algn="l"/>
                <a:tab pos="3451225" algn="l"/>
                <a:tab pos="3853815" algn="l"/>
              </a:tabLst>
            </a:pPr>
            <a:endParaRPr lang="pt-BR" sz="1500" b="1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ts val="1705"/>
              </a:lnSpc>
              <a:buClr>
                <a:srgbClr val="D15A3D"/>
              </a:buClr>
              <a:tabLst>
                <a:tab pos="469265" algn="l"/>
                <a:tab pos="469900" algn="l"/>
                <a:tab pos="1667510" algn="l"/>
                <a:tab pos="3451225" algn="l"/>
                <a:tab pos="3853815" algn="l"/>
              </a:tabLst>
            </a:pPr>
            <a:r>
              <a:rPr lang="pt-BR" sz="1500" spc="-5" dirty="0">
                <a:latin typeface="Segoe UI" panose="020B0502040204020203" pitchFamily="34" charset="0"/>
                <a:cs typeface="Segoe UI" panose="020B0502040204020203" pitchFamily="34" charset="0"/>
              </a:rPr>
              <a:t>Crítica contemporânea </a:t>
            </a:r>
            <a:r>
              <a:rPr lang="pt-BR" sz="1500" spc="-10" dirty="0">
                <a:latin typeface="Segoe UI" panose="020B0502040204020203" pitchFamily="34" charset="0"/>
                <a:cs typeface="Segoe UI" panose="020B0502040204020203" pitchFamily="34" charset="0"/>
              </a:rPr>
              <a:t>(revalorização </a:t>
            </a:r>
            <a:r>
              <a:rPr lang="pt-BR" sz="1500" spc="-5" dirty="0">
                <a:latin typeface="Segoe UI" panose="020B0502040204020203" pitchFamily="34" charset="0"/>
                <a:cs typeface="Segoe UI" panose="020B0502040204020203" pitchFamily="34" charset="0"/>
              </a:rPr>
              <a:t>das</a:t>
            </a:r>
            <a:r>
              <a:rPr lang="pt-BR" sz="1500" spc="32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spc="-15" dirty="0">
                <a:latin typeface="Segoe UI" panose="020B0502040204020203" pitchFamily="34" charset="0"/>
                <a:cs typeface="Segoe UI" panose="020B0502040204020203" pitchFamily="34" charset="0"/>
              </a:rPr>
              <a:t>regras </a:t>
            </a: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jurídicas)</a:t>
            </a:r>
          </a:p>
          <a:p>
            <a:pPr marL="280670" indent="-267970">
              <a:lnSpc>
                <a:spcPct val="100000"/>
              </a:lnSpc>
              <a:spcBef>
                <a:spcPts val="1245"/>
              </a:spcBef>
              <a:buClr>
                <a:srgbClr val="D15A3D"/>
              </a:buClr>
              <a:buAutoNum type="arabicPeriod" startAt="5"/>
              <a:tabLst>
                <a:tab pos="281305" algn="l"/>
              </a:tabLst>
            </a:pPr>
            <a:endParaRPr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3067" y="338709"/>
            <a:ext cx="3726179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i="0" spc="-10" dirty="0">
                <a:solidFill>
                  <a:schemeClr val="tx1"/>
                </a:solidFill>
                <a:latin typeface="Verdana"/>
                <a:cs typeface="Verdana"/>
              </a:rPr>
              <a:t>Sumário de</a:t>
            </a:r>
            <a:r>
              <a:rPr sz="3200" i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t-BR" sz="3200" i="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3200" i="0" spc="-1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ula</a:t>
            </a:r>
            <a:endParaRPr sz="3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37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Princípios Constitucionais da Administração Pública na Carta de 1988</a:t>
            </a:r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09C5B119-5FD8-4EB3-87AA-D379088AEEEC}"/>
              </a:ext>
            </a:extLst>
          </p:cNvPr>
          <p:cNvSpPr/>
          <p:nvPr/>
        </p:nvSpPr>
        <p:spPr>
          <a:xfrm>
            <a:off x="563879" y="1359877"/>
            <a:ext cx="11064241" cy="18405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99800"/>
              </a:lnSpc>
            </a:pPr>
            <a:r>
              <a:rPr lang="pt-BR" b="1" u="sng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Art. 37, caput, da Constituição Federal de 1988:</a:t>
            </a:r>
            <a:r>
              <a:rPr lang="pt-BR" u="sng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  <a:p>
            <a:pPr marL="12700" marR="5080" algn="just">
              <a:lnSpc>
                <a:spcPct val="99800"/>
              </a:lnSpc>
            </a:pPr>
            <a:endParaRPr lang="pt-BR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just">
              <a:lnSpc>
                <a:spcPct val="99800"/>
              </a:lnSpc>
            </a:pP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administração pública direta e indireta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qualquer dos Poderes da União, dos  Estados, do Distrito Federal e dos Municípios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obedecerá aos princípios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 legalidade,  impessoalidade, moralidade, publicidade e eficiência e, também, ao seguinte (...).”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97144" y="3415837"/>
            <a:ext cx="10955508" cy="7458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“Os princípios são considerados normas jurídicas, ao lado das regras, e  podem ser invocados para controlar a juridicidade da atuação do  Estado. (P. 33)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97144" y="4281516"/>
            <a:ext cx="10955508" cy="777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ct val="100000"/>
              </a:lnSpc>
            </a:pP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Condensam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valores fundamentais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 ordem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jurídica. Irradiam-se sobre todo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sistema jurídico, garantindo-lhe </a:t>
            </a:r>
            <a:r>
              <a:rPr lang="pt-BR" b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harmonia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b="1" spc="-2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coerência</a:t>
            </a:r>
            <a:r>
              <a:rPr lang="pt-BR" spc="-2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.”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(OLIVEIRA, 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2017,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p.</a:t>
            </a:r>
            <a:r>
              <a:rPr lang="pt-BR" spc="-2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59)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32A32A8-2E66-4E71-8CDD-006BA85BD8A7}"/>
              </a:ext>
            </a:extLst>
          </p:cNvPr>
          <p:cNvSpPr/>
          <p:nvPr/>
        </p:nvSpPr>
        <p:spPr>
          <a:xfrm>
            <a:off x="639347" y="5223535"/>
            <a:ext cx="10913305" cy="12265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“No direito administrativo, os princípios se revestem de grande importância. Por ser um direito  de elaboração recente e não codificado, os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princípios auxiliam a compreensão e  consolidação de seus institutos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 (MEDAUAR, 2015, p. 148).</a:t>
            </a:r>
          </a:p>
        </p:txBody>
      </p:sp>
    </p:spTree>
    <p:extLst>
      <p:ext uri="{BB962C8B-B14F-4D97-AF65-F5344CB8AC3E}">
        <p14:creationId xmlns:p14="http://schemas.microsoft.com/office/powerpoint/2010/main" val="5996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Princípios Constitucionais da Administração Pública na Carta de 1988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3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Relevância para a caracterização do regime jurídico-administrativo</a:t>
            </a:r>
          </a:p>
        </p:txBody>
      </p:sp>
      <p:sp>
        <p:nvSpPr>
          <p:cNvPr id="4" name="Arredondar Retângulo em um Canto Diagonal 3"/>
          <p:cNvSpPr/>
          <p:nvPr/>
        </p:nvSpPr>
        <p:spPr>
          <a:xfrm>
            <a:off x="1019908" y="1828163"/>
            <a:ext cx="2846362" cy="1406770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0A06FE5-E8F1-4129-A5B6-B938A1111A65}"/>
              </a:ext>
            </a:extLst>
          </p:cNvPr>
          <p:cNvSpPr txBox="1"/>
          <p:nvPr/>
        </p:nvSpPr>
        <p:spPr>
          <a:xfrm>
            <a:off x="1019906" y="2165646"/>
            <a:ext cx="28463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NEOCONSTITUCIONALISMO</a:t>
            </a:r>
            <a:endParaRPr lang="pt-BR" sz="15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sz="15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1500" spc="-5" dirty="0">
                <a:latin typeface="Segoe UI" panose="020B0502040204020203" pitchFamily="34" charset="0"/>
                <a:cs typeface="Segoe UI" panose="020B0502040204020203" pitchFamily="34" charset="0"/>
              </a:rPr>
              <a:t>Normatividade primária dos princípios constitucionais</a:t>
            </a: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dirty="0"/>
          </a:p>
        </p:txBody>
      </p:sp>
      <p:sp>
        <p:nvSpPr>
          <p:cNvPr id="21" name="Arredondar Retângulo em um Canto Diagonal 20"/>
          <p:cNvSpPr/>
          <p:nvPr/>
        </p:nvSpPr>
        <p:spPr>
          <a:xfrm>
            <a:off x="4469817" y="1828163"/>
            <a:ext cx="2846362" cy="1406770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Arredondar Retângulo em um Canto Diagonal 21"/>
          <p:cNvSpPr/>
          <p:nvPr/>
        </p:nvSpPr>
        <p:spPr>
          <a:xfrm>
            <a:off x="7990449" y="1828163"/>
            <a:ext cx="2846362" cy="1406770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6781ACB-2789-46E4-AB8E-04502E24A852}"/>
              </a:ext>
            </a:extLst>
          </p:cNvPr>
          <p:cNvSpPr txBox="1"/>
          <p:nvPr/>
        </p:nvSpPr>
        <p:spPr>
          <a:xfrm>
            <a:off x="4560277" y="2409147"/>
            <a:ext cx="27877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Princípios como </a:t>
            </a:r>
            <a:r>
              <a:rPr lang="pt-BR" sz="15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NORMAS JURÍDICAS </a:t>
            </a:r>
            <a:r>
              <a:rPr lang="pt-BR" sz="15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ao lado das regras.</a:t>
            </a: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5A84C58-BB6F-4F87-91DC-06F65552B495}"/>
              </a:ext>
            </a:extLst>
          </p:cNvPr>
          <p:cNvSpPr txBox="1"/>
          <p:nvPr/>
        </p:nvSpPr>
        <p:spPr>
          <a:xfrm>
            <a:off x="7945900" y="2218015"/>
            <a:ext cx="29354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Controle da </a:t>
            </a:r>
            <a:r>
              <a:rPr lang="pt-BR" sz="15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JURIDICIDADE </a:t>
            </a:r>
            <a:r>
              <a:rPr lang="pt-BR" sz="15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 atuação do Estado.</a:t>
            </a:r>
          </a:p>
          <a:p>
            <a:endParaRPr lang="pt-BR" sz="15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1500" spc="-5" dirty="0">
                <a:latin typeface="Segoe UI" panose="020B0502040204020203" pitchFamily="34" charset="0"/>
                <a:cs typeface="Segoe UI" panose="020B0502040204020203" pitchFamily="34" charset="0"/>
              </a:rPr>
              <a:t>Legalidade </a:t>
            </a:r>
            <a:r>
              <a:rPr lang="pt-BR" sz="1500" spc="-5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pt-BR" sz="1500" spc="-5" dirty="0">
                <a:latin typeface="Segoe UI" panose="020B0502040204020203" pitchFamily="34" charset="0"/>
                <a:cs typeface="Segoe UI" panose="020B0502040204020203" pitchFamily="34" charset="0"/>
              </a:rPr>
              <a:t> Sentido Amplo</a:t>
            </a: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550985" y="3465529"/>
            <a:ext cx="10747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Noções Gerais sobre Princípios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64234" y="3949511"/>
            <a:ext cx="563176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Enunciados </a:t>
            </a: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amplos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vagos</a:t>
            </a:r>
            <a:r>
              <a:rPr lang="pt-BR"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1600" spc="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abertos</a:t>
            </a:r>
            <a:endParaRPr lang="pt-BR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Incorporam determinados valores, compreendidos como fundamentais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em</a:t>
            </a:r>
            <a:r>
              <a:rPr lang="pt-BR" sz="1600" spc="40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dado</a:t>
            </a: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algn="just">
              <a:lnSpc>
                <a:spcPct val="100000"/>
              </a:lnSpc>
            </a:pPr>
            <a:r>
              <a:rPr lang="pt-BR"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momento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histórico </a:t>
            </a:r>
            <a:r>
              <a:rPr lang="pt-BR"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da</a:t>
            </a:r>
            <a:r>
              <a:rPr lang="pt-BR" sz="1600" spc="8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sociedade;</a:t>
            </a: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</a:pP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Incidem sempre </a:t>
            </a:r>
            <a:r>
              <a:rPr lang="pt-BR"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caso </a:t>
            </a:r>
            <a:r>
              <a:rPr lang="pt-BR"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concreto </a:t>
            </a:r>
            <a:r>
              <a:rPr lang="pt-BR" sz="1600" dirty="0">
                <a:latin typeface="Wingdings"/>
                <a:cs typeface="Wingdings"/>
              </a:rPr>
              <a:t>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determinação concreta do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alcance</a:t>
            </a: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  <a:buClr>
                <a:srgbClr val="D15A3D"/>
              </a:buClr>
              <a:buFont typeface="Wingdings"/>
              <a:buChar char=""/>
            </a:pP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Podem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ser </a:t>
            </a:r>
            <a:r>
              <a:rPr lang="pt-BR"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conjugados ou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afastados </a:t>
            </a:r>
            <a:r>
              <a:rPr lang="pt-BR" sz="1600" dirty="0">
                <a:latin typeface="Wingdings"/>
                <a:cs typeface="Wingdings"/>
              </a:rPr>
              <a:t>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exercício </a:t>
            </a:r>
            <a:r>
              <a:rPr lang="pt-BR"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lang="pt-BR" sz="1600" spc="-9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ponderação</a:t>
            </a: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6307014" y="4319799"/>
            <a:ext cx="563176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Servem </a:t>
            </a:r>
            <a:r>
              <a:rPr lang="pt-BR"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de parâmetros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às regras jurídicas: fontes</a:t>
            </a:r>
            <a:r>
              <a:rPr lang="pt-BR" sz="1600" spc="16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interpretativas</a:t>
            </a: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  <a:buClr>
                <a:srgbClr val="D15A3D"/>
              </a:buClr>
              <a:buFont typeface="Wingdings"/>
              <a:buChar char=""/>
            </a:pP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Podem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ser “positivados” </a:t>
            </a:r>
            <a:r>
              <a:rPr lang="pt-BR"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no</a:t>
            </a:r>
            <a:r>
              <a:rPr lang="pt-BR" sz="1600" spc="5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ordenamento</a:t>
            </a: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  <a:buClr>
                <a:srgbClr val="D15A3D"/>
              </a:buClr>
              <a:buFont typeface="Wingdings"/>
              <a:buChar char=""/>
            </a:pP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Podem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ser </a:t>
            </a:r>
            <a:r>
              <a:rPr lang="pt-BR"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princípios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expressos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implícitos: </a:t>
            </a:r>
            <a:r>
              <a:rPr lang="pt-BR"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ambos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têm </a:t>
            </a: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igual</a:t>
            </a:r>
            <a:r>
              <a:rPr lang="pt-BR" sz="1600" spc="17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importância</a:t>
            </a: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5134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02: Princípios Constitucionais da Administração Pública e Deveres Fundamentais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Reflexões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object 75">
            <a:extLst>
              <a:ext uri="{FF2B5EF4-FFF2-40B4-BE49-F238E27FC236}">
                <a16:creationId xmlns:a16="http://schemas.microsoft.com/office/drawing/2014/main" id="{BB44F1B6-0CB6-4BE4-BDD8-10B71DB9499A}"/>
              </a:ext>
            </a:extLst>
          </p:cNvPr>
          <p:cNvSpPr txBox="1"/>
          <p:nvPr/>
        </p:nvSpPr>
        <p:spPr>
          <a:xfrm>
            <a:off x="453831" y="1740885"/>
            <a:ext cx="11148361" cy="485902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45"/>
              </a:spcBef>
            </a:pPr>
            <a:endParaRPr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52450" indent="-539750" algn="just">
              <a:lnSpc>
                <a:spcPct val="100000"/>
              </a:lnSpc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551815" algn="l"/>
                <a:tab pos="553085" algn="l"/>
              </a:tabLst>
            </a:pPr>
            <a:r>
              <a:rPr sz="1500" b="1" dirty="0"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sz="15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na pós-modernidade</a:t>
            </a:r>
            <a:endParaRPr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  <a:buClr>
                <a:srgbClr val="D15A3D"/>
              </a:buClr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  <a:buClr>
                <a:srgbClr val="D15A3D"/>
              </a:buClr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Aproximação do sistema romano-germânico e da </a:t>
            </a:r>
            <a:r>
              <a:rPr lang="pt-BR" sz="1500" i="1" dirty="0">
                <a:latin typeface="Segoe UI" panose="020B0502040204020203" pitchFamily="34" charset="0"/>
                <a:cs typeface="Segoe UI" panose="020B0502040204020203" pitchFamily="34" charset="0"/>
              </a:rPr>
              <a:t>common </a:t>
            </a:r>
            <a:r>
              <a:rPr lang="pt-BR" sz="15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law</a:t>
            </a:r>
            <a:r>
              <a:rPr lang="pt-BR" sz="1500" i="1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15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sz="1500"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legalidade</a:t>
            </a:r>
            <a:r>
              <a:rPr sz="15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dirty="0">
                <a:latin typeface="Segoe UI" panose="020B0502040204020203" pitchFamily="34" charset="0"/>
                <a:cs typeface="Segoe UI" panose="020B0502040204020203" pitchFamily="34" charset="0"/>
              </a:rPr>
              <a:t>à </a:t>
            </a:r>
            <a:r>
              <a:rPr sz="1500"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juridicidade</a:t>
            </a:r>
            <a:r>
              <a:rPr sz="15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dirty="0">
                <a:latin typeface="Wingdings"/>
                <a:cs typeface="Wingdings"/>
              </a:rPr>
              <a:t></a:t>
            </a:r>
            <a:r>
              <a:rPr sz="15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interpretação</a:t>
            </a:r>
            <a:r>
              <a:rPr sz="15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dirty="0">
                <a:latin typeface="Wingdings"/>
                <a:cs typeface="Wingdings"/>
              </a:rPr>
              <a:t></a:t>
            </a:r>
            <a:r>
              <a:rPr sz="15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ponderação</a:t>
            </a:r>
            <a:r>
              <a:rPr sz="15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dirty="0">
                <a:latin typeface="Wingdings"/>
                <a:cs typeface="Wingdings"/>
              </a:rPr>
              <a:t> </a:t>
            </a:r>
            <a:r>
              <a:rPr sz="15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papel</a:t>
            </a:r>
            <a:r>
              <a:rPr sz="15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dirty="0">
                <a:latin typeface="Segoe UI" panose="020B0502040204020203" pitchFamily="34" charset="0"/>
                <a:cs typeface="Segoe UI" panose="020B0502040204020203" pitchFamily="34" charset="0"/>
              </a:rPr>
              <a:t>dos</a:t>
            </a:r>
            <a:r>
              <a:rPr sz="1500" spc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dirty="0" err="1">
                <a:latin typeface="Segoe UI" panose="020B0502040204020203" pitchFamily="34" charset="0"/>
                <a:cs typeface="Segoe UI" panose="020B0502040204020203" pitchFamily="34" charset="0"/>
              </a:rPr>
              <a:t>princípios</a:t>
            </a: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35"/>
              </a:spcBef>
              <a:buClr>
                <a:srgbClr val="D15A3D"/>
              </a:buClr>
            </a:pPr>
            <a:endParaRPr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lnSpc>
                <a:spcPct val="100000"/>
              </a:lnSpc>
              <a:buClr>
                <a:srgbClr val="DE3B2A"/>
              </a:buClr>
              <a:buFont typeface="Wingdings" panose="05000000000000000000" pitchFamily="2" charset="2"/>
              <a:buChar char="Ø"/>
            </a:pPr>
            <a:r>
              <a:rPr lang="pt-BR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A importância dos princípios</a:t>
            </a:r>
          </a:p>
          <a:p>
            <a:pPr marL="342900" indent="-342900" algn="just">
              <a:lnSpc>
                <a:spcPct val="100000"/>
              </a:lnSpc>
              <a:buClr>
                <a:srgbClr val="DE3B2A"/>
              </a:buClr>
              <a:buFont typeface="Wingdings" panose="05000000000000000000" pitchFamily="2" charset="2"/>
              <a:buChar char="Ø"/>
            </a:pPr>
            <a:endParaRPr lang="pt-BR" sz="1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lnSpc>
                <a:spcPct val="100000"/>
              </a:lnSpc>
              <a:buClr>
                <a:srgbClr val="DE3B2A"/>
              </a:buClr>
              <a:buFont typeface="Arial" panose="020B0604020202020204" pitchFamily="34" charset="0"/>
              <a:buChar char="•"/>
            </a:pPr>
            <a:r>
              <a:rPr lang="pt-BR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Direito Fundamental à Boa Administração na Comunidade Europeia</a:t>
            </a:r>
          </a:p>
          <a:p>
            <a:pPr>
              <a:buClr>
                <a:srgbClr val="DE3B2A"/>
              </a:buClr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DE3B2A"/>
              </a:buClr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Art. 41 da Carta de Direitos Fundamentais de Nice (2000) e Art. II-101 do Tratado de Lisboa (disciplinado pelo Código Europeu de Boa Conduta Administrativa, de 2001)</a:t>
            </a:r>
          </a:p>
          <a:p>
            <a:pPr>
              <a:buClr>
                <a:srgbClr val="DE3B2A"/>
              </a:buClr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DE3B2A"/>
              </a:buClr>
              <a:buFont typeface="Arial" panose="020B0604020202020204" pitchFamily="34" charset="0"/>
              <a:buChar char="•"/>
            </a:pPr>
            <a:r>
              <a:rPr lang="pt-BR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Conceito da Boa Administração no Direito Brasileiro</a:t>
            </a:r>
          </a:p>
          <a:p>
            <a:pPr algn="just">
              <a:buClr>
                <a:srgbClr val="DE3B2A"/>
              </a:buClr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buClr>
                <a:srgbClr val="DE3B2A"/>
              </a:buClr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Constitucionalização do Direito Administrativo pela Carta de 1988 e </a:t>
            </a:r>
            <a:r>
              <a:rPr lang="pt-BR" sz="1500" dirty="0" err="1">
                <a:latin typeface="Segoe UI" panose="020B0502040204020203" pitchFamily="34" charset="0"/>
                <a:cs typeface="Segoe UI" panose="020B0502040204020203" pitchFamily="34" charset="0"/>
              </a:rPr>
              <a:t>principiologia</a:t>
            </a: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 constitucional da Administração Pública - Art. 37.</a:t>
            </a:r>
          </a:p>
          <a:p>
            <a:pPr algn="just">
              <a:buClr>
                <a:srgbClr val="DE3B2A"/>
              </a:buClr>
            </a:pPr>
            <a:endParaRPr lang="pt-BR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buClr>
                <a:srgbClr val="DE3B2A"/>
              </a:buClr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Administração Pública passa a ser protagonista da efetivação dos direitos fundamentais, com amplo catálogo de deveres explícitos e implícitos .</a:t>
            </a:r>
          </a:p>
          <a:p>
            <a:pPr algn="just">
              <a:lnSpc>
                <a:spcPct val="100000"/>
              </a:lnSpc>
              <a:buClr>
                <a:srgbClr val="DE3B2A"/>
              </a:buClr>
            </a:pPr>
            <a:endParaRPr lang="pt-BR" sz="1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buClr>
                <a:srgbClr val="DE3B2A"/>
              </a:buClr>
            </a:pPr>
            <a:r>
              <a:rPr lang="pt-BR" sz="1500" dirty="0">
                <a:latin typeface="Segoe UI" panose="020B0502040204020203" pitchFamily="34" charset="0"/>
                <a:cs typeface="Segoe UI" panose="020B0502040204020203" pitchFamily="34" charset="0"/>
              </a:rPr>
              <a:t>Democratização da Administração Pública e da Governança Corporativa – deveres constitucionais.</a:t>
            </a:r>
            <a:endParaRPr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97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02: Princípios Constitucionais da Administração Pública e Deveres Fundamentais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Reflexões – Boa Administração</a:t>
            </a:r>
          </a:p>
          <a:p>
            <a:pPr algn="just"/>
            <a:endParaRPr lang="pt-BR" sz="1500" i="1" dirty="0">
              <a:solidFill>
                <a:schemeClr val="accent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F427CF8-0D82-4334-81BE-4ACC4F0B05B0}"/>
              </a:ext>
            </a:extLst>
          </p:cNvPr>
          <p:cNvSpPr/>
          <p:nvPr/>
        </p:nvSpPr>
        <p:spPr>
          <a:xfrm>
            <a:off x="473651" y="4859233"/>
            <a:ext cx="10458205" cy="1382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“Tem-se que o dever último do Poder Público é o da boa administração, entendida esta  como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atuação pautada nos princípios e deveres constitucionais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primando-se, sempre, pela concretização dos direitos fundamentais.” (JUSTINO DE OLIVEIRA, 2009)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D372D21-BD27-4DC7-8D13-BE503C258658}"/>
              </a:ext>
            </a:extLst>
          </p:cNvPr>
          <p:cNvSpPr/>
          <p:nvPr/>
        </p:nvSpPr>
        <p:spPr>
          <a:xfrm>
            <a:off x="1583992" y="2673411"/>
            <a:ext cx="10202265" cy="14074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ct val="100000"/>
              </a:lnSpc>
            </a:pP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relevância dos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princípios no direito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administrativo vem comprovada na atualidade no chamado “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direito administrativo europeu”: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Corte de Justiça da União Europeia vem se valendo de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princípios de direito administrativo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na solução de muitas questões, em especial a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tutela de direitos do cidadão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ante medidas da Administração de Estados integrantes (MEDAUAR, 2015, p.148)</a:t>
            </a:r>
            <a:endParaRPr lang="pt-BR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73652" y="4489901"/>
            <a:ext cx="276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Brasileiro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903153" y="2275542"/>
            <a:ext cx="276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u="sng" spc="-5" dirty="0">
                <a:latin typeface="Segoe UI" panose="020B0502040204020203" pitchFamily="34" charset="0"/>
                <a:cs typeface="Segoe UI" panose="020B0502040204020203" pitchFamily="34" charset="0"/>
              </a:rPr>
              <a:t>Comunidade Europeia</a:t>
            </a:r>
          </a:p>
        </p:txBody>
      </p:sp>
    </p:spTree>
    <p:extLst>
      <p:ext uri="{BB962C8B-B14F-4D97-AF65-F5344CB8AC3E}">
        <p14:creationId xmlns:p14="http://schemas.microsoft.com/office/powerpoint/2010/main" val="3416577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Princípio da Legalidade</a:t>
            </a:r>
          </a:p>
        </p:txBody>
      </p:sp>
      <p:sp>
        <p:nvSpPr>
          <p:cNvPr id="4" name="object 75">
            <a:extLst>
              <a:ext uri="{FF2B5EF4-FFF2-40B4-BE49-F238E27FC236}">
                <a16:creationId xmlns:a16="http://schemas.microsoft.com/office/drawing/2014/main" id="{BB44F1B6-0CB6-4BE4-BDD8-10B71DB9499A}"/>
              </a:ext>
            </a:extLst>
          </p:cNvPr>
          <p:cNvSpPr txBox="1"/>
          <p:nvPr/>
        </p:nvSpPr>
        <p:spPr>
          <a:xfrm>
            <a:off x="194113" y="1237886"/>
            <a:ext cx="5660776" cy="262764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50240" indent="-539115" algn="just">
              <a:lnSpc>
                <a:spcPct val="100000"/>
              </a:lnSpc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650240" algn="l"/>
                <a:tab pos="650875" algn="l"/>
              </a:tabLst>
            </a:pPr>
            <a:r>
              <a:rPr lang="pt-BR" sz="1700" dirty="0">
                <a:latin typeface="Segoe UI" panose="020B0502040204020203" pitchFamily="34" charset="0"/>
                <a:cs typeface="Segoe UI" panose="020B0502040204020203" pitchFamily="34" charset="0"/>
              </a:rPr>
              <a:t>Vinculação da atuação administrativa à Lei</a:t>
            </a:r>
          </a:p>
          <a:p>
            <a:pPr marL="650240" indent="-539115" algn="just">
              <a:lnSpc>
                <a:spcPct val="100000"/>
              </a:lnSpc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650240" algn="l"/>
                <a:tab pos="650875" algn="l"/>
              </a:tabLst>
            </a:pPr>
            <a:endParaRPr lang="pt-BR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50240" indent="-539115" algn="just">
              <a:lnSpc>
                <a:spcPct val="100000"/>
              </a:lnSpc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650240" algn="l"/>
                <a:tab pos="650875" algn="l"/>
              </a:tabLst>
            </a:pPr>
            <a:r>
              <a:rPr lang="pt-BR" sz="1700" dirty="0">
                <a:latin typeface="Segoe UI" panose="020B0502040204020203" pitchFamily="34" charset="0"/>
                <a:cs typeface="Segoe UI" panose="020B0502040204020203" pitchFamily="34" charset="0"/>
              </a:rPr>
              <a:t>Supremacia da Lei sobre atos da Administração Pública</a:t>
            </a:r>
          </a:p>
          <a:p>
            <a:pPr marL="650240" indent="-539115" algn="just">
              <a:lnSpc>
                <a:spcPct val="100000"/>
              </a:lnSpc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650240" algn="l"/>
                <a:tab pos="650875" algn="l"/>
              </a:tabLst>
            </a:pPr>
            <a:endParaRPr lang="pt-BR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50240" indent="-539115" algn="just">
              <a:lnSpc>
                <a:spcPct val="100000"/>
              </a:lnSpc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650240" algn="l"/>
                <a:tab pos="650875" algn="l"/>
              </a:tabLst>
            </a:pPr>
            <a:r>
              <a:rPr lang="pt-BR" sz="1700" dirty="0">
                <a:latin typeface="Segoe UI" panose="020B0502040204020203" pitchFamily="34" charset="0"/>
                <a:cs typeface="Segoe UI" panose="020B0502040204020203" pitchFamily="34" charset="0"/>
              </a:rPr>
              <a:t>Reserva de Lei </a:t>
            </a:r>
            <a:r>
              <a:rPr lang="pt-BR" sz="1700" dirty="0">
                <a:latin typeface="Wingdings"/>
                <a:cs typeface="Wingdings"/>
              </a:rPr>
              <a:t> </a:t>
            </a:r>
            <a:r>
              <a:rPr lang="pt-BR" sz="1700" dirty="0">
                <a:latin typeface="Segoe UI" panose="020B0502040204020203" pitchFamily="34" charset="0"/>
                <a:cs typeface="Segoe UI" panose="020B0502040204020203" pitchFamily="34" charset="0"/>
              </a:rPr>
              <a:t>matérias que devem ser veiculadas somente por lei</a:t>
            </a:r>
          </a:p>
          <a:p>
            <a:pPr marL="650240" indent="-539115" algn="just">
              <a:lnSpc>
                <a:spcPct val="100000"/>
              </a:lnSpc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650240" algn="l"/>
                <a:tab pos="650875" algn="l"/>
              </a:tabLst>
            </a:pPr>
            <a:endParaRPr lang="pt-BR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50240" indent="-539115" algn="just">
              <a:lnSpc>
                <a:spcPct val="100000"/>
              </a:lnSpc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650240" algn="l"/>
                <a:tab pos="650875" algn="l"/>
              </a:tabLst>
            </a:pPr>
            <a:r>
              <a:rPr lang="pt-BR" sz="1700" dirty="0">
                <a:latin typeface="Segoe UI" panose="020B0502040204020203" pitchFamily="34" charset="0"/>
                <a:cs typeface="Segoe UI" panose="020B0502040204020203" pitchFamily="34" charset="0"/>
              </a:rPr>
              <a:t>Vedada a edição de atos administrativos ou normas em contrariedade à Lei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87AC2C1-D797-48E2-9C22-44A9E5F6AE33}"/>
              </a:ext>
            </a:extLst>
          </p:cNvPr>
          <p:cNvSpPr/>
          <p:nvPr/>
        </p:nvSpPr>
        <p:spPr>
          <a:xfrm>
            <a:off x="321965" y="4023028"/>
            <a:ext cx="5405073" cy="23483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99800"/>
              </a:lnSpc>
            </a:pPr>
            <a:r>
              <a:rPr lang="pt-BR" sz="15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 Federal nº 4.717/1965: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pt-BR" sz="15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Art. </a:t>
            </a:r>
            <a:r>
              <a:rPr lang="pt-BR" sz="1500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2º.</a:t>
            </a:r>
            <a:r>
              <a:rPr lang="pt-BR" sz="1500" i="1" spc="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(...)</a:t>
            </a:r>
            <a:endParaRPr lang="pt-BR" sz="15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lang="pt-BR" sz="1500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Parágrafo</a:t>
            </a:r>
            <a:r>
              <a:rPr lang="pt-BR" sz="1500" i="1" spc="33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único:</a:t>
            </a:r>
            <a:r>
              <a:rPr lang="pt-BR" sz="1500" i="1" spc="32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</a:t>
            </a:r>
            <a:r>
              <a:rPr lang="pt-BR" sz="1500" i="1" spc="31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pt-BR" sz="1500" i="1" spc="28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conceituação</a:t>
            </a:r>
            <a:r>
              <a:rPr lang="pt-BR" sz="1500" i="1" spc="33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dos</a:t>
            </a:r>
            <a:r>
              <a:rPr lang="pt-BR" sz="1500" i="1" spc="31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casos</a:t>
            </a:r>
            <a:r>
              <a:rPr lang="pt-BR" sz="1500" i="1" spc="31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lang="pt-BR" sz="1500" i="1" spc="31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nulidade</a:t>
            </a:r>
            <a:r>
              <a:rPr lang="pt-BR" sz="1500" i="1" spc="32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observar-se-ão</a:t>
            </a:r>
            <a:r>
              <a:rPr lang="pt-BR" sz="1500" i="1" spc="32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</a:t>
            </a:r>
            <a:r>
              <a:rPr lang="pt-BR" sz="1500" i="1" spc="32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seguintes</a:t>
            </a:r>
            <a:endParaRPr lang="pt-BR" sz="15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lang="pt-BR" sz="15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normas:</a:t>
            </a:r>
            <a:endParaRPr lang="pt-BR" sz="15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lang="pt-BR" sz="15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(...)</a:t>
            </a:r>
            <a:endParaRPr lang="pt-BR" sz="15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6350" algn="just">
              <a:lnSpc>
                <a:spcPct val="100000"/>
              </a:lnSpc>
            </a:pPr>
            <a:r>
              <a:rPr lang="pt-BR" sz="15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c) A </a:t>
            </a:r>
            <a:r>
              <a:rPr lang="pt-BR" sz="1500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ilegalidade </a:t>
            </a:r>
            <a:r>
              <a:rPr lang="pt-BR" sz="1500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z="15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objeto ocorre </a:t>
            </a:r>
            <a:r>
              <a:rPr lang="pt-BR" sz="1500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quando </a:t>
            </a:r>
            <a:r>
              <a:rPr lang="pt-BR" sz="15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resultado </a:t>
            </a:r>
            <a:r>
              <a:rPr lang="pt-BR" sz="1500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ato importa em </a:t>
            </a:r>
            <a:r>
              <a:rPr lang="pt-BR" sz="1500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violação </a:t>
            </a:r>
            <a:r>
              <a:rPr lang="pt-BR" sz="1500" b="1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500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</a:t>
            </a:r>
            <a:r>
              <a:rPr lang="pt-BR" sz="15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 </a:t>
            </a:r>
            <a:r>
              <a:rPr lang="pt-BR" sz="1500" b="1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regulamento </a:t>
            </a:r>
            <a:r>
              <a:rPr lang="pt-BR" sz="15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 </a:t>
            </a:r>
            <a:r>
              <a:rPr lang="pt-BR" sz="1500" b="1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outro </a:t>
            </a:r>
            <a:r>
              <a:rPr lang="pt-BR" sz="1500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ato </a:t>
            </a:r>
            <a:r>
              <a:rPr lang="pt-BR" sz="1500" b="1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normativo</a:t>
            </a:r>
            <a:r>
              <a:rPr lang="pt-BR" sz="1500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pt-BR" sz="15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(...)”</a:t>
            </a:r>
            <a:endParaRPr lang="pt-BR" sz="1500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bject 69">
            <a:extLst>
              <a:ext uri="{FF2B5EF4-FFF2-40B4-BE49-F238E27FC236}">
                <a16:creationId xmlns:a16="http://schemas.microsoft.com/office/drawing/2014/main" id="{DE537A78-F5BB-48EB-80F6-A6508C69AB09}"/>
              </a:ext>
            </a:extLst>
          </p:cNvPr>
          <p:cNvSpPr txBox="1"/>
          <p:nvPr/>
        </p:nvSpPr>
        <p:spPr>
          <a:xfrm>
            <a:off x="598119" y="6455460"/>
            <a:ext cx="3859529" cy="2449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10" dirty="0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sz="1500" dirty="0">
                <a:latin typeface="Segoe UI" panose="020B0502040204020203" pitchFamily="34" charset="0"/>
                <a:cs typeface="Segoe UI" panose="020B0502040204020203" pitchFamily="34" charset="0"/>
              </a:rPr>
              <a:t>MEDAUAR, </a:t>
            </a:r>
            <a:r>
              <a:rPr sz="1500" spc="0" dirty="0">
                <a:latin typeface="Segoe UI" panose="020B0502040204020203" pitchFamily="34" charset="0"/>
                <a:cs typeface="Segoe UI" panose="020B0502040204020203" pitchFamily="34" charset="0"/>
              </a:rPr>
              <a:t>2015, </a:t>
            </a:r>
            <a:r>
              <a:rPr sz="1500" spc="-5" dirty="0">
                <a:latin typeface="Segoe UI" panose="020B0502040204020203" pitchFamily="34" charset="0"/>
                <a:cs typeface="Segoe UI" panose="020B0502040204020203" pitchFamily="34" charset="0"/>
              </a:rPr>
              <a:t>pp.</a:t>
            </a:r>
            <a:r>
              <a:rPr sz="1500" spc="-10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dirty="0">
                <a:latin typeface="Segoe UI" panose="020B0502040204020203" pitchFamily="34" charset="0"/>
                <a:cs typeface="Segoe UI" panose="020B0502040204020203" pitchFamily="34" charset="0"/>
              </a:rPr>
              <a:t>149-150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4114" y="778242"/>
            <a:ext cx="5415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Sentidos de Legalidade Administrativa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228699" y="750945"/>
            <a:ext cx="5415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Legalidade e Juridicidade</a:t>
            </a:r>
            <a:endParaRPr lang="pt-BR" dirty="0"/>
          </a:p>
        </p:txBody>
      </p:sp>
      <p:sp>
        <p:nvSpPr>
          <p:cNvPr id="11" name="object 75">
            <a:extLst>
              <a:ext uri="{FF2B5EF4-FFF2-40B4-BE49-F238E27FC236}">
                <a16:creationId xmlns:a16="http://schemas.microsoft.com/office/drawing/2014/main" id="{BB44F1B6-0CB6-4BE4-BDD8-10B71DB9499A}"/>
              </a:ext>
            </a:extLst>
          </p:cNvPr>
          <p:cNvSpPr txBox="1"/>
          <p:nvPr/>
        </p:nvSpPr>
        <p:spPr>
          <a:xfrm>
            <a:off x="6228699" y="1237886"/>
            <a:ext cx="5751854" cy="158120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50240" indent="-539115" algn="just">
              <a:lnSpc>
                <a:spcPct val="100000"/>
              </a:lnSpc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650240" algn="l"/>
                <a:tab pos="650875" algn="l"/>
              </a:tabLst>
            </a:pPr>
            <a:r>
              <a:rPr lang="pt-BR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Constitucionalização do Direito Administrativo</a:t>
            </a:r>
          </a:p>
          <a:p>
            <a:pPr marL="650240" indent="-539115" algn="just">
              <a:lnSpc>
                <a:spcPct val="100000"/>
              </a:lnSpc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650240" algn="l"/>
                <a:tab pos="650875" algn="l"/>
              </a:tabLst>
            </a:pPr>
            <a:endParaRPr lang="pt-BR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50240" indent="-539115" algn="just">
              <a:lnSpc>
                <a:spcPct val="100000"/>
              </a:lnSpc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650240" algn="l"/>
                <a:tab pos="650875" algn="l"/>
              </a:tabLst>
            </a:pPr>
            <a:r>
              <a:rPr lang="pt-BR" sz="1700" dirty="0">
                <a:latin typeface="Segoe UI" panose="020B0502040204020203" pitchFamily="34" charset="0"/>
                <a:cs typeface="Segoe UI" panose="020B0502040204020203" pitchFamily="34" charset="0"/>
              </a:rPr>
              <a:t>Crise da concepção do princípio da legalidade</a:t>
            </a:r>
          </a:p>
          <a:p>
            <a:pPr marL="650240" indent="-539115" algn="just">
              <a:lnSpc>
                <a:spcPct val="100000"/>
              </a:lnSpc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650240" algn="l"/>
                <a:tab pos="650875" algn="l"/>
              </a:tabLst>
            </a:pPr>
            <a:endParaRPr lang="pt-BR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50240" indent="-539115" algn="just"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650240" algn="l"/>
                <a:tab pos="650875" algn="l"/>
              </a:tabLst>
            </a:pPr>
            <a:r>
              <a:rPr lang="pt-BR" sz="17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Respeito ao Direito </a:t>
            </a:r>
            <a:r>
              <a:rPr lang="pt-BR" sz="1700" dirty="0">
                <a:latin typeface="Wingdings"/>
                <a:cs typeface="Wingdings"/>
              </a:rPr>
              <a:t> </a:t>
            </a:r>
            <a:r>
              <a:rPr lang="pt-BR" sz="17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Bloco </a:t>
            </a:r>
            <a:r>
              <a:rPr lang="pt-BR" sz="17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lang="pt-BR" sz="1700" b="1" spc="-245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t-BR" sz="17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legalidade</a:t>
            </a:r>
            <a:endParaRPr lang="pt-BR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50240" indent="-539115" algn="just">
              <a:lnSpc>
                <a:spcPct val="100000"/>
              </a:lnSpc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650240" algn="l"/>
                <a:tab pos="650875" algn="l"/>
              </a:tabLst>
            </a:pPr>
            <a:endParaRPr lang="pt-BR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tângulo: Cantos Arredondados 6">
            <a:extLst>
              <a:ext uri="{FF2B5EF4-FFF2-40B4-BE49-F238E27FC236}">
                <a16:creationId xmlns:a16="http://schemas.microsoft.com/office/drawing/2014/main" id="{F87AC2C1-D797-48E2-9C22-44A9E5F6AE33}"/>
              </a:ext>
            </a:extLst>
          </p:cNvPr>
          <p:cNvSpPr/>
          <p:nvPr/>
        </p:nvSpPr>
        <p:spPr>
          <a:xfrm>
            <a:off x="6255995" y="2819089"/>
            <a:ext cx="5697262" cy="12039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99800"/>
              </a:lnSpc>
            </a:pPr>
            <a:r>
              <a:rPr lang="pt-BR" sz="15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 Federal nº 9.784/1999: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pt-BR" sz="15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Art. </a:t>
            </a:r>
            <a:r>
              <a:rPr lang="pt-BR" sz="1500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2º.</a:t>
            </a:r>
            <a:r>
              <a:rPr lang="pt-BR" sz="1500" i="1" spc="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(...)</a:t>
            </a:r>
            <a:endParaRPr lang="pt-BR" sz="15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lang="pt-BR" sz="1500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Parágrafo  único: Nos processos administrativos serão observados, entre outros, os critérios de:</a:t>
            </a:r>
          </a:p>
          <a:p>
            <a:pPr marL="12700" algn="just">
              <a:lnSpc>
                <a:spcPct val="100000"/>
              </a:lnSpc>
            </a:pPr>
            <a:r>
              <a:rPr lang="pt-BR" sz="1500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- atuação conforme a lei </a:t>
            </a:r>
            <a:r>
              <a:rPr lang="pt-BR" sz="1500" b="1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o Direito</a:t>
            </a:r>
            <a:r>
              <a:rPr lang="pt-BR" sz="1500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 (...)”</a:t>
            </a:r>
          </a:p>
        </p:txBody>
      </p:sp>
      <p:sp>
        <p:nvSpPr>
          <p:cNvPr id="13" name="Retângulo: Cantos Arredondados 8">
            <a:extLst>
              <a:ext uri="{FF2B5EF4-FFF2-40B4-BE49-F238E27FC236}">
                <a16:creationId xmlns:a16="http://schemas.microsoft.com/office/drawing/2014/main" id="{892C32FF-02F7-4FB6-83F6-51E2CF89B39E}"/>
              </a:ext>
            </a:extLst>
          </p:cNvPr>
          <p:cNvSpPr/>
          <p:nvPr/>
        </p:nvSpPr>
        <p:spPr>
          <a:xfrm>
            <a:off x="6255994" y="4385808"/>
            <a:ext cx="5863877" cy="21907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ct val="99800"/>
              </a:lnSpc>
            </a:pP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[...] Na atualidade, a Administração Pública está submetida ao </a:t>
            </a:r>
            <a:r>
              <a:rPr lang="pt-BR" sz="15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princípio da legalidade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em sua faceta juridicidade, que impõe, em sua atuação, inclusive na seleção de candidatos para ocupar cargos públicos e, em contrapartida, na anulação do certame, a observância de todo o </a:t>
            </a:r>
            <a:r>
              <a:rPr lang="pt-BR" sz="15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“bloco de legalidade”, constituído pelas regras e princípios gerais de direito implícitos e explícitos em nosso ordenamento jurídico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[...] (</a:t>
            </a:r>
            <a:r>
              <a:rPr lang="pt-BR" sz="15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STF - ARE 1041696-MG, j.27.04.2017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6077803" y="750945"/>
            <a:ext cx="0" cy="594945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89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Princípio da Legalidade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Legalidade e Finalidade</a:t>
            </a:r>
          </a:p>
          <a:p>
            <a:pPr algn="just"/>
            <a:endParaRPr lang="pt-BR" sz="1500" i="1" dirty="0">
              <a:solidFill>
                <a:schemeClr val="accent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object 75">
            <a:extLst>
              <a:ext uri="{FF2B5EF4-FFF2-40B4-BE49-F238E27FC236}">
                <a16:creationId xmlns:a16="http://schemas.microsoft.com/office/drawing/2014/main" id="{BB44F1B6-0CB6-4BE4-BDD8-10B71DB9499A}"/>
              </a:ext>
            </a:extLst>
          </p:cNvPr>
          <p:cNvSpPr txBox="1"/>
          <p:nvPr/>
        </p:nvSpPr>
        <p:spPr>
          <a:xfrm>
            <a:off x="510102" y="1700222"/>
            <a:ext cx="11503707" cy="11195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50240" indent="-539115" algn="just">
              <a:lnSpc>
                <a:spcPct val="100000"/>
              </a:lnSpc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650240" algn="l"/>
                <a:tab pos="6508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	finalidade  da  atuação  administrativa relaciona-se  com  o  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atendimento  ao interesse  público</a:t>
            </a:r>
          </a:p>
          <a:p>
            <a:pPr marL="650240" indent="-539115" algn="just">
              <a:lnSpc>
                <a:spcPct val="100000"/>
              </a:lnSpc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650240" algn="l"/>
                <a:tab pos="650875" algn="l"/>
              </a:tabLst>
            </a:pPr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50240" indent="-539115" algn="just">
              <a:lnSpc>
                <a:spcPct val="100000"/>
              </a:lnSpc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650240" algn="l"/>
                <a:tab pos="6508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No âmbito dos atos administrativos, a finalidade está prevista na norma jurídica (juridicidade)</a:t>
            </a:r>
          </a:p>
          <a:p>
            <a:pPr marL="650240" indent="-539115" algn="just">
              <a:lnSpc>
                <a:spcPct val="100000"/>
              </a:lnSpc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650240" algn="l"/>
                <a:tab pos="650875" algn="l"/>
              </a:tabLst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87AC2C1-D797-48E2-9C22-44A9E5F6AE33}"/>
              </a:ext>
            </a:extLst>
          </p:cNvPr>
          <p:cNvSpPr/>
          <p:nvPr/>
        </p:nvSpPr>
        <p:spPr>
          <a:xfrm>
            <a:off x="510101" y="2819759"/>
            <a:ext cx="11503706" cy="17284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99800"/>
              </a:lnSpc>
            </a:pP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 Federal nº 4.717/1965: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Art. 2º. (...)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Parágrafo único: Para a conceituação dos casos de nulidade observar-se-ão as seguintes normas: (...)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e) O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desvio de finalidade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se verifica quando o agente pratica o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ato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visando a fim diverso daquele  previsto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explícita ou implicitamente,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 regra de competência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(...)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92C32FF-02F7-4FB6-83F6-51E2CF89B39E}"/>
              </a:ext>
            </a:extLst>
          </p:cNvPr>
          <p:cNvSpPr/>
          <p:nvPr/>
        </p:nvSpPr>
        <p:spPr>
          <a:xfrm>
            <a:off x="510101" y="4719679"/>
            <a:ext cx="11503706" cy="18454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ct val="99800"/>
              </a:lnSpc>
            </a:pP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[...] 10.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 presunção de validade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entende-se aqui, pois, a ilação, elementar, precária e relativa, de cada ato da Administração Pública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 conforme e compatível com o direito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Esta presunção não se atém aos aspectos formais dos atos da Administração Pública, devendo ser considerada também quanto aos aspectos material e teleológico do comportamento. Estende-se ela, pois, a todos os elementos do ato da Administração Pública, forma e merecimento,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a todos os elementos que lhe integram a essência como o perfeito atendimento do interesse público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[...] (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STF – RCL 15625-DF, j. 11.11.2014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2864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504496" y="168165"/>
            <a:ext cx="107477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04: Princípio da Impessoalidade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object 53">
            <a:extLst>
              <a:ext uri="{FF2B5EF4-FFF2-40B4-BE49-F238E27FC236}">
                <a16:creationId xmlns:a16="http://schemas.microsoft.com/office/drawing/2014/main" id="{BA3DDD69-C6BE-4E1B-9B4A-175D3DB8F4BD}"/>
              </a:ext>
            </a:extLst>
          </p:cNvPr>
          <p:cNvSpPr txBox="1"/>
          <p:nvPr/>
        </p:nvSpPr>
        <p:spPr>
          <a:xfrm>
            <a:off x="114854" y="1340693"/>
            <a:ext cx="5573428" cy="47371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sz="1700" b="1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sz="1700" b="1" u="sng" spc="-10" dirty="0">
                <a:latin typeface="Segoe UI" panose="020B0502040204020203" pitchFamily="34" charset="0"/>
                <a:cs typeface="Segoe UI" panose="020B0502040204020203" pitchFamily="34" charset="0"/>
              </a:rPr>
              <a:t>diretriz </a:t>
            </a:r>
            <a:r>
              <a:rPr sz="17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sz="17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impessoalidade </a:t>
            </a:r>
            <a:r>
              <a:rPr sz="17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sz="1700" b="1" spc="6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Administração: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CE5A3D"/>
              </a:buClr>
              <a:buFont typeface="Wingdings"/>
              <a:buChar char=""/>
            </a:pP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37540" lvl="1" indent="-287020">
              <a:lnSpc>
                <a:spcPct val="100000"/>
              </a:lnSpc>
              <a:buClr>
                <a:srgbClr val="D15A3D"/>
              </a:buClr>
              <a:buFont typeface="Arial"/>
              <a:buChar char="•"/>
              <a:tabLst>
                <a:tab pos="636905" algn="l"/>
                <a:tab pos="63754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Obstaculizar atuações não voltadas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à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finalidade pública definida 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no</a:t>
            </a:r>
            <a:r>
              <a:rPr sz="1700" spc="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ordenamento.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37540" marR="5080" lvl="1" indent="-287020">
              <a:lnSpc>
                <a:spcPct val="100000"/>
              </a:lnSpc>
              <a:spcBef>
                <a:spcPts val="595"/>
              </a:spcBef>
              <a:buClr>
                <a:srgbClr val="D15A3D"/>
              </a:buClr>
              <a:buFont typeface="Arial"/>
              <a:buChar char="•"/>
              <a:tabLst>
                <a:tab pos="636905" algn="l"/>
                <a:tab pos="637540" algn="l"/>
                <a:tab pos="1616075" algn="l"/>
                <a:tab pos="1917700" algn="l"/>
                <a:tab pos="2481580" algn="l"/>
                <a:tab pos="2923540" algn="l"/>
                <a:tab pos="4140200" algn="l"/>
                <a:tab pos="5938520" algn="l"/>
                <a:tab pos="6609715" algn="l"/>
                <a:tab pos="7994015" algn="l"/>
                <a:tab pos="9490710" algn="l"/>
              </a:tabLst>
            </a:pP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Af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as</a:t>
            </a:r>
            <a:r>
              <a:rPr sz="1700" spc="0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ar	o	</a:t>
            </a:r>
            <a:r>
              <a:rPr sz="1700" spc="-15" dirty="0">
                <a:latin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so	</a:t>
            </a:r>
            <a:r>
              <a:rPr sz="1700" spc="0" dirty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a	</a:t>
            </a:r>
            <a:r>
              <a:rPr sz="1700" spc="0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1700" spc="0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700" spc="-15" dirty="0">
                <a:latin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sz="1700" spc="0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1700" spc="-15" dirty="0">
                <a:latin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sz="1700" spc="-25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a	adm</a:t>
            </a:r>
            <a:r>
              <a:rPr sz="1700" spc="0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700" spc="-15" dirty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1700" spc="0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1700" spc="0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1700" spc="-50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700" spc="0" dirty="0">
                <a:latin typeface="Segoe UI" panose="020B0502040204020203" pitchFamily="34" charset="0"/>
                <a:cs typeface="Segoe UI" panose="020B0502040204020203" pitchFamily="34" charset="0"/>
              </a:rPr>
              <a:t>ti</a:t>
            </a:r>
            <a:r>
              <a:rPr sz="1700" spc="-35" dirty="0">
                <a:latin typeface="Segoe UI" panose="020B0502040204020203" pitchFamily="34" charset="0"/>
                <a:cs typeface="Segoe UI" panose="020B0502040204020203" pitchFamily="34" charset="0"/>
              </a:rPr>
              <a:t>v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a	</a:t>
            </a:r>
            <a:r>
              <a:rPr sz="1700" spc="0" dirty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sz="1700" spc="-25" dirty="0">
                <a:latin typeface="Segoe UI" panose="020B0502040204020203" pitchFamily="34" charset="0"/>
                <a:cs typeface="Segoe UI" panose="020B0502040204020203" pitchFamily="34" charset="0"/>
              </a:rPr>
              <a:t>ar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a	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v</a:t>
            </a:r>
            <a:r>
              <a:rPr sz="1700" spc="0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700" spc="-15" dirty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1700" spc="0" dirty="0">
                <a:latin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700" spc="-15" dirty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ça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,	r</a:t>
            </a:r>
            <a:r>
              <a:rPr sz="1700" spc="0" dirty="0">
                <a:latin typeface="Segoe UI" panose="020B0502040204020203" pitchFamily="34" charset="0"/>
                <a:cs typeface="Segoe UI" panose="020B0502040204020203" pitchFamily="34" charset="0"/>
              </a:rPr>
              <a:t>ep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700" spc="0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sá</a:t>
            </a:r>
            <a:r>
              <a:rPr sz="1700" spc="0" dirty="0"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as,	</a:t>
            </a:r>
            <a:r>
              <a:rPr sz="1700" spc="-15" dirty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1700" spc="0" dirty="0">
                <a:latin typeface="Segoe UI" panose="020B0502040204020203" pitchFamily="34" charset="0"/>
                <a:cs typeface="Segoe UI" panose="020B0502040204020203" pitchFamily="34" charset="0"/>
              </a:rPr>
              <a:t>epoti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1700" spc="-30" dirty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sz="1700" spc="-15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,  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favorecimentos,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etc.</a:t>
            </a:r>
            <a:endParaRPr lang="pt-BR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37540" marR="5080" lvl="1" indent="-287020">
              <a:lnSpc>
                <a:spcPct val="100000"/>
              </a:lnSpc>
              <a:spcBef>
                <a:spcPts val="595"/>
              </a:spcBef>
              <a:buClr>
                <a:srgbClr val="D15A3D"/>
              </a:buClr>
              <a:buFont typeface="Arial"/>
              <a:buChar char="•"/>
              <a:tabLst>
                <a:tab pos="636905" algn="l"/>
                <a:tab pos="637540" algn="l"/>
                <a:tab pos="1616075" algn="l"/>
                <a:tab pos="1917700" algn="l"/>
                <a:tab pos="2481580" algn="l"/>
                <a:tab pos="2923540" algn="l"/>
                <a:tab pos="4140200" algn="l"/>
                <a:tab pos="5938520" algn="l"/>
                <a:tab pos="6609715" algn="l"/>
                <a:tab pos="7994015" algn="l"/>
                <a:tab pos="9490710" algn="l"/>
              </a:tabLst>
            </a:pPr>
            <a:endParaRPr lang="pt-BR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5080" lvl="1" indent="-285750">
              <a:lnSpc>
                <a:spcPct val="100000"/>
              </a:lnSpc>
              <a:spcBef>
                <a:spcPts val="595"/>
              </a:spcBef>
              <a:buClr>
                <a:srgbClr val="D15A3D"/>
              </a:buClr>
              <a:buFont typeface="Wingdings" panose="05000000000000000000" pitchFamily="2" charset="2"/>
              <a:buChar char="Ø"/>
              <a:tabLst>
                <a:tab pos="1616075" algn="l"/>
                <a:tab pos="1917700" algn="l"/>
                <a:tab pos="2481263" algn="l"/>
                <a:tab pos="2922588" algn="l"/>
                <a:tab pos="4140200" algn="l"/>
                <a:tab pos="5937250" algn="l"/>
                <a:tab pos="6608763" algn="l"/>
                <a:tab pos="7993063" algn="l"/>
                <a:tab pos="9490075" algn="l"/>
              </a:tabLst>
            </a:pPr>
            <a:r>
              <a:rPr lang="pt-BR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Concretização positiva – exemplos:</a:t>
            </a:r>
          </a:p>
          <a:p>
            <a:pPr marL="633413" marR="5080" lvl="1" indent="-285750">
              <a:lnSpc>
                <a:spcPct val="100000"/>
              </a:lnSpc>
              <a:spcBef>
                <a:spcPts val="595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1616075" algn="l"/>
                <a:tab pos="1917700" algn="l"/>
                <a:tab pos="2481263" algn="l"/>
                <a:tab pos="2922588" algn="l"/>
                <a:tab pos="4140200" algn="l"/>
                <a:tab pos="5937250" algn="l"/>
                <a:tab pos="6608763" algn="l"/>
                <a:tab pos="7993063" algn="l"/>
                <a:tab pos="9490075" algn="l"/>
              </a:tabLst>
            </a:pPr>
            <a:r>
              <a:rPr lang="pt-BR" sz="1700" dirty="0">
                <a:latin typeface="Segoe UI" panose="020B0502040204020203" pitchFamily="34" charset="0"/>
                <a:cs typeface="Segoe UI" panose="020B0502040204020203" pitchFamily="34" charset="0"/>
              </a:rPr>
              <a:t>Processos Licitatórios com regras objetivas (art. 37, inciso XXI da Constituição Federal)</a:t>
            </a:r>
          </a:p>
          <a:p>
            <a:pPr marL="633413" marR="5080" lvl="1" indent="-285750">
              <a:lnSpc>
                <a:spcPct val="100000"/>
              </a:lnSpc>
              <a:spcBef>
                <a:spcPts val="595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1616075" algn="l"/>
                <a:tab pos="1917700" algn="l"/>
                <a:tab pos="2481263" algn="l"/>
                <a:tab pos="2922588" algn="l"/>
                <a:tab pos="4140200" algn="l"/>
                <a:tab pos="5937250" algn="l"/>
                <a:tab pos="6608763" algn="l"/>
                <a:tab pos="7993063" algn="l"/>
                <a:tab pos="9490075" algn="l"/>
              </a:tabLst>
            </a:pPr>
            <a:r>
              <a:rPr lang="pt-BR" sz="1700" dirty="0">
                <a:latin typeface="Segoe UI" panose="020B0502040204020203" pitchFamily="34" charset="0"/>
                <a:cs typeface="Segoe UI" panose="020B0502040204020203" pitchFamily="34" charset="0"/>
              </a:rPr>
              <a:t>Concursos Públicos para seleção de pessoal (art. 37, inciso II da Constituição Federal)</a:t>
            </a:r>
          </a:p>
          <a:p>
            <a:pPr marL="633413" marR="5080" lvl="1" indent="-285750">
              <a:lnSpc>
                <a:spcPct val="100000"/>
              </a:lnSpc>
              <a:spcBef>
                <a:spcPts val="595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1616075" algn="l"/>
                <a:tab pos="1917700" algn="l"/>
                <a:tab pos="2481263" algn="l"/>
                <a:tab pos="2922588" algn="l"/>
                <a:tab pos="4140200" algn="l"/>
                <a:tab pos="5937250" algn="l"/>
                <a:tab pos="6608763" algn="l"/>
                <a:tab pos="7993063" algn="l"/>
                <a:tab pos="9490075" algn="l"/>
              </a:tabLst>
            </a:pPr>
            <a:r>
              <a:rPr lang="pt-BR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Regras Objetivas </a:t>
            </a:r>
            <a:r>
              <a:rPr lang="pt-BR" sz="1700" dirty="0">
                <a:latin typeface="Segoe UI" panose="020B0502040204020203" pitchFamily="34" charset="0"/>
                <a:cs typeface="Segoe UI" panose="020B0502040204020203" pitchFamily="34" charset="0"/>
              </a:rPr>
              <a:t>para o exercício do poder de polícia administrativa de forma geral.</a:t>
            </a:r>
          </a:p>
          <a:p>
            <a:pPr marL="637540" marR="5080" lvl="1" indent="-287020">
              <a:lnSpc>
                <a:spcPct val="100000"/>
              </a:lnSpc>
              <a:spcBef>
                <a:spcPts val="595"/>
              </a:spcBef>
              <a:buClr>
                <a:srgbClr val="D15A3D"/>
              </a:buClr>
              <a:buFont typeface="Arial"/>
              <a:buChar char="•"/>
              <a:tabLst>
                <a:tab pos="636905" algn="l"/>
                <a:tab pos="637540" algn="l"/>
                <a:tab pos="1616075" algn="l"/>
                <a:tab pos="1917700" algn="l"/>
                <a:tab pos="2481580" algn="l"/>
                <a:tab pos="2923540" algn="l"/>
                <a:tab pos="4140200" algn="l"/>
                <a:tab pos="5938520" algn="l"/>
                <a:tab pos="6609715" algn="l"/>
                <a:tab pos="7994015" algn="l"/>
                <a:tab pos="9490710" algn="l"/>
              </a:tabLst>
            </a:pPr>
            <a:endParaRPr lang="pt-BR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87AC2C1-D797-48E2-9C22-44A9E5F6AE33}"/>
              </a:ext>
            </a:extLst>
          </p:cNvPr>
          <p:cNvSpPr/>
          <p:nvPr/>
        </p:nvSpPr>
        <p:spPr>
          <a:xfrm>
            <a:off x="6041469" y="797063"/>
            <a:ext cx="6006662" cy="58244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99800"/>
              </a:lnSpc>
            </a:pPr>
            <a:endParaRPr lang="pt-BR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243145" y="952995"/>
            <a:ext cx="559675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99800"/>
              </a:lnSpc>
            </a:pPr>
            <a:r>
              <a:rPr lang="pt-BR" sz="13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APLICAÇÃO CONCRETA:</a:t>
            </a:r>
          </a:p>
          <a:p>
            <a:pPr marL="12700" marR="5080" algn="just">
              <a:lnSpc>
                <a:spcPct val="99800"/>
              </a:lnSpc>
            </a:pPr>
            <a:r>
              <a:rPr lang="pt-BR"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PROCESSUAL CIVIL. ADMINISTRATIVO. RECURSO ESPECIAL. CÓDIGO DE PROCESSO CIVIL DE 1973. APLICABILIDADE. AÇÃO CIVIL PÚBLICA. </a:t>
            </a:r>
            <a:r>
              <a:rPr lang="pt-BR" sz="13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IMPROBIDADE ADMINISTRATIVA</a:t>
            </a:r>
            <a:r>
              <a:rPr lang="pt-BR"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. AFRONTA AO ART. 535 DO CPC/73. INOCORRÊNCIA. APLICAÇÃO DA LEI N. 8.429/92 A AGENTES POLÍTICOS. POSSIBILIDADE. INCIDÊNCIA DA SÚMULA N. 83/STJ. </a:t>
            </a:r>
            <a:r>
              <a:rPr lang="pt-BR" sz="13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DOAÇÃO DE IMÓVEL PÚBLICO</a:t>
            </a:r>
            <a:r>
              <a:rPr lang="pt-BR"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. PREFEITO. ENVIO DE PROJETO DE LEI DE EFEITOS CONCRETOS COM INTUITO DE FAVORECER PESSOA JURÍDICA ADMINISTRADA POR FAMILIARES. APROVAÇÃO POSTERIOR PELA CÂMARA MUNICIPAL. IRRELEVÂNCIA NO CASO DOS AUTOS. DOLO. </a:t>
            </a:r>
            <a:r>
              <a:rPr lang="pt-BR" sz="13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PRESENÇA. PRINCÍPIOS DA IMPESSOALIDADE </a:t>
            </a:r>
            <a:r>
              <a:rPr lang="pt-BR"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13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DA MORALIDADE ADMINISTRATIVA. VIOLAÇÃO. DANO AO ERÁRIO CONFIGURADO. ARQUIVAMENTO DE INQUÉRITO POLICIAL POR FALTA DE TIPICIDADE CRIMINAL. INDEPENDÊNCIA ENTRE AS INSTÂNCIAS PENAL, CIVIL E ADMINISTRATIVA. CONDENAÇÃO MANTIDA. RECURSO ESPECIAL IMPROVIDO. [...] VII - </a:t>
            </a:r>
            <a:r>
              <a:rPr lang="pt-BR" sz="13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O princípio da impessoalidade veda, à Administração Pública e seus representantes</a:t>
            </a:r>
            <a:r>
              <a:rPr lang="pt-BR"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, a </a:t>
            </a:r>
            <a:r>
              <a:rPr lang="pt-BR" sz="13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concessão de tratamentos </a:t>
            </a:r>
            <a:r>
              <a:rPr lang="pt-BR"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ofensivos à isonomia, como perseguições, preconceitos</a:t>
            </a:r>
            <a:r>
              <a:rPr lang="pt-BR" sz="13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, favorecimentos e privilégios</a:t>
            </a:r>
            <a:r>
              <a:rPr lang="pt-BR"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. VIII - O princípio da moralidade</a:t>
            </a:r>
            <a:r>
              <a:rPr lang="pt-BR" sz="13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administrativa exige do administrador público conduta pautada na boa-fé e na lealdade com os administrados. IX - Na </a:t>
            </a:r>
            <a:r>
              <a:rPr lang="pt-BR" sz="13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situação examinada</a:t>
            </a:r>
            <a:r>
              <a:rPr lang="pt-BR"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, verifica-se a </a:t>
            </a:r>
            <a:r>
              <a:rPr lang="pt-BR" sz="13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violação aos princípios da impessoalidade</a:t>
            </a:r>
            <a:r>
              <a:rPr lang="pt-BR"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 e da moralidade administrativa, porquanto o réu, ao tomar a iniciativa da </a:t>
            </a:r>
            <a:r>
              <a:rPr lang="pt-BR" sz="13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doação de imóvel público para o funcionamento de rádio gerida por seus familiares</a:t>
            </a:r>
            <a:r>
              <a:rPr lang="pt-BR"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, feriu o dever de isonomia na sua atuação, concedendo benefício patrimonial público por motivos particulares, e não agiu com boa-fé e lealdade com os administrados ao desconsiderar a afetação de interesse social que restringia a destinação do bem</a:t>
            </a:r>
            <a:r>
              <a:rPr lang="pt-BR" sz="1300" i="1" spc="-1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12700" marR="5080" algn="ctr">
              <a:lnSpc>
                <a:spcPct val="99800"/>
              </a:lnSpc>
            </a:pPr>
            <a:r>
              <a:rPr lang="pt-BR" sz="1300" i="1" spc="-10" dirty="0">
                <a:latin typeface="Segoe UI" panose="020B0502040204020203" pitchFamily="34" charset="0"/>
                <a:cs typeface="Segoe UI" panose="020B0502040204020203" pitchFamily="34" charset="0"/>
              </a:rPr>
              <a:t>(STJ, </a:t>
            </a:r>
            <a:r>
              <a:rPr lang="pt-BR" sz="1300" i="1" spc="-10" dirty="0" err="1">
                <a:latin typeface="Segoe UI" panose="020B0502040204020203" pitchFamily="34" charset="0"/>
                <a:cs typeface="Segoe UI" panose="020B0502040204020203" pitchFamily="34" charset="0"/>
              </a:rPr>
              <a:t>Resp</a:t>
            </a:r>
            <a:r>
              <a:rPr lang="pt-BR" sz="1300" i="1" spc="-10" dirty="0">
                <a:latin typeface="Segoe UI" panose="020B0502040204020203" pitchFamily="34" charset="0"/>
                <a:cs typeface="Segoe UI" panose="020B0502040204020203" pitchFamily="34" charset="0"/>
              </a:rPr>
              <a:t> 1693167/CE, j. 04.12.2018) </a:t>
            </a:r>
          </a:p>
          <a:p>
            <a:pPr marL="12700" marR="5080" algn="just">
              <a:lnSpc>
                <a:spcPct val="99800"/>
              </a:lnSpc>
            </a:pPr>
            <a:r>
              <a:rPr lang="pt-BR" sz="1300" i="1" spc="-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pt-BR" sz="1300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5795226" y="814483"/>
            <a:ext cx="0" cy="58070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7125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2424</Words>
  <Application>Microsoft Office PowerPoint</Application>
  <PresentationFormat>Widescreen</PresentationFormat>
  <Paragraphs>249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Segoe UI</vt:lpstr>
      <vt:lpstr>Segoe UI </vt:lpstr>
      <vt:lpstr>Segoe UI Semibold</vt:lpstr>
      <vt:lpstr>Times New Roman</vt:lpstr>
      <vt:lpstr>Verdana</vt:lpstr>
      <vt:lpstr>Wingdings</vt:lpstr>
      <vt:lpstr>Tema do Office</vt:lpstr>
      <vt:lpstr>Apresentação do PowerPoint</vt:lpstr>
      <vt:lpstr>Sumário de Aula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</dc:creator>
  <cp:lastModifiedBy>Eduardo D. Araújo</cp:lastModifiedBy>
  <cp:revision>116</cp:revision>
  <dcterms:created xsi:type="dcterms:W3CDTF">2018-02-06T23:33:08Z</dcterms:created>
  <dcterms:modified xsi:type="dcterms:W3CDTF">2019-02-19T19:22:34Z</dcterms:modified>
</cp:coreProperties>
</file>